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325"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4" r:id="rId20"/>
    <p:sldId id="285" r:id="rId21"/>
    <p:sldId id="288" r:id="rId22"/>
    <p:sldId id="289" r:id="rId23"/>
    <p:sldId id="290" r:id="rId24"/>
    <p:sldId id="291" r:id="rId25"/>
    <p:sldId id="292" r:id="rId26"/>
    <p:sldId id="293" r:id="rId27"/>
    <p:sldId id="294" r:id="rId28"/>
    <p:sldId id="372" r:id="rId29"/>
    <p:sldId id="356" r:id="rId30"/>
    <p:sldId id="298" r:id="rId31"/>
    <p:sldId id="355" r:id="rId32"/>
    <p:sldId id="367" r:id="rId33"/>
    <p:sldId id="368" r:id="rId34"/>
    <p:sldId id="348" r:id="rId35"/>
    <p:sldId id="366" r:id="rId36"/>
    <p:sldId id="336" r:id="rId37"/>
    <p:sldId id="337" r:id="rId38"/>
    <p:sldId id="338" r:id="rId39"/>
    <p:sldId id="339" r:id="rId40"/>
    <p:sldId id="340" r:id="rId41"/>
    <p:sldId id="341" r:id="rId42"/>
    <p:sldId id="342" r:id="rId43"/>
    <p:sldId id="343" r:id="rId44"/>
    <p:sldId id="344" r:id="rId45"/>
    <p:sldId id="357" r:id="rId46"/>
    <p:sldId id="326" r:id="rId47"/>
    <p:sldId id="327" r:id="rId48"/>
    <p:sldId id="328" r:id="rId49"/>
    <p:sldId id="329" r:id="rId50"/>
    <p:sldId id="330" r:id="rId51"/>
    <p:sldId id="362" r:id="rId52"/>
    <p:sldId id="363" r:id="rId53"/>
    <p:sldId id="364" r:id="rId54"/>
    <p:sldId id="365" r:id="rId55"/>
    <p:sldId id="331" r:id="rId56"/>
    <p:sldId id="375" r:id="rId57"/>
    <p:sldId id="332" r:id="rId58"/>
    <p:sldId id="302" r:id="rId59"/>
    <p:sldId id="350" r:id="rId60"/>
    <p:sldId id="349" r:id="rId61"/>
    <p:sldId id="346" r:id="rId62"/>
    <p:sldId id="347" r:id="rId63"/>
    <p:sldId id="369" r:id="rId64"/>
    <p:sldId id="370" r:id="rId65"/>
    <p:sldId id="371" r:id="rId66"/>
    <p:sldId id="351" r:id="rId67"/>
    <p:sldId id="352" r:id="rId68"/>
    <p:sldId id="353" r:id="rId69"/>
    <p:sldId id="373" r:id="rId70"/>
    <p:sldId id="306" r:id="rId71"/>
    <p:sldId id="307" r:id="rId72"/>
    <p:sldId id="308" r:id="rId73"/>
    <p:sldId id="312" r:id="rId74"/>
    <p:sldId id="313" r:id="rId75"/>
    <p:sldId id="314" r:id="rId76"/>
    <p:sldId id="315" r:id="rId77"/>
    <p:sldId id="316" r:id="rId78"/>
    <p:sldId id="317" r:id="rId79"/>
    <p:sldId id="32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8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07A39-83E5-4C06-93C4-D9EEFEF89C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A1FAD56-5040-4BF4-93CC-15F884B5FB5C}">
      <dgm:prSet phldrT="[Text]"/>
      <dgm:spPr/>
      <dgm:t>
        <a:bodyPr/>
        <a:lstStyle/>
        <a:p>
          <a:pPr algn="ctr"/>
          <a:r>
            <a:rPr lang="en-US" dirty="0" smtClean="0"/>
            <a:t>Routing Protocols</a:t>
          </a:r>
          <a:endParaRPr lang="en-US" dirty="0"/>
        </a:p>
      </dgm:t>
    </dgm:pt>
    <dgm:pt modelId="{8A033B76-0A28-438D-87AB-F537C652FAF3}" type="parTrans" cxnId="{A60AB293-FE5D-4290-8359-F38108EFF6FB}">
      <dgm:prSet/>
      <dgm:spPr/>
      <dgm:t>
        <a:bodyPr/>
        <a:lstStyle/>
        <a:p>
          <a:endParaRPr lang="en-US"/>
        </a:p>
      </dgm:t>
    </dgm:pt>
    <dgm:pt modelId="{85F4AC4C-DAA5-4DA2-87E4-EDC269446AD0}" type="sibTrans" cxnId="{A60AB293-FE5D-4290-8359-F38108EFF6FB}">
      <dgm:prSet/>
      <dgm:spPr/>
      <dgm:t>
        <a:bodyPr/>
        <a:lstStyle/>
        <a:p>
          <a:endParaRPr lang="en-US"/>
        </a:p>
      </dgm:t>
    </dgm:pt>
    <dgm:pt modelId="{AD2F52CF-6C09-4730-91FD-3200452F912B}">
      <dgm:prSet phldrT="[Text]"/>
      <dgm:spPr/>
      <dgm:t>
        <a:bodyPr/>
        <a:lstStyle/>
        <a:p>
          <a:pPr algn="ctr"/>
          <a:r>
            <a:rPr lang="en-US" dirty="0" err="1" smtClean="0"/>
            <a:t>Intradomain</a:t>
          </a:r>
          <a:endParaRPr lang="en-US" dirty="0"/>
        </a:p>
      </dgm:t>
    </dgm:pt>
    <dgm:pt modelId="{E1CD2529-D12C-4609-B927-7B91D9BC1206}" type="parTrans" cxnId="{1DB9664D-2FA2-4319-B926-9AE1D07DCFD0}">
      <dgm:prSet/>
      <dgm:spPr/>
      <dgm:t>
        <a:bodyPr/>
        <a:lstStyle/>
        <a:p>
          <a:pPr algn="ctr"/>
          <a:endParaRPr lang="en-US"/>
        </a:p>
      </dgm:t>
    </dgm:pt>
    <dgm:pt modelId="{E28CDDF8-5915-4246-BA6E-D9705C8A6A95}" type="sibTrans" cxnId="{1DB9664D-2FA2-4319-B926-9AE1D07DCFD0}">
      <dgm:prSet/>
      <dgm:spPr/>
      <dgm:t>
        <a:bodyPr/>
        <a:lstStyle/>
        <a:p>
          <a:endParaRPr lang="en-US"/>
        </a:p>
      </dgm:t>
    </dgm:pt>
    <dgm:pt modelId="{470C6F84-F95F-40BF-B309-95E8BCE2B766}">
      <dgm:prSet phldrT="[Text]"/>
      <dgm:spPr/>
      <dgm:t>
        <a:bodyPr/>
        <a:lstStyle/>
        <a:p>
          <a:pPr algn="ctr"/>
          <a:r>
            <a:rPr lang="en-US" dirty="0" smtClean="0"/>
            <a:t>Distance vector</a:t>
          </a:r>
          <a:endParaRPr lang="en-US" dirty="0"/>
        </a:p>
      </dgm:t>
    </dgm:pt>
    <dgm:pt modelId="{D2454113-31DA-4BFA-8B31-7234C7038EBC}" type="parTrans" cxnId="{D80F1D6C-7576-46BD-81EC-C2ED91FB9247}">
      <dgm:prSet/>
      <dgm:spPr/>
      <dgm:t>
        <a:bodyPr/>
        <a:lstStyle/>
        <a:p>
          <a:pPr algn="ctr"/>
          <a:endParaRPr lang="en-US"/>
        </a:p>
      </dgm:t>
    </dgm:pt>
    <dgm:pt modelId="{D469BC7B-9CA5-4E71-97D3-E3E69D76994D}" type="sibTrans" cxnId="{D80F1D6C-7576-46BD-81EC-C2ED91FB9247}">
      <dgm:prSet/>
      <dgm:spPr/>
      <dgm:t>
        <a:bodyPr/>
        <a:lstStyle/>
        <a:p>
          <a:endParaRPr lang="en-US"/>
        </a:p>
      </dgm:t>
    </dgm:pt>
    <dgm:pt modelId="{1F0AF5E6-62A9-46F5-B5C3-784C31E05AC8}">
      <dgm:prSet phldrT="[Text]"/>
      <dgm:spPr/>
      <dgm:t>
        <a:bodyPr/>
        <a:lstStyle/>
        <a:p>
          <a:pPr algn="ctr"/>
          <a:r>
            <a:rPr lang="en-US" dirty="0" smtClean="0"/>
            <a:t>Link State</a:t>
          </a:r>
          <a:endParaRPr lang="en-US" dirty="0"/>
        </a:p>
      </dgm:t>
    </dgm:pt>
    <dgm:pt modelId="{741E1E1A-58C4-4C28-B84D-19602BAEC5A4}" type="parTrans" cxnId="{99A18FD2-21A0-4253-808C-3210BE6064A5}">
      <dgm:prSet/>
      <dgm:spPr/>
      <dgm:t>
        <a:bodyPr/>
        <a:lstStyle/>
        <a:p>
          <a:pPr algn="ctr"/>
          <a:endParaRPr lang="en-US"/>
        </a:p>
      </dgm:t>
    </dgm:pt>
    <dgm:pt modelId="{EF05E4A1-3350-466F-A67A-9F130EBA851C}" type="sibTrans" cxnId="{99A18FD2-21A0-4253-808C-3210BE6064A5}">
      <dgm:prSet/>
      <dgm:spPr/>
      <dgm:t>
        <a:bodyPr/>
        <a:lstStyle/>
        <a:p>
          <a:endParaRPr lang="en-US"/>
        </a:p>
      </dgm:t>
    </dgm:pt>
    <dgm:pt modelId="{5B6303F8-568B-4DB4-9F18-0EDC6A322AE8}">
      <dgm:prSet phldrT="[Text]"/>
      <dgm:spPr/>
      <dgm:t>
        <a:bodyPr/>
        <a:lstStyle/>
        <a:p>
          <a:pPr algn="ctr"/>
          <a:r>
            <a:rPr lang="en-US" dirty="0" err="1" smtClean="0"/>
            <a:t>Interdomain</a:t>
          </a:r>
          <a:endParaRPr lang="en-US" dirty="0"/>
        </a:p>
      </dgm:t>
    </dgm:pt>
    <dgm:pt modelId="{B0DC5D40-0FCA-4716-909B-110A9B52997A}" type="parTrans" cxnId="{B88D5C01-352E-47E3-BB1F-B602F2471AAC}">
      <dgm:prSet/>
      <dgm:spPr/>
      <dgm:t>
        <a:bodyPr/>
        <a:lstStyle/>
        <a:p>
          <a:pPr algn="ctr"/>
          <a:endParaRPr lang="en-US"/>
        </a:p>
      </dgm:t>
    </dgm:pt>
    <dgm:pt modelId="{E3874CF9-2005-458D-9874-FA1910F2BBCE}" type="sibTrans" cxnId="{B88D5C01-352E-47E3-BB1F-B602F2471AAC}">
      <dgm:prSet/>
      <dgm:spPr/>
      <dgm:t>
        <a:bodyPr/>
        <a:lstStyle/>
        <a:p>
          <a:endParaRPr lang="en-US"/>
        </a:p>
      </dgm:t>
    </dgm:pt>
    <dgm:pt modelId="{4FADB090-1C8F-4DD8-AE40-DB498DB8770B}">
      <dgm:prSet phldrT="[Text]"/>
      <dgm:spPr/>
      <dgm:t>
        <a:bodyPr/>
        <a:lstStyle/>
        <a:p>
          <a:pPr algn="ctr"/>
          <a:r>
            <a:rPr lang="en-US" dirty="0" smtClean="0"/>
            <a:t>Path Vector</a:t>
          </a:r>
          <a:endParaRPr lang="en-US" dirty="0"/>
        </a:p>
      </dgm:t>
    </dgm:pt>
    <dgm:pt modelId="{6D15356C-D04B-43F7-8E44-38D771CCA4C7}" type="parTrans" cxnId="{80A64A6F-8479-4FE7-88F7-261542DF02FC}">
      <dgm:prSet/>
      <dgm:spPr/>
      <dgm:t>
        <a:bodyPr/>
        <a:lstStyle/>
        <a:p>
          <a:pPr algn="ctr"/>
          <a:endParaRPr lang="en-US"/>
        </a:p>
      </dgm:t>
    </dgm:pt>
    <dgm:pt modelId="{3662DB7E-E196-49DD-A9D8-812E7744A296}" type="sibTrans" cxnId="{80A64A6F-8479-4FE7-88F7-261542DF02FC}">
      <dgm:prSet/>
      <dgm:spPr/>
      <dgm:t>
        <a:bodyPr/>
        <a:lstStyle/>
        <a:p>
          <a:endParaRPr lang="en-US"/>
        </a:p>
      </dgm:t>
    </dgm:pt>
    <dgm:pt modelId="{228D101D-1641-4DA3-9CE3-999DDF61E6A8}" type="pres">
      <dgm:prSet presAssocID="{7FC07A39-83E5-4C06-93C4-D9EEFEF89CB4}" presName="hierChild1" presStyleCnt="0">
        <dgm:presLayoutVars>
          <dgm:chPref val="1"/>
          <dgm:dir/>
          <dgm:animOne val="branch"/>
          <dgm:animLvl val="lvl"/>
          <dgm:resizeHandles/>
        </dgm:presLayoutVars>
      </dgm:prSet>
      <dgm:spPr/>
      <dgm:t>
        <a:bodyPr/>
        <a:lstStyle/>
        <a:p>
          <a:endParaRPr lang="en-US"/>
        </a:p>
      </dgm:t>
    </dgm:pt>
    <dgm:pt modelId="{F48E5ECA-C6F6-432C-BB1F-568C983F6339}" type="pres">
      <dgm:prSet presAssocID="{DA1FAD56-5040-4BF4-93CC-15F884B5FB5C}" presName="hierRoot1" presStyleCnt="0"/>
      <dgm:spPr/>
    </dgm:pt>
    <dgm:pt modelId="{DB46A02F-9A7C-4945-BF91-BC412785B2BE}" type="pres">
      <dgm:prSet presAssocID="{DA1FAD56-5040-4BF4-93CC-15F884B5FB5C}" presName="composite" presStyleCnt="0"/>
      <dgm:spPr/>
    </dgm:pt>
    <dgm:pt modelId="{C99FC82C-A938-4ED8-95F3-E5586D426761}" type="pres">
      <dgm:prSet presAssocID="{DA1FAD56-5040-4BF4-93CC-15F884B5FB5C}" presName="background" presStyleLbl="node0" presStyleIdx="0" presStyleCnt="1"/>
      <dgm:spPr/>
    </dgm:pt>
    <dgm:pt modelId="{C4B67A46-94F0-4D86-99E1-C8206FD3CF88}" type="pres">
      <dgm:prSet presAssocID="{DA1FAD56-5040-4BF4-93CC-15F884B5FB5C}" presName="text" presStyleLbl="fgAcc0" presStyleIdx="0" presStyleCnt="1" custScaleX="158422" custScaleY="110591">
        <dgm:presLayoutVars>
          <dgm:chPref val="3"/>
        </dgm:presLayoutVars>
      </dgm:prSet>
      <dgm:spPr/>
      <dgm:t>
        <a:bodyPr/>
        <a:lstStyle/>
        <a:p>
          <a:endParaRPr lang="en-US"/>
        </a:p>
      </dgm:t>
    </dgm:pt>
    <dgm:pt modelId="{1DA8CFEF-677A-4377-9E98-270551658CC5}" type="pres">
      <dgm:prSet presAssocID="{DA1FAD56-5040-4BF4-93CC-15F884B5FB5C}" presName="hierChild2" presStyleCnt="0"/>
      <dgm:spPr/>
    </dgm:pt>
    <dgm:pt modelId="{EFC82083-EA1F-4FC9-BC15-78BFFE068666}" type="pres">
      <dgm:prSet presAssocID="{E1CD2529-D12C-4609-B927-7B91D9BC1206}" presName="Name10" presStyleLbl="parChTrans1D2" presStyleIdx="0" presStyleCnt="2"/>
      <dgm:spPr/>
      <dgm:t>
        <a:bodyPr/>
        <a:lstStyle/>
        <a:p>
          <a:endParaRPr lang="en-US"/>
        </a:p>
      </dgm:t>
    </dgm:pt>
    <dgm:pt modelId="{DBB06789-89BD-4329-8846-F04DB6368417}" type="pres">
      <dgm:prSet presAssocID="{AD2F52CF-6C09-4730-91FD-3200452F912B}" presName="hierRoot2" presStyleCnt="0"/>
      <dgm:spPr/>
    </dgm:pt>
    <dgm:pt modelId="{DC612CE9-AC82-4CD8-92D4-CBEF422389CB}" type="pres">
      <dgm:prSet presAssocID="{AD2F52CF-6C09-4730-91FD-3200452F912B}" presName="composite2" presStyleCnt="0"/>
      <dgm:spPr/>
    </dgm:pt>
    <dgm:pt modelId="{58C4DF05-6372-4535-9C00-FC384377966F}" type="pres">
      <dgm:prSet presAssocID="{AD2F52CF-6C09-4730-91FD-3200452F912B}" presName="background2" presStyleLbl="node2" presStyleIdx="0" presStyleCnt="2"/>
      <dgm:spPr/>
    </dgm:pt>
    <dgm:pt modelId="{CB123B9E-DFBE-4134-88D3-35CC0476A25B}" type="pres">
      <dgm:prSet presAssocID="{AD2F52CF-6C09-4730-91FD-3200452F912B}" presName="text2" presStyleLbl="fgAcc2" presStyleIdx="0" presStyleCnt="2">
        <dgm:presLayoutVars>
          <dgm:chPref val="3"/>
        </dgm:presLayoutVars>
      </dgm:prSet>
      <dgm:spPr/>
      <dgm:t>
        <a:bodyPr/>
        <a:lstStyle/>
        <a:p>
          <a:endParaRPr lang="en-US"/>
        </a:p>
      </dgm:t>
    </dgm:pt>
    <dgm:pt modelId="{B74CE761-DDEE-4890-B14F-E7D2517F4636}" type="pres">
      <dgm:prSet presAssocID="{AD2F52CF-6C09-4730-91FD-3200452F912B}" presName="hierChild3" presStyleCnt="0"/>
      <dgm:spPr/>
    </dgm:pt>
    <dgm:pt modelId="{2B85E34A-1640-4E86-936C-1AB0BB66E359}" type="pres">
      <dgm:prSet presAssocID="{D2454113-31DA-4BFA-8B31-7234C7038EBC}" presName="Name17" presStyleLbl="parChTrans1D3" presStyleIdx="0" presStyleCnt="3"/>
      <dgm:spPr/>
      <dgm:t>
        <a:bodyPr/>
        <a:lstStyle/>
        <a:p>
          <a:endParaRPr lang="en-US"/>
        </a:p>
      </dgm:t>
    </dgm:pt>
    <dgm:pt modelId="{5D5408C7-8018-4627-BE59-2A7924FA4945}" type="pres">
      <dgm:prSet presAssocID="{470C6F84-F95F-40BF-B309-95E8BCE2B766}" presName="hierRoot3" presStyleCnt="0"/>
      <dgm:spPr/>
    </dgm:pt>
    <dgm:pt modelId="{CA869AC0-98B4-4369-8FA1-B1BA815E90CB}" type="pres">
      <dgm:prSet presAssocID="{470C6F84-F95F-40BF-B309-95E8BCE2B766}" presName="composite3" presStyleCnt="0"/>
      <dgm:spPr/>
    </dgm:pt>
    <dgm:pt modelId="{F23B3876-713F-4052-AB03-97159250F929}" type="pres">
      <dgm:prSet presAssocID="{470C6F84-F95F-40BF-B309-95E8BCE2B766}" presName="background3" presStyleLbl="node3" presStyleIdx="0" presStyleCnt="3"/>
      <dgm:spPr/>
    </dgm:pt>
    <dgm:pt modelId="{90F467C9-A0B2-4B9F-B350-7FF31CCBC66A}" type="pres">
      <dgm:prSet presAssocID="{470C6F84-F95F-40BF-B309-95E8BCE2B766}" presName="text3" presStyleLbl="fgAcc3" presStyleIdx="0" presStyleCnt="3">
        <dgm:presLayoutVars>
          <dgm:chPref val="3"/>
        </dgm:presLayoutVars>
      </dgm:prSet>
      <dgm:spPr/>
      <dgm:t>
        <a:bodyPr/>
        <a:lstStyle/>
        <a:p>
          <a:endParaRPr lang="en-US"/>
        </a:p>
      </dgm:t>
    </dgm:pt>
    <dgm:pt modelId="{7B6C5141-935C-4D29-8866-FB7A46E20E56}" type="pres">
      <dgm:prSet presAssocID="{470C6F84-F95F-40BF-B309-95E8BCE2B766}" presName="hierChild4" presStyleCnt="0"/>
      <dgm:spPr/>
    </dgm:pt>
    <dgm:pt modelId="{B4A07B09-665B-4D5D-9518-BD254FEEF07C}" type="pres">
      <dgm:prSet presAssocID="{741E1E1A-58C4-4C28-B84D-19602BAEC5A4}" presName="Name17" presStyleLbl="parChTrans1D3" presStyleIdx="1" presStyleCnt="3"/>
      <dgm:spPr/>
      <dgm:t>
        <a:bodyPr/>
        <a:lstStyle/>
        <a:p>
          <a:endParaRPr lang="en-US"/>
        </a:p>
      </dgm:t>
    </dgm:pt>
    <dgm:pt modelId="{F050A642-AEE8-4894-BCA2-67DD609552E8}" type="pres">
      <dgm:prSet presAssocID="{1F0AF5E6-62A9-46F5-B5C3-784C31E05AC8}" presName="hierRoot3" presStyleCnt="0"/>
      <dgm:spPr/>
    </dgm:pt>
    <dgm:pt modelId="{0705DEA0-0922-483F-8EB0-A88EA541AD9E}" type="pres">
      <dgm:prSet presAssocID="{1F0AF5E6-62A9-46F5-B5C3-784C31E05AC8}" presName="composite3" presStyleCnt="0"/>
      <dgm:spPr/>
    </dgm:pt>
    <dgm:pt modelId="{DF3EF756-32A7-4823-977A-3FDEEF8CE9A3}" type="pres">
      <dgm:prSet presAssocID="{1F0AF5E6-62A9-46F5-B5C3-784C31E05AC8}" presName="background3" presStyleLbl="node3" presStyleIdx="1" presStyleCnt="3"/>
      <dgm:spPr/>
    </dgm:pt>
    <dgm:pt modelId="{FEABA34D-D78D-4F53-AF74-21F7A781B3D4}" type="pres">
      <dgm:prSet presAssocID="{1F0AF5E6-62A9-46F5-B5C3-784C31E05AC8}" presName="text3" presStyleLbl="fgAcc3" presStyleIdx="1" presStyleCnt="3">
        <dgm:presLayoutVars>
          <dgm:chPref val="3"/>
        </dgm:presLayoutVars>
      </dgm:prSet>
      <dgm:spPr/>
      <dgm:t>
        <a:bodyPr/>
        <a:lstStyle/>
        <a:p>
          <a:endParaRPr lang="en-US"/>
        </a:p>
      </dgm:t>
    </dgm:pt>
    <dgm:pt modelId="{7B0B76EE-691E-4A88-B419-19A4E2A8F7CA}" type="pres">
      <dgm:prSet presAssocID="{1F0AF5E6-62A9-46F5-B5C3-784C31E05AC8}" presName="hierChild4" presStyleCnt="0"/>
      <dgm:spPr/>
    </dgm:pt>
    <dgm:pt modelId="{5103656D-80FE-4663-8BAB-21FB883068CC}" type="pres">
      <dgm:prSet presAssocID="{B0DC5D40-0FCA-4716-909B-110A9B52997A}" presName="Name10" presStyleLbl="parChTrans1D2" presStyleIdx="1" presStyleCnt="2"/>
      <dgm:spPr/>
      <dgm:t>
        <a:bodyPr/>
        <a:lstStyle/>
        <a:p>
          <a:endParaRPr lang="en-US"/>
        </a:p>
      </dgm:t>
    </dgm:pt>
    <dgm:pt modelId="{26F289DC-D554-4A21-B753-263171D4B98C}" type="pres">
      <dgm:prSet presAssocID="{5B6303F8-568B-4DB4-9F18-0EDC6A322AE8}" presName="hierRoot2" presStyleCnt="0"/>
      <dgm:spPr/>
    </dgm:pt>
    <dgm:pt modelId="{98C48487-E982-4FE4-8233-DABBCBA13589}" type="pres">
      <dgm:prSet presAssocID="{5B6303F8-568B-4DB4-9F18-0EDC6A322AE8}" presName="composite2" presStyleCnt="0"/>
      <dgm:spPr/>
    </dgm:pt>
    <dgm:pt modelId="{5DF2800C-1CD0-4340-AAE0-2F1AC25D554A}" type="pres">
      <dgm:prSet presAssocID="{5B6303F8-568B-4DB4-9F18-0EDC6A322AE8}" presName="background2" presStyleLbl="node2" presStyleIdx="1" presStyleCnt="2"/>
      <dgm:spPr/>
    </dgm:pt>
    <dgm:pt modelId="{C0187788-F37F-4A5F-8DD1-913E062FADA6}" type="pres">
      <dgm:prSet presAssocID="{5B6303F8-568B-4DB4-9F18-0EDC6A322AE8}" presName="text2" presStyleLbl="fgAcc2" presStyleIdx="1" presStyleCnt="2">
        <dgm:presLayoutVars>
          <dgm:chPref val="3"/>
        </dgm:presLayoutVars>
      </dgm:prSet>
      <dgm:spPr/>
      <dgm:t>
        <a:bodyPr/>
        <a:lstStyle/>
        <a:p>
          <a:endParaRPr lang="en-US"/>
        </a:p>
      </dgm:t>
    </dgm:pt>
    <dgm:pt modelId="{FE180A4F-B4BF-4EC3-8C5B-1646B87F951B}" type="pres">
      <dgm:prSet presAssocID="{5B6303F8-568B-4DB4-9F18-0EDC6A322AE8}" presName="hierChild3" presStyleCnt="0"/>
      <dgm:spPr/>
    </dgm:pt>
    <dgm:pt modelId="{D6C599E1-2111-4615-B823-B9FFF2361EFB}" type="pres">
      <dgm:prSet presAssocID="{6D15356C-D04B-43F7-8E44-38D771CCA4C7}" presName="Name17" presStyleLbl="parChTrans1D3" presStyleIdx="2" presStyleCnt="3"/>
      <dgm:spPr/>
      <dgm:t>
        <a:bodyPr/>
        <a:lstStyle/>
        <a:p>
          <a:endParaRPr lang="en-US"/>
        </a:p>
      </dgm:t>
    </dgm:pt>
    <dgm:pt modelId="{56B1A986-846C-4419-92B1-C33B534D8A8B}" type="pres">
      <dgm:prSet presAssocID="{4FADB090-1C8F-4DD8-AE40-DB498DB8770B}" presName="hierRoot3" presStyleCnt="0"/>
      <dgm:spPr/>
    </dgm:pt>
    <dgm:pt modelId="{B2A5EC64-6431-4689-80B4-A948D6085FBD}" type="pres">
      <dgm:prSet presAssocID="{4FADB090-1C8F-4DD8-AE40-DB498DB8770B}" presName="composite3" presStyleCnt="0"/>
      <dgm:spPr/>
    </dgm:pt>
    <dgm:pt modelId="{DBF350AF-225E-497D-AFCA-E54F487DA615}" type="pres">
      <dgm:prSet presAssocID="{4FADB090-1C8F-4DD8-AE40-DB498DB8770B}" presName="background3" presStyleLbl="node3" presStyleIdx="2" presStyleCnt="3"/>
      <dgm:spPr/>
    </dgm:pt>
    <dgm:pt modelId="{538DC126-C5C0-4657-8CA3-901544ECCD67}" type="pres">
      <dgm:prSet presAssocID="{4FADB090-1C8F-4DD8-AE40-DB498DB8770B}" presName="text3" presStyleLbl="fgAcc3" presStyleIdx="2" presStyleCnt="3">
        <dgm:presLayoutVars>
          <dgm:chPref val="3"/>
        </dgm:presLayoutVars>
      </dgm:prSet>
      <dgm:spPr/>
      <dgm:t>
        <a:bodyPr/>
        <a:lstStyle/>
        <a:p>
          <a:endParaRPr lang="en-US"/>
        </a:p>
      </dgm:t>
    </dgm:pt>
    <dgm:pt modelId="{ED81D59F-927C-480D-B6AA-A2776BA028A0}" type="pres">
      <dgm:prSet presAssocID="{4FADB090-1C8F-4DD8-AE40-DB498DB8770B}" presName="hierChild4" presStyleCnt="0"/>
      <dgm:spPr/>
    </dgm:pt>
  </dgm:ptLst>
  <dgm:cxnLst>
    <dgm:cxn modelId="{A60AB293-FE5D-4290-8359-F38108EFF6FB}" srcId="{7FC07A39-83E5-4C06-93C4-D9EEFEF89CB4}" destId="{DA1FAD56-5040-4BF4-93CC-15F884B5FB5C}" srcOrd="0" destOrd="0" parTransId="{8A033B76-0A28-438D-87AB-F537C652FAF3}" sibTransId="{85F4AC4C-DAA5-4DA2-87E4-EDC269446AD0}"/>
    <dgm:cxn modelId="{5116FBEB-F9EA-4D74-BFC1-19FCC8BD4FD0}" type="presOf" srcId="{5B6303F8-568B-4DB4-9F18-0EDC6A322AE8}" destId="{C0187788-F37F-4A5F-8DD1-913E062FADA6}" srcOrd="0" destOrd="0" presId="urn:microsoft.com/office/officeart/2005/8/layout/hierarchy1"/>
    <dgm:cxn modelId="{B88D5C01-352E-47E3-BB1F-B602F2471AAC}" srcId="{DA1FAD56-5040-4BF4-93CC-15F884B5FB5C}" destId="{5B6303F8-568B-4DB4-9F18-0EDC6A322AE8}" srcOrd="1" destOrd="0" parTransId="{B0DC5D40-0FCA-4716-909B-110A9B52997A}" sibTransId="{E3874CF9-2005-458D-9874-FA1910F2BBCE}"/>
    <dgm:cxn modelId="{80A64A6F-8479-4FE7-88F7-261542DF02FC}" srcId="{5B6303F8-568B-4DB4-9F18-0EDC6A322AE8}" destId="{4FADB090-1C8F-4DD8-AE40-DB498DB8770B}" srcOrd="0" destOrd="0" parTransId="{6D15356C-D04B-43F7-8E44-38D771CCA4C7}" sibTransId="{3662DB7E-E196-49DD-A9D8-812E7744A296}"/>
    <dgm:cxn modelId="{99A18FD2-21A0-4253-808C-3210BE6064A5}" srcId="{AD2F52CF-6C09-4730-91FD-3200452F912B}" destId="{1F0AF5E6-62A9-46F5-B5C3-784C31E05AC8}" srcOrd="1" destOrd="0" parTransId="{741E1E1A-58C4-4C28-B84D-19602BAEC5A4}" sibTransId="{EF05E4A1-3350-466F-A67A-9F130EBA851C}"/>
    <dgm:cxn modelId="{1DB9664D-2FA2-4319-B926-9AE1D07DCFD0}" srcId="{DA1FAD56-5040-4BF4-93CC-15F884B5FB5C}" destId="{AD2F52CF-6C09-4730-91FD-3200452F912B}" srcOrd="0" destOrd="0" parTransId="{E1CD2529-D12C-4609-B927-7B91D9BC1206}" sibTransId="{E28CDDF8-5915-4246-BA6E-D9705C8A6A95}"/>
    <dgm:cxn modelId="{A3833ECF-06DF-446E-BE2B-3432E06D8A96}" type="presOf" srcId="{741E1E1A-58C4-4C28-B84D-19602BAEC5A4}" destId="{B4A07B09-665B-4D5D-9518-BD254FEEF07C}" srcOrd="0" destOrd="0" presId="urn:microsoft.com/office/officeart/2005/8/layout/hierarchy1"/>
    <dgm:cxn modelId="{D80F1D6C-7576-46BD-81EC-C2ED91FB9247}" srcId="{AD2F52CF-6C09-4730-91FD-3200452F912B}" destId="{470C6F84-F95F-40BF-B309-95E8BCE2B766}" srcOrd="0" destOrd="0" parTransId="{D2454113-31DA-4BFA-8B31-7234C7038EBC}" sibTransId="{D469BC7B-9CA5-4E71-97D3-E3E69D76994D}"/>
    <dgm:cxn modelId="{E637C21C-EA2A-4059-98C0-C04CB1F2AF11}" type="presOf" srcId="{E1CD2529-D12C-4609-B927-7B91D9BC1206}" destId="{EFC82083-EA1F-4FC9-BC15-78BFFE068666}" srcOrd="0" destOrd="0" presId="urn:microsoft.com/office/officeart/2005/8/layout/hierarchy1"/>
    <dgm:cxn modelId="{6DF9C44E-BB3B-4F9A-A689-531909791437}" type="presOf" srcId="{AD2F52CF-6C09-4730-91FD-3200452F912B}" destId="{CB123B9E-DFBE-4134-88D3-35CC0476A25B}" srcOrd="0" destOrd="0" presId="urn:microsoft.com/office/officeart/2005/8/layout/hierarchy1"/>
    <dgm:cxn modelId="{7A9C17A4-445F-43E1-B632-DC83C63C01B4}" type="presOf" srcId="{DA1FAD56-5040-4BF4-93CC-15F884B5FB5C}" destId="{C4B67A46-94F0-4D86-99E1-C8206FD3CF88}" srcOrd="0" destOrd="0" presId="urn:microsoft.com/office/officeart/2005/8/layout/hierarchy1"/>
    <dgm:cxn modelId="{4E9CFC4C-9696-4565-AD47-E247992429A7}" type="presOf" srcId="{1F0AF5E6-62A9-46F5-B5C3-784C31E05AC8}" destId="{FEABA34D-D78D-4F53-AF74-21F7A781B3D4}" srcOrd="0" destOrd="0" presId="urn:microsoft.com/office/officeart/2005/8/layout/hierarchy1"/>
    <dgm:cxn modelId="{617F8EE9-625F-4DAA-8448-886871882356}" type="presOf" srcId="{470C6F84-F95F-40BF-B309-95E8BCE2B766}" destId="{90F467C9-A0B2-4B9F-B350-7FF31CCBC66A}" srcOrd="0" destOrd="0" presId="urn:microsoft.com/office/officeart/2005/8/layout/hierarchy1"/>
    <dgm:cxn modelId="{5C2FDBFD-106B-46EE-85D2-6363E21982AB}" type="presOf" srcId="{B0DC5D40-0FCA-4716-909B-110A9B52997A}" destId="{5103656D-80FE-4663-8BAB-21FB883068CC}" srcOrd="0" destOrd="0" presId="urn:microsoft.com/office/officeart/2005/8/layout/hierarchy1"/>
    <dgm:cxn modelId="{8BAEB7D8-3F80-439E-B500-B2BE372367C4}" type="presOf" srcId="{4FADB090-1C8F-4DD8-AE40-DB498DB8770B}" destId="{538DC126-C5C0-4657-8CA3-901544ECCD67}" srcOrd="0" destOrd="0" presId="urn:microsoft.com/office/officeart/2005/8/layout/hierarchy1"/>
    <dgm:cxn modelId="{8CB5DADF-6014-4AC6-AD02-446489AF37F2}" type="presOf" srcId="{7FC07A39-83E5-4C06-93C4-D9EEFEF89CB4}" destId="{228D101D-1641-4DA3-9CE3-999DDF61E6A8}" srcOrd="0" destOrd="0" presId="urn:microsoft.com/office/officeart/2005/8/layout/hierarchy1"/>
    <dgm:cxn modelId="{4A557578-A935-4414-87C0-92FB4DF8DC3F}" type="presOf" srcId="{D2454113-31DA-4BFA-8B31-7234C7038EBC}" destId="{2B85E34A-1640-4E86-936C-1AB0BB66E359}" srcOrd="0" destOrd="0" presId="urn:microsoft.com/office/officeart/2005/8/layout/hierarchy1"/>
    <dgm:cxn modelId="{7E9ED7F4-FF5E-4426-999E-D119317E3B6C}" type="presOf" srcId="{6D15356C-D04B-43F7-8E44-38D771CCA4C7}" destId="{D6C599E1-2111-4615-B823-B9FFF2361EFB}" srcOrd="0" destOrd="0" presId="urn:microsoft.com/office/officeart/2005/8/layout/hierarchy1"/>
    <dgm:cxn modelId="{2F78862E-86CA-4FD4-9416-066C80358778}" type="presParOf" srcId="{228D101D-1641-4DA3-9CE3-999DDF61E6A8}" destId="{F48E5ECA-C6F6-432C-BB1F-568C983F6339}" srcOrd="0" destOrd="0" presId="urn:microsoft.com/office/officeart/2005/8/layout/hierarchy1"/>
    <dgm:cxn modelId="{63761A79-9F6B-4D5A-AE68-A56494B0E938}" type="presParOf" srcId="{F48E5ECA-C6F6-432C-BB1F-568C983F6339}" destId="{DB46A02F-9A7C-4945-BF91-BC412785B2BE}" srcOrd="0" destOrd="0" presId="urn:microsoft.com/office/officeart/2005/8/layout/hierarchy1"/>
    <dgm:cxn modelId="{B7488A75-EDCB-4F22-A130-FAA24833587B}" type="presParOf" srcId="{DB46A02F-9A7C-4945-BF91-BC412785B2BE}" destId="{C99FC82C-A938-4ED8-95F3-E5586D426761}" srcOrd="0" destOrd="0" presId="urn:microsoft.com/office/officeart/2005/8/layout/hierarchy1"/>
    <dgm:cxn modelId="{D078F0D3-723E-4752-8927-3AECE3458987}" type="presParOf" srcId="{DB46A02F-9A7C-4945-BF91-BC412785B2BE}" destId="{C4B67A46-94F0-4D86-99E1-C8206FD3CF88}" srcOrd="1" destOrd="0" presId="urn:microsoft.com/office/officeart/2005/8/layout/hierarchy1"/>
    <dgm:cxn modelId="{1098B263-8204-40A6-BA82-14BE1644AC98}" type="presParOf" srcId="{F48E5ECA-C6F6-432C-BB1F-568C983F6339}" destId="{1DA8CFEF-677A-4377-9E98-270551658CC5}" srcOrd="1" destOrd="0" presId="urn:microsoft.com/office/officeart/2005/8/layout/hierarchy1"/>
    <dgm:cxn modelId="{67DB8128-28CC-483B-BEC3-B41E2529E9DD}" type="presParOf" srcId="{1DA8CFEF-677A-4377-9E98-270551658CC5}" destId="{EFC82083-EA1F-4FC9-BC15-78BFFE068666}" srcOrd="0" destOrd="0" presId="urn:microsoft.com/office/officeart/2005/8/layout/hierarchy1"/>
    <dgm:cxn modelId="{C510FFB7-81D1-40AE-B9EC-582022993B07}" type="presParOf" srcId="{1DA8CFEF-677A-4377-9E98-270551658CC5}" destId="{DBB06789-89BD-4329-8846-F04DB6368417}" srcOrd="1" destOrd="0" presId="urn:microsoft.com/office/officeart/2005/8/layout/hierarchy1"/>
    <dgm:cxn modelId="{4B6AFEDD-7A8C-4752-AB74-32899A296304}" type="presParOf" srcId="{DBB06789-89BD-4329-8846-F04DB6368417}" destId="{DC612CE9-AC82-4CD8-92D4-CBEF422389CB}" srcOrd="0" destOrd="0" presId="urn:microsoft.com/office/officeart/2005/8/layout/hierarchy1"/>
    <dgm:cxn modelId="{49A315BA-1A49-4F51-BFD8-9973620676AA}" type="presParOf" srcId="{DC612CE9-AC82-4CD8-92D4-CBEF422389CB}" destId="{58C4DF05-6372-4535-9C00-FC384377966F}" srcOrd="0" destOrd="0" presId="urn:microsoft.com/office/officeart/2005/8/layout/hierarchy1"/>
    <dgm:cxn modelId="{182F76CE-43FA-4AFE-B55E-7952EFE02DC1}" type="presParOf" srcId="{DC612CE9-AC82-4CD8-92D4-CBEF422389CB}" destId="{CB123B9E-DFBE-4134-88D3-35CC0476A25B}" srcOrd="1" destOrd="0" presId="urn:microsoft.com/office/officeart/2005/8/layout/hierarchy1"/>
    <dgm:cxn modelId="{8038A216-C662-48D5-9B6E-03A99E2AE39B}" type="presParOf" srcId="{DBB06789-89BD-4329-8846-F04DB6368417}" destId="{B74CE761-DDEE-4890-B14F-E7D2517F4636}" srcOrd="1" destOrd="0" presId="urn:microsoft.com/office/officeart/2005/8/layout/hierarchy1"/>
    <dgm:cxn modelId="{650B7A5A-991B-41E5-AF82-94C1E83F1D01}" type="presParOf" srcId="{B74CE761-DDEE-4890-B14F-E7D2517F4636}" destId="{2B85E34A-1640-4E86-936C-1AB0BB66E359}" srcOrd="0" destOrd="0" presId="urn:microsoft.com/office/officeart/2005/8/layout/hierarchy1"/>
    <dgm:cxn modelId="{544EEC22-9E4E-4023-A093-8EED99AC6262}" type="presParOf" srcId="{B74CE761-DDEE-4890-B14F-E7D2517F4636}" destId="{5D5408C7-8018-4627-BE59-2A7924FA4945}" srcOrd="1" destOrd="0" presId="urn:microsoft.com/office/officeart/2005/8/layout/hierarchy1"/>
    <dgm:cxn modelId="{F720B8D6-0871-4B2C-BD0D-1517D60A588A}" type="presParOf" srcId="{5D5408C7-8018-4627-BE59-2A7924FA4945}" destId="{CA869AC0-98B4-4369-8FA1-B1BA815E90CB}" srcOrd="0" destOrd="0" presId="urn:microsoft.com/office/officeart/2005/8/layout/hierarchy1"/>
    <dgm:cxn modelId="{9BD931BA-25DB-416F-9ABD-10791A79F6B0}" type="presParOf" srcId="{CA869AC0-98B4-4369-8FA1-B1BA815E90CB}" destId="{F23B3876-713F-4052-AB03-97159250F929}" srcOrd="0" destOrd="0" presId="urn:microsoft.com/office/officeart/2005/8/layout/hierarchy1"/>
    <dgm:cxn modelId="{954D8316-97BE-4CA9-8F92-81C57DE0CC87}" type="presParOf" srcId="{CA869AC0-98B4-4369-8FA1-B1BA815E90CB}" destId="{90F467C9-A0B2-4B9F-B350-7FF31CCBC66A}" srcOrd="1" destOrd="0" presId="urn:microsoft.com/office/officeart/2005/8/layout/hierarchy1"/>
    <dgm:cxn modelId="{ACC91054-B8C6-4CAF-9E7D-7EA046A3756C}" type="presParOf" srcId="{5D5408C7-8018-4627-BE59-2A7924FA4945}" destId="{7B6C5141-935C-4D29-8866-FB7A46E20E56}" srcOrd="1" destOrd="0" presId="urn:microsoft.com/office/officeart/2005/8/layout/hierarchy1"/>
    <dgm:cxn modelId="{451A4AFC-3815-4851-985D-E9BF8A11F32A}" type="presParOf" srcId="{B74CE761-DDEE-4890-B14F-E7D2517F4636}" destId="{B4A07B09-665B-4D5D-9518-BD254FEEF07C}" srcOrd="2" destOrd="0" presId="urn:microsoft.com/office/officeart/2005/8/layout/hierarchy1"/>
    <dgm:cxn modelId="{55EA433B-39FC-407C-8F4C-D9950A22E594}" type="presParOf" srcId="{B74CE761-DDEE-4890-B14F-E7D2517F4636}" destId="{F050A642-AEE8-4894-BCA2-67DD609552E8}" srcOrd="3" destOrd="0" presId="urn:microsoft.com/office/officeart/2005/8/layout/hierarchy1"/>
    <dgm:cxn modelId="{CE657BC3-3EAF-4DCC-8940-A9B9B011E651}" type="presParOf" srcId="{F050A642-AEE8-4894-BCA2-67DD609552E8}" destId="{0705DEA0-0922-483F-8EB0-A88EA541AD9E}" srcOrd="0" destOrd="0" presId="urn:microsoft.com/office/officeart/2005/8/layout/hierarchy1"/>
    <dgm:cxn modelId="{3DDF2BC1-2DCE-4880-9020-F2966A4CFC6C}" type="presParOf" srcId="{0705DEA0-0922-483F-8EB0-A88EA541AD9E}" destId="{DF3EF756-32A7-4823-977A-3FDEEF8CE9A3}" srcOrd="0" destOrd="0" presId="urn:microsoft.com/office/officeart/2005/8/layout/hierarchy1"/>
    <dgm:cxn modelId="{6F531911-7BC7-4BCB-B226-9E22E383D593}" type="presParOf" srcId="{0705DEA0-0922-483F-8EB0-A88EA541AD9E}" destId="{FEABA34D-D78D-4F53-AF74-21F7A781B3D4}" srcOrd="1" destOrd="0" presId="urn:microsoft.com/office/officeart/2005/8/layout/hierarchy1"/>
    <dgm:cxn modelId="{CB70C93D-FE9F-496B-819B-69C0233D986E}" type="presParOf" srcId="{F050A642-AEE8-4894-BCA2-67DD609552E8}" destId="{7B0B76EE-691E-4A88-B419-19A4E2A8F7CA}" srcOrd="1" destOrd="0" presId="urn:microsoft.com/office/officeart/2005/8/layout/hierarchy1"/>
    <dgm:cxn modelId="{0B810C25-F797-4BBD-B1BC-7FF734D23D87}" type="presParOf" srcId="{1DA8CFEF-677A-4377-9E98-270551658CC5}" destId="{5103656D-80FE-4663-8BAB-21FB883068CC}" srcOrd="2" destOrd="0" presId="urn:microsoft.com/office/officeart/2005/8/layout/hierarchy1"/>
    <dgm:cxn modelId="{61D29C8D-CFE4-401E-80DD-C94788459B54}" type="presParOf" srcId="{1DA8CFEF-677A-4377-9E98-270551658CC5}" destId="{26F289DC-D554-4A21-B753-263171D4B98C}" srcOrd="3" destOrd="0" presId="urn:microsoft.com/office/officeart/2005/8/layout/hierarchy1"/>
    <dgm:cxn modelId="{831B3A9F-7B1F-43D1-8D5F-031AB8250D1A}" type="presParOf" srcId="{26F289DC-D554-4A21-B753-263171D4B98C}" destId="{98C48487-E982-4FE4-8233-DABBCBA13589}" srcOrd="0" destOrd="0" presId="urn:microsoft.com/office/officeart/2005/8/layout/hierarchy1"/>
    <dgm:cxn modelId="{926BB326-ABA2-4340-9565-4878F5B60AC3}" type="presParOf" srcId="{98C48487-E982-4FE4-8233-DABBCBA13589}" destId="{5DF2800C-1CD0-4340-AAE0-2F1AC25D554A}" srcOrd="0" destOrd="0" presId="urn:microsoft.com/office/officeart/2005/8/layout/hierarchy1"/>
    <dgm:cxn modelId="{7A137B9A-20E7-4486-B300-C4773F885106}" type="presParOf" srcId="{98C48487-E982-4FE4-8233-DABBCBA13589}" destId="{C0187788-F37F-4A5F-8DD1-913E062FADA6}" srcOrd="1" destOrd="0" presId="urn:microsoft.com/office/officeart/2005/8/layout/hierarchy1"/>
    <dgm:cxn modelId="{AC2E9220-193F-4623-BE5A-1232B4A2BD9F}" type="presParOf" srcId="{26F289DC-D554-4A21-B753-263171D4B98C}" destId="{FE180A4F-B4BF-4EC3-8C5B-1646B87F951B}" srcOrd="1" destOrd="0" presId="urn:microsoft.com/office/officeart/2005/8/layout/hierarchy1"/>
    <dgm:cxn modelId="{E9A41EE5-244B-43C7-9981-628C364E1560}" type="presParOf" srcId="{FE180A4F-B4BF-4EC3-8C5B-1646B87F951B}" destId="{D6C599E1-2111-4615-B823-B9FFF2361EFB}" srcOrd="0" destOrd="0" presId="urn:microsoft.com/office/officeart/2005/8/layout/hierarchy1"/>
    <dgm:cxn modelId="{FBA1990A-D4EA-40A3-B6D0-6EDFEFC20E2E}" type="presParOf" srcId="{FE180A4F-B4BF-4EC3-8C5B-1646B87F951B}" destId="{56B1A986-846C-4419-92B1-C33B534D8A8B}" srcOrd="1" destOrd="0" presId="urn:microsoft.com/office/officeart/2005/8/layout/hierarchy1"/>
    <dgm:cxn modelId="{B7D41382-70B7-4EA4-815C-808CDB2DE20F}" type="presParOf" srcId="{56B1A986-846C-4419-92B1-C33B534D8A8B}" destId="{B2A5EC64-6431-4689-80B4-A948D6085FBD}" srcOrd="0" destOrd="0" presId="urn:microsoft.com/office/officeart/2005/8/layout/hierarchy1"/>
    <dgm:cxn modelId="{9F534857-F355-41B3-86B7-39D3C13B15A0}" type="presParOf" srcId="{B2A5EC64-6431-4689-80B4-A948D6085FBD}" destId="{DBF350AF-225E-497D-AFCA-E54F487DA615}" srcOrd="0" destOrd="0" presId="urn:microsoft.com/office/officeart/2005/8/layout/hierarchy1"/>
    <dgm:cxn modelId="{A2359C13-6ECE-45A9-B48D-1D5BD9BD9C68}" type="presParOf" srcId="{B2A5EC64-6431-4689-80B4-A948D6085FBD}" destId="{538DC126-C5C0-4657-8CA3-901544ECCD67}" srcOrd="1" destOrd="0" presId="urn:microsoft.com/office/officeart/2005/8/layout/hierarchy1"/>
    <dgm:cxn modelId="{C14E9F83-8E5A-4732-9D76-A1665BA37F1C}" type="presParOf" srcId="{56B1A986-846C-4419-92B1-C33B534D8A8B}" destId="{ED81D59F-927C-480D-B6AA-A2776BA028A0}"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C599E1-2111-4615-B823-B9FFF2361EFB}">
      <dsp:nvSpPr>
        <dsp:cNvPr id="0" name=""/>
        <dsp:cNvSpPr/>
      </dsp:nvSpPr>
      <dsp:spPr>
        <a:xfrm>
          <a:off x="6555434" y="3311699"/>
          <a:ext cx="91440" cy="591319"/>
        </a:xfrm>
        <a:custGeom>
          <a:avLst/>
          <a:gdLst/>
          <a:ahLst/>
          <a:cxnLst/>
          <a:rect l="0" t="0" r="0" b="0"/>
          <a:pathLst>
            <a:path>
              <a:moveTo>
                <a:pt x="45720" y="0"/>
              </a:moveTo>
              <a:lnTo>
                <a:pt x="45720" y="5913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3656D-80FE-4663-8BAB-21FB883068CC}">
      <dsp:nvSpPr>
        <dsp:cNvPr id="0" name=""/>
        <dsp:cNvSpPr/>
      </dsp:nvSpPr>
      <dsp:spPr>
        <a:xfrm>
          <a:off x="4737397" y="1429304"/>
          <a:ext cx="1863756" cy="591319"/>
        </a:xfrm>
        <a:custGeom>
          <a:avLst/>
          <a:gdLst/>
          <a:ahLst/>
          <a:cxnLst/>
          <a:rect l="0" t="0" r="0" b="0"/>
          <a:pathLst>
            <a:path>
              <a:moveTo>
                <a:pt x="0" y="0"/>
              </a:moveTo>
              <a:lnTo>
                <a:pt x="0" y="402966"/>
              </a:lnTo>
              <a:lnTo>
                <a:pt x="1863756" y="402966"/>
              </a:lnTo>
              <a:lnTo>
                <a:pt x="1863756" y="5913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A07B09-665B-4D5D-9518-BD254FEEF07C}">
      <dsp:nvSpPr>
        <dsp:cNvPr id="0" name=""/>
        <dsp:cNvSpPr/>
      </dsp:nvSpPr>
      <dsp:spPr>
        <a:xfrm>
          <a:off x="2873640" y="3311699"/>
          <a:ext cx="1242504" cy="591319"/>
        </a:xfrm>
        <a:custGeom>
          <a:avLst/>
          <a:gdLst/>
          <a:ahLst/>
          <a:cxnLst/>
          <a:rect l="0" t="0" r="0" b="0"/>
          <a:pathLst>
            <a:path>
              <a:moveTo>
                <a:pt x="0" y="0"/>
              </a:moveTo>
              <a:lnTo>
                <a:pt x="0" y="402966"/>
              </a:lnTo>
              <a:lnTo>
                <a:pt x="1242504" y="402966"/>
              </a:lnTo>
              <a:lnTo>
                <a:pt x="1242504" y="5913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85E34A-1640-4E86-936C-1AB0BB66E359}">
      <dsp:nvSpPr>
        <dsp:cNvPr id="0" name=""/>
        <dsp:cNvSpPr/>
      </dsp:nvSpPr>
      <dsp:spPr>
        <a:xfrm>
          <a:off x="1631135" y="3311699"/>
          <a:ext cx="1242504" cy="591319"/>
        </a:xfrm>
        <a:custGeom>
          <a:avLst/>
          <a:gdLst/>
          <a:ahLst/>
          <a:cxnLst/>
          <a:rect l="0" t="0" r="0" b="0"/>
          <a:pathLst>
            <a:path>
              <a:moveTo>
                <a:pt x="1242504" y="0"/>
              </a:moveTo>
              <a:lnTo>
                <a:pt x="1242504" y="402966"/>
              </a:lnTo>
              <a:lnTo>
                <a:pt x="0" y="402966"/>
              </a:lnTo>
              <a:lnTo>
                <a:pt x="0" y="5913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C82083-EA1F-4FC9-BC15-78BFFE068666}">
      <dsp:nvSpPr>
        <dsp:cNvPr id="0" name=""/>
        <dsp:cNvSpPr/>
      </dsp:nvSpPr>
      <dsp:spPr>
        <a:xfrm>
          <a:off x="2873640" y="1429304"/>
          <a:ext cx="1863756" cy="591319"/>
        </a:xfrm>
        <a:custGeom>
          <a:avLst/>
          <a:gdLst/>
          <a:ahLst/>
          <a:cxnLst/>
          <a:rect l="0" t="0" r="0" b="0"/>
          <a:pathLst>
            <a:path>
              <a:moveTo>
                <a:pt x="1863756" y="0"/>
              </a:moveTo>
              <a:lnTo>
                <a:pt x="1863756" y="402966"/>
              </a:lnTo>
              <a:lnTo>
                <a:pt x="0" y="402966"/>
              </a:lnTo>
              <a:lnTo>
                <a:pt x="0" y="5913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9FC82C-A938-4ED8-95F3-E5586D426761}">
      <dsp:nvSpPr>
        <dsp:cNvPr id="0" name=""/>
        <dsp:cNvSpPr/>
      </dsp:nvSpPr>
      <dsp:spPr>
        <a:xfrm>
          <a:off x="3126887" y="1491"/>
          <a:ext cx="3221019" cy="14278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B67A46-94F0-4D86-99E1-C8206FD3CF88}">
      <dsp:nvSpPr>
        <dsp:cNvPr id="0" name=""/>
        <dsp:cNvSpPr/>
      </dsp:nvSpPr>
      <dsp:spPr>
        <a:xfrm>
          <a:off x="3352797" y="216106"/>
          <a:ext cx="3221019" cy="14278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Routing Protocols</a:t>
          </a:r>
          <a:endParaRPr lang="en-US" sz="2700" kern="1200" dirty="0"/>
        </a:p>
      </dsp:txBody>
      <dsp:txXfrm>
        <a:off x="3352797" y="216106"/>
        <a:ext cx="3221019" cy="1427813"/>
      </dsp:txXfrm>
    </dsp:sp>
    <dsp:sp modelId="{58C4DF05-6372-4535-9C00-FC384377966F}">
      <dsp:nvSpPr>
        <dsp:cNvPr id="0" name=""/>
        <dsp:cNvSpPr/>
      </dsp:nvSpPr>
      <dsp:spPr>
        <a:xfrm>
          <a:off x="1857045" y="2020624"/>
          <a:ext cx="2033189" cy="12910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23B9E-DFBE-4134-88D3-35CC0476A25B}">
      <dsp:nvSpPr>
        <dsp:cNvPr id="0" name=""/>
        <dsp:cNvSpPr/>
      </dsp:nvSpPr>
      <dsp:spPr>
        <a:xfrm>
          <a:off x="2082955" y="2235238"/>
          <a:ext cx="2033189" cy="12910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err="1" smtClean="0"/>
            <a:t>Intradomain</a:t>
          </a:r>
          <a:endParaRPr lang="en-US" sz="2700" kern="1200" dirty="0"/>
        </a:p>
      </dsp:txBody>
      <dsp:txXfrm>
        <a:off x="2082955" y="2235238"/>
        <a:ext cx="2033189" cy="1291075"/>
      </dsp:txXfrm>
    </dsp:sp>
    <dsp:sp modelId="{F23B3876-713F-4052-AB03-97159250F929}">
      <dsp:nvSpPr>
        <dsp:cNvPr id="0" name=""/>
        <dsp:cNvSpPr/>
      </dsp:nvSpPr>
      <dsp:spPr>
        <a:xfrm>
          <a:off x="614541" y="3903018"/>
          <a:ext cx="2033189" cy="12910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467C9-A0B2-4B9F-B350-7FF31CCBC66A}">
      <dsp:nvSpPr>
        <dsp:cNvPr id="0" name=""/>
        <dsp:cNvSpPr/>
      </dsp:nvSpPr>
      <dsp:spPr>
        <a:xfrm>
          <a:off x="840451" y="4117632"/>
          <a:ext cx="2033189" cy="12910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Distance vector</a:t>
          </a:r>
          <a:endParaRPr lang="en-US" sz="2700" kern="1200" dirty="0"/>
        </a:p>
      </dsp:txBody>
      <dsp:txXfrm>
        <a:off x="840451" y="4117632"/>
        <a:ext cx="2033189" cy="1291075"/>
      </dsp:txXfrm>
    </dsp:sp>
    <dsp:sp modelId="{DF3EF756-32A7-4823-977A-3FDEEF8CE9A3}">
      <dsp:nvSpPr>
        <dsp:cNvPr id="0" name=""/>
        <dsp:cNvSpPr/>
      </dsp:nvSpPr>
      <dsp:spPr>
        <a:xfrm>
          <a:off x="3099550" y="3903018"/>
          <a:ext cx="2033189" cy="12910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BA34D-D78D-4F53-AF74-21F7A781B3D4}">
      <dsp:nvSpPr>
        <dsp:cNvPr id="0" name=""/>
        <dsp:cNvSpPr/>
      </dsp:nvSpPr>
      <dsp:spPr>
        <a:xfrm>
          <a:off x="3325460" y="4117632"/>
          <a:ext cx="2033189" cy="12910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Link State</a:t>
          </a:r>
          <a:endParaRPr lang="en-US" sz="2700" kern="1200" dirty="0"/>
        </a:p>
      </dsp:txBody>
      <dsp:txXfrm>
        <a:off x="3325460" y="4117632"/>
        <a:ext cx="2033189" cy="1291075"/>
      </dsp:txXfrm>
    </dsp:sp>
    <dsp:sp modelId="{5DF2800C-1CD0-4340-AAE0-2F1AC25D554A}">
      <dsp:nvSpPr>
        <dsp:cNvPr id="0" name=""/>
        <dsp:cNvSpPr/>
      </dsp:nvSpPr>
      <dsp:spPr>
        <a:xfrm>
          <a:off x="5584559" y="2020624"/>
          <a:ext cx="2033189" cy="12910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87788-F37F-4A5F-8DD1-913E062FADA6}">
      <dsp:nvSpPr>
        <dsp:cNvPr id="0" name=""/>
        <dsp:cNvSpPr/>
      </dsp:nvSpPr>
      <dsp:spPr>
        <a:xfrm>
          <a:off x="5810469" y="2235238"/>
          <a:ext cx="2033189" cy="12910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err="1" smtClean="0"/>
            <a:t>Interdomain</a:t>
          </a:r>
          <a:endParaRPr lang="en-US" sz="2700" kern="1200" dirty="0"/>
        </a:p>
      </dsp:txBody>
      <dsp:txXfrm>
        <a:off x="5810469" y="2235238"/>
        <a:ext cx="2033189" cy="1291075"/>
      </dsp:txXfrm>
    </dsp:sp>
    <dsp:sp modelId="{DBF350AF-225E-497D-AFCA-E54F487DA615}">
      <dsp:nvSpPr>
        <dsp:cNvPr id="0" name=""/>
        <dsp:cNvSpPr/>
      </dsp:nvSpPr>
      <dsp:spPr>
        <a:xfrm>
          <a:off x="5584559" y="3903018"/>
          <a:ext cx="2033189" cy="12910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DC126-C5C0-4657-8CA3-901544ECCD67}">
      <dsp:nvSpPr>
        <dsp:cNvPr id="0" name=""/>
        <dsp:cNvSpPr/>
      </dsp:nvSpPr>
      <dsp:spPr>
        <a:xfrm>
          <a:off x="5810469" y="4117632"/>
          <a:ext cx="2033189" cy="12910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Path Vector</a:t>
          </a:r>
          <a:endParaRPr lang="en-US" sz="2700" kern="1200" dirty="0"/>
        </a:p>
      </dsp:txBody>
      <dsp:txXfrm>
        <a:off x="5810469" y="4117632"/>
        <a:ext cx="2033189" cy="12910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314FD-2A38-4B25-844C-5DBEE9F8AF86}" type="datetimeFigureOut">
              <a:rPr lang="en-US" smtClean="0"/>
              <a:pPr/>
              <a:t>8/2/2018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CE1E1-A39A-4567-A0AD-0DB0CBE33F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3BD5F86-9374-4B63-945B-9BB0928AEA3B}" type="slidenum">
              <a:rPr lang="en-US" smtClean="0"/>
              <a:pPr/>
              <a:t>37</a:t>
            </a:fld>
            <a:endParaRPr lang="en-US" smtClean="0"/>
          </a:p>
        </p:txBody>
      </p:sp>
      <p:sp>
        <p:nvSpPr>
          <p:cNvPr id="6349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003AA3-9ED0-4882-B12D-051A984228F9}" type="slidenum">
              <a:rPr lang="en-US"/>
              <a:pPr/>
              <a:t>72</a:t>
            </a:fld>
            <a:endParaRPr lang="en-US"/>
          </a:p>
        </p:txBody>
      </p:sp>
      <p:sp>
        <p:nvSpPr>
          <p:cNvPr id="59394" name="Rectangle 2"/>
          <p:cNvSpPr>
            <a:spLocks noGrp="1" noRot="1" noChangeAspect="1" noChangeArrowheads="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FB01D54-C0F7-43B6-95A4-5823009615FA}" type="slidenum">
              <a:rPr lang="en-US" smtClean="0"/>
              <a:pPr/>
              <a:t>38</a:t>
            </a:fld>
            <a:endParaRPr lang="en-US" smtClean="0"/>
          </a:p>
        </p:txBody>
      </p:sp>
      <p:sp>
        <p:nvSpPr>
          <p:cNvPr id="64515"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873D514-0A4E-4495-9E76-D3C283B326CA}" type="slidenum">
              <a:rPr lang="en-US" smtClean="0"/>
              <a:pPr/>
              <a:t>39</a:t>
            </a:fld>
            <a:endParaRPr lang="en-US" smtClean="0"/>
          </a:p>
        </p:txBody>
      </p:sp>
      <p:sp>
        <p:nvSpPr>
          <p:cNvPr id="6553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D0E8F26-8225-4928-B84D-3C4692FFDAFE}" type="slidenum">
              <a:rPr lang="en-US" smtClean="0"/>
              <a:pPr/>
              <a:t>40</a:t>
            </a:fld>
            <a:endParaRPr lang="en-US" smtClean="0"/>
          </a:p>
        </p:txBody>
      </p:sp>
      <p:sp>
        <p:nvSpPr>
          <p:cNvPr id="66563"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DF2F970-350A-47F4-97B7-1F71C9E7D534}" type="slidenum">
              <a:rPr lang="en-US" smtClean="0"/>
              <a:pPr/>
              <a:t>41</a:t>
            </a:fld>
            <a:endParaRPr lang="en-US" smtClean="0"/>
          </a:p>
        </p:txBody>
      </p:sp>
      <p:sp>
        <p:nvSpPr>
          <p:cNvPr id="67587"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27041B2-BABA-408B-B5AD-D4B230426FD8}" type="slidenum">
              <a:rPr lang="en-US" smtClean="0"/>
              <a:pPr/>
              <a:t>42</a:t>
            </a:fld>
            <a:endParaRPr lang="en-US" smtClean="0"/>
          </a:p>
        </p:txBody>
      </p:sp>
      <p:sp>
        <p:nvSpPr>
          <p:cNvPr id="68611"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1C22E81-F4E1-43B8-B474-D2BAF6792321}" type="slidenum">
              <a:rPr lang="en-US" smtClean="0"/>
              <a:pPr/>
              <a:t>43</a:t>
            </a:fld>
            <a:endParaRPr lang="en-US" smtClean="0"/>
          </a:p>
        </p:txBody>
      </p:sp>
      <p:sp>
        <p:nvSpPr>
          <p:cNvPr id="69635"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A045B0F-5C28-4584-92D7-8CE5F9340A4D}" type="slidenum">
              <a:rPr lang="en-US" smtClean="0"/>
              <a:pPr/>
              <a:t>44</a:t>
            </a:fld>
            <a:endParaRPr lang="en-US" smtClean="0"/>
          </a:p>
        </p:txBody>
      </p:sp>
      <p:sp>
        <p:nvSpPr>
          <p:cNvPr id="70659"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EA8BC-103F-4AF3-800E-90A0A644A243}" type="slidenum">
              <a:rPr lang="en-US"/>
              <a:pPr/>
              <a:t>71</a:t>
            </a:fld>
            <a:endParaRPr lang="en-US"/>
          </a:p>
        </p:txBody>
      </p:sp>
      <p:sp>
        <p:nvSpPr>
          <p:cNvPr id="57346" name="Rectangle 2"/>
          <p:cNvSpPr>
            <a:spLocks noGrp="1" noRot="1" noChangeAspect="1" noChangeArrowheads="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9F1608-F418-4CBA-A6FC-29CD1449952F}"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F1608-F418-4CBA-A6FC-29CD1449952F}"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F1608-F418-4CBA-A6FC-29CD1449952F}"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endParaRPr lang="en-US"/>
          </a:p>
        </p:txBody>
      </p:sp>
      <p:sp>
        <p:nvSpPr>
          <p:cNvPr id="4" name="Date Placeholder 3"/>
          <p:cNvSpPr>
            <a:spLocks noGrp="1"/>
          </p:cNvSpPr>
          <p:nvPr>
            <p:ph type="dt" sz="half" idx="10"/>
          </p:nvPr>
        </p:nvSpPr>
        <p:spPr>
          <a:xfrm>
            <a:off x="431800" y="6229350"/>
            <a:ext cx="1905000" cy="457200"/>
          </a:xfrm>
        </p:spPr>
        <p:txBody>
          <a:bodyPr/>
          <a:lstStyle>
            <a:lvl1pPr>
              <a:defRPr/>
            </a:lvl1pPr>
          </a:lstStyle>
          <a:p>
            <a:endParaRPr lang="en-GB"/>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FD48582B-5533-44E7-AB9D-3420D7E3570B}"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91204E-53E7-4084-9754-486275C37E7B}" type="slidenum">
              <a:rPr lang="en-US"/>
              <a:pPr>
                <a:defRPr/>
              </a:pPr>
              <a:t>‹#›</a:t>
            </a:fld>
            <a:endParaRPr lang="en-US"/>
          </a:p>
        </p:txBody>
      </p:sp>
    </p:spTree>
    <p:extLst>
      <p:ext uri="{BB962C8B-B14F-4D97-AF65-F5344CB8AC3E}">
        <p14:creationId xmlns:p14="http://schemas.microsoft.com/office/powerpoint/2010/main" xmlns="" val="264855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F1608-F418-4CBA-A6FC-29CD1449952F}"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F1608-F418-4CBA-A6FC-29CD1449952F}" type="datetimeFigureOut">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F1608-F418-4CBA-A6FC-29CD1449952F}"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9F1608-F418-4CBA-A6FC-29CD1449952F}" type="datetimeFigureOut">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9F1608-F418-4CBA-A6FC-29CD1449952F}" type="datetimeFigureOut">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F1608-F418-4CBA-A6FC-29CD1449952F}" type="datetimeFigureOut">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F1608-F418-4CBA-A6FC-29CD1449952F}"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F1608-F418-4CBA-A6FC-29CD1449952F}" type="datetimeFigureOut">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415F6-E440-4A5C-9EE1-9F41A9CBDB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F1608-F418-4CBA-A6FC-29CD1449952F}" type="datetimeFigureOut">
              <a:rPr lang="en-US" smtClean="0"/>
              <a:pPr/>
              <a:t>8/2/2018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415F6-E440-4A5C-9EE1-9F41A9CBDB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609600" y="1905000"/>
            <a:ext cx="7924800" cy="1905000"/>
          </a:xfrm>
        </p:spPr>
        <p:txBody>
          <a:bodyPr/>
          <a:lstStyle/>
          <a:p>
            <a:r>
              <a:rPr lang="en-US" dirty="0">
                <a:solidFill>
                  <a:schemeClr val="tx1"/>
                </a:solidFill>
              </a:rPr>
              <a:t>Chapter 5</a:t>
            </a:r>
          </a:p>
          <a:p>
            <a:r>
              <a:rPr lang="en-GB" sz="4800" b="1" dirty="0" smtClean="0">
                <a:solidFill>
                  <a:schemeClr val="tx1"/>
                </a:solidFill>
              </a:rPr>
              <a:t>Internetworking</a:t>
            </a:r>
            <a:endParaRPr lang="en-US" sz="4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Adaptive routing algorithms</a:t>
            </a:r>
            <a:endParaRPr lang="en-US" b="1" dirty="0"/>
          </a:p>
        </p:txBody>
      </p:sp>
      <p:sp>
        <p:nvSpPr>
          <p:cNvPr id="3" name="Content Placeholder 2"/>
          <p:cNvSpPr>
            <a:spLocks noGrp="1"/>
          </p:cNvSpPr>
          <p:nvPr>
            <p:ph idx="1"/>
          </p:nvPr>
        </p:nvSpPr>
        <p:spPr>
          <a:xfrm>
            <a:off x="457200" y="1295400"/>
            <a:ext cx="8229600" cy="5181600"/>
          </a:xfrm>
        </p:spPr>
        <p:txBody>
          <a:bodyPr>
            <a:normAutofit/>
          </a:bodyPr>
          <a:lstStyle/>
          <a:p>
            <a:pPr lvl="1">
              <a:buFont typeface="Wingdings" pitchFamily="2" charset="2"/>
              <a:buChar char="Ø"/>
            </a:pPr>
            <a:r>
              <a:rPr lang="en-US" sz="3200" dirty="0"/>
              <a:t>Adaptive routing algorithms change their routing decisions to reflect changes in the topology and in traffic as well. </a:t>
            </a:r>
          </a:p>
          <a:p>
            <a:pPr lvl="1">
              <a:buFont typeface="Wingdings" pitchFamily="2" charset="2"/>
              <a:buChar char="Ø"/>
            </a:pPr>
            <a:r>
              <a:rPr lang="en-US" sz="3200" dirty="0"/>
              <a:t>These get their routing information from adjacent routers or from all routers.</a:t>
            </a:r>
          </a:p>
          <a:p>
            <a:pPr lvl="1">
              <a:buFont typeface="Wingdings" pitchFamily="2" charset="2"/>
              <a:buChar char="Ø"/>
            </a:pPr>
            <a:r>
              <a:rPr lang="en-US" sz="3200" dirty="0"/>
              <a:t>Routing decisions may be changed when network topology and/or traffic load changes.</a:t>
            </a:r>
          </a:p>
          <a:p>
            <a:pPr lvl="1">
              <a:buFont typeface="Wingdings" pitchFamily="2" charset="2"/>
              <a:buChar char="Ø"/>
            </a:pPr>
            <a:r>
              <a:rPr lang="en-US" sz="3200" dirty="0"/>
              <a:t>Also known as dynamic routing algorithm</a:t>
            </a:r>
          </a:p>
          <a:p>
            <a:pPr>
              <a:buFont typeface="Wingdings" pitchFamily="2" charset="2"/>
              <a:buChar char="Ø"/>
            </a:pP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of adaptive</a:t>
            </a:r>
            <a:endParaRPr lang="en-US" b="1"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a:t>Adaptive routing algorithms can be further divided into three </a:t>
            </a:r>
          </a:p>
          <a:p>
            <a:pPr lvl="1" algn="just"/>
            <a:r>
              <a:rPr lang="en-US" dirty="0"/>
              <a:t>Isolated: Each router makes its routing decisions using only the local information it has on hand. Specially, routers don’t even exchange information with neighbors</a:t>
            </a:r>
          </a:p>
          <a:p>
            <a:pPr lvl="1" algn="just"/>
            <a:r>
              <a:rPr lang="en-US" dirty="0"/>
              <a:t>Centralized: A centralized node makes all routing decisions. Specially, the centralized node has access to global information</a:t>
            </a:r>
          </a:p>
          <a:p>
            <a:pPr lvl="1" algn="just"/>
            <a:r>
              <a:rPr lang="en-US" dirty="0"/>
              <a:t>Distributed: Algorithms that use a combination of local and global information. </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Non-adaptive routing algorithms</a:t>
            </a:r>
            <a:br>
              <a:rPr lang="en-US" b="1" dirty="0" smtClean="0"/>
            </a:br>
            <a:endParaRPr lang="en-US" b="1"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lvl="0" algn="just"/>
            <a:r>
              <a:rPr lang="en-US" dirty="0" smtClean="0"/>
              <a:t>These </a:t>
            </a:r>
            <a:r>
              <a:rPr lang="en-US" dirty="0"/>
              <a:t>algorithms don’t change their routing decisions on measurements and estimates of the current traffic and topology.</a:t>
            </a:r>
          </a:p>
          <a:p>
            <a:pPr lvl="0" algn="just"/>
            <a:r>
              <a:rPr lang="en-US" dirty="0"/>
              <a:t>Instead the route to be taken is going from one node to the other is computed in advance, off-line and downloaded to the routers when the network is booted.</a:t>
            </a:r>
          </a:p>
          <a:p>
            <a:pPr lvl="0" algn="just"/>
            <a:r>
              <a:rPr lang="en-US" dirty="0"/>
              <a:t>This is also known as static routing.</a:t>
            </a:r>
          </a:p>
          <a:p>
            <a:pPr lvl="0" algn="just"/>
            <a:r>
              <a:rPr lang="en-US" dirty="0"/>
              <a:t>This can be further classified as</a:t>
            </a:r>
            <a:r>
              <a:rPr lang="en-US" dirty="0" smtClean="0"/>
              <a:t>:</a:t>
            </a:r>
          </a:p>
          <a:p>
            <a:pPr lvl="1" algn="just">
              <a:buFont typeface="Wingdings" pitchFamily="2" charset="2"/>
              <a:buChar char="Ø"/>
            </a:pPr>
            <a:r>
              <a:rPr lang="en-US" dirty="0" smtClean="0"/>
              <a:t>Fixed</a:t>
            </a:r>
            <a:endParaRPr lang="en-US" dirty="0"/>
          </a:p>
          <a:p>
            <a:pPr lvl="1" algn="just">
              <a:buFont typeface="Wingdings" pitchFamily="2" charset="2"/>
              <a:buChar char="Ø"/>
            </a:pPr>
            <a:r>
              <a:rPr lang="en-US" dirty="0"/>
              <a:t>Flooding</a:t>
            </a:r>
          </a:p>
          <a:p>
            <a:pPr lvl="1" algn="just">
              <a:buFont typeface="Wingdings" pitchFamily="2" charset="2"/>
              <a:buChar char="Ø"/>
            </a:pPr>
            <a:r>
              <a:rPr lang="en-US" dirty="0"/>
              <a:t>Random walk</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Example Packet Switched Network</a:t>
            </a:r>
            <a:endParaRPr lang="en-US"/>
          </a:p>
        </p:txBody>
      </p:sp>
      <p:pic>
        <p:nvPicPr>
          <p:cNvPr id="25605" name="Picture 5"/>
          <p:cNvPicPr>
            <a:picLocks noChangeAspect="1" noChangeArrowheads="1"/>
          </p:cNvPicPr>
          <p:nvPr/>
        </p:nvPicPr>
        <p:blipFill>
          <a:blip r:embed="rId2" cstate="print"/>
          <a:srcRect b="26674"/>
          <a:stretch>
            <a:fillRect/>
          </a:stretch>
        </p:blipFill>
        <p:spPr bwMode="auto">
          <a:xfrm>
            <a:off x="457200" y="1371600"/>
            <a:ext cx="8077200" cy="541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dirty="0"/>
              <a:t>Routing Strategies</a:t>
            </a:r>
          </a:p>
        </p:txBody>
      </p:sp>
      <p:sp>
        <p:nvSpPr>
          <p:cNvPr id="28675" name="Rectangle 3"/>
          <p:cNvSpPr>
            <a:spLocks noGrp="1" noChangeArrowheads="1"/>
          </p:cNvSpPr>
          <p:nvPr>
            <p:ph type="body" idx="1"/>
          </p:nvPr>
        </p:nvSpPr>
        <p:spPr/>
        <p:txBody>
          <a:bodyPr/>
          <a:lstStyle/>
          <a:p>
            <a:r>
              <a:rPr lang="en-US" dirty="0"/>
              <a:t>Fixed</a:t>
            </a:r>
          </a:p>
          <a:p>
            <a:r>
              <a:rPr lang="en-US" dirty="0"/>
              <a:t>Flooding</a:t>
            </a:r>
          </a:p>
          <a:p>
            <a:r>
              <a:rPr lang="en-US" dirty="0"/>
              <a:t>Random</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792162"/>
          </a:xfrm>
        </p:spPr>
        <p:txBody>
          <a:bodyPr/>
          <a:lstStyle/>
          <a:p>
            <a:r>
              <a:rPr lang="en-US" b="1" dirty="0"/>
              <a:t>Fixed Routing</a:t>
            </a:r>
          </a:p>
        </p:txBody>
      </p:sp>
      <p:sp>
        <p:nvSpPr>
          <p:cNvPr id="29699" name="Rectangle 3"/>
          <p:cNvSpPr>
            <a:spLocks noGrp="1" noChangeArrowheads="1"/>
          </p:cNvSpPr>
          <p:nvPr>
            <p:ph type="body" idx="1"/>
          </p:nvPr>
        </p:nvSpPr>
        <p:spPr>
          <a:xfrm>
            <a:off x="457200" y="1143000"/>
            <a:ext cx="8229600" cy="3810000"/>
          </a:xfrm>
        </p:spPr>
        <p:txBody>
          <a:bodyPr>
            <a:normAutofit/>
          </a:bodyPr>
          <a:lstStyle/>
          <a:p>
            <a:r>
              <a:rPr lang="en-US" dirty="0"/>
              <a:t>Single permanent route for each source to destination pair</a:t>
            </a:r>
          </a:p>
          <a:p>
            <a:r>
              <a:rPr lang="en-US" dirty="0"/>
              <a:t>Determine routes using a least cost algorithm </a:t>
            </a:r>
          </a:p>
          <a:p>
            <a:r>
              <a:rPr lang="en-US" dirty="0"/>
              <a:t>Route fixed, at least until a change in network topology</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305800" cy="563562"/>
          </a:xfrm>
        </p:spPr>
        <p:txBody>
          <a:bodyPr>
            <a:normAutofit fontScale="90000"/>
          </a:bodyPr>
          <a:lstStyle/>
          <a:p>
            <a:r>
              <a:rPr lang="en-US" b="1" dirty="0"/>
              <a:t>Fixed </a:t>
            </a:r>
            <a:r>
              <a:rPr lang="en-US" b="1" dirty="0" err="1" smtClean="0"/>
              <a:t>RoutingTables</a:t>
            </a:r>
            <a:endParaRPr lang="en-US" b="1" dirty="0"/>
          </a:p>
        </p:txBody>
      </p:sp>
      <p:pic>
        <p:nvPicPr>
          <p:cNvPr id="30724" name="Picture 4"/>
          <p:cNvPicPr>
            <a:picLocks noChangeAspect="1" noChangeArrowheads="1"/>
          </p:cNvPicPr>
          <p:nvPr/>
        </p:nvPicPr>
        <p:blipFill>
          <a:blip r:embed="rId2" cstate="print"/>
          <a:srcRect b="7487"/>
          <a:stretch>
            <a:fillRect/>
          </a:stretch>
        </p:blipFill>
        <p:spPr bwMode="auto">
          <a:xfrm>
            <a:off x="381000" y="838200"/>
            <a:ext cx="8382001"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2111" y="0"/>
            <a:ext cx="915729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31795" y="0"/>
            <a:ext cx="8951394"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944562"/>
          </a:xfrm>
        </p:spPr>
        <p:txBody>
          <a:bodyPr>
            <a:normAutofit/>
          </a:bodyPr>
          <a:lstStyle/>
          <a:p>
            <a:r>
              <a:rPr lang="en-US" b="1" dirty="0"/>
              <a:t>Flooding</a:t>
            </a:r>
          </a:p>
        </p:txBody>
      </p:sp>
      <p:sp>
        <p:nvSpPr>
          <p:cNvPr id="31747" name="Rectangle 3"/>
          <p:cNvSpPr>
            <a:spLocks noGrp="1" noChangeArrowheads="1"/>
          </p:cNvSpPr>
          <p:nvPr>
            <p:ph type="body" idx="1"/>
          </p:nvPr>
        </p:nvSpPr>
        <p:spPr>
          <a:xfrm>
            <a:off x="457200" y="1295400"/>
            <a:ext cx="8229600" cy="4830763"/>
          </a:xfrm>
        </p:spPr>
        <p:txBody>
          <a:bodyPr>
            <a:noAutofit/>
          </a:bodyPr>
          <a:lstStyle/>
          <a:p>
            <a:r>
              <a:rPr lang="en-US" sz="2800" dirty="0"/>
              <a:t>No network info required</a:t>
            </a:r>
          </a:p>
          <a:p>
            <a:r>
              <a:rPr lang="en-US" sz="2800" dirty="0"/>
              <a:t>Packet sent by node to every neighbor</a:t>
            </a:r>
          </a:p>
          <a:p>
            <a:r>
              <a:rPr lang="en-US" sz="2800" dirty="0"/>
              <a:t>Incoming packets retransmitted on every link except incoming link</a:t>
            </a:r>
          </a:p>
          <a:p>
            <a:r>
              <a:rPr lang="en-US" sz="2800" dirty="0"/>
              <a:t>Eventually a number of copies will arrive at destination</a:t>
            </a:r>
          </a:p>
          <a:p>
            <a:r>
              <a:rPr lang="en-US" sz="2800" dirty="0"/>
              <a:t>Each packet is uniquely numbered so duplicates can be discarded</a:t>
            </a:r>
          </a:p>
          <a:p>
            <a:r>
              <a:rPr lang="en-US" sz="2800" dirty="0"/>
              <a:t>Nodes can remember packets already forwarded to keep network load in bounds</a:t>
            </a:r>
          </a:p>
          <a:p>
            <a:r>
              <a:rPr lang="en-US" sz="2800" dirty="0"/>
              <a:t>Can include a hop count in packets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609600" y="1905000"/>
            <a:ext cx="7924800" cy="1905000"/>
          </a:xfrm>
        </p:spPr>
        <p:txBody>
          <a:bodyPr/>
          <a:lstStyle/>
          <a:p>
            <a:r>
              <a:rPr lang="en-US" dirty="0">
                <a:solidFill>
                  <a:schemeClr val="tx1"/>
                </a:solidFill>
              </a:rPr>
              <a:t>Chapter </a:t>
            </a:r>
            <a:r>
              <a:rPr lang="en-US" dirty="0" smtClean="0">
                <a:solidFill>
                  <a:schemeClr val="tx1"/>
                </a:solidFill>
              </a:rPr>
              <a:t>5.1</a:t>
            </a:r>
            <a:endParaRPr lang="en-US" dirty="0">
              <a:solidFill>
                <a:schemeClr val="tx1"/>
              </a:solidFill>
            </a:endParaRPr>
          </a:p>
          <a:p>
            <a:r>
              <a:rPr lang="en-GB" sz="4800" b="1" dirty="0" smtClean="0">
                <a:solidFill>
                  <a:schemeClr val="tx1"/>
                </a:solidFill>
              </a:rPr>
              <a:t>Routing Algorithms</a:t>
            </a:r>
            <a:endParaRPr lang="en-US" sz="48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b="1" dirty="0" smtClean="0"/>
              <a:t/>
            </a:r>
            <a:br>
              <a:rPr lang="en-US" b="1" dirty="0" smtClean="0"/>
            </a:br>
            <a:r>
              <a:rPr lang="en-US" b="1" dirty="0" smtClean="0"/>
              <a:t>Flooding……….</a:t>
            </a:r>
            <a:br>
              <a:rPr lang="en-US" b="1" dirty="0" smtClean="0"/>
            </a:br>
            <a:endParaRPr lang="en-US" b="1" dirty="0"/>
          </a:p>
        </p:txBody>
      </p:sp>
      <p:sp>
        <p:nvSpPr>
          <p:cNvPr id="3" name="Content Placeholder 2"/>
          <p:cNvSpPr>
            <a:spLocks noGrp="1"/>
          </p:cNvSpPr>
          <p:nvPr>
            <p:ph idx="1"/>
          </p:nvPr>
        </p:nvSpPr>
        <p:spPr/>
        <p:txBody>
          <a:bodyPr>
            <a:normAutofit/>
          </a:bodyPr>
          <a:lstStyle/>
          <a:p>
            <a:pPr lvl="1"/>
            <a:r>
              <a:rPr lang="en-US" dirty="0" smtClean="0"/>
              <a:t>Flooding adapts the technique in which every incoming packet is sent on every outgoing line except the one on which it arrived.</a:t>
            </a:r>
          </a:p>
          <a:p>
            <a:pPr lvl="1"/>
            <a:r>
              <a:rPr lang="en-US" dirty="0" smtClean="0"/>
              <a:t>One problem with this method is that packets may go in a loop.</a:t>
            </a:r>
          </a:p>
          <a:p>
            <a:pPr lvl="1"/>
            <a:r>
              <a:rPr lang="en-US" dirty="0" smtClean="0"/>
              <a:t>As a result of this a node may receive several copies of a particular packet which is undesirable  </a:t>
            </a:r>
          </a:p>
          <a:p>
            <a:r>
              <a:rPr lang="en-US" dirty="0" smtClean="0"/>
              <a:t>Flood:-router forward packets to all ports expect the ingress port.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274638"/>
            <a:ext cx="3733800" cy="1143000"/>
          </a:xfrm>
        </p:spPr>
        <p:txBody>
          <a:bodyPr>
            <a:normAutofit fontScale="90000"/>
          </a:bodyPr>
          <a:lstStyle/>
          <a:p>
            <a:r>
              <a:rPr lang="en-US" dirty="0"/>
              <a:t>Flooding </a:t>
            </a:r>
            <a:br>
              <a:rPr lang="en-US" dirty="0"/>
            </a:br>
            <a:r>
              <a:rPr lang="en-US" dirty="0"/>
              <a:t>Example</a:t>
            </a:r>
          </a:p>
        </p:txBody>
      </p:sp>
      <p:pic>
        <p:nvPicPr>
          <p:cNvPr id="32773" name="Picture 5"/>
          <p:cNvPicPr>
            <a:picLocks noChangeAspect="1" noChangeArrowheads="1"/>
          </p:cNvPicPr>
          <p:nvPr/>
        </p:nvPicPr>
        <p:blipFill>
          <a:blip r:embed="rId2" cstate="print"/>
          <a:srcRect b="8105"/>
          <a:stretch>
            <a:fillRect/>
          </a:stretch>
        </p:blipFill>
        <p:spPr bwMode="auto">
          <a:xfrm>
            <a:off x="4179888" y="0"/>
            <a:ext cx="496411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1020762"/>
          </a:xfrm>
        </p:spPr>
        <p:txBody>
          <a:bodyPr/>
          <a:lstStyle/>
          <a:p>
            <a:r>
              <a:rPr lang="en-US" b="1" dirty="0"/>
              <a:t>Properties of Flooding</a:t>
            </a:r>
          </a:p>
        </p:txBody>
      </p:sp>
      <p:sp>
        <p:nvSpPr>
          <p:cNvPr id="33795" name="Rectangle 3"/>
          <p:cNvSpPr>
            <a:spLocks noGrp="1" noChangeArrowheads="1"/>
          </p:cNvSpPr>
          <p:nvPr>
            <p:ph type="body" idx="1"/>
          </p:nvPr>
        </p:nvSpPr>
        <p:spPr/>
        <p:txBody>
          <a:bodyPr/>
          <a:lstStyle/>
          <a:p>
            <a:r>
              <a:rPr lang="en-US"/>
              <a:t>All possible routes are tried</a:t>
            </a:r>
          </a:p>
          <a:p>
            <a:pPr lvl="1"/>
            <a:r>
              <a:rPr lang="en-US"/>
              <a:t>Very robust</a:t>
            </a:r>
          </a:p>
          <a:p>
            <a:r>
              <a:rPr lang="en-US"/>
              <a:t>At least one packet will have taken minimum hop count route</a:t>
            </a:r>
          </a:p>
          <a:p>
            <a:pPr lvl="1"/>
            <a:r>
              <a:rPr lang="en-US"/>
              <a:t>Can be used to set up virtual circuit</a:t>
            </a:r>
          </a:p>
          <a:p>
            <a:r>
              <a:rPr lang="en-US"/>
              <a:t>All nodes are visited</a:t>
            </a:r>
          </a:p>
          <a:p>
            <a:pPr lvl="1"/>
            <a:r>
              <a:rPr lang="en-US"/>
              <a:t>Useful to distribute information (e.g. routing)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Advantages&amp; Disadvantages of Flooding</a:t>
            </a:r>
            <a:endParaRPr lang="en-US" sz="3600" b="1" dirty="0"/>
          </a:p>
        </p:txBody>
      </p:sp>
      <p:sp>
        <p:nvSpPr>
          <p:cNvPr id="3" name="Content Placeholder 2"/>
          <p:cNvSpPr>
            <a:spLocks noGrp="1"/>
          </p:cNvSpPr>
          <p:nvPr>
            <p:ph idx="1"/>
          </p:nvPr>
        </p:nvSpPr>
        <p:spPr/>
        <p:txBody>
          <a:bodyPr/>
          <a:lstStyle/>
          <a:p>
            <a:r>
              <a:rPr lang="en-US" b="1" dirty="0" smtClean="0"/>
              <a:t>Advantages:</a:t>
            </a:r>
            <a:endParaRPr lang="en-US" dirty="0" smtClean="0"/>
          </a:p>
          <a:p>
            <a:pPr lvl="1"/>
            <a:r>
              <a:rPr lang="en-US" dirty="0" smtClean="0"/>
              <a:t> Simple.</a:t>
            </a:r>
          </a:p>
          <a:p>
            <a:pPr lvl="1"/>
            <a:r>
              <a:rPr lang="en-US" dirty="0" smtClean="0"/>
              <a:t> Every destination in the network is reachable.</a:t>
            </a:r>
          </a:p>
          <a:p>
            <a:r>
              <a:rPr lang="en-US" b="1" dirty="0" smtClean="0"/>
              <a:t>Disadvantages:</a:t>
            </a:r>
            <a:endParaRPr lang="en-US" dirty="0" smtClean="0"/>
          </a:p>
          <a:p>
            <a:pPr lvl="1"/>
            <a:r>
              <a:rPr lang="en-US" dirty="0" smtClean="0"/>
              <a:t> Some routers receive a packet multiple times.</a:t>
            </a:r>
          </a:p>
          <a:p>
            <a:pPr lvl="1"/>
            <a:r>
              <a:rPr lang="en-US" dirty="0" smtClean="0"/>
              <a:t> Packets can go round in loops as long as TTL&gt;0.</a:t>
            </a:r>
          </a:p>
          <a:p>
            <a:pPr lvl="1"/>
            <a:r>
              <a:rPr lang="en-US" dirty="0" smtClean="0"/>
              <a:t> Inefficient.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b="1" dirty="0"/>
              <a:t>Random Routing</a:t>
            </a:r>
          </a:p>
        </p:txBody>
      </p:sp>
      <p:sp>
        <p:nvSpPr>
          <p:cNvPr id="34819" name="Rectangle 3"/>
          <p:cNvSpPr>
            <a:spLocks noGrp="1" noChangeArrowheads="1"/>
          </p:cNvSpPr>
          <p:nvPr>
            <p:ph type="body" idx="1"/>
          </p:nvPr>
        </p:nvSpPr>
        <p:spPr/>
        <p:txBody>
          <a:bodyPr/>
          <a:lstStyle/>
          <a:p>
            <a:r>
              <a:rPr lang="en-US" dirty="0"/>
              <a:t>Node selects one outgoing path for retransmission of incoming packet</a:t>
            </a:r>
          </a:p>
          <a:p>
            <a:r>
              <a:rPr lang="en-US" dirty="0"/>
              <a:t>Selection can be random or round robin</a:t>
            </a:r>
          </a:p>
          <a:p>
            <a:r>
              <a:rPr lang="en-US" dirty="0"/>
              <a:t>Can select outgoing path based on probability calculation</a:t>
            </a:r>
          </a:p>
          <a:p>
            <a:r>
              <a:rPr lang="en-US" dirty="0"/>
              <a:t>No network info needed</a:t>
            </a:r>
          </a:p>
          <a:p>
            <a:r>
              <a:rPr lang="en-US" dirty="0"/>
              <a:t>Route is typically not least cost nor minimum hop</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Random Routing</a:t>
            </a:r>
            <a:endParaRPr lang="en-US" dirty="0"/>
          </a:p>
        </p:txBody>
      </p:sp>
      <p:sp>
        <p:nvSpPr>
          <p:cNvPr id="3" name="Content Placeholder 2"/>
          <p:cNvSpPr>
            <a:spLocks noGrp="1"/>
          </p:cNvSpPr>
          <p:nvPr>
            <p:ph idx="1"/>
          </p:nvPr>
        </p:nvSpPr>
        <p:spPr/>
        <p:txBody>
          <a:bodyPr/>
          <a:lstStyle/>
          <a:p>
            <a:pPr lvl="0"/>
            <a:r>
              <a:rPr lang="en-US" dirty="0" smtClean="0"/>
              <a:t>In this method, a packet is sent by the node to one of its neighbors randomly. </a:t>
            </a:r>
          </a:p>
          <a:p>
            <a:pPr lvl="0"/>
            <a:r>
              <a:rPr lang="en-US" dirty="0" smtClean="0"/>
              <a:t>This algorithm is highly robust. </a:t>
            </a:r>
          </a:p>
          <a:p>
            <a:pPr lvl="0"/>
            <a:r>
              <a:rPr lang="en-US" dirty="0" smtClean="0"/>
              <a:t>When the network is highly interconnected, this algorithm has the property of making excellent use of alternative route.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0" y="0"/>
            <a:ext cx="9144000" cy="25717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2590800"/>
            <a:ext cx="91440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944562"/>
          </a:xfrm>
        </p:spPr>
        <p:txBody>
          <a:bodyPr/>
          <a:lstStyle/>
          <a:p>
            <a:r>
              <a:rPr lang="en-US" b="1" dirty="0"/>
              <a:t>Adaptive Routing</a:t>
            </a:r>
          </a:p>
        </p:txBody>
      </p:sp>
      <p:sp>
        <p:nvSpPr>
          <p:cNvPr id="35843" name="Rectangle 3"/>
          <p:cNvSpPr>
            <a:spLocks noGrp="1" noChangeArrowheads="1"/>
          </p:cNvSpPr>
          <p:nvPr>
            <p:ph type="body" idx="1"/>
          </p:nvPr>
        </p:nvSpPr>
        <p:spPr>
          <a:xfrm>
            <a:off x="457200" y="1219200"/>
            <a:ext cx="8229600" cy="4906963"/>
          </a:xfrm>
        </p:spPr>
        <p:txBody>
          <a:bodyPr>
            <a:noAutofit/>
          </a:bodyPr>
          <a:lstStyle/>
          <a:p>
            <a:r>
              <a:rPr lang="en-US" sz="2800" dirty="0"/>
              <a:t>Used by almost all packet switching networks</a:t>
            </a:r>
          </a:p>
          <a:p>
            <a:r>
              <a:rPr lang="en-US" sz="2800" dirty="0"/>
              <a:t>Routing decisions change as conditions on the network change</a:t>
            </a:r>
          </a:p>
          <a:p>
            <a:pPr lvl="1"/>
            <a:r>
              <a:rPr lang="en-US" dirty="0"/>
              <a:t>Failure</a:t>
            </a:r>
          </a:p>
          <a:p>
            <a:pPr lvl="1"/>
            <a:r>
              <a:rPr lang="en-US" dirty="0"/>
              <a:t>Congestion</a:t>
            </a:r>
          </a:p>
          <a:p>
            <a:r>
              <a:rPr lang="en-US" sz="2800" dirty="0"/>
              <a:t>Requires info about network</a:t>
            </a:r>
          </a:p>
          <a:p>
            <a:r>
              <a:rPr lang="en-US" sz="2800" dirty="0"/>
              <a:t>Decisions more complex</a:t>
            </a:r>
          </a:p>
          <a:p>
            <a:r>
              <a:rPr lang="en-US" sz="2800" dirty="0"/>
              <a:t>Tradeoff between quality of network info and overhead</a:t>
            </a:r>
          </a:p>
          <a:p>
            <a:r>
              <a:rPr lang="en-US" sz="2800" dirty="0"/>
              <a:t>Reacting too quickly can cause oscillation</a:t>
            </a:r>
          </a:p>
          <a:p>
            <a:r>
              <a:rPr lang="en-US" sz="2800" dirty="0"/>
              <a:t>Too slowly to be relevant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838200"/>
          <a:ext cx="84582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Distance Vector Routing</a:t>
            </a:r>
          </a:p>
        </p:txBody>
      </p:sp>
      <p:sp>
        <p:nvSpPr>
          <p:cNvPr id="520195" name="Rectangle 3"/>
          <p:cNvSpPr>
            <a:spLocks noGrp="1" noChangeArrowheads="1"/>
          </p:cNvSpPr>
          <p:nvPr>
            <p:ph type="body" idx="1"/>
          </p:nvPr>
        </p:nvSpPr>
        <p:spPr/>
        <p:txBody>
          <a:bodyPr/>
          <a:lstStyle/>
          <a:p>
            <a:r>
              <a:rPr lang="en-US" dirty="0"/>
              <a:t>Assume:</a:t>
            </a:r>
          </a:p>
          <a:p>
            <a:pPr lvl="1"/>
            <a:r>
              <a:rPr lang="en-US" dirty="0"/>
              <a:t>Each router knows only address/cost of neighbors</a:t>
            </a:r>
          </a:p>
          <a:p>
            <a:r>
              <a:rPr lang="en-US" dirty="0"/>
              <a:t>Goal:</a:t>
            </a:r>
          </a:p>
          <a:p>
            <a:pPr lvl="1"/>
            <a:r>
              <a:rPr lang="en-US" dirty="0"/>
              <a:t>Calculate routing table of next hop information for each destination at each router</a:t>
            </a:r>
          </a:p>
          <a:p>
            <a:r>
              <a:rPr lang="en-US" dirty="0"/>
              <a:t>Idea:</a:t>
            </a:r>
          </a:p>
          <a:p>
            <a:pPr lvl="1"/>
            <a:r>
              <a:rPr lang="en-US" dirty="0"/>
              <a:t>Tell neighbors about learned distances to all destinations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
            </a:r>
            <a:br>
              <a:rPr lang="en-US" b="1" u="sng" dirty="0" smtClean="0"/>
            </a:br>
            <a:r>
              <a:rPr lang="en-US" b="1" u="sng" dirty="0" smtClean="0"/>
              <a:t>Routing in packet switching</a:t>
            </a:r>
            <a:r>
              <a:rPr lang="en-US" u="sng" dirty="0" smtClean="0"/>
              <a:t/>
            </a:r>
            <a:br>
              <a:rPr lang="en-US" u="sng" dirty="0" smtClean="0"/>
            </a:br>
            <a:endParaRPr lang="en-US" u="sng" dirty="0"/>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pPr algn="just"/>
            <a:r>
              <a:rPr lang="en-US" dirty="0" smtClean="0"/>
              <a:t>The </a:t>
            </a:r>
            <a:r>
              <a:rPr lang="en-US" dirty="0"/>
              <a:t>main function of the network layer is routing packets from source machine to destination machine.</a:t>
            </a:r>
          </a:p>
          <a:p>
            <a:pPr lvl="0" algn="just"/>
            <a:r>
              <a:rPr lang="en-US" dirty="0"/>
              <a:t>The routing algorithm is that part of the network layer software responsible for deciding which output line an incoming packets should be transmitted on i.e. what should be the next intermediate node for the packet .</a:t>
            </a:r>
          </a:p>
          <a:p>
            <a:pPr lvl="0" algn="just"/>
            <a:r>
              <a:rPr lang="en-US" dirty="0"/>
              <a:t>The process of determining, selecting the best outgoing path that a packet has to take in a Internetwork.</a:t>
            </a:r>
          </a:p>
          <a:p>
            <a:pPr lvl="0" algn="just"/>
            <a:r>
              <a:rPr lang="en-US" dirty="0"/>
              <a:t>Routing protocols use metrics to evaluate what path will be the best for a packet to travel. </a:t>
            </a:r>
          </a:p>
          <a:p>
            <a:pPr lvl="0" algn="just"/>
            <a:r>
              <a:rPr lang="en-US" dirty="0"/>
              <a:t>Metrics: no of hops, bandwidth, delay, load, communication cost</a:t>
            </a:r>
          </a:p>
          <a:p>
            <a:pPr algn="just">
              <a:buNone/>
            </a:pPr>
            <a:r>
              <a:rPr lang="en-US" dirty="0"/>
              <a:t> </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014292-81AC-4A87-A138-7E5E40214E3C}" type="slidenum">
              <a:rPr lang="en-US"/>
              <a:pPr/>
              <a:t>30</a:t>
            </a:fld>
            <a:endParaRPr lang="en-US"/>
          </a:p>
        </p:txBody>
      </p:sp>
      <p:sp>
        <p:nvSpPr>
          <p:cNvPr id="23554" name="Rectangle 2"/>
          <p:cNvSpPr>
            <a:spLocks noGrp="1" noChangeArrowheads="1"/>
          </p:cNvSpPr>
          <p:nvPr>
            <p:ph type="title"/>
          </p:nvPr>
        </p:nvSpPr>
        <p:spPr>
          <a:xfrm>
            <a:off x="685800" y="228600"/>
            <a:ext cx="8458200" cy="914400"/>
          </a:xfrm>
        </p:spPr>
        <p:txBody>
          <a:bodyPr/>
          <a:lstStyle/>
          <a:p>
            <a:r>
              <a:rPr lang="en-US" b="1" dirty="0"/>
              <a:t>Distance vector routing</a:t>
            </a:r>
          </a:p>
        </p:txBody>
      </p:sp>
      <p:sp>
        <p:nvSpPr>
          <p:cNvPr id="23555" name="Rectangle 3"/>
          <p:cNvSpPr>
            <a:spLocks noGrp="1" noChangeArrowheads="1"/>
          </p:cNvSpPr>
          <p:nvPr>
            <p:ph type="body" idx="1"/>
          </p:nvPr>
        </p:nvSpPr>
        <p:spPr>
          <a:xfrm>
            <a:off x="457200" y="990600"/>
            <a:ext cx="8001000" cy="5334000"/>
          </a:xfrm>
        </p:spPr>
        <p:txBody>
          <a:bodyPr/>
          <a:lstStyle/>
          <a:p>
            <a:r>
              <a:rPr lang="en-US" sz="2800" dirty="0" smtClean="0"/>
              <a:t>Every router maintains its distance vector (DV) which records </a:t>
            </a:r>
            <a:r>
              <a:rPr lang="en-US" sz="2800" i="1" dirty="0" smtClean="0"/>
              <a:t>distance</a:t>
            </a:r>
            <a:r>
              <a:rPr lang="en-US" sz="2800" dirty="0" smtClean="0"/>
              <a:t> to</a:t>
            </a:r>
            <a:r>
              <a:rPr lang="en-US" sz="2800" i="1" dirty="0" smtClean="0"/>
              <a:t> each of other hosts</a:t>
            </a:r>
            <a:r>
              <a:rPr lang="en-US" sz="2800" dirty="0" smtClean="0"/>
              <a:t>.</a:t>
            </a:r>
          </a:p>
          <a:p>
            <a:r>
              <a:rPr lang="en-US" sz="2800" dirty="0" smtClean="0"/>
              <a:t>Every </a:t>
            </a:r>
            <a:r>
              <a:rPr lang="en-US" sz="2800" dirty="0"/>
              <a:t>router exchanges DV with </a:t>
            </a:r>
            <a:r>
              <a:rPr lang="en-US" sz="2800" i="1" dirty="0"/>
              <a:t>its neighbors</a:t>
            </a:r>
            <a:r>
              <a:rPr lang="en-US" sz="2800" dirty="0"/>
              <a:t> </a:t>
            </a:r>
            <a:r>
              <a:rPr lang="en-US" sz="2800" i="1" dirty="0"/>
              <a:t>periodically</a:t>
            </a:r>
            <a:r>
              <a:rPr lang="en-US" sz="2800" dirty="0"/>
              <a:t>.</a:t>
            </a:r>
          </a:p>
          <a:p>
            <a:r>
              <a:rPr lang="en-US" sz="2800" dirty="0"/>
              <a:t>Whenever a router receives a DV from its neighbor, it checks whether new better routes through this neighbor can be found, if yes, modifies its DV.</a:t>
            </a:r>
          </a:p>
          <a:p>
            <a:r>
              <a:rPr lang="en-US" sz="2800" dirty="0"/>
              <a:t>From its DV, a router can directly derive its routing table.</a:t>
            </a:r>
          </a:p>
          <a:p>
            <a:r>
              <a:rPr lang="en-US" sz="2800" dirty="0"/>
              <a:t>Distance vector routing uses Bellman-Ford algorithm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vector </a:t>
            </a:r>
            <a:r>
              <a:rPr lang="en-US" b="1" dirty="0" smtClean="0"/>
              <a:t>routing....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router maintains a vector of costs to all destinations as well as routing table</a:t>
            </a:r>
          </a:p>
          <a:p>
            <a:r>
              <a:rPr lang="en-US" dirty="0" smtClean="0"/>
              <a:t>Initialize neighbors with known cost, others with infinity</a:t>
            </a:r>
          </a:p>
          <a:p>
            <a:r>
              <a:rPr lang="en-US" dirty="0" smtClean="0"/>
              <a:t>Periodically send copy of distance vector to neighbors</a:t>
            </a:r>
          </a:p>
          <a:p>
            <a:r>
              <a:rPr lang="en-US" dirty="0" smtClean="0"/>
              <a:t>On reception of a vector, if neighbors path to a destination plus neighbor cost is better, then switch to better path</a:t>
            </a:r>
          </a:p>
          <a:p>
            <a:r>
              <a:rPr lang="en-US" dirty="0" smtClean="0"/>
              <a:t>update cost in vector and next hop in routing table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1" name="Picture 3"/>
          <p:cNvPicPr>
            <a:picLocks noChangeAspect="1" noChangeArrowheads="1"/>
          </p:cNvPicPr>
          <p:nvPr/>
        </p:nvPicPr>
        <p:blipFill>
          <a:blip r:embed="rId2" cstate="print"/>
          <a:srcRect/>
          <a:stretch>
            <a:fillRect/>
          </a:stretch>
        </p:blipFill>
        <p:spPr bwMode="auto">
          <a:xfrm>
            <a:off x="584200" y="1282700"/>
            <a:ext cx="8026400" cy="4965700"/>
          </a:xfrm>
          <a:prstGeom prst="rect">
            <a:avLst/>
          </a:prstGeom>
          <a:noFill/>
          <a:ln w="9525">
            <a:noFill/>
            <a:miter lim="800000"/>
            <a:headEnd/>
            <a:tailEnd/>
          </a:ln>
          <a:effectLst/>
        </p:spPr>
      </p:pic>
      <p:sp>
        <p:nvSpPr>
          <p:cNvPr id="94212" name="Text Box 4"/>
          <p:cNvSpPr txBox="1">
            <a:spLocks noChangeArrowheads="1"/>
          </p:cNvSpPr>
          <p:nvPr/>
        </p:nvSpPr>
        <p:spPr bwMode="auto">
          <a:xfrm>
            <a:off x="381000" y="0"/>
            <a:ext cx="8534399" cy="584775"/>
          </a:xfrm>
          <a:prstGeom prst="rect">
            <a:avLst/>
          </a:prstGeom>
          <a:noFill/>
          <a:ln w="9525">
            <a:noFill/>
            <a:miter lim="800000"/>
            <a:headEnd/>
            <a:tailEnd/>
          </a:ln>
          <a:effectLst/>
        </p:spPr>
        <p:txBody>
          <a:bodyPr wrap="square">
            <a:spAutoFit/>
          </a:bodyPr>
          <a:lstStyle/>
          <a:p>
            <a:pPr algn="ctr"/>
            <a:r>
              <a:rPr lang="en-US" sz="3200" dirty="0">
                <a:solidFill>
                  <a:schemeClr val="accent2"/>
                </a:solidFill>
              </a:rPr>
              <a:t>The Concept of </a:t>
            </a:r>
            <a:r>
              <a:rPr lang="en-US" sz="3200" dirty="0" smtClean="0">
                <a:solidFill>
                  <a:schemeClr val="accent2"/>
                </a:solidFill>
              </a:rPr>
              <a:t>Distance Vector </a:t>
            </a:r>
            <a:r>
              <a:rPr lang="en-US" sz="3200" dirty="0">
                <a:solidFill>
                  <a:schemeClr val="accent2"/>
                </a:solidFill>
              </a:rPr>
              <a:t>Routing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2" cstate="print"/>
          <a:srcRect/>
          <a:stretch>
            <a:fillRect/>
          </a:stretch>
        </p:blipFill>
        <p:spPr bwMode="auto">
          <a:xfrm>
            <a:off x="855663" y="1906588"/>
            <a:ext cx="7221537" cy="3656012"/>
          </a:xfrm>
          <a:prstGeom prst="rect">
            <a:avLst/>
          </a:prstGeom>
          <a:noFill/>
          <a:ln w="9525">
            <a:noFill/>
            <a:miter lim="800000"/>
            <a:headEnd/>
            <a:tailEnd/>
          </a:ln>
          <a:effectLst/>
        </p:spPr>
      </p:pic>
      <p:sp>
        <p:nvSpPr>
          <p:cNvPr id="95236" name="Text Box 4"/>
          <p:cNvSpPr txBox="1">
            <a:spLocks noChangeArrowheads="1"/>
          </p:cNvSpPr>
          <p:nvPr/>
        </p:nvSpPr>
        <p:spPr bwMode="auto">
          <a:xfrm>
            <a:off x="1463675" y="715963"/>
            <a:ext cx="5546725" cy="579437"/>
          </a:xfrm>
          <a:prstGeom prst="rect">
            <a:avLst/>
          </a:prstGeom>
          <a:noFill/>
          <a:ln w="9525">
            <a:noFill/>
            <a:miter lim="800000"/>
            <a:headEnd/>
            <a:tailEnd/>
          </a:ln>
          <a:effectLst/>
        </p:spPr>
        <p:txBody>
          <a:bodyPr wrap="none">
            <a:spAutoFit/>
          </a:bodyPr>
          <a:lstStyle/>
          <a:p>
            <a:r>
              <a:rPr lang="en-US" sz="3200" dirty="0">
                <a:solidFill>
                  <a:schemeClr val="accent2"/>
                </a:solidFill>
              </a:rPr>
              <a:t>Distance Vector Routing 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a:t>
            </a:r>
            <a:endParaRPr lang="en-US" b="1" dirty="0"/>
          </a:p>
        </p:txBody>
      </p:sp>
      <p:sp>
        <p:nvSpPr>
          <p:cNvPr id="3" name="Content Placeholder 2"/>
          <p:cNvSpPr>
            <a:spLocks noGrp="1"/>
          </p:cNvSpPr>
          <p:nvPr>
            <p:ph idx="1"/>
          </p:nvPr>
        </p:nvSpPr>
        <p:spPr>
          <a:xfrm>
            <a:off x="457200" y="1371600"/>
            <a:ext cx="8458200" cy="4754563"/>
          </a:xfrm>
        </p:spPr>
        <p:txBody>
          <a:bodyPr>
            <a:normAutofit lnSpcReduction="10000"/>
          </a:bodyPr>
          <a:lstStyle/>
          <a:p>
            <a:pPr algn="just"/>
            <a:r>
              <a:rPr lang="en-US" dirty="0" smtClean="0"/>
              <a:t>Periodic updates</a:t>
            </a:r>
          </a:p>
          <a:p>
            <a:pPr algn="just"/>
            <a:r>
              <a:rPr lang="en-US" dirty="0" smtClean="0"/>
              <a:t> Slow convergence</a:t>
            </a:r>
          </a:p>
          <a:p>
            <a:pPr algn="just"/>
            <a:r>
              <a:rPr lang="en-US" dirty="0" smtClean="0"/>
              <a:t> Routing table from directly connected neighbor routers</a:t>
            </a:r>
          </a:p>
          <a:p>
            <a:pPr algn="just"/>
            <a:r>
              <a:rPr lang="en-US" dirty="0" smtClean="0"/>
              <a:t>Add </a:t>
            </a:r>
            <a:r>
              <a:rPr lang="en-US" dirty="0" smtClean="0"/>
              <a:t>distances before passing it to other</a:t>
            </a:r>
          </a:p>
          <a:p>
            <a:pPr algn="just">
              <a:buNone/>
            </a:pPr>
            <a:r>
              <a:rPr lang="en-US" dirty="0" smtClean="0"/>
              <a:t>neighbors</a:t>
            </a:r>
          </a:p>
          <a:p>
            <a:pPr algn="just"/>
            <a:r>
              <a:rPr lang="en-US" dirty="0" smtClean="0"/>
              <a:t> Distance is defined in terms of a metric,</a:t>
            </a:r>
          </a:p>
          <a:p>
            <a:pPr algn="just">
              <a:buNone/>
            </a:pPr>
            <a:r>
              <a:rPr lang="en-US" dirty="0" smtClean="0"/>
              <a:t>such as hop count (RIP), composite of BW and delay(IGRP)</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228600"/>
            <a:ext cx="7772400" cy="1143000"/>
          </a:xfrm>
        </p:spPr>
        <p:txBody>
          <a:bodyPr/>
          <a:lstStyle/>
          <a:p>
            <a:r>
              <a:rPr lang="en-US" dirty="0" smtClean="0"/>
              <a:t>When Routing </a:t>
            </a:r>
            <a:r>
              <a:rPr lang="en-US" dirty="0"/>
              <a:t>updates</a:t>
            </a:r>
          </a:p>
        </p:txBody>
      </p:sp>
      <p:sp>
        <p:nvSpPr>
          <p:cNvPr id="12291" name="Rectangle 3"/>
          <p:cNvSpPr>
            <a:spLocks noGrp="1" noChangeArrowheads="1"/>
          </p:cNvSpPr>
          <p:nvPr>
            <p:ph type="body" idx="1"/>
          </p:nvPr>
        </p:nvSpPr>
        <p:spPr>
          <a:xfrm>
            <a:off x="457200" y="1143000"/>
            <a:ext cx="8229600" cy="5029200"/>
          </a:xfrm>
        </p:spPr>
        <p:txBody>
          <a:bodyPr>
            <a:noAutofit/>
          </a:bodyPr>
          <a:lstStyle/>
          <a:p>
            <a:pPr marL="609600" indent="-609600" algn="just">
              <a:lnSpc>
                <a:spcPct val="90000"/>
              </a:lnSpc>
              <a:buNone/>
            </a:pPr>
            <a:r>
              <a:rPr lang="en-US" sz="2800" b="1" dirty="0" smtClean="0"/>
              <a:t>1.Periodic Update</a:t>
            </a:r>
            <a:r>
              <a:rPr lang="en-US" sz="2400" dirty="0" smtClean="0"/>
              <a:t>:</a:t>
            </a:r>
          </a:p>
          <a:p>
            <a:pPr algn="just">
              <a:buNone/>
            </a:pPr>
            <a:r>
              <a:rPr lang="en-US" sz="2400" dirty="0" smtClean="0"/>
              <a:t>	 A node sends its routing table, normally every 30 s, in a periodic update. The period depends on the protocol that is using distance vector routing.</a:t>
            </a:r>
          </a:p>
          <a:p>
            <a:pPr algn="just">
              <a:buNone/>
            </a:pPr>
            <a:r>
              <a:rPr lang="en-US" sz="2800" b="1" dirty="0" smtClean="0"/>
              <a:t>2.Triggered Update:</a:t>
            </a:r>
          </a:p>
          <a:p>
            <a:pPr algn="just">
              <a:buNone/>
            </a:pPr>
            <a:r>
              <a:rPr lang="en-US" sz="2400" dirty="0" smtClean="0"/>
              <a:t>	 A node sends its two-column routing table to its neighbors anytime there is a change in its routing table. This is called a triggered update. </a:t>
            </a:r>
          </a:p>
          <a:p>
            <a:pPr algn="just">
              <a:buNone/>
            </a:pPr>
            <a:r>
              <a:rPr lang="en-US" sz="2400" dirty="0" smtClean="0"/>
              <a:t>The change can result from the following.</a:t>
            </a:r>
          </a:p>
          <a:p>
            <a:pPr algn="just">
              <a:buNone/>
            </a:pPr>
            <a:r>
              <a:rPr lang="en-US" sz="2400" dirty="0" smtClean="0"/>
              <a:t>1. A node receives a table from a neighbor, resulting in changes in its own table after updating.</a:t>
            </a:r>
          </a:p>
          <a:p>
            <a:pPr algn="just">
              <a:buNone/>
            </a:pPr>
            <a:r>
              <a:rPr lang="en-US" sz="2400" dirty="0" smtClean="0"/>
              <a:t>2. A node detects some failure in the neighboring links which results in a distance change to infinity</a:t>
            </a:r>
            <a:endParaRPr lang="en-US" sz="2400" dirty="0"/>
          </a:p>
          <a:p>
            <a:pPr marL="1371600" lvl="2" indent="-457200">
              <a:lnSpc>
                <a:spcPct val="90000"/>
              </a:lnSpc>
              <a:buNone/>
            </a:pP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3F480FA9-585C-4859-A2A0-44D013B88380}" type="slidenum">
              <a:rPr lang="en-US" smtClean="0"/>
              <a:pPr/>
              <a:t>36</a:t>
            </a:fld>
            <a:endParaRPr lang="en-US" smtClean="0"/>
          </a:p>
        </p:txBody>
      </p:sp>
      <p:sp>
        <p:nvSpPr>
          <p:cNvPr id="18435" name="Rectangle 2"/>
          <p:cNvSpPr>
            <a:spLocks noGrp="1" noChangeArrowheads="1"/>
          </p:cNvSpPr>
          <p:nvPr>
            <p:ph type="title"/>
          </p:nvPr>
        </p:nvSpPr>
        <p:spPr>
          <a:xfrm>
            <a:off x="685800" y="0"/>
            <a:ext cx="7772400" cy="1143000"/>
          </a:xfrm>
        </p:spPr>
        <p:txBody>
          <a:bodyPr/>
          <a:lstStyle/>
          <a:p>
            <a:pPr eaLnBrk="1" hangingPunct="1"/>
            <a:r>
              <a:rPr lang="en-US" smtClean="0"/>
              <a:t>Bellman-Ford algorithm</a:t>
            </a:r>
          </a:p>
        </p:txBody>
      </p:sp>
      <p:sp>
        <p:nvSpPr>
          <p:cNvPr id="18436" name="Rectangle 3"/>
          <p:cNvSpPr>
            <a:spLocks noGrp="1" noChangeArrowheads="1"/>
          </p:cNvSpPr>
          <p:nvPr>
            <p:ph type="body" idx="1"/>
          </p:nvPr>
        </p:nvSpPr>
        <p:spPr>
          <a:xfrm>
            <a:off x="228600" y="914400"/>
            <a:ext cx="8686800" cy="5257800"/>
          </a:xfrm>
        </p:spPr>
        <p:txBody>
          <a:bodyPr/>
          <a:lstStyle/>
          <a:p>
            <a:pPr marL="533400" indent="-533400" eaLnBrk="1" hangingPunct="1"/>
            <a:r>
              <a:rPr lang="en-US" sz="2000" dirty="0" smtClean="0"/>
              <a:t>Principle: if node N is in the shortest path from A to B, then the path from A to N is also the shortest path and the path from N to B is also the shortest path. </a:t>
            </a:r>
          </a:p>
          <a:p>
            <a:pPr marL="533400" indent="-533400" eaLnBrk="1" hangingPunct="1"/>
            <a:r>
              <a:rPr lang="en-US" sz="2000" dirty="0" smtClean="0"/>
              <a:t>Formalization: </a:t>
            </a:r>
          </a:p>
          <a:p>
            <a:pPr marL="914400" lvl="1" indent="-457200" eaLnBrk="1" hangingPunct="1"/>
            <a:r>
              <a:rPr lang="en-US" sz="2000" dirty="0" smtClean="0"/>
              <a:t>consider node </a:t>
            </a:r>
            <a:r>
              <a:rPr lang="en-US" sz="2000" i="1" dirty="0" err="1" smtClean="0"/>
              <a:t>i</a:t>
            </a:r>
            <a:r>
              <a:rPr lang="en-US" sz="2000" i="1" dirty="0" smtClean="0"/>
              <a:t> </a:t>
            </a:r>
            <a:r>
              <a:rPr lang="en-US" sz="2000" dirty="0" smtClean="0"/>
              <a:t>to a destination</a:t>
            </a:r>
            <a:r>
              <a:rPr lang="en-US" sz="2000" i="1" dirty="0" smtClean="0"/>
              <a:t> d.</a:t>
            </a:r>
            <a:endParaRPr lang="en-US" sz="2000" dirty="0" smtClean="0"/>
          </a:p>
          <a:p>
            <a:pPr marL="914400" lvl="1" indent="-457200" eaLnBrk="1" hangingPunct="1"/>
            <a:r>
              <a:rPr lang="en-US" sz="2000" dirty="0" smtClean="0"/>
              <a:t>define </a:t>
            </a:r>
            <a:r>
              <a:rPr lang="en-US" sz="2000" i="1" dirty="0" err="1" smtClean="0"/>
              <a:t>D</a:t>
            </a:r>
            <a:r>
              <a:rPr lang="en-US" sz="2000" i="1" baseline="-25000" dirty="0" err="1" smtClean="0"/>
              <a:t>j</a:t>
            </a:r>
            <a:r>
              <a:rPr lang="en-US" sz="2000" i="1" baseline="-25000" dirty="0" smtClean="0"/>
              <a:t> </a:t>
            </a:r>
            <a:r>
              <a:rPr lang="en-US" sz="2000" dirty="0" smtClean="0"/>
              <a:t>to be the current estimate of minimum cost from node </a:t>
            </a:r>
            <a:r>
              <a:rPr lang="en-US" sz="2000" i="1" dirty="0" smtClean="0"/>
              <a:t>j</a:t>
            </a:r>
            <a:r>
              <a:rPr lang="en-US" sz="2000" dirty="0" smtClean="0"/>
              <a:t> to destination </a:t>
            </a:r>
            <a:r>
              <a:rPr lang="en-US" sz="2000" i="1" dirty="0" smtClean="0"/>
              <a:t>d</a:t>
            </a:r>
            <a:r>
              <a:rPr lang="en-US" sz="2000" dirty="0" smtClean="0"/>
              <a:t>. of course </a:t>
            </a:r>
            <a:r>
              <a:rPr lang="en-US" sz="2000" i="1" dirty="0" err="1" smtClean="0"/>
              <a:t>D</a:t>
            </a:r>
            <a:r>
              <a:rPr lang="en-US" sz="2000" i="1" baseline="-25000" dirty="0" err="1" smtClean="0"/>
              <a:t>d</a:t>
            </a:r>
            <a:r>
              <a:rPr lang="en-US" sz="2000" dirty="0" smtClean="0"/>
              <a:t>=0.</a:t>
            </a:r>
          </a:p>
          <a:p>
            <a:pPr marL="914400" lvl="1" indent="-457200" eaLnBrk="1" hangingPunct="1"/>
            <a:r>
              <a:rPr lang="en-US" sz="2000" dirty="0" smtClean="0"/>
              <a:t>let </a:t>
            </a:r>
            <a:r>
              <a:rPr lang="en-US" sz="2000" i="1" dirty="0" err="1" smtClean="0"/>
              <a:t>C</a:t>
            </a:r>
            <a:r>
              <a:rPr lang="en-US" sz="2000" i="1" baseline="-25000" dirty="0" err="1" smtClean="0"/>
              <a:t>ij</a:t>
            </a:r>
            <a:r>
              <a:rPr lang="en-US" sz="2000" i="1" baseline="-25000" dirty="0" smtClean="0"/>
              <a:t> </a:t>
            </a:r>
            <a:r>
              <a:rPr lang="en-US" sz="2000" dirty="0" smtClean="0"/>
              <a:t>be</a:t>
            </a:r>
            <a:r>
              <a:rPr lang="en-US" sz="2000" i="1" dirty="0" smtClean="0"/>
              <a:t> </a:t>
            </a:r>
            <a:r>
              <a:rPr lang="en-US" sz="2000" dirty="0" smtClean="0"/>
              <a:t>the link cost from node</a:t>
            </a:r>
            <a:r>
              <a:rPr lang="en-US" sz="2000" i="1" dirty="0" smtClean="0"/>
              <a:t> </a:t>
            </a:r>
            <a:r>
              <a:rPr lang="en-US" sz="2000" i="1" dirty="0" err="1" smtClean="0"/>
              <a:t>i</a:t>
            </a:r>
            <a:r>
              <a:rPr lang="en-US" sz="2000" dirty="0" smtClean="0"/>
              <a:t> to node</a:t>
            </a:r>
            <a:r>
              <a:rPr lang="en-US" sz="2000" i="1" dirty="0" smtClean="0"/>
              <a:t> j . </a:t>
            </a:r>
            <a:r>
              <a:rPr lang="en-US" sz="2000" i="1" dirty="0" err="1" smtClean="0"/>
              <a:t>C</a:t>
            </a:r>
            <a:r>
              <a:rPr lang="en-US" sz="2000" i="1" baseline="-25000" dirty="0" err="1" smtClean="0"/>
              <a:t>ii</a:t>
            </a:r>
            <a:r>
              <a:rPr lang="en-US" sz="2000" dirty="0" smtClean="0"/>
              <a:t>=0 and </a:t>
            </a:r>
            <a:r>
              <a:rPr lang="en-US" sz="2000" i="1" dirty="0" err="1" smtClean="0"/>
              <a:t>C</a:t>
            </a:r>
            <a:r>
              <a:rPr lang="en-US" sz="2000" i="1" baseline="-25000" dirty="0" err="1" smtClean="0"/>
              <a:t>ij</a:t>
            </a:r>
            <a:r>
              <a:rPr lang="en-US" sz="2000" dirty="0" smtClean="0"/>
              <a:t>=</a:t>
            </a:r>
            <a:r>
              <a:rPr lang="en-US" sz="2000" dirty="0" smtClean="0">
                <a:sym typeface="Symbol" pitchFamily="18" charset="2"/>
              </a:rPr>
              <a:t> if </a:t>
            </a:r>
            <a:r>
              <a:rPr lang="en-US" sz="2000" i="1" dirty="0" err="1" smtClean="0">
                <a:sym typeface="Symbol" pitchFamily="18" charset="2"/>
              </a:rPr>
              <a:t>i</a:t>
            </a:r>
            <a:r>
              <a:rPr lang="en-US" sz="2000" dirty="0" smtClean="0">
                <a:sym typeface="Symbol" pitchFamily="18" charset="2"/>
              </a:rPr>
              <a:t> and</a:t>
            </a:r>
            <a:r>
              <a:rPr lang="en-US" sz="2000" i="1" dirty="0" smtClean="0">
                <a:sym typeface="Symbol" pitchFamily="18" charset="2"/>
              </a:rPr>
              <a:t> j</a:t>
            </a:r>
            <a:r>
              <a:rPr lang="en-US" sz="2000" dirty="0" smtClean="0">
                <a:sym typeface="Symbol" pitchFamily="18" charset="2"/>
              </a:rPr>
              <a:t> are not directly connected.</a:t>
            </a:r>
          </a:p>
          <a:p>
            <a:pPr marL="914400" lvl="1" indent="-457200" eaLnBrk="1" hangingPunct="1"/>
            <a:r>
              <a:rPr lang="en-US" sz="2000" i="1" dirty="0" smtClean="0">
                <a:sym typeface="Symbol" pitchFamily="18" charset="2"/>
              </a:rPr>
              <a:t>D</a:t>
            </a:r>
            <a:r>
              <a:rPr lang="en-US" sz="2000" i="1" baseline="-25000" dirty="0" smtClean="0">
                <a:sym typeface="Symbol" pitchFamily="18" charset="2"/>
              </a:rPr>
              <a:t>i</a:t>
            </a:r>
            <a:r>
              <a:rPr lang="en-US" sz="2000" dirty="0" smtClean="0">
                <a:sym typeface="Symbol" pitchFamily="18" charset="2"/>
              </a:rPr>
              <a:t>=min{</a:t>
            </a:r>
            <a:r>
              <a:rPr lang="en-US" sz="2000" i="1" dirty="0" err="1" smtClean="0">
                <a:sym typeface="Symbol" pitchFamily="18" charset="2"/>
              </a:rPr>
              <a:t>C</a:t>
            </a:r>
            <a:r>
              <a:rPr lang="en-US" sz="2000" i="1" baseline="-25000" dirty="0" err="1" smtClean="0">
                <a:sym typeface="Symbol" pitchFamily="18" charset="2"/>
              </a:rPr>
              <a:t>ij</a:t>
            </a:r>
            <a:r>
              <a:rPr lang="en-US" sz="2000" dirty="0" err="1" smtClean="0">
                <a:sym typeface="Symbol" pitchFamily="18" charset="2"/>
              </a:rPr>
              <a:t>+</a:t>
            </a:r>
            <a:r>
              <a:rPr lang="en-US" sz="2000" i="1" dirty="0" err="1" smtClean="0">
                <a:sym typeface="Symbol" pitchFamily="18" charset="2"/>
              </a:rPr>
              <a:t>D</a:t>
            </a:r>
            <a:r>
              <a:rPr lang="en-US" sz="2000" i="1" baseline="-25000" dirty="0" err="1" smtClean="0">
                <a:sym typeface="Symbol" pitchFamily="18" charset="2"/>
              </a:rPr>
              <a:t>j</a:t>
            </a:r>
            <a:r>
              <a:rPr lang="en-US" sz="2000" dirty="0" smtClean="0">
                <a:sym typeface="Symbol" pitchFamily="18" charset="2"/>
              </a:rPr>
              <a:t>},   </a:t>
            </a:r>
            <a:r>
              <a:rPr lang="en-US" sz="2000" i="1" dirty="0" smtClean="0">
                <a:sym typeface="Symbol" pitchFamily="18" charset="2"/>
              </a:rPr>
              <a:t>j  </a:t>
            </a:r>
            <a:r>
              <a:rPr lang="en-US" sz="2000" i="1" dirty="0" err="1" smtClean="0">
                <a:sym typeface="Symbol" pitchFamily="18" charset="2"/>
              </a:rPr>
              <a:t>i</a:t>
            </a:r>
            <a:r>
              <a:rPr lang="en-US" sz="2000" i="1" dirty="0" smtClean="0">
                <a:sym typeface="Symbol" pitchFamily="18" charset="2"/>
              </a:rPr>
              <a:t>   = </a:t>
            </a:r>
            <a:r>
              <a:rPr lang="en-US" sz="2000" dirty="0" smtClean="0">
                <a:sym typeface="Symbol" pitchFamily="18" charset="2"/>
              </a:rPr>
              <a:t>min{</a:t>
            </a:r>
            <a:r>
              <a:rPr lang="en-US" sz="2000" i="1" dirty="0" err="1" smtClean="0">
                <a:sym typeface="Symbol" pitchFamily="18" charset="2"/>
              </a:rPr>
              <a:t>C</a:t>
            </a:r>
            <a:r>
              <a:rPr lang="en-US" sz="2000" i="1" baseline="-25000" dirty="0" err="1" smtClean="0">
                <a:sym typeface="Symbol" pitchFamily="18" charset="2"/>
              </a:rPr>
              <a:t>ik</a:t>
            </a:r>
            <a:r>
              <a:rPr lang="en-US" sz="2000" dirty="0" err="1" smtClean="0">
                <a:sym typeface="Symbol" pitchFamily="18" charset="2"/>
              </a:rPr>
              <a:t>+</a:t>
            </a:r>
            <a:r>
              <a:rPr lang="en-US" sz="2000" i="1" dirty="0" err="1" smtClean="0">
                <a:sym typeface="Symbol" pitchFamily="18" charset="2"/>
              </a:rPr>
              <a:t>D</a:t>
            </a:r>
            <a:r>
              <a:rPr lang="en-US" sz="2000" i="1" baseline="-25000" dirty="0" err="1" smtClean="0">
                <a:sym typeface="Symbol" pitchFamily="18" charset="2"/>
              </a:rPr>
              <a:t>k</a:t>
            </a:r>
            <a:r>
              <a:rPr lang="en-US" sz="2000" dirty="0" smtClean="0">
                <a:sym typeface="Symbol" pitchFamily="18" charset="2"/>
              </a:rPr>
              <a:t>},  </a:t>
            </a:r>
            <a:r>
              <a:rPr lang="en-US" sz="2000" i="1" dirty="0" smtClean="0">
                <a:sym typeface="Symbol" pitchFamily="18" charset="2"/>
              </a:rPr>
              <a:t> k </a:t>
            </a:r>
            <a:r>
              <a:rPr lang="en-US" sz="2000" dirty="0" smtClean="0">
                <a:sym typeface="Symbol" pitchFamily="18" charset="2"/>
              </a:rPr>
              <a:t>is</a:t>
            </a:r>
            <a:r>
              <a:rPr lang="en-US" sz="2000" i="1" dirty="0" smtClean="0">
                <a:sym typeface="Symbol" pitchFamily="18" charset="2"/>
              </a:rPr>
              <a:t> </a:t>
            </a:r>
            <a:r>
              <a:rPr lang="en-US" sz="2000" i="1" dirty="0" err="1" smtClean="0">
                <a:sym typeface="Symbol" pitchFamily="18" charset="2"/>
              </a:rPr>
              <a:t>i’s</a:t>
            </a:r>
            <a:r>
              <a:rPr lang="en-US" sz="2000" dirty="0" smtClean="0">
                <a:sym typeface="Symbol" pitchFamily="18" charset="2"/>
              </a:rPr>
              <a:t> neighbor. </a:t>
            </a:r>
            <a:endParaRPr lang="en-US" sz="1800" dirty="0" smtClean="0"/>
          </a:p>
          <a:p>
            <a:pPr marL="533400" indent="-533400" eaLnBrk="1" hangingPunct="1"/>
            <a:r>
              <a:rPr lang="en-US" sz="2000" dirty="0" smtClean="0"/>
              <a:t>Algorithm (computing shortest path from nodes to destination </a:t>
            </a:r>
            <a:r>
              <a:rPr lang="en-US" sz="2000" i="1" dirty="0" smtClean="0"/>
              <a:t>d)</a:t>
            </a:r>
            <a:r>
              <a:rPr lang="en-US" sz="2000" dirty="0" smtClean="0"/>
              <a:t>:</a:t>
            </a:r>
          </a:p>
          <a:p>
            <a:pPr marL="914400" lvl="1" indent="-457200" eaLnBrk="1" hangingPunct="1">
              <a:buFontTx/>
              <a:buAutoNum type="arabicPeriod"/>
            </a:pPr>
            <a:r>
              <a:rPr lang="en-US" sz="1800" dirty="0" smtClean="0"/>
              <a:t>Initialization:</a:t>
            </a:r>
            <a:r>
              <a:rPr lang="en-US" sz="1800" i="1" dirty="0" smtClean="0"/>
              <a:t> D</a:t>
            </a:r>
            <a:r>
              <a:rPr lang="en-US" sz="1800" i="1" baseline="-25000" dirty="0" smtClean="0"/>
              <a:t>i</a:t>
            </a:r>
            <a:r>
              <a:rPr lang="en-US" sz="1800" i="1" dirty="0" smtClean="0"/>
              <a:t> </a:t>
            </a:r>
            <a:r>
              <a:rPr lang="en-US" sz="1800" dirty="0" smtClean="0"/>
              <a:t>= </a:t>
            </a:r>
            <a:r>
              <a:rPr lang="en-US" sz="1800" dirty="0" smtClean="0">
                <a:sym typeface="Symbol" pitchFamily="18" charset="2"/>
              </a:rPr>
              <a:t>,  </a:t>
            </a:r>
            <a:r>
              <a:rPr lang="en-US" sz="1800" i="1" dirty="0" err="1" smtClean="0">
                <a:sym typeface="Symbol" pitchFamily="18" charset="2"/>
              </a:rPr>
              <a:t>i</a:t>
            </a:r>
            <a:r>
              <a:rPr lang="en-US" sz="1800" i="1" dirty="0" smtClean="0">
                <a:sym typeface="Symbol" pitchFamily="18" charset="2"/>
              </a:rPr>
              <a:t>  d</a:t>
            </a:r>
            <a:r>
              <a:rPr lang="en-US" sz="1800" dirty="0" smtClean="0">
                <a:sym typeface="Symbol" pitchFamily="18" charset="2"/>
              </a:rPr>
              <a:t>,   and </a:t>
            </a:r>
            <a:r>
              <a:rPr lang="en-US" sz="1800" i="1" dirty="0" err="1" smtClean="0">
                <a:sym typeface="Symbol" pitchFamily="18" charset="2"/>
              </a:rPr>
              <a:t>D</a:t>
            </a:r>
            <a:r>
              <a:rPr lang="en-US" sz="1800" i="1" baseline="-25000" dirty="0" err="1" smtClean="0">
                <a:sym typeface="Symbol" pitchFamily="18" charset="2"/>
              </a:rPr>
              <a:t>d</a:t>
            </a:r>
            <a:r>
              <a:rPr lang="en-US" sz="1800" dirty="0" smtClean="0">
                <a:sym typeface="Symbol" pitchFamily="18" charset="2"/>
              </a:rPr>
              <a:t>=0</a:t>
            </a:r>
          </a:p>
          <a:p>
            <a:pPr marL="914400" lvl="1" indent="-457200" eaLnBrk="1" hangingPunct="1">
              <a:buFontTx/>
              <a:buAutoNum type="arabicPeriod"/>
            </a:pPr>
            <a:r>
              <a:rPr lang="en-US" sz="1800" dirty="0" smtClean="0"/>
              <a:t>Updating: for each</a:t>
            </a:r>
            <a:r>
              <a:rPr lang="en-US" sz="1800" i="1" dirty="0" smtClean="0"/>
              <a:t> </a:t>
            </a:r>
            <a:r>
              <a:rPr lang="en-US" sz="1800" i="1" dirty="0" err="1" smtClean="0"/>
              <a:t>i</a:t>
            </a:r>
            <a:r>
              <a:rPr lang="en-US" sz="1800" i="1" dirty="0" smtClean="0"/>
              <a:t> </a:t>
            </a:r>
            <a:r>
              <a:rPr lang="en-US" sz="1800" dirty="0" smtClean="0">
                <a:sym typeface="Symbol" pitchFamily="18" charset="2"/>
              </a:rPr>
              <a:t> </a:t>
            </a:r>
            <a:r>
              <a:rPr lang="en-US" sz="1800" i="1" dirty="0" smtClean="0">
                <a:sym typeface="Symbol" pitchFamily="18" charset="2"/>
              </a:rPr>
              <a:t>d</a:t>
            </a:r>
            <a:r>
              <a:rPr lang="en-US" sz="1800" dirty="0" smtClean="0">
                <a:sym typeface="Symbol" pitchFamily="18" charset="2"/>
              </a:rPr>
              <a:t>, </a:t>
            </a:r>
            <a:r>
              <a:rPr lang="en-US" sz="2000" i="1" dirty="0" smtClean="0">
                <a:sym typeface="Symbol" pitchFamily="18" charset="2"/>
              </a:rPr>
              <a:t>D</a:t>
            </a:r>
            <a:r>
              <a:rPr lang="en-US" sz="2000" i="1" baseline="-25000" dirty="0" smtClean="0">
                <a:sym typeface="Symbol" pitchFamily="18" charset="2"/>
              </a:rPr>
              <a:t>i</a:t>
            </a:r>
            <a:r>
              <a:rPr lang="en-US" sz="2000" dirty="0" smtClean="0">
                <a:sym typeface="Symbol" pitchFamily="18" charset="2"/>
              </a:rPr>
              <a:t>=min{</a:t>
            </a:r>
            <a:r>
              <a:rPr lang="en-US" sz="2000" i="1" dirty="0" err="1" smtClean="0">
                <a:sym typeface="Symbol" pitchFamily="18" charset="2"/>
              </a:rPr>
              <a:t>C</a:t>
            </a:r>
            <a:r>
              <a:rPr lang="en-US" sz="2000" i="1" baseline="-25000" dirty="0" err="1" smtClean="0">
                <a:sym typeface="Symbol" pitchFamily="18" charset="2"/>
              </a:rPr>
              <a:t>ik</a:t>
            </a:r>
            <a:r>
              <a:rPr lang="en-US" sz="2000" dirty="0" err="1" smtClean="0">
                <a:sym typeface="Symbol" pitchFamily="18" charset="2"/>
              </a:rPr>
              <a:t>+</a:t>
            </a:r>
            <a:r>
              <a:rPr lang="en-US" sz="2000" i="1" dirty="0" err="1" smtClean="0">
                <a:sym typeface="Symbol" pitchFamily="18" charset="2"/>
              </a:rPr>
              <a:t>D</a:t>
            </a:r>
            <a:r>
              <a:rPr lang="en-US" sz="2000" i="1" baseline="-25000" dirty="0" err="1" smtClean="0">
                <a:sym typeface="Symbol" pitchFamily="18" charset="2"/>
              </a:rPr>
              <a:t>k</a:t>
            </a:r>
            <a:r>
              <a:rPr lang="en-US" sz="2000" dirty="0" smtClean="0">
                <a:sym typeface="Symbol" pitchFamily="18" charset="2"/>
              </a:rPr>
              <a:t>},  </a:t>
            </a:r>
            <a:r>
              <a:rPr lang="en-US" sz="2000" i="1" dirty="0" smtClean="0">
                <a:sym typeface="Symbol" pitchFamily="18" charset="2"/>
              </a:rPr>
              <a:t>k </a:t>
            </a:r>
            <a:r>
              <a:rPr lang="en-US" sz="2000" dirty="0" smtClean="0">
                <a:sym typeface="Symbol" pitchFamily="18" charset="2"/>
              </a:rPr>
              <a:t>is </a:t>
            </a:r>
            <a:r>
              <a:rPr lang="en-US" sz="2000" i="1" dirty="0" smtClean="0">
                <a:sym typeface="Symbol" pitchFamily="18" charset="2"/>
              </a:rPr>
              <a:t> </a:t>
            </a:r>
            <a:r>
              <a:rPr lang="en-US" sz="2000" i="1" dirty="0" err="1" smtClean="0">
                <a:sym typeface="Symbol" pitchFamily="18" charset="2"/>
              </a:rPr>
              <a:t>i’s</a:t>
            </a:r>
            <a:r>
              <a:rPr lang="en-US" sz="2000" i="1" dirty="0" smtClean="0">
                <a:sym typeface="Symbol" pitchFamily="18" charset="2"/>
              </a:rPr>
              <a:t> </a:t>
            </a:r>
            <a:r>
              <a:rPr lang="en-US" sz="2000" dirty="0" smtClean="0">
                <a:sym typeface="Symbol" pitchFamily="18" charset="2"/>
              </a:rPr>
              <a:t>neighbor </a:t>
            </a:r>
          </a:p>
          <a:p>
            <a:pPr marL="914400" lvl="1" indent="-457200" eaLnBrk="1" hangingPunct="1">
              <a:buFontTx/>
              <a:buAutoNum type="arabicPeriod"/>
            </a:pPr>
            <a:r>
              <a:rPr lang="en-US" sz="1800" dirty="0" smtClean="0"/>
              <a:t>Repeat step 2 until no more changes occur in the iteration.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p>
            <a:fld id="{EF0D433A-8AD6-4EC2-B7F4-97E9A4674B34}" type="slidenum">
              <a:rPr lang="en-US" smtClean="0"/>
              <a:pPr/>
              <a:t>37</a:t>
            </a:fld>
            <a:endParaRPr lang="en-US" smtClean="0"/>
          </a:p>
        </p:txBody>
      </p:sp>
      <p:sp>
        <p:nvSpPr>
          <p:cNvPr id="19459"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19460"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19461"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19462"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19463"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19464"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19465"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19466" name="Line 9"/>
          <p:cNvSpPr>
            <a:spLocks noChangeShapeType="1"/>
          </p:cNvSpPr>
          <p:nvPr/>
        </p:nvSpPr>
        <p:spPr bwMode="auto">
          <a:xfrm flipH="1">
            <a:off x="4422775" y="2359025"/>
            <a:ext cx="123825" cy="590550"/>
          </a:xfrm>
          <a:prstGeom prst="line">
            <a:avLst/>
          </a:prstGeom>
          <a:noFill/>
          <a:ln w="22225">
            <a:solidFill>
              <a:srgbClr val="000000"/>
            </a:solidFill>
            <a:round/>
            <a:headEnd/>
            <a:tailEnd/>
          </a:ln>
        </p:spPr>
        <p:txBody>
          <a:bodyPr/>
          <a:lstStyle/>
          <a:p>
            <a:endParaRPr lang="en-US"/>
          </a:p>
        </p:txBody>
      </p:sp>
      <p:sp>
        <p:nvSpPr>
          <p:cNvPr id="19467"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19468" name="Line 11"/>
          <p:cNvSpPr>
            <a:spLocks noChangeShapeType="1"/>
          </p:cNvSpPr>
          <p:nvPr/>
        </p:nvSpPr>
        <p:spPr bwMode="auto">
          <a:xfrm>
            <a:off x="4830763" y="2162175"/>
            <a:ext cx="1203325" cy="214313"/>
          </a:xfrm>
          <a:prstGeom prst="line">
            <a:avLst/>
          </a:prstGeom>
          <a:noFill/>
          <a:ln w="22225">
            <a:solidFill>
              <a:srgbClr val="000000"/>
            </a:solidFill>
            <a:round/>
            <a:headEnd/>
            <a:tailEnd/>
          </a:ln>
        </p:spPr>
        <p:txBody>
          <a:bodyPr/>
          <a:lstStyle/>
          <a:p>
            <a:endParaRPr lang="en-US"/>
          </a:p>
        </p:txBody>
      </p:sp>
      <p:sp>
        <p:nvSpPr>
          <p:cNvPr id="19469"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19470" name="Line 13"/>
          <p:cNvSpPr>
            <a:spLocks noChangeShapeType="1"/>
          </p:cNvSpPr>
          <p:nvPr/>
        </p:nvSpPr>
        <p:spPr bwMode="auto">
          <a:xfrm flipH="1" flipV="1">
            <a:off x="2989263" y="3933825"/>
            <a:ext cx="1752600" cy="98425"/>
          </a:xfrm>
          <a:prstGeom prst="line">
            <a:avLst/>
          </a:prstGeom>
          <a:noFill/>
          <a:ln w="22225">
            <a:solidFill>
              <a:srgbClr val="000000"/>
            </a:solidFill>
            <a:round/>
            <a:headEnd/>
            <a:tailEnd/>
          </a:ln>
        </p:spPr>
        <p:txBody>
          <a:bodyPr/>
          <a:lstStyle/>
          <a:p>
            <a:endParaRPr lang="en-US"/>
          </a:p>
        </p:txBody>
      </p:sp>
      <p:sp>
        <p:nvSpPr>
          <p:cNvPr id="19471" name="Line 14"/>
          <p:cNvSpPr>
            <a:spLocks noChangeShapeType="1"/>
          </p:cNvSpPr>
          <p:nvPr/>
        </p:nvSpPr>
        <p:spPr bwMode="auto">
          <a:xfrm>
            <a:off x="2794000" y="2343150"/>
            <a:ext cx="0" cy="1282700"/>
          </a:xfrm>
          <a:prstGeom prst="line">
            <a:avLst/>
          </a:prstGeom>
          <a:noFill/>
          <a:ln w="22225">
            <a:solidFill>
              <a:srgbClr val="000000"/>
            </a:solidFill>
            <a:round/>
            <a:headEnd/>
            <a:tailEnd/>
          </a:ln>
        </p:spPr>
        <p:txBody>
          <a:bodyPr/>
          <a:lstStyle/>
          <a:p>
            <a:endParaRPr lang="en-US"/>
          </a:p>
        </p:txBody>
      </p:sp>
      <p:sp>
        <p:nvSpPr>
          <p:cNvPr id="19472"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19473" name="Line 16"/>
          <p:cNvSpPr>
            <a:spLocks noChangeShapeType="1"/>
          </p:cNvSpPr>
          <p:nvPr/>
        </p:nvSpPr>
        <p:spPr bwMode="auto">
          <a:xfrm flipH="1">
            <a:off x="2970213" y="3244850"/>
            <a:ext cx="1168400" cy="458788"/>
          </a:xfrm>
          <a:prstGeom prst="line">
            <a:avLst/>
          </a:prstGeom>
          <a:noFill/>
          <a:ln w="22225">
            <a:solidFill>
              <a:srgbClr val="000000"/>
            </a:solidFill>
            <a:round/>
            <a:headEnd/>
            <a:tailEnd/>
          </a:ln>
        </p:spPr>
        <p:txBody>
          <a:bodyPr/>
          <a:lstStyle/>
          <a:p>
            <a:endParaRPr lang="en-US"/>
          </a:p>
        </p:txBody>
      </p:sp>
      <p:sp>
        <p:nvSpPr>
          <p:cNvPr id="19474"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19475"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19476"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19477"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19478"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19479"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19480"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19481"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19482"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19483"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19484"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19485"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19486"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19487"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19488"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19489" name="Text Box 32"/>
          <p:cNvSpPr txBox="1">
            <a:spLocks noChangeArrowheads="1"/>
          </p:cNvSpPr>
          <p:nvPr/>
        </p:nvSpPr>
        <p:spPr bwMode="auto">
          <a:xfrm>
            <a:off x="7777163" y="6553200"/>
            <a:ext cx="769937" cy="244475"/>
          </a:xfrm>
          <a:prstGeom prst="rect">
            <a:avLst/>
          </a:prstGeom>
          <a:noFill/>
          <a:ln w="25400">
            <a:noFill/>
            <a:miter lim="800000"/>
            <a:headEnd/>
            <a:tailEnd/>
          </a:ln>
        </p:spPr>
        <p:txBody>
          <a:bodyPr wrap="none" anchor="ctr">
            <a:spAutoFit/>
          </a:bodyPr>
          <a:lstStyle/>
          <a:p>
            <a:pPr algn="ctr" eaLnBrk="0" hangingPunct="0">
              <a:spcBef>
                <a:spcPct val="50000"/>
              </a:spcBef>
            </a:pPr>
            <a:r>
              <a:rPr lang="en-US" sz="1000"/>
              <a:t>Figure 7.28</a:t>
            </a:r>
          </a:p>
        </p:txBody>
      </p:sp>
      <p:sp>
        <p:nvSpPr>
          <p:cNvPr id="19490" name="Text Box 33"/>
          <p:cNvSpPr txBox="1">
            <a:spLocks noChangeArrowheads="1"/>
          </p:cNvSpPr>
          <p:nvPr/>
        </p:nvSpPr>
        <p:spPr bwMode="auto">
          <a:xfrm>
            <a:off x="2667000" y="304800"/>
            <a:ext cx="3489325" cy="519113"/>
          </a:xfrm>
          <a:prstGeom prst="rect">
            <a:avLst/>
          </a:prstGeom>
          <a:noFill/>
          <a:ln w="9525">
            <a:noFill/>
            <a:miter lim="800000"/>
            <a:headEnd/>
            <a:tailEnd/>
          </a:ln>
        </p:spPr>
        <p:txBody>
          <a:bodyPr wrap="none">
            <a:spAutoFit/>
          </a:bodyPr>
          <a:lstStyle/>
          <a:p>
            <a:r>
              <a:rPr lang="en-US" sz="2800"/>
              <a:t>Shortest path  principle</a:t>
            </a:r>
          </a:p>
        </p:txBody>
      </p:sp>
      <p:sp>
        <p:nvSpPr>
          <p:cNvPr id="19491" name="Text Box 35"/>
          <p:cNvSpPr txBox="1">
            <a:spLocks noChangeArrowheads="1"/>
          </p:cNvSpPr>
          <p:nvPr/>
        </p:nvSpPr>
        <p:spPr bwMode="auto">
          <a:xfrm>
            <a:off x="1143000" y="4267200"/>
            <a:ext cx="7823200" cy="1917700"/>
          </a:xfrm>
          <a:prstGeom prst="rect">
            <a:avLst/>
          </a:prstGeom>
          <a:noFill/>
          <a:ln w="9525">
            <a:noFill/>
            <a:miter lim="800000"/>
            <a:headEnd/>
            <a:tailEnd/>
          </a:ln>
        </p:spPr>
        <p:txBody>
          <a:bodyPr wrap="none">
            <a:spAutoFit/>
          </a:bodyPr>
          <a:lstStyle/>
          <a:p>
            <a:r>
              <a:rPr lang="en-US"/>
              <a:t>Want to compute shortest path from 2 </a:t>
            </a:r>
            <a:r>
              <a:rPr lang="en-US">
                <a:sym typeface="Wingdings" pitchFamily="2" charset="2"/>
              </a:rPr>
              <a:t> 6,</a:t>
            </a:r>
          </a:p>
          <a:p>
            <a:r>
              <a:rPr lang="en-US">
                <a:sym typeface="Wingdings" pitchFamily="2" charset="2"/>
              </a:rPr>
              <a:t>If was told that 16 is 3,          then 26 via 1 is 3+3=6</a:t>
            </a:r>
          </a:p>
          <a:p>
            <a:r>
              <a:rPr lang="en-US">
                <a:sym typeface="Wingdings" pitchFamily="2" charset="2"/>
              </a:rPr>
              <a:t>                         46 is 3,                  26 via 4 is 1+3=4</a:t>
            </a:r>
          </a:p>
          <a:p>
            <a:r>
              <a:rPr lang="en-US">
                <a:sym typeface="Wingdings" pitchFamily="2" charset="2"/>
              </a:rPr>
              <a:t>                         56 is 2                   26 via 5 is 4+2=6</a:t>
            </a:r>
          </a:p>
          <a:p>
            <a:r>
              <a:rPr lang="en-US">
                <a:sym typeface="Wingdings" pitchFamily="2" charset="2"/>
              </a:rPr>
              <a:t> therefore shortest path from 26 is achieved if first go to 4.   </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p>
            <a:fld id="{920C8B23-70BC-46B4-A0EF-1027CC0E9102}" type="slidenum">
              <a:rPr lang="en-US" smtClean="0"/>
              <a:pPr/>
              <a:t>38</a:t>
            </a:fld>
            <a:endParaRPr lang="en-US" smtClean="0"/>
          </a:p>
        </p:txBody>
      </p:sp>
      <p:sp>
        <p:nvSpPr>
          <p:cNvPr id="20483"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0484"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0485"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0486"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0487"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0488"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0489"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0490" name="Line 9"/>
          <p:cNvSpPr>
            <a:spLocks noChangeShapeType="1"/>
          </p:cNvSpPr>
          <p:nvPr/>
        </p:nvSpPr>
        <p:spPr bwMode="auto">
          <a:xfrm flipH="1">
            <a:off x="4422775" y="2359025"/>
            <a:ext cx="123825" cy="590550"/>
          </a:xfrm>
          <a:prstGeom prst="line">
            <a:avLst/>
          </a:prstGeom>
          <a:noFill/>
          <a:ln w="22225">
            <a:solidFill>
              <a:srgbClr val="000000"/>
            </a:solidFill>
            <a:round/>
            <a:headEnd/>
            <a:tailEnd/>
          </a:ln>
        </p:spPr>
        <p:txBody>
          <a:bodyPr/>
          <a:lstStyle/>
          <a:p>
            <a:endParaRPr lang="en-US"/>
          </a:p>
        </p:txBody>
      </p:sp>
      <p:sp>
        <p:nvSpPr>
          <p:cNvPr id="20491"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0492" name="Line 11"/>
          <p:cNvSpPr>
            <a:spLocks noChangeShapeType="1"/>
          </p:cNvSpPr>
          <p:nvPr/>
        </p:nvSpPr>
        <p:spPr bwMode="auto">
          <a:xfrm>
            <a:off x="4830763" y="2162175"/>
            <a:ext cx="1203325" cy="214313"/>
          </a:xfrm>
          <a:prstGeom prst="line">
            <a:avLst/>
          </a:prstGeom>
          <a:noFill/>
          <a:ln w="22225">
            <a:solidFill>
              <a:srgbClr val="000000"/>
            </a:solidFill>
            <a:round/>
            <a:headEnd/>
            <a:tailEnd/>
          </a:ln>
        </p:spPr>
        <p:txBody>
          <a:bodyPr/>
          <a:lstStyle/>
          <a:p>
            <a:endParaRPr lang="en-US"/>
          </a:p>
        </p:txBody>
      </p:sp>
      <p:sp>
        <p:nvSpPr>
          <p:cNvPr id="20493"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0494" name="Line 13"/>
          <p:cNvSpPr>
            <a:spLocks noChangeShapeType="1"/>
          </p:cNvSpPr>
          <p:nvPr/>
        </p:nvSpPr>
        <p:spPr bwMode="auto">
          <a:xfrm flipH="1" flipV="1">
            <a:off x="2989263" y="3933825"/>
            <a:ext cx="1752600" cy="98425"/>
          </a:xfrm>
          <a:prstGeom prst="line">
            <a:avLst/>
          </a:prstGeom>
          <a:noFill/>
          <a:ln w="22225">
            <a:solidFill>
              <a:srgbClr val="000000"/>
            </a:solidFill>
            <a:round/>
            <a:headEnd/>
            <a:tailEnd/>
          </a:ln>
        </p:spPr>
        <p:txBody>
          <a:bodyPr/>
          <a:lstStyle/>
          <a:p>
            <a:endParaRPr lang="en-US"/>
          </a:p>
        </p:txBody>
      </p:sp>
      <p:sp>
        <p:nvSpPr>
          <p:cNvPr id="20495" name="Line 14"/>
          <p:cNvSpPr>
            <a:spLocks noChangeShapeType="1"/>
          </p:cNvSpPr>
          <p:nvPr/>
        </p:nvSpPr>
        <p:spPr bwMode="auto">
          <a:xfrm>
            <a:off x="2794000" y="2343150"/>
            <a:ext cx="0" cy="1282700"/>
          </a:xfrm>
          <a:prstGeom prst="line">
            <a:avLst/>
          </a:prstGeom>
          <a:noFill/>
          <a:ln w="22225">
            <a:solidFill>
              <a:srgbClr val="000000"/>
            </a:solidFill>
            <a:round/>
            <a:headEnd/>
            <a:tailEnd/>
          </a:ln>
        </p:spPr>
        <p:txBody>
          <a:bodyPr/>
          <a:lstStyle/>
          <a:p>
            <a:endParaRPr lang="en-US"/>
          </a:p>
        </p:txBody>
      </p:sp>
      <p:sp>
        <p:nvSpPr>
          <p:cNvPr id="20496"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0497" name="Line 16"/>
          <p:cNvSpPr>
            <a:spLocks noChangeShapeType="1"/>
          </p:cNvSpPr>
          <p:nvPr/>
        </p:nvSpPr>
        <p:spPr bwMode="auto">
          <a:xfrm flipH="1">
            <a:off x="2970213" y="3244850"/>
            <a:ext cx="1168400" cy="458788"/>
          </a:xfrm>
          <a:prstGeom prst="line">
            <a:avLst/>
          </a:prstGeom>
          <a:noFill/>
          <a:ln w="22225">
            <a:solidFill>
              <a:srgbClr val="000000"/>
            </a:solidFill>
            <a:round/>
            <a:headEnd/>
            <a:tailEnd/>
          </a:ln>
        </p:spPr>
        <p:txBody>
          <a:bodyPr/>
          <a:lstStyle/>
          <a:p>
            <a:endParaRPr lang="en-US"/>
          </a:p>
        </p:txBody>
      </p:sp>
      <p:sp>
        <p:nvSpPr>
          <p:cNvPr id="20498"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0499"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0500"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0501"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0502"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0503"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0504"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0505"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0506"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0507"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0508"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0509"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0510"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0511"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0512"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0514" name="Text Box 33"/>
          <p:cNvSpPr txBox="1">
            <a:spLocks noChangeArrowheads="1"/>
          </p:cNvSpPr>
          <p:nvPr/>
        </p:nvSpPr>
        <p:spPr bwMode="auto">
          <a:xfrm>
            <a:off x="2667000" y="304800"/>
            <a:ext cx="4140200" cy="519113"/>
          </a:xfrm>
          <a:prstGeom prst="rect">
            <a:avLst/>
          </a:prstGeom>
          <a:noFill/>
          <a:ln w="9525">
            <a:noFill/>
            <a:miter lim="800000"/>
            <a:headEnd/>
            <a:tailEnd/>
          </a:ln>
        </p:spPr>
        <p:txBody>
          <a:bodyPr wrap="none">
            <a:spAutoFit/>
          </a:bodyPr>
          <a:lstStyle/>
          <a:p>
            <a:r>
              <a:rPr lang="en-US" sz="2800"/>
              <a:t>Shortest path  formalization</a:t>
            </a:r>
          </a:p>
        </p:txBody>
      </p:sp>
      <p:sp>
        <p:nvSpPr>
          <p:cNvPr id="20515" name="Text Box 34"/>
          <p:cNvSpPr txBox="1">
            <a:spLocks noChangeArrowheads="1"/>
          </p:cNvSpPr>
          <p:nvPr/>
        </p:nvSpPr>
        <p:spPr bwMode="auto">
          <a:xfrm>
            <a:off x="1143000" y="4210050"/>
            <a:ext cx="6216650" cy="2647950"/>
          </a:xfrm>
          <a:prstGeom prst="rect">
            <a:avLst/>
          </a:prstGeom>
          <a:noFill/>
          <a:ln w="9525">
            <a:noFill/>
            <a:miter lim="800000"/>
            <a:headEnd/>
            <a:tailEnd/>
          </a:ln>
        </p:spPr>
        <p:txBody>
          <a:bodyPr wrap="none">
            <a:spAutoFit/>
          </a:bodyPr>
          <a:lstStyle/>
          <a:p>
            <a:r>
              <a:rPr lang="en-US"/>
              <a:t>Want to compute shortest path from 2 </a:t>
            </a:r>
            <a:r>
              <a:rPr lang="en-US">
                <a:sym typeface="Wingdings" pitchFamily="2" charset="2"/>
              </a:rPr>
              <a:t> 6,</a:t>
            </a:r>
          </a:p>
          <a:p>
            <a:r>
              <a:rPr lang="en-US">
                <a:sym typeface="Wingdings" pitchFamily="2" charset="2"/>
              </a:rPr>
              <a:t>Suppose           </a:t>
            </a:r>
            <a:r>
              <a:rPr lang="en-US" i="1">
                <a:sym typeface="Wingdings" pitchFamily="2" charset="2"/>
              </a:rPr>
              <a:t>D</a:t>
            </a:r>
            <a:r>
              <a:rPr lang="en-US" i="1" baseline="-25000">
                <a:sym typeface="Wingdings" pitchFamily="2" charset="2"/>
              </a:rPr>
              <a:t>1</a:t>
            </a:r>
            <a:r>
              <a:rPr lang="en-US">
                <a:sym typeface="Wingdings" pitchFamily="2" charset="2"/>
              </a:rPr>
              <a:t> = 3,          and  </a:t>
            </a:r>
            <a:r>
              <a:rPr lang="en-US" i="1">
                <a:sym typeface="Wingdings" pitchFamily="2" charset="2"/>
              </a:rPr>
              <a:t>C</a:t>
            </a:r>
            <a:r>
              <a:rPr lang="en-US" i="1" baseline="-25000">
                <a:sym typeface="Wingdings" pitchFamily="2" charset="2"/>
              </a:rPr>
              <a:t>21</a:t>
            </a:r>
            <a:r>
              <a:rPr lang="en-US" i="1">
                <a:sym typeface="Wingdings" pitchFamily="2" charset="2"/>
              </a:rPr>
              <a:t> </a:t>
            </a:r>
            <a:r>
              <a:rPr lang="en-US">
                <a:sym typeface="Wingdings" pitchFamily="2" charset="2"/>
              </a:rPr>
              <a:t>= 3 </a:t>
            </a:r>
          </a:p>
          <a:p>
            <a:r>
              <a:rPr lang="en-US">
                <a:sym typeface="Wingdings" pitchFamily="2" charset="2"/>
              </a:rPr>
              <a:t>                         </a:t>
            </a:r>
            <a:r>
              <a:rPr lang="en-US" i="1">
                <a:sym typeface="Wingdings" pitchFamily="2" charset="2"/>
              </a:rPr>
              <a:t>D</a:t>
            </a:r>
            <a:r>
              <a:rPr lang="en-US" i="1" baseline="-25000">
                <a:sym typeface="Wingdings" pitchFamily="2" charset="2"/>
              </a:rPr>
              <a:t>4</a:t>
            </a:r>
            <a:r>
              <a:rPr lang="en-US">
                <a:sym typeface="Wingdings" pitchFamily="2" charset="2"/>
              </a:rPr>
              <a:t> = 3,                  </a:t>
            </a:r>
            <a:r>
              <a:rPr lang="en-US" i="1">
                <a:sym typeface="Wingdings" pitchFamily="2" charset="2"/>
              </a:rPr>
              <a:t>C</a:t>
            </a:r>
            <a:r>
              <a:rPr lang="en-US" i="1" baseline="-25000">
                <a:sym typeface="Wingdings" pitchFamily="2" charset="2"/>
              </a:rPr>
              <a:t>24</a:t>
            </a:r>
            <a:r>
              <a:rPr lang="en-US">
                <a:sym typeface="Wingdings" pitchFamily="2" charset="2"/>
              </a:rPr>
              <a:t> = 1 </a:t>
            </a:r>
          </a:p>
          <a:p>
            <a:r>
              <a:rPr lang="en-US">
                <a:sym typeface="Wingdings" pitchFamily="2" charset="2"/>
              </a:rPr>
              <a:t>                         </a:t>
            </a:r>
            <a:r>
              <a:rPr lang="en-US" i="1">
                <a:sym typeface="Wingdings" pitchFamily="2" charset="2"/>
              </a:rPr>
              <a:t>D</a:t>
            </a:r>
            <a:r>
              <a:rPr lang="en-US" i="1" baseline="-25000">
                <a:sym typeface="Wingdings" pitchFamily="2" charset="2"/>
              </a:rPr>
              <a:t>5</a:t>
            </a:r>
            <a:r>
              <a:rPr lang="en-US">
                <a:sym typeface="Wingdings" pitchFamily="2" charset="2"/>
              </a:rPr>
              <a:t> = 2                   </a:t>
            </a:r>
            <a:r>
              <a:rPr lang="en-US" i="1">
                <a:sym typeface="Wingdings" pitchFamily="2" charset="2"/>
              </a:rPr>
              <a:t>C</a:t>
            </a:r>
            <a:r>
              <a:rPr lang="en-US" i="1" baseline="-25000">
                <a:sym typeface="Wingdings" pitchFamily="2" charset="2"/>
              </a:rPr>
              <a:t>25</a:t>
            </a:r>
            <a:r>
              <a:rPr lang="en-US">
                <a:sym typeface="Wingdings" pitchFamily="2" charset="2"/>
              </a:rPr>
              <a:t> = 4  </a:t>
            </a:r>
          </a:p>
          <a:p>
            <a:r>
              <a:rPr lang="en-US">
                <a:sym typeface="Wingdings" pitchFamily="2" charset="2"/>
              </a:rPr>
              <a:t> therefore shortest path from 26 is computed as</a:t>
            </a:r>
          </a:p>
          <a:p>
            <a:r>
              <a:rPr lang="en-US">
                <a:sym typeface="Wingdings" pitchFamily="2" charset="2"/>
              </a:rPr>
              <a:t>        </a:t>
            </a:r>
            <a:r>
              <a:rPr lang="en-US" i="1">
                <a:sym typeface="Wingdings" pitchFamily="2" charset="2"/>
              </a:rPr>
              <a:t>D</a:t>
            </a:r>
            <a:r>
              <a:rPr lang="en-US" i="1" baseline="-25000">
                <a:sym typeface="Wingdings" pitchFamily="2" charset="2"/>
              </a:rPr>
              <a:t>2</a:t>
            </a:r>
            <a:r>
              <a:rPr lang="en-US">
                <a:sym typeface="Wingdings" pitchFamily="2" charset="2"/>
              </a:rPr>
              <a:t>   =min{</a:t>
            </a:r>
            <a:r>
              <a:rPr lang="en-US" i="1">
                <a:sym typeface="Wingdings" pitchFamily="2" charset="2"/>
              </a:rPr>
              <a:t>C</a:t>
            </a:r>
            <a:r>
              <a:rPr lang="en-US" i="1" baseline="-25000">
                <a:sym typeface="Wingdings" pitchFamily="2" charset="2"/>
              </a:rPr>
              <a:t>21</a:t>
            </a:r>
            <a:r>
              <a:rPr lang="en-US" i="1">
                <a:sym typeface="Wingdings" pitchFamily="2" charset="2"/>
              </a:rPr>
              <a:t>+D</a:t>
            </a:r>
            <a:r>
              <a:rPr lang="en-US" i="1" baseline="-25000">
                <a:sym typeface="Wingdings" pitchFamily="2" charset="2"/>
              </a:rPr>
              <a:t>1</a:t>
            </a:r>
            <a:r>
              <a:rPr lang="en-US" i="1">
                <a:sym typeface="Wingdings" pitchFamily="2" charset="2"/>
              </a:rPr>
              <a:t>, C</a:t>
            </a:r>
            <a:r>
              <a:rPr lang="en-US" i="1" baseline="-25000">
                <a:sym typeface="Wingdings" pitchFamily="2" charset="2"/>
              </a:rPr>
              <a:t>24</a:t>
            </a:r>
            <a:r>
              <a:rPr lang="en-US" i="1">
                <a:sym typeface="Wingdings" pitchFamily="2" charset="2"/>
              </a:rPr>
              <a:t>+D</a:t>
            </a:r>
            <a:r>
              <a:rPr lang="en-US" i="1" baseline="-25000">
                <a:sym typeface="Wingdings" pitchFamily="2" charset="2"/>
              </a:rPr>
              <a:t>4</a:t>
            </a:r>
            <a:r>
              <a:rPr lang="en-US" i="1">
                <a:sym typeface="Wingdings" pitchFamily="2" charset="2"/>
              </a:rPr>
              <a:t>, C</a:t>
            </a:r>
            <a:r>
              <a:rPr lang="en-US" i="1" baseline="-25000">
                <a:sym typeface="Wingdings" pitchFamily="2" charset="2"/>
              </a:rPr>
              <a:t>25</a:t>
            </a:r>
            <a:r>
              <a:rPr lang="en-US" i="1">
                <a:sym typeface="Wingdings" pitchFamily="2" charset="2"/>
              </a:rPr>
              <a:t>+D</a:t>
            </a:r>
            <a:r>
              <a:rPr lang="en-US" i="1" baseline="-25000">
                <a:sym typeface="Wingdings" pitchFamily="2" charset="2"/>
              </a:rPr>
              <a:t>5</a:t>
            </a:r>
            <a:r>
              <a:rPr lang="en-US" i="1">
                <a:sym typeface="Wingdings" pitchFamily="2" charset="2"/>
              </a:rPr>
              <a:t>}</a:t>
            </a:r>
          </a:p>
          <a:p>
            <a:r>
              <a:rPr lang="en-US" i="1">
                <a:sym typeface="Wingdings" pitchFamily="2" charset="2"/>
              </a:rPr>
              <a:t>               =</a:t>
            </a:r>
            <a:r>
              <a:rPr lang="en-US">
                <a:sym typeface="Wingdings" pitchFamily="2" charset="2"/>
              </a:rPr>
              <a:t> min{3+3, 1+3, 4+2} =  4</a:t>
            </a:r>
            <a:endParaRPr lang="en-US"/>
          </a:p>
        </p:txBody>
      </p:sp>
      <p:sp>
        <p:nvSpPr>
          <p:cNvPr id="20516" name="Rectangle 35"/>
          <p:cNvSpPr>
            <a:spLocks noGrp="1" noChangeArrowheads="1"/>
          </p:cNvSpPr>
          <p:nvPr>
            <p:ph type="title" idx="4294967295"/>
          </p:nvPr>
        </p:nvSpPr>
        <p:spPr>
          <a:xfrm>
            <a:off x="-2895600" y="0"/>
            <a:ext cx="7772400" cy="1143000"/>
          </a:xfrm>
        </p:spPr>
        <p:txBody>
          <a:bodyPr/>
          <a:lstStyle/>
          <a:p>
            <a:pPr eaLnBrk="1" hangingPunct="1"/>
            <a:r>
              <a:rPr lang="en-US" smtClean="0">
                <a:hlinkClick r:id="rId3" action="ppaction://hlinksldjump"/>
              </a:rPr>
              <a:t>Back</a:t>
            </a: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p>
            <a:fld id="{3A7BC887-53FD-4B7A-9758-E0146F1E56ED}" type="slidenum">
              <a:rPr lang="en-US" smtClean="0"/>
              <a:pPr/>
              <a:t>39</a:t>
            </a:fld>
            <a:endParaRPr lang="en-US" smtClean="0"/>
          </a:p>
        </p:txBody>
      </p:sp>
      <p:sp>
        <p:nvSpPr>
          <p:cNvPr id="21507"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1508"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1509"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1510"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1511"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1512"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1513"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1514" name="Line 9"/>
          <p:cNvSpPr>
            <a:spLocks noChangeShapeType="1"/>
          </p:cNvSpPr>
          <p:nvPr/>
        </p:nvSpPr>
        <p:spPr bwMode="auto">
          <a:xfrm flipH="1">
            <a:off x="4422775" y="2359025"/>
            <a:ext cx="123825" cy="590550"/>
          </a:xfrm>
          <a:prstGeom prst="line">
            <a:avLst/>
          </a:prstGeom>
          <a:noFill/>
          <a:ln w="22225">
            <a:solidFill>
              <a:srgbClr val="000000"/>
            </a:solidFill>
            <a:round/>
            <a:headEnd/>
            <a:tailEnd/>
          </a:ln>
        </p:spPr>
        <p:txBody>
          <a:bodyPr/>
          <a:lstStyle/>
          <a:p>
            <a:endParaRPr lang="en-US"/>
          </a:p>
        </p:txBody>
      </p:sp>
      <p:sp>
        <p:nvSpPr>
          <p:cNvPr id="21515"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1516" name="Line 11"/>
          <p:cNvSpPr>
            <a:spLocks noChangeShapeType="1"/>
          </p:cNvSpPr>
          <p:nvPr/>
        </p:nvSpPr>
        <p:spPr bwMode="auto">
          <a:xfrm>
            <a:off x="4830763" y="2162175"/>
            <a:ext cx="1203325" cy="214313"/>
          </a:xfrm>
          <a:prstGeom prst="line">
            <a:avLst/>
          </a:prstGeom>
          <a:noFill/>
          <a:ln w="22225">
            <a:solidFill>
              <a:srgbClr val="000000"/>
            </a:solidFill>
            <a:round/>
            <a:headEnd/>
            <a:tailEnd/>
          </a:ln>
        </p:spPr>
        <p:txBody>
          <a:bodyPr/>
          <a:lstStyle/>
          <a:p>
            <a:endParaRPr lang="en-US"/>
          </a:p>
        </p:txBody>
      </p:sp>
      <p:sp>
        <p:nvSpPr>
          <p:cNvPr id="21517"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1518" name="Line 13"/>
          <p:cNvSpPr>
            <a:spLocks noChangeShapeType="1"/>
          </p:cNvSpPr>
          <p:nvPr/>
        </p:nvSpPr>
        <p:spPr bwMode="auto">
          <a:xfrm flipH="1" flipV="1">
            <a:off x="2989263" y="3933825"/>
            <a:ext cx="1752600" cy="98425"/>
          </a:xfrm>
          <a:prstGeom prst="line">
            <a:avLst/>
          </a:prstGeom>
          <a:noFill/>
          <a:ln w="22225">
            <a:solidFill>
              <a:srgbClr val="000000"/>
            </a:solidFill>
            <a:round/>
            <a:headEnd/>
            <a:tailEnd/>
          </a:ln>
        </p:spPr>
        <p:txBody>
          <a:bodyPr/>
          <a:lstStyle/>
          <a:p>
            <a:endParaRPr lang="en-US"/>
          </a:p>
        </p:txBody>
      </p:sp>
      <p:sp>
        <p:nvSpPr>
          <p:cNvPr id="21519" name="Line 14"/>
          <p:cNvSpPr>
            <a:spLocks noChangeShapeType="1"/>
          </p:cNvSpPr>
          <p:nvPr/>
        </p:nvSpPr>
        <p:spPr bwMode="auto">
          <a:xfrm>
            <a:off x="2794000" y="2343150"/>
            <a:ext cx="0" cy="1282700"/>
          </a:xfrm>
          <a:prstGeom prst="line">
            <a:avLst/>
          </a:prstGeom>
          <a:noFill/>
          <a:ln w="22225">
            <a:solidFill>
              <a:srgbClr val="000000"/>
            </a:solidFill>
            <a:round/>
            <a:headEnd/>
            <a:tailEnd/>
          </a:ln>
        </p:spPr>
        <p:txBody>
          <a:bodyPr/>
          <a:lstStyle/>
          <a:p>
            <a:endParaRPr lang="en-US"/>
          </a:p>
        </p:txBody>
      </p:sp>
      <p:sp>
        <p:nvSpPr>
          <p:cNvPr id="21520"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1521" name="Line 16"/>
          <p:cNvSpPr>
            <a:spLocks noChangeShapeType="1"/>
          </p:cNvSpPr>
          <p:nvPr/>
        </p:nvSpPr>
        <p:spPr bwMode="auto">
          <a:xfrm flipH="1">
            <a:off x="2970213" y="3244850"/>
            <a:ext cx="1168400" cy="458788"/>
          </a:xfrm>
          <a:prstGeom prst="line">
            <a:avLst/>
          </a:prstGeom>
          <a:noFill/>
          <a:ln w="22225">
            <a:solidFill>
              <a:srgbClr val="000000"/>
            </a:solidFill>
            <a:round/>
            <a:headEnd/>
            <a:tailEnd/>
          </a:ln>
        </p:spPr>
        <p:txBody>
          <a:bodyPr/>
          <a:lstStyle/>
          <a:p>
            <a:endParaRPr lang="en-US"/>
          </a:p>
        </p:txBody>
      </p:sp>
      <p:sp>
        <p:nvSpPr>
          <p:cNvPr id="21522"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1523"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1524"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1525"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1526"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1527"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1528"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1529"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1530"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1531"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1532"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1533"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1534"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1535"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1536"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1538" name="Text Box 33"/>
          <p:cNvSpPr txBox="1">
            <a:spLocks noChangeArrowheads="1"/>
          </p:cNvSpPr>
          <p:nvPr/>
        </p:nvSpPr>
        <p:spPr bwMode="auto">
          <a:xfrm>
            <a:off x="1447800" y="0"/>
            <a:ext cx="6096000" cy="519113"/>
          </a:xfrm>
          <a:prstGeom prst="rect">
            <a:avLst/>
          </a:prstGeom>
          <a:noFill/>
          <a:ln w="9525">
            <a:noFill/>
            <a:miter lim="800000"/>
            <a:headEnd/>
            <a:tailEnd/>
          </a:ln>
        </p:spPr>
        <p:txBody>
          <a:bodyPr wrap="square">
            <a:spAutoFit/>
          </a:bodyPr>
          <a:lstStyle/>
          <a:p>
            <a:r>
              <a:rPr lang="en-US" sz="2800" dirty="0"/>
              <a:t>Shortest path  computation to node 6</a:t>
            </a:r>
          </a:p>
        </p:txBody>
      </p:sp>
      <p:sp>
        <p:nvSpPr>
          <p:cNvPr id="21539" name="Text Box 34"/>
          <p:cNvSpPr txBox="1">
            <a:spLocks noChangeArrowheads="1"/>
          </p:cNvSpPr>
          <p:nvPr/>
        </p:nvSpPr>
        <p:spPr bwMode="auto">
          <a:xfrm>
            <a:off x="1143000" y="4191000"/>
            <a:ext cx="7127875" cy="457200"/>
          </a:xfrm>
          <a:prstGeom prst="rect">
            <a:avLst/>
          </a:prstGeom>
          <a:noFill/>
          <a:ln w="9525">
            <a:noFill/>
            <a:miter lim="800000"/>
            <a:headEnd/>
            <a:tailEnd/>
          </a:ln>
        </p:spPr>
        <p:txBody>
          <a:bodyPr wrap="none">
            <a:spAutoFit/>
          </a:bodyPr>
          <a:lstStyle/>
          <a:p>
            <a:r>
              <a:rPr lang="en-US"/>
              <a:t> I</a:t>
            </a:r>
            <a:r>
              <a:rPr lang="en-US" sz="2000"/>
              <a:t>teration         Node 1        Node 2       Node 3      Node 4    Node 5  </a:t>
            </a:r>
          </a:p>
        </p:txBody>
      </p:sp>
      <p:sp>
        <p:nvSpPr>
          <p:cNvPr id="21540" name="Line 35"/>
          <p:cNvSpPr>
            <a:spLocks noChangeShapeType="1"/>
          </p:cNvSpPr>
          <p:nvPr/>
        </p:nvSpPr>
        <p:spPr bwMode="auto">
          <a:xfrm>
            <a:off x="838200" y="4267200"/>
            <a:ext cx="7467600" cy="0"/>
          </a:xfrm>
          <a:prstGeom prst="line">
            <a:avLst/>
          </a:prstGeom>
          <a:noFill/>
          <a:ln w="38100">
            <a:solidFill>
              <a:schemeClr val="tx1"/>
            </a:solidFill>
            <a:round/>
            <a:headEnd/>
            <a:tailEnd/>
          </a:ln>
        </p:spPr>
        <p:txBody>
          <a:bodyPr/>
          <a:lstStyle/>
          <a:p>
            <a:endParaRPr lang="en-US"/>
          </a:p>
        </p:txBody>
      </p:sp>
      <p:sp>
        <p:nvSpPr>
          <p:cNvPr id="21541" name="Line 36"/>
          <p:cNvSpPr>
            <a:spLocks noChangeShapeType="1"/>
          </p:cNvSpPr>
          <p:nvPr/>
        </p:nvSpPr>
        <p:spPr bwMode="auto">
          <a:xfrm>
            <a:off x="838200" y="4648200"/>
            <a:ext cx="7467600" cy="0"/>
          </a:xfrm>
          <a:prstGeom prst="line">
            <a:avLst/>
          </a:prstGeom>
          <a:noFill/>
          <a:ln w="6350">
            <a:solidFill>
              <a:schemeClr val="tx1"/>
            </a:solidFill>
            <a:round/>
            <a:headEnd/>
            <a:tailEnd/>
          </a:ln>
        </p:spPr>
        <p:txBody>
          <a:bodyPr/>
          <a:lstStyle/>
          <a:p>
            <a:endParaRPr lang="en-US"/>
          </a:p>
        </p:txBody>
      </p:sp>
      <p:sp>
        <p:nvSpPr>
          <p:cNvPr id="21542" name="Text Box 37"/>
          <p:cNvSpPr txBox="1">
            <a:spLocks noChangeArrowheads="1"/>
          </p:cNvSpPr>
          <p:nvPr/>
        </p:nvSpPr>
        <p:spPr bwMode="auto">
          <a:xfrm>
            <a:off x="1279525" y="4606925"/>
            <a:ext cx="6823075" cy="1917700"/>
          </a:xfrm>
          <a:prstGeom prst="rect">
            <a:avLst/>
          </a:prstGeom>
          <a:noFill/>
          <a:ln w="9525">
            <a:noFill/>
            <a:miter lim="800000"/>
            <a:headEnd/>
            <a:tailEnd/>
          </a:ln>
        </p:spPr>
        <p:txBody>
          <a:bodyPr wrap="none">
            <a:spAutoFit/>
          </a:bodyPr>
          <a:lstStyle/>
          <a:p>
            <a:r>
              <a:rPr lang="en-US"/>
              <a:t>Initial        (-</a:t>
            </a:r>
            <a:r>
              <a:rPr lang="en-US" sz="2000"/>
              <a:t>1</a:t>
            </a:r>
            <a:r>
              <a:rPr lang="en-US"/>
              <a:t>,</a:t>
            </a:r>
            <a:r>
              <a:rPr lang="en-US">
                <a:sym typeface="Symbol" pitchFamily="18" charset="2"/>
              </a:rPr>
              <a:t>)      </a:t>
            </a:r>
            <a:r>
              <a:rPr lang="en-US"/>
              <a:t>(-</a:t>
            </a:r>
            <a:r>
              <a:rPr lang="en-US" sz="2000"/>
              <a:t>1</a:t>
            </a:r>
            <a:r>
              <a:rPr lang="en-US"/>
              <a:t>,</a:t>
            </a:r>
            <a:r>
              <a:rPr lang="en-US">
                <a:sym typeface="Symbol" pitchFamily="18" charset="2"/>
              </a:rPr>
              <a:t>)      </a:t>
            </a:r>
            <a:r>
              <a:rPr lang="en-US"/>
              <a:t>(-</a:t>
            </a:r>
            <a:r>
              <a:rPr lang="en-US" sz="2000"/>
              <a:t>1</a:t>
            </a:r>
            <a:r>
              <a:rPr lang="en-US"/>
              <a:t>,</a:t>
            </a:r>
            <a:r>
              <a:rPr lang="en-US">
                <a:sym typeface="Symbol" pitchFamily="18" charset="2"/>
              </a:rPr>
              <a:t>)       </a:t>
            </a:r>
            <a:r>
              <a:rPr lang="en-US"/>
              <a:t>(-</a:t>
            </a:r>
            <a:r>
              <a:rPr lang="en-US" sz="2000"/>
              <a:t>1</a:t>
            </a:r>
            <a:r>
              <a:rPr lang="en-US"/>
              <a:t>,</a:t>
            </a:r>
            <a:r>
              <a:rPr lang="en-US">
                <a:sym typeface="Symbol" pitchFamily="18" charset="2"/>
              </a:rPr>
              <a:t>)   </a:t>
            </a:r>
            <a:r>
              <a:rPr lang="en-US"/>
              <a:t>(-</a:t>
            </a:r>
            <a:r>
              <a:rPr lang="en-US" sz="2000"/>
              <a:t>1</a:t>
            </a:r>
            <a:r>
              <a:rPr lang="en-US"/>
              <a:t>,</a:t>
            </a:r>
            <a:r>
              <a:rPr lang="en-US">
                <a:sym typeface="Symbol" pitchFamily="18" charset="2"/>
              </a:rPr>
              <a:t>)</a:t>
            </a:r>
          </a:p>
          <a:p>
            <a:r>
              <a:rPr lang="en-US">
                <a:sym typeface="Symbol" pitchFamily="18" charset="2"/>
              </a:rPr>
              <a:t>    1            </a:t>
            </a:r>
            <a:r>
              <a:rPr lang="en-US"/>
              <a:t>(-</a:t>
            </a:r>
            <a:r>
              <a:rPr lang="en-US" sz="2000"/>
              <a:t>1</a:t>
            </a:r>
            <a:r>
              <a:rPr lang="en-US"/>
              <a:t>,</a:t>
            </a:r>
            <a:r>
              <a:rPr lang="en-US">
                <a:sym typeface="Symbol" pitchFamily="18" charset="2"/>
              </a:rPr>
              <a:t>)      </a:t>
            </a:r>
            <a:r>
              <a:rPr lang="en-US"/>
              <a:t>(-</a:t>
            </a:r>
            <a:r>
              <a:rPr lang="en-US" sz="2000"/>
              <a:t>1</a:t>
            </a:r>
            <a:r>
              <a:rPr lang="en-US"/>
              <a:t>,</a:t>
            </a:r>
            <a:r>
              <a:rPr lang="en-US">
                <a:sym typeface="Symbol" pitchFamily="18" charset="2"/>
              </a:rPr>
              <a:t>)      (6,1)        (-1, )   (6,2)</a:t>
            </a:r>
          </a:p>
          <a:p>
            <a:r>
              <a:rPr lang="en-US">
                <a:sym typeface="Symbol" pitchFamily="18" charset="2"/>
              </a:rPr>
              <a:t>    2            </a:t>
            </a:r>
            <a:r>
              <a:rPr lang="en-US"/>
              <a:t>(3,</a:t>
            </a:r>
            <a:r>
              <a:rPr lang="en-US">
                <a:sym typeface="Symbol" pitchFamily="18" charset="2"/>
              </a:rPr>
              <a:t>3)        </a:t>
            </a:r>
            <a:r>
              <a:rPr lang="en-US"/>
              <a:t>(5,</a:t>
            </a:r>
            <a:r>
              <a:rPr lang="en-US">
                <a:sym typeface="Symbol" pitchFamily="18" charset="2"/>
              </a:rPr>
              <a:t>6)       (6,1)        (3,3)       (6,2)</a:t>
            </a:r>
          </a:p>
          <a:p>
            <a:r>
              <a:rPr lang="en-US">
                <a:sym typeface="Symbol" pitchFamily="18" charset="2"/>
              </a:rPr>
              <a:t>    3            (3,3)        (4,4)        (6,1)        (3,3)      (6,2)</a:t>
            </a:r>
          </a:p>
          <a:p>
            <a:r>
              <a:rPr lang="en-US">
                <a:sym typeface="Symbol" pitchFamily="18" charset="2"/>
              </a:rPr>
              <a:t>    4            (3,3)        (4,4)        (6,1)        (3,3)      (6,2)</a:t>
            </a:r>
          </a:p>
        </p:txBody>
      </p:sp>
      <p:sp>
        <p:nvSpPr>
          <p:cNvPr id="21543" name="Text Box 38"/>
          <p:cNvSpPr txBox="1">
            <a:spLocks noChangeArrowheads="1"/>
          </p:cNvSpPr>
          <p:nvPr/>
        </p:nvSpPr>
        <p:spPr bwMode="auto">
          <a:xfrm>
            <a:off x="1066800" y="533400"/>
            <a:ext cx="7165975" cy="1187450"/>
          </a:xfrm>
          <a:prstGeom prst="rect">
            <a:avLst/>
          </a:prstGeom>
          <a:noFill/>
          <a:ln w="9525">
            <a:noFill/>
            <a:miter lim="800000"/>
            <a:headEnd/>
            <a:tailEnd/>
          </a:ln>
        </p:spPr>
        <p:txBody>
          <a:bodyPr wrap="none">
            <a:spAutoFit/>
          </a:bodyPr>
          <a:lstStyle/>
          <a:p>
            <a:r>
              <a:rPr lang="en-US"/>
              <a:t>For each node </a:t>
            </a:r>
            <a:r>
              <a:rPr lang="en-US" i="1"/>
              <a:t>i</a:t>
            </a:r>
            <a:r>
              <a:rPr lang="en-US"/>
              <a:t>, label it as (</a:t>
            </a:r>
            <a:r>
              <a:rPr lang="en-US" i="1"/>
              <a:t>n,D</a:t>
            </a:r>
            <a:r>
              <a:rPr lang="en-US" i="1" baseline="-25000"/>
              <a:t>i</a:t>
            </a:r>
            <a:r>
              <a:rPr lang="en-US"/>
              <a:t>)  where </a:t>
            </a:r>
            <a:r>
              <a:rPr lang="en-US" i="1"/>
              <a:t>D</a:t>
            </a:r>
            <a:r>
              <a:rPr lang="en-US" i="1" baseline="-25000"/>
              <a:t>i</a:t>
            </a:r>
            <a:r>
              <a:rPr lang="en-US"/>
              <a:t> is the current </a:t>
            </a:r>
          </a:p>
          <a:p>
            <a:r>
              <a:rPr lang="en-US"/>
              <a:t>minimum cost from </a:t>
            </a:r>
            <a:r>
              <a:rPr lang="en-US" i="1"/>
              <a:t>i</a:t>
            </a:r>
            <a:r>
              <a:rPr lang="en-US"/>
              <a:t> to the destination and </a:t>
            </a:r>
            <a:r>
              <a:rPr lang="en-US" i="1"/>
              <a:t>n</a:t>
            </a:r>
            <a:r>
              <a:rPr lang="en-US"/>
              <a:t> is the next </a:t>
            </a:r>
          </a:p>
          <a:p>
            <a:r>
              <a:rPr lang="en-US"/>
              <a:t>node along the current shortest path.</a:t>
            </a:r>
          </a:p>
        </p:txBody>
      </p:sp>
      <p:sp>
        <p:nvSpPr>
          <p:cNvPr id="21544" name="Rectangle 39"/>
          <p:cNvSpPr>
            <a:spLocks noChangeArrowheads="1"/>
          </p:cNvSpPr>
          <p:nvPr/>
        </p:nvSpPr>
        <p:spPr bwMode="auto">
          <a:xfrm>
            <a:off x="4479925" y="3140075"/>
            <a:ext cx="184150" cy="579438"/>
          </a:xfrm>
          <a:prstGeom prst="rect">
            <a:avLst/>
          </a:prstGeom>
          <a:noFill/>
          <a:ln w="9525">
            <a:noFill/>
            <a:miter lim="800000"/>
            <a:headEnd/>
            <a:tailEnd/>
          </a:ln>
        </p:spPr>
        <p:txBody>
          <a:bodyPr wrap="none">
            <a:spAutoFit/>
          </a:bodyPr>
          <a:lstStyle/>
          <a:p>
            <a:pPr eaLnBrk="0" hangingPunct="0"/>
            <a:endParaRPr lang="en-US" sz="320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b="1" u="sng" dirty="0"/>
              <a:t>Routing</a:t>
            </a:r>
            <a:r>
              <a:rPr lang="en-GB" b="1" u="sng" dirty="0"/>
              <a:t> in Packet Switched Network</a:t>
            </a:r>
            <a:endParaRPr lang="en-US" b="1" u="sng" dirty="0"/>
          </a:p>
        </p:txBody>
      </p:sp>
      <p:sp>
        <p:nvSpPr>
          <p:cNvPr id="23555" name="Rectangle 3"/>
          <p:cNvSpPr>
            <a:spLocks noGrp="1" noChangeArrowheads="1"/>
          </p:cNvSpPr>
          <p:nvPr>
            <p:ph type="body" idx="1"/>
          </p:nvPr>
        </p:nvSpPr>
        <p:spPr/>
        <p:txBody>
          <a:bodyPr>
            <a:normAutofit fontScale="92500" lnSpcReduction="10000"/>
          </a:bodyPr>
          <a:lstStyle/>
          <a:p>
            <a:r>
              <a:rPr lang="en-US"/>
              <a:t>Complex, crucial aspect of packet switched networks</a:t>
            </a:r>
          </a:p>
          <a:p>
            <a:r>
              <a:rPr lang="en-US"/>
              <a:t>Characteristics required</a:t>
            </a:r>
          </a:p>
          <a:p>
            <a:pPr lvl="1"/>
            <a:r>
              <a:rPr lang="en-US"/>
              <a:t>Correctness</a:t>
            </a:r>
          </a:p>
          <a:p>
            <a:pPr lvl="1"/>
            <a:r>
              <a:rPr lang="en-US"/>
              <a:t>Simplicity</a:t>
            </a:r>
          </a:p>
          <a:p>
            <a:pPr lvl="1"/>
            <a:r>
              <a:rPr lang="en-US"/>
              <a:t>Robustness</a:t>
            </a:r>
          </a:p>
          <a:p>
            <a:pPr lvl="1"/>
            <a:r>
              <a:rPr lang="en-US"/>
              <a:t>Stability</a:t>
            </a:r>
          </a:p>
          <a:p>
            <a:pPr lvl="1"/>
            <a:r>
              <a:rPr lang="en-US"/>
              <a:t>Fairness</a:t>
            </a:r>
          </a:p>
          <a:p>
            <a:pPr lvl="1"/>
            <a:r>
              <a:rPr lang="en-US"/>
              <a:t>Optimality</a:t>
            </a:r>
          </a:p>
          <a:p>
            <a:pPr lvl="1"/>
            <a:r>
              <a:rPr lang="en-US"/>
              <a:t>Efficiency</a:t>
            </a:r>
          </a:p>
          <a:p>
            <a:pPr lvl="1"/>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lstStyle/>
          <a:p>
            <a:fld id="{BE36D7BA-570B-48B1-80F0-C65ADBD45CC0}" type="slidenum">
              <a:rPr lang="en-US" smtClean="0"/>
              <a:pPr/>
              <a:t>40</a:t>
            </a:fld>
            <a:endParaRPr lang="en-US" smtClean="0"/>
          </a:p>
        </p:txBody>
      </p:sp>
      <p:sp>
        <p:nvSpPr>
          <p:cNvPr id="22531" name="Oval 2"/>
          <p:cNvSpPr>
            <a:spLocks noChangeArrowheads="1"/>
          </p:cNvSpPr>
          <p:nvPr/>
        </p:nvSpPr>
        <p:spPr bwMode="auto">
          <a:xfrm>
            <a:off x="2363788" y="2165350"/>
            <a:ext cx="460375" cy="446088"/>
          </a:xfrm>
          <a:prstGeom prst="ellipse">
            <a:avLst/>
          </a:prstGeom>
          <a:noFill/>
          <a:ln w="22225">
            <a:solidFill>
              <a:srgbClr val="000000"/>
            </a:solidFill>
            <a:round/>
            <a:headEnd/>
            <a:tailEnd/>
          </a:ln>
        </p:spPr>
        <p:txBody>
          <a:bodyPr/>
          <a:lstStyle/>
          <a:p>
            <a:endParaRPr lang="en-US"/>
          </a:p>
        </p:txBody>
      </p:sp>
      <p:sp>
        <p:nvSpPr>
          <p:cNvPr id="22532" name="Oval 3"/>
          <p:cNvSpPr>
            <a:spLocks noChangeArrowheads="1"/>
          </p:cNvSpPr>
          <p:nvPr/>
        </p:nvSpPr>
        <p:spPr bwMode="auto">
          <a:xfrm>
            <a:off x="2344738" y="3903663"/>
            <a:ext cx="460375" cy="446087"/>
          </a:xfrm>
          <a:prstGeom prst="ellipse">
            <a:avLst/>
          </a:prstGeom>
          <a:noFill/>
          <a:ln w="22225">
            <a:solidFill>
              <a:srgbClr val="000000"/>
            </a:solidFill>
            <a:round/>
            <a:headEnd/>
            <a:tailEnd/>
          </a:ln>
        </p:spPr>
        <p:txBody>
          <a:bodyPr/>
          <a:lstStyle/>
          <a:p>
            <a:endParaRPr lang="en-US"/>
          </a:p>
        </p:txBody>
      </p:sp>
      <p:sp>
        <p:nvSpPr>
          <p:cNvPr id="22533" name="Oval 4"/>
          <p:cNvSpPr>
            <a:spLocks noChangeArrowheads="1"/>
          </p:cNvSpPr>
          <p:nvPr/>
        </p:nvSpPr>
        <p:spPr bwMode="auto">
          <a:xfrm>
            <a:off x="4276725" y="2165350"/>
            <a:ext cx="460375" cy="446088"/>
          </a:xfrm>
          <a:prstGeom prst="ellipse">
            <a:avLst/>
          </a:prstGeom>
          <a:noFill/>
          <a:ln w="22225">
            <a:solidFill>
              <a:srgbClr val="000000"/>
            </a:solidFill>
            <a:round/>
            <a:headEnd/>
            <a:tailEnd/>
          </a:ln>
        </p:spPr>
        <p:txBody>
          <a:bodyPr/>
          <a:lstStyle/>
          <a:p>
            <a:endParaRPr lang="en-US"/>
          </a:p>
        </p:txBody>
      </p:sp>
      <p:sp>
        <p:nvSpPr>
          <p:cNvPr id="22534" name="Oval 5"/>
          <p:cNvSpPr>
            <a:spLocks noChangeArrowheads="1"/>
          </p:cNvSpPr>
          <p:nvPr/>
        </p:nvSpPr>
        <p:spPr bwMode="auto">
          <a:xfrm>
            <a:off x="4611688" y="4060825"/>
            <a:ext cx="460375" cy="446088"/>
          </a:xfrm>
          <a:prstGeom prst="ellipse">
            <a:avLst/>
          </a:prstGeom>
          <a:noFill/>
          <a:ln w="22225">
            <a:solidFill>
              <a:srgbClr val="000000"/>
            </a:solidFill>
            <a:round/>
            <a:headEnd/>
            <a:tailEnd/>
          </a:ln>
        </p:spPr>
        <p:txBody>
          <a:bodyPr/>
          <a:lstStyle/>
          <a:p>
            <a:endParaRPr lang="en-US"/>
          </a:p>
        </p:txBody>
      </p:sp>
      <p:sp>
        <p:nvSpPr>
          <p:cNvPr id="22535" name="Line 6"/>
          <p:cNvSpPr>
            <a:spLocks noChangeShapeType="1"/>
          </p:cNvSpPr>
          <p:nvPr/>
        </p:nvSpPr>
        <p:spPr bwMode="auto">
          <a:xfrm>
            <a:off x="2830513" y="2376488"/>
            <a:ext cx="1335087" cy="1587"/>
          </a:xfrm>
          <a:prstGeom prst="line">
            <a:avLst/>
          </a:prstGeom>
          <a:noFill/>
          <a:ln w="22225">
            <a:solidFill>
              <a:srgbClr val="000000"/>
            </a:solidFill>
            <a:round/>
            <a:headEnd/>
            <a:tailEnd/>
          </a:ln>
        </p:spPr>
        <p:txBody>
          <a:bodyPr/>
          <a:lstStyle/>
          <a:p>
            <a:endParaRPr lang="en-US"/>
          </a:p>
        </p:txBody>
      </p:sp>
      <p:sp>
        <p:nvSpPr>
          <p:cNvPr id="22536" name="Freeform 7"/>
          <p:cNvSpPr>
            <a:spLocks/>
          </p:cNvSpPr>
          <p:nvPr/>
        </p:nvSpPr>
        <p:spPr bwMode="auto">
          <a:xfrm>
            <a:off x="4127500" y="2320925"/>
            <a:ext cx="139700" cy="111125"/>
          </a:xfrm>
          <a:custGeom>
            <a:avLst/>
            <a:gdLst>
              <a:gd name="T0" fmla="*/ 0 w 98"/>
              <a:gd name="T1" fmla="*/ 111125 h 85"/>
              <a:gd name="T2" fmla="*/ 19957 w 98"/>
              <a:gd name="T3" fmla="*/ 56216 h 85"/>
              <a:gd name="T4" fmla="*/ 0 w 98"/>
              <a:gd name="T5" fmla="*/ 0 h 85"/>
              <a:gd name="T6" fmla="*/ 139700 w 98"/>
              <a:gd name="T7" fmla="*/ 56216 h 85"/>
              <a:gd name="T8" fmla="*/ 0 w 98"/>
              <a:gd name="T9" fmla="*/ 111125 h 85"/>
              <a:gd name="T10" fmla="*/ 0 60000 65536"/>
              <a:gd name="T11" fmla="*/ 0 60000 65536"/>
              <a:gd name="T12" fmla="*/ 0 60000 65536"/>
              <a:gd name="T13" fmla="*/ 0 60000 65536"/>
              <a:gd name="T14" fmla="*/ 0 60000 65536"/>
              <a:gd name="T15" fmla="*/ 0 w 98"/>
              <a:gd name="T16" fmla="*/ 0 h 85"/>
              <a:gd name="T17" fmla="*/ 98 w 98"/>
              <a:gd name="T18" fmla="*/ 85 h 85"/>
            </a:gdLst>
            <a:ahLst/>
            <a:cxnLst>
              <a:cxn ang="T10">
                <a:pos x="T0" y="T1"/>
              </a:cxn>
              <a:cxn ang="T11">
                <a:pos x="T2" y="T3"/>
              </a:cxn>
              <a:cxn ang="T12">
                <a:pos x="T4" y="T5"/>
              </a:cxn>
              <a:cxn ang="T13">
                <a:pos x="T6" y="T7"/>
              </a:cxn>
              <a:cxn ang="T14">
                <a:pos x="T8" y="T9"/>
              </a:cxn>
            </a:cxnLst>
            <a:rect l="T15" t="T16" r="T17" b="T18"/>
            <a:pathLst>
              <a:path w="98" h="85">
                <a:moveTo>
                  <a:pt x="0" y="85"/>
                </a:moveTo>
                <a:lnTo>
                  <a:pt x="14" y="43"/>
                </a:lnTo>
                <a:lnTo>
                  <a:pt x="0" y="0"/>
                </a:lnTo>
                <a:lnTo>
                  <a:pt x="98" y="43"/>
                </a:lnTo>
                <a:lnTo>
                  <a:pt x="0" y="85"/>
                </a:lnTo>
                <a:close/>
              </a:path>
            </a:pathLst>
          </a:custGeom>
          <a:solidFill>
            <a:srgbClr val="000000"/>
          </a:solidFill>
          <a:ln w="22225">
            <a:noFill/>
            <a:round/>
            <a:headEnd/>
            <a:tailEnd/>
          </a:ln>
        </p:spPr>
        <p:txBody>
          <a:bodyPr/>
          <a:lstStyle/>
          <a:p>
            <a:endParaRPr lang="en-US"/>
          </a:p>
        </p:txBody>
      </p:sp>
      <p:sp>
        <p:nvSpPr>
          <p:cNvPr id="22537" name="Oval 8"/>
          <p:cNvSpPr>
            <a:spLocks noChangeArrowheads="1"/>
          </p:cNvSpPr>
          <p:nvPr/>
        </p:nvSpPr>
        <p:spPr bwMode="auto">
          <a:xfrm>
            <a:off x="3995738" y="3203575"/>
            <a:ext cx="461962" cy="446088"/>
          </a:xfrm>
          <a:prstGeom prst="ellipse">
            <a:avLst/>
          </a:prstGeom>
          <a:noFill/>
          <a:ln w="22225">
            <a:solidFill>
              <a:srgbClr val="000000"/>
            </a:solidFill>
            <a:round/>
            <a:headEnd/>
            <a:tailEnd/>
          </a:ln>
        </p:spPr>
        <p:txBody>
          <a:bodyPr/>
          <a:lstStyle/>
          <a:p>
            <a:endParaRPr lang="en-US"/>
          </a:p>
        </p:txBody>
      </p:sp>
      <p:sp>
        <p:nvSpPr>
          <p:cNvPr id="22538" name="Oval 9"/>
          <p:cNvSpPr>
            <a:spLocks noChangeArrowheads="1"/>
          </p:cNvSpPr>
          <p:nvPr/>
        </p:nvSpPr>
        <p:spPr bwMode="auto">
          <a:xfrm>
            <a:off x="5973763" y="2462213"/>
            <a:ext cx="460375" cy="444500"/>
          </a:xfrm>
          <a:prstGeom prst="ellipse">
            <a:avLst/>
          </a:prstGeom>
          <a:noFill/>
          <a:ln w="22225">
            <a:solidFill>
              <a:srgbClr val="000000"/>
            </a:solidFill>
            <a:round/>
            <a:headEnd/>
            <a:tailEnd/>
          </a:ln>
        </p:spPr>
        <p:txBody>
          <a:bodyPr/>
          <a:lstStyle/>
          <a:p>
            <a:endParaRPr lang="en-US"/>
          </a:p>
        </p:txBody>
      </p:sp>
      <p:sp>
        <p:nvSpPr>
          <p:cNvPr id="22539" name="Line 10"/>
          <p:cNvSpPr>
            <a:spLocks noChangeShapeType="1"/>
          </p:cNvSpPr>
          <p:nvPr/>
        </p:nvSpPr>
        <p:spPr bwMode="auto">
          <a:xfrm flipH="1">
            <a:off x="4286250" y="2690813"/>
            <a:ext cx="109538" cy="520700"/>
          </a:xfrm>
          <a:prstGeom prst="line">
            <a:avLst/>
          </a:prstGeom>
          <a:noFill/>
          <a:ln w="22225">
            <a:solidFill>
              <a:srgbClr val="000000"/>
            </a:solidFill>
            <a:round/>
            <a:headEnd/>
            <a:tailEnd/>
          </a:ln>
        </p:spPr>
        <p:txBody>
          <a:bodyPr/>
          <a:lstStyle/>
          <a:p>
            <a:endParaRPr lang="en-US"/>
          </a:p>
        </p:txBody>
      </p:sp>
      <p:sp>
        <p:nvSpPr>
          <p:cNvPr id="22540" name="Freeform 11"/>
          <p:cNvSpPr>
            <a:spLocks/>
          </p:cNvSpPr>
          <p:nvPr/>
        </p:nvSpPr>
        <p:spPr bwMode="auto">
          <a:xfrm>
            <a:off x="4330700" y="2598738"/>
            <a:ext cx="120650" cy="134937"/>
          </a:xfrm>
          <a:custGeom>
            <a:avLst/>
            <a:gdLst>
              <a:gd name="T0" fmla="*/ 120650 w 85"/>
              <a:gd name="T1" fmla="*/ 134937 h 104"/>
              <a:gd name="T2" fmla="*/ 65293 w 85"/>
              <a:gd name="T3" fmla="*/ 105095 h 104"/>
              <a:gd name="T4" fmla="*/ 0 w 85"/>
              <a:gd name="T5" fmla="*/ 114177 h 104"/>
              <a:gd name="T6" fmla="*/ 85165 w 85"/>
              <a:gd name="T7" fmla="*/ 0 h 104"/>
              <a:gd name="T8" fmla="*/ 120650 w 85"/>
              <a:gd name="T9" fmla="*/ 134937 h 104"/>
              <a:gd name="T10" fmla="*/ 0 60000 65536"/>
              <a:gd name="T11" fmla="*/ 0 60000 65536"/>
              <a:gd name="T12" fmla="*/ 0 60000 65536"/>
              <a:gd name="T13" fmla="*/ 0 60000 65536"/>
              <a:gd name="T14" fmla="*/ 0 60000 65536"/>
              <a:gd name="T15" fmla="*/ 0 w 85"/>
              <a:gd name="T16" fmla="*/ 0 h 104"/>
              <a:gd name="T17" fmla="*/ 85 w 85"/>
              <a:gd name="T18" fmla="*/ 104 h 104"/>
            </a:gdLst>
            <a:ahLst/>
            <a:cxnLst>
              <a:cxn ang="T10">
                <a:pos x="T0" y="T1"/>
              </a:cxn>
              <a:cxn ang="T11">
                <a:pos x="T2" y="T3"/>
              </a:cxn>
              <a:cxn ang="T12">
                <a:pos x="T4" y="T5"/>
              </a:cxn>
              <a:cxn ang="T13">
                <a:pos x="T6" y="T7"/>
              </a:cxn>
              <a:cxn ang="T14">
                <a:pos x="T8" y="T9"/>
              </a:cxn>
            </a:cxnLst>
            <a:rect l="T15" t="T16" r="T17" b="T18"/>
            <a:pathLst>
              <a:path w="85" h="104">
                <a:moveTo>
                  <a:pt x="85" y="104"/>
                </a:moveTo>
                <a:lnTo>
                  <a:pt x="46" y="81"/>
                </a:lnTo>
                <a:lnTo>
                  <a:pt x="0" y="88"/>
                </a:lnTo>
                <a:lnTo>
                  <a:pt x="60" y="0"/>
                </a:lnTo>
                <a:lnTo>
                  <a:pt x="85" y="104"/>
                </a:lnTo>
                <a:close/>
              </a:path>
            </a:pathLst>
          </a:custGeom>
          <a:solidFill>
            <a:srgbClr val="000000"/>
          </a:solidFill>
          <a:ln w="22225">
            <a:noFill/>
            <a:round/>
            <a:headEnd/>
            <a:tailEnd/>
          </a:ln>
        </p:spPr>
        <p:txBody>
          <a:bodyPr/>
          <a:lstStyle/>
          <a:p>
            <a:endParaRPr lang="en-US"/>
          </a:p>
        </p:txBody>
      </p:sp>
      <p:sp>
        <p:nvSpPr>
          <p:cNvPr id="22541" name="Line 12"/>
          <p:cNvSpPr>
            <a:spLocks noChangeShapeType="1"/>
          </p:cNvSpPr>
          <p:nvPr/>
        </p:nvSpPr>
        <p:spPr bwMode="auto">
          <a:xfrm>
            <a:off x="4714875" y="2393950"/>
            <a:ext cx="1165225" cy="201613"/>
          </a:xfrm>
          <a:prstGeom prst="line">
            <a:avLst/>
          </a:prstGeom>
          <a:noFill/>
          <a:ln w="22225">
            <a:solidFill>
              <a:srgbClr val="000000"/>
            </a:solidFill>
            <a:round/>
            <a:headEnd/>
            <a:tailEnd/>
          </a:ln>
        </p:spPr>
        <p:txBody>
          <a:bodyPr/>
          <a:lstStyle/>
          <a:p>
            <a:endParaRPr lang="en-US"/>
          </a:p>
        </p:txBody>
      </p:sp>
      <p:sp>
        <p:nvSpPr>
          <p:cNvPr id="22542" name="Freeform 13"/>
          <p:cNvSpPr>
            <a:spLocks/>
          </p:cNvSpPr>
          <p:nvPr/>
        </p:nvSpPr>
        <p:spPr bwMode="auto">
          <a:xfrm>
            <a:off x="5834063" y="2535238"/>
            <a:ext cx="149225" cy="109537"/>
          </a:xfrm>
          <a:custGeom>
            <a:avLst/>
            <a:gdLst>
              <a:gd name="T0" fmla="*/ 0 w 104"/>
              <a:gd name="T1" fmla="*/ 109537 h 84"/>
              <a:gd name="T2" fmla="*/ 31567 w 104"/>
              <a:gd name="T3" fmla="*/ 57377 h 84"/>
              <a:gd name="T4" fmla="*/ 22958 w 104"/>
              <a:gd name="T5" fmla="*/ 0 h 84"/>
              <a:gd name="T6" fmla="*/ 149225 w 104"/>
              <a:gd name="T7" fmla="*/ 79545 h 84"/>
              <a:gd name="T8" fmla="*/ 0 w 104"/>
              <a:gd name="T9" fmla="*/ 109537 h 84"/>
              <a:gd name="T10" fmla="*/ 0 60000 65536"/>
              <a:gd name="T11" fmla="*/ 0 60000 65536"/>
              <a:gd name="T12" fmla="*/ 0 60000 65536"/>
              <a:gd name="T13" fmla="*/ 0 60000 65536"/>
              <a:gd name="T14" fmla="*/ 0 60000 65536"/>
              <a:gd name="T15" fmla="*/ 0 w 104"/>
              <a:gd name="T16" fmla="*/ 0 h 84"/>
              <a:gd name="T17" fmla="*/ 104 w 104"/>
              <a:gd name="T18" fmla="*/ 84 h 84"/>
            </a:gdLst>
            <a:ahLst/>
            <a:cxnLst>
              <a:cxn ang="T10">
                <a:pos x="T0" y="T1"/>
              </a:cxn>
              <a:cxn ang="T11">
                <a:pos x="T2" y="T3"/>
              </a:cxn>
              <a:cxn ang="T12">
                <a:pos x="T4" y="T5"/>
              </a:cxn>
              <a:cxn ang="T13">
                <a:pos x="T6" y="T7"/>
              </a:cxn>
              <a:cxn ang="T14">
                <a:pos x="T8" y="T9"/>
              </a:cxn>
            </a:cxnLst>
            <a:rect l="T15" t="T16" r="T17" b="T18"/>
            <a:pathLst>
              <a:path w="104" h="84">
                <a:moveTo>
                  <a:pt x="0" y="84"/>
                </a:moveTo>
                <a:lnTo>
                  <a:pt x="22" y="44"/>
                </a:lnTo>
                <a:lnTo>
                  <a:pt x="16" y="0"/>
                </a:lnTo>
                <a:lnTo>
                  <a:pt x="104" y="61"/>
                </a:lnTo>
                <a:lnTo>
                  <a:pt x="0" y="84"/>
                </a:lnTo>
                <a:close/>
              </a:path>
            </a:pathLst>
          </a:custGeom>
          <a:solidFill>
            <a:srgbClr val="000000"/>
          </a:solidFill>
          <a:ln w="22225">
            <a:noFill/>
            <a:round/>
            <a:headEnd/>
            <a:tailEnd/>
          </a:ln>
        </p:spPr>
        <p:txBody>
          <a:bodyPr/>
          <a:lstStyle/>
          <a:p>
            <a:endParaRPr lang="en-US"/>
          </a:p>
        </p:txBody>
      </p:sp>
      <p:sp>
        <p:nvSpPr>
          <p:cNvPr id="22543" name="Line 14"/>
          <p:cNvSpPr>
            <a:spLocks noChangeShapeType="1"/>
          </p:cNvSpPr>
          <p:nvPr/>
        </p:nvSpPr>
        <p:spPr bwMode="auto">
          <a:xfrm flipV="1">
            <a:off x="5013325" y="2895600"/>
            <a:ext cx="946150" cy="1235075"/>
          </a:xfrm>
          <a:prstGeom prst="line">
            <a:avLst/>
          </a:prstGeom>
          <a:noFill/>
          <a:ln w="22225">
            <a:solidFill>
              <a:srgbClr val="000000"/>
            </a:solidFill>
            <a:round/>
            <a:headEnd/>
            <a:tailEnd/>
          </a:ln>
        </p:spPr>
        <p:txBody>
          <a:bodyPr/>
          <a:lstStyle/>
          <a:p>
            <a:endParaRPr lang="en-US"/>
          </a:p>
        </p:txBody>
      </p:sp>
      <p:sp>
        <p:nvSpPr>
          <p:cNvPr id="22544" name="Freeform 15"/>
          <p:cNvSpPr>
            <a:spLocks/>
          </p:cNvSpPr>
          <p:nvPr/>
        </p:nvSpPr>
        <p:spPr bwMode="auto">
          <a:xfrm>
            <a:off x="5889625" y="2819400"/>
            <a:ext cx="130175" cy="136525"/>
          </a:xfrm>
          <a:custGeom>
            <a:avLst/>
            <a:gdLst>
              <a:gd name="T0" fmla="*/ 100135 w 91"/>
              <a:gd name="T1" fmla="*/ 136525 h 105"/>
              <a:gd name="T2" fmla="*/ 62942 w 91"/>
              <a:gd name="T3" fmla="*/ 89716 h 105"/>
              <a:gd name="T4" fmla="*/ 0 w 91"/>
              <a:gd name="T5" fmla="*/ 72813 h 105"/>
              <a:gd name="T6" fmla="*/ 130175 w 91"/>
              <a:gd name="T7" fmla="*/ 0 h 105"/>
              <a:gd name="T8" fmla="*/ 100135 w 91"/>
              <a:gd name="T9" fmla="*/ 136525 h 105"/>
              <a:gd name="T10" fmla="*/ 0 60000 65536"/>
              <a:gd name="T11" fmla="*/ 0 60000 65536"/>
              <a:gd name="T12" fmla="*/ 0 60000 65536"/>
              <a:gd name="T13" fmla="*/ 0 60000 65536"/>
              <a:gd name="T14" fmla="*/ 0 60000 65536"/>
              <a:gd name="T15" fmla="*/ 0 w 91"/>
              <a:gd name="T16" fmla="*/ 0 h 105"/>
              <a:gd name="T17" fmla="*/ 91 w 91"/>
              <a:gd name="T18" fmla="*/ 105 h 105"/>
            </a:gdLst>
            <a:ahLst/>
            <a:cxnLst>
              <a:cxn ang="T10">
                <a:pos x="T0" y="T1"/>
              </a:cxn>
              <a:cxn ang="T11">
                <a:pos x="T2" y="T3"/>
              </a:cxn>
              <a:cxn ang="T12">
                <a:pos x="T4" y="T5"/>
              </a:cxn>
              <a:cxn ang="T13">
                <a:pos x="T6" y="T7"/>
              </a:cxn>
              <a:cxn ang="T14">
                <a:pos x="T8" y="T9"/>
              </a:cxn>
            </a:cxnLst>
            <a:rect l="T15" t="T16" r="T17" b="T18"/>
            <a:pathLst>
              <a:path w="91" h="105">
                <a:moveTo>
                  <a:pt x="70" y="105"/>
                </a:moveTo>
                <a:lnTo>
                  <a:pt x="44" y="69"/>
                </a:lnTo>
                <a:lnTo>
                  <a:pt x="0" y="56"/>
                </a:lnTo>
                <a:lnTo>
                  <a:pt x="91" y="0"/>
                </a:lnTo>
                <a:lnTo>
                  <a:pt x="70" y="105"/>
                </a:lnTo>
                <a:close/>
              </a:path>
            </a:pathLst>
          </a:custGeom>
          <a:solidFill>
            <a:srgbClr val="000000"/>
          </a:solidFill>
          <a:ln w="22225">
            <a:noFill/>
            <a:round/>
            <a:headEnd/>
            <a:tailEnd/>
          </a:ln>
        </p:spPr>
        <p:txBody>
          <a:bodyPr/>
          <a:lstStyle/>
          <a:p>
            <a:endParaRPr lang="en-US"/>
          </a:p>
        </p:txBody>
      </p:sp>
      <p:sp>
        <p:nvSpPr>
          <p:cNvPr id="22545" name="Line 16"/>
          <p:cNvSpPr>
            <a:spLocks noChangeShapeType="1"/>
          </p:cNvSpPr>
          <p:nvPr/>
        </p:nvSpPr>
        <p:spPr bwMode="auto">
          <a:xfrm flipH="1">
            <a:off x="2755900" y="3552825"/>
            <a:ext cx="1133475" cy="439738"/>
          </a:xfrm>
          <a:prstGeom prst="line">
            <a:avLst/>
          </a:prstGeom>
          <a:noFill/>
          <a:ln w="22225">
            <a:solidFill>
              <a:srgbClr val="000000"/>
            </a:solidFill>
            <a:round/>
            <a:headEnd/>
            <a:tailEnd/>
          </a:ln>
        </p:spPr>
        <p:txBody>
          <a:bodyPr/>
          <a:lstStyle/>
          <a:p>
            <a:endParaRPr lang="en-US"/>
          </a:p>
        </p:txBody>
      </p:sp>
      <p:sp>
        <p:nvSpPr>
          <p:cNvPr id="22546" name="Freeform 17"/>
          <p:cNvSpPr>
            <a:spLocks/>
          </p:cNvSpPr>
          <p:nvPr/>
        </p:nvSpPr>
        <p:spPr bwMode="auto">
          <a:xfrm>
            <a:off x="3835400" y="3514725"/>
            <a:ext cx="152400" cy="101600"/>
          </a:xfrm>
          <a:custGeom>
            <a:avLst/>
            <a:gdLst>
              <a:gd name="T0" fmla="*/ 47002 w 107"/>
              <a:gd name="T1" fmla="*/ 101600 h 78"/>
              <a:gd name="T2" fmla="*/ 42729 w 107"/>
              <a:gd name="T3" fmla="*/ 44287 h 78"/>
              <a:gd name="T4" fmla="*/ 0 w 107"/>
              <a:gd name="T5" fmla="*/ 0 h 78"/>
              <a:gd name="T6" fmla="*/ 152400 w 107"/>
              <a:gd name="T7" fmla="*/ 2605 h 78"/>
              <a:gd name="T8" fmla="*/ 47002 w 107"/>
              <a:gd name="T9" fmla="*/ 101600 h 78"/>
              <a:gd name="T10" fmla="*/ 0 60000 65536"/>
              <a:gd name="T11" fmla="*/ 0 60000 65536"/>
              <a:gd name="T12" fmla="*/ 0 60000 65536"/>
              <a:gd name="T13" fmla="*/ 0 60000 65536"/>
              <a:gd name="T14" fmla="*/ 0 60000 65536"/>
              <a:gd name="T15" fmla="*/ 0 w 107"/>
              <a:gd name="T16" fmla="*/ 0 h 78"/>
              <a:gd name="T17" fmla="*/ 107 w 107"/>
              <a:gd name="T18" fmla="*/ 78 h 78"/>
            </a:gdLst>
            <a:ahLst/>
            <a:cxnLst>
              <a:cxn ang="T10">
                <a:pos x="T0" y="T1"/>
              </a:cxn>
              <a:cxn ang="T11">
                <a:pos x="T2" y="T3"/>
              </a:cxn>
              <a:cxn ang="T12">
                <a:pos x="T4" y="T5"/>
              </a:cxn>
              <a:cxn ang="T13">
                <a:pos x="T6" y="T7"/>
              </a:cxn>
              <a:cxn ang="T14">
                <a:pos x="T8" y="T9"/>
              </a:cxn>
            </a:cxnLst>
            <a:rect l="T15" t="T16" r="T17" b="T18"/>
            <a:pathLst>
              <a:path w="107" h="78">
                <a:moveTo>
                  <a:pt x="33" y="78"/>
                </a:moveTo>
                <a:lnTo>
                  <a:pt x="30" y="34"/>
                </a:lnTo>
                <a:lnTo>
                  <a:pt x="0" y="0"/>
                </a:lnTo>
                <a:lnTo>
                  <a:pt x="107" y="2"/>
                </a:lnTo>
                <a:lnTo>
                  <a:pt x="33" y="78"/>
                </a:lnTo>
                <a:close/>
              </a:path>
            </a:pathLst>
          </a:custGeom>
          <a:solidFill>
            <a:srgbClr val="000000"/>
          </a:solidFill>
          <a:ln w="22225">
            <a:noFill/>
            <a:round/>
            <a:headEnd/>
            <a:tailEnd/>
          </a:ln>
        </p:spPr>
        <p:txBody>
          <a:bodyPr/>
          <a:lstStyle/>
          <a:p>
            <a:endParaRPr lang="en-US"/>
          </a:p>
        </p:txBody>
      </p:sp>
      <p:sp>
        <p:nvSpPr>
          <p:cNvPr id="22547" name="Rectangle 18"/>
          <p:cNvSpPr>
            <a:spLocks noChangeArrowheads="1"/>
          </p:cNvSpPr>
          <p:nvPr/>
        </p:nvSpPr>
        <p:spPr bwMode="auto">
          <a:xfrm>
            <a:off x="2582863" y="2263775"/>
            <a:ext cx="114300" cy="274638"/>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2548" name="Rectangle 19"/>
          <p:cNvSpPr>
            <a:spLocks noChangeArrowheads="1"/>
          </p:cNvSpPr>
          <p:nvPr/>
        </p:nvSpPr>
        <p:spPr bwMode="auto">
          <a:xfrm>
            <a:off x="2559050" y="4029075"/>
            <a:ext cx="114300" cy="274638"/>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2549" name="Rectangle 20"/>
          <p:cNvSpPr>
            <a:spLocks noChangeArrowheads="1"/>
          </p:cNvSpPr>
          <p:nvPr/>
        </p:nvSpPr>
        <p:spPr bwMode="auto">
          <a:xfrm>
            <a:off x="4479925" y="2293938"/>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2550" name="Rectangle 21"/>
          <p:cNvSpPr>
            <a:spLocks noChangeArrowheads="1"/>
          </p:cNvSpPr>
          <p:nvPr/>
        </p:nvSpPr>
        <p:spPr bwMode="auto">
          <a:xfrm>
            <a:off x="4217988" y="3316288"/>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2551" name="Rectangle 22"/>
          <p:cNvSpPr>
            <a:spLocks noChangeArrowheads="1"/>
          </p:cNvSpPr>
          <p:nvPr/>
        </p:nvSpPr>
        <p:spPr bwMode="auto">
          <a:xfrm>
            <a:off x="4835525" y="4183063"/>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2552" name="Rectangle 23"/>
          <p:cNvSpPr>
            <a:spLocks noChangeArrowheads="1"/>
          </p:cNvSpPr>
          <p:nvPr/>
        </p:nvSpPr>
        <p:spPr bwMode="auto">
          <a:xfrm>
            <a:off x="6178550" y="2582863"/>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2553" name="Rectangle 24"/>
          <p:cNvSpPr>
            <a:spLocks noChangeArrowheads="1"/>
          </p:cNvSpPr>
          <p:nvPr/>
        </p:nvSpPr>
        <p:spPr bwMode="auto">
          <a:xfrm>
            <a:off x="3286125" y="3468688"/>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2554" name="Rectangle 25"/>
          <p:cNvSpPr>
            <a:spLocks noChangeArrowheads="1"/>
          </p:cNvSpPr>
          <p:nvPr/>
        </p:nvSpPr>
        <p:spPr bwMode="auto">
          <a:xfrm>
            <a:off x="5281613" y="2212975"/>
            <a:ext cx="114300" cy="274638"/>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2555" name="Rectangle 26"/>
          <p:cNvSpPr>
            <a:spLocks noChangeArrowheads="1"/>
          </p:cNvSpPr>
          <p:nvPr/>
        </p:nvSpPr>
        <p:spPr bwMode="auto">
          <a:xfrm>
            <a:off x="4460875" y="2820988"/>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2556" name="Rectangle 27"/>
          <p:cNvSpPr>
            <a:spLocks noChangeArrowheads="1"/>
          </p:cNvSpPr>
          <p:nvPr/>
        </p:nvSpPr>
        <p:spPr bwMode="auto">
          <a:xfrm>
            <a:off x="5637213" y="3468688"/>
            <a:ext cx="114300" cy="274637"/>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2557" name="Rectangle 28"/>
          <p:cNvSpPr>
            <a:spLocks noChangeArrowheads="1"/>
          </p:cNvSpPr>
          <p:nvPr/>
        </p:nvSpPr>
        <p:spPr bwMode="auto">
          <a:xfrm>
            <a:off x="3397250" y="2124075"/>
            <a:ext cx="114300" cy="274638"/>
          </a:xfrm>
          <a:prstGeom prst="rect">
            <a:avLst/>
          </a:prstGeom>
          <a:noFill/>
          <a:ln w="222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2559" name="Text Box 30"/>
          <p:cNvSpPr txBox="1">
            <a:spLocks noChangeArrowheads="1"/>
          </p:cNvSpPr>
          <p:nvPr/>
        </p:nvSpPr>
        <p:spPr bwMode="auto">
          <a:xfrm>
            <a:off x="914400" y="304800"/>
            <a:ext cx="7862888" cy="519113"/>
          </a:xfrm>
          <a:prstGeom prst="rect">
            <a:avLst/>
          </a:prstGeom>
          <a:noFill/>
          <a:ln w="9525">
            <a:noFill/>
            <a:miter lim="800000"/>
            <a:headEnd/>
            <a:tailEnd/>
          </a:ln>
        </p:spPr>
        <p:txBody>
          <a:bodyPr wrap="none">
            <a:spAutoFit/>
          </a:bodyPr>
          <a:lstStyle/>
          <a:p>
            <a:r>
              <a:rPr lang="en-US" sz="2800" b="1"/>
              <a:t>Shortest path tree – from all nodes to a destination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p>
            <a:fld id="{CA756176-FD75-4F6B-A77D-89A628C42B0F}" type="slidenum">
              <a:rPr lang="en-US" smtClean="0"/>
              <a:pPr/>
              <a:t>41</a:t>
            </a:fld>
            <a:endParaRPr lang="en-US" smtClean="0"/>
          </a:p>
        </p:txBody>
      </p:sp>
      <p:sp>
        <p:nvSpPr>
          <p:cNvPr id="23555"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3556"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3557"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3558"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3559"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3560"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3561"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3562" name="Line 9"/>
          <p:cNvSpPr>
            <a:spLocks noChangeShapeType="1"/>
          </p:cNvSpPr>
          <p:nvPr/>
        </p:nvSpPr>
        <p:spPr bwMode="auto">
          <a:xfrm flipH="1">
            <a:off x="4422775" y="2359025"/>
            <a:ext cx="123825" cy="590550"/>
          </a:xfrm>
          <a:prstGeom prst="line">
            <a:avLst/>
          </a:prstGeom>
          <a:noFill/>
          <a:ln w="22225">
            <a:solidFill>
              <a:srgbClr val="FF9933"/>
            </a:solidFill>
            <a:round/>
            <a:headEnd/>
            <a:tailEnd/>
          </a:ln>
        </p:spPr>
        <p:txBody>
          <a:bodyPr/>
          <a:lstStyle/>
          <a:p>
            <a:endParaRPr lang="en-US"/>
          </a:p>
        </p:txBody>
      </p:sp>
      <p:sp>
        <p:nvSpPr>
          <p:cNvPr id="23563"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3564" name="Line 11"/>
          <p:cNvSpPr>
            <a:spLocks noChangeShapeType="1"/>
          </p:cNvSpPr>
          <p:nvPr/>
        </p:nvSpPr>
        <p:spPr bwMode="auto">
          <a:xfrm>
            <a:off x="4830763" y="2162175"/>
            <a:ext cx="1203325" cy="214313"/>
          </a:xfrm>
          <a:prstGeom prst="line">
            <a:avLst/>
          </a:prstGeom>
          <a:noFill/>
          <a:ln w="22225">
            <a:solidFill>
              <a:srgbClr val="FF9933"/>
            </a:solidFill>
            <a:round/>
            <a:headEnd/>
            <a:tailEnd/>
          </a:ln>
        </p:spPr>
        <p:txBody>
          <a:bodyPr/>
          <a:lstStyle/>
          <a:p>
            <a:endParaRPr lang="en-US"/>
          </a:p>
        </p:txBody>
      </p:sp>
      <p:sp>
        <p:nvSpPr>
          <p:cNvPr id="23565"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3566" name="Line 13"/>
          <p:cNvSpPr>
            <a:spLocks noChangeShapeType="1"/>
          </p:cNvSpPr>
          <p:nvPr/>
        </p:nvSpPr>
        <p:spPr bwMode="auto">
          <a:xfrm flipH="1" flipV="1">
            <a:off x="2989263" y="3933825"/>
            <a:ext cx="1752600" cy="98425"/>
          </a:xfrm>
          <a:prstGeom prst="line">
            <a:avLst/>
          </a:prstGeom>
          <a:noFill/>
          <a:ln w="22225">
            <a:solidFill>
              <a:srgbClr val="FF9933"/>
            </a:solidFill>
            <a:round/>
            <a:headEnd/>
            <a:tailEnd/>
          </a:ln>
        </p:spPr>
        <p:txBody>
          <a:bodyPr/>
          <a:lstStyle/>
          <a:p>
            <a:endParaRPr lang="en-US"/>
          </a:p>
        </p:txBody>
      </p:sp>
      <p:sp>
        <p:nvSpPr>
          <p:cNvPr id="23567" name="Line 14"/>
          <p:cNvSpPr>
            <a:spLocks noChangeShapeType="1"/>
          </p:cNvSpPr>
          <p:nvPr/>
        </p:nvSpPr>
        <p:spPr bwMode="auto">
          <a:xfrm>
            <a:off x="2794000" y="2343150"/>
            <a:ext cx="0" cy="1282700"/>
          </a:xfrm>
          <a:prstGeom prst="line">
            <a:avLst/>
          </a:prstGeom>
          <a:noFill/>
          <a:ln w="22225">
            <a:solidFill>
              <a:srgbClr val="FF9933"/>
            </a:solidFill>
            <a:round/>
            <a:headEnd/>
            <a:tailEnd/>
          </a:ln>
        </p:spPr>
        <p:txBody>
          <a:bodyPr/>
          <a:lstStyle/>
          <a:p>
            <a:endParaRPr lang="en-US"/>
          </a:p>
        </p:txBody>
      </p:sp>
      <p:sp>
        <p:nvSpPr>
          <p:cNvPr id="23568"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3569" name="Line 16"/>
          <p:cNvSpPr>
            <a:spLocks noChangeShapeType="1"/>
          </p:cNvSpPr>
          <p:nvPr/>
        </p:nvSpPr>
        <p:spPr bwMode="auto">
          <a:xfrm flipH="1">
            <a:off x="2970213" y="3244850"/>
            <a:ext cx="1168400" cy="458788"/>
          </a:xfrm>
          <a:prstGeom prst="line">
            <a:avLst/>
          </a:prstGeom>
          <a:noFill/>
          <a:ln w="22225">
            <a:solidFill>
              <a:srgbClr val="FF9933"/>
            </a:solidFill>
            <a:round/>
            <a:headEnd/>
            <a:tailEnd/>
          </a:ln>
        </p:spPr>
        <p:txBody>
          <a:bodyPr/>
          <a:lstStyle/>
          <a:p>
            <a:endParaRPr lang="en-US"/>
          </a:p>
        </p:txBody>
      </p:sp>
      <p:sp>
        <p:nvSpPr>
          <p:cNvPr id="23570"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3571"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3572"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3573"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3574"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3575"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3576"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3577"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3578"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3579"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3580"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3581"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dirty="0">
                <a:solidFill>
                  <a:srgbClr val="000000"/>
                </a:solidFill>
              </a:rPr>
              <a:t>3</a:t>
            </a:r>
            <a:endParaRPr lang="en-US" sz="1800" dirty="0"/>
          </a:p>
        </p:txBody>
      </p:sp>
      <p:sp>
        <p:nvSpPr>
          <p:cNvPr id="23582"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3583"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3584"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3586" name="Text Box 33"/>
          <p:cNvSpPr txBox="1">
            <a:spLocks noChangeArrowheads="1"/>
          </p:cNvSpPr>
          <p:nvPr/>
        </p:nvSpPr>
        <p:spPr bwMode="auto">
          <a:xfrm>
            <a:off x="1143000" y="914400"/>
            <a:ext cx="7086600" cy="396875"/>
          </a:xfrm>
          <a:prstGeom prst="rect">
            <a:avLst/>
          </a:prstGeom>
          <a:noFill/>
          <a:ln w="9525">
            <a:noFill/>
            <a:miter lim="800000"/>
            <a:headEnd/>
            <a:tailEnd/>
          </a:ln>
        </p:spPr>
        <p:txBody>
          <a:bodyPr>
            <a:spAutoFit/>
          </a:bodyPr>
          <a:lstStyle/>
          <a:p>
            <a:r>
              <a:rPr lang="en-US" sz="2000" dirty="0"/>
              <a:t> suppose for node  2, shortest paths to all other destinations</a:t>
            </a:r>
          </a:p>
        </p:txBody>
      </p:sp>
      <p:sp>
        <p:nvSpPr>
          <p:cNvPr id="23587" name="Rectangle 39"/>
          <p:cNvSpPr>
            <a:spLocks noChangeArrowheads="1"/>
          </p:cNvSpPr>
          <p:nvPr/>
        </p:nvSpPr>
        <p:spPr bwMode="auto">
          <a:xfrm>
            <a:off x="4479925" y="3140075"/>
            <a:ext cx="184150" cy="579438"/>
          </a:xfrm>
          <a:prstGeom prst="rect">
            <a:avLst/>
          </a:prstGeom>
          <a:noFill/>
          <a:ln w="9525">
            <a:noFill/>
            <a:miter lim="800000"/>
            <a:headEnd/>
            <a:tailEnd/>
          </a:ln>
        </p:spPr>
        <p:txBody>
          <a:bodyPr wrap="none">
            <a:spAutoFit/>
          </a:bodyPr>
          <a:lstStyle/>
          <a:p>
            <a:pPr eaLnBrk="0" hangingPunct="0"/>
            <a:endParaRPr lang="en-US" sz="3200">
              <a:solidFill>
                <a:schemeClr val="tx2"/>
              </a:solidFill>
            </a:endParaRPr>
          </a:p>
        </p:txBody>
      </p:sp>
      <p:sp>
        <p:nvSpPr>
          <p:cNvPr id="23588" name="Text Box 40"/>
          <p:cNvSpPr txBox="1">
            <a:spLocks noChangeArrowheads="1"/>
          </p:cNvSpPr>
          <p:nvPr/>
        </p:nvSpPr>
        <p:spPr bwMode="auto">
          <a:xfrm>
            <a:off x="304800" y="1219200"/>
            <a:ext cx="8377238" cy="457200"/>
          </a:xfrm>
          <a:prstGeom prst="rect">
            <a:avLst/>
          </a:prstGeom>
          <a:noFill/>
          <a:ln w="9525">
            <a:noFill/>
            <a:miter lim="800000"/>
            <a:headEnd/>
            <a:tailEnd/>
          </a:ln>
        </p:spPr>
        <p:txBody>
          <a:bodyPr wrap="none">
            <a:spAutoFit/>
          </a:bodyPr>
          <a:lstStyle/>
          <a:p>
            <a:r>
              <a:rPr lang="en-US"/>
              <a:t>The </a:t>
            </a:r>
            <a:r>
              <a:rPr lang="en-US">
                <a:solidFill>
                  <a:srgbClr val="FF9933"/>
                </a:solidFill>
              </a:rPr>
              <a:t>red lines</a:t>
            </a:r>
            <a:r>
              <a:rPr lang="en-US"/>
              <a:t> indicate shortest paths from node 2 to all other nodes.</a:t>
            </a:r>
          </a:p>
        </p:txBody>
      </p:sp>
      <p:sp>
        <p:nvSpPr>
          <p:cNvPr id="23589" name="Text Box 41"/>
          <p:cNvSpPr txBox="1">
            <a:spLocks noChangeArrowheads="1"/>
          </p:cNvSpPr>
          <p:nvPr/>
        </p:nvSpPr>
        <p:spPr bwMode="auto">
          <a:xfrm>
            <a:off x="381000" y="4267200"/>
            <a:ext cx="3878263" cy="2376488"/>
          </a:xfrm>
          <a:prstGeom prst="rect">
            <a:avLst/>
          </a:prstGeom>
          <a:noFill/>
          <a:ln w="9525">
            <a:noFill/>
            <a:miter lim="800000"/>
            <a:headEnd/>
            <a:tailEnd/>
          </a:ln>
        </p:spPr>
        <p:txBody>
          <a:bodyPr wrap="none">
            <a:spAutoFit/>
          </a:bodyPr>
          <a:lstStyle/>
          <a:p>
            <a:r>
              <a:rPr lang="en-US"/>
              <a:t>The </a:t>
            </a:r>
            <a:r>
              <a:rPr lang="en-US" i="1"/>
              <a:t>distance vector</a:t>
            </a:r>
            <a:r>
              <a:rPr lang="en-US"/>
              <a:t> in node 2:</a:t>
            </a:r>
          </a:p>
          <a:p>
            <a:r>
              <a:rPr lang="en-US" sz="1800"/>
              <a:t>Destination   distance   next node</a:t>
            </a:r>
          </a:p>
          <a:p>
            <a:r>
              <a:rPr lang="en-US"/>
              <a:t>    </a:t>
            </a:r>
            <a:r>
              <a:rPr lang="en-US" sz="2000"/>
              <a:t>1                3               1</a:t>
            </a:r>
          </a:p>
          <a:p>
            <a:r>
              <a:rPr lang="en-US"/>
              <a:t>    </a:t>
            </a:r>
            <a:r>
              <a:rPr lang="en-US" sz="2000"/>
              <a:t>3                3               4</a:t>
            </a:r>
          </a:p>
          <a:p>
            <a:r>
              <a:rPr lang="en-US" sz="2000"/>
              <a:t>     4                1               4</a:t>
            </a:r>
          </a:p>
          <a:p>
            <a:r>
              <a:rPr lang="en-US" sz="2000"/>
              <a:t>     5                4               5</a:t>
            </a:r>
          </a:p>
          <a:p>
            <a:r>
              <a:rPr lang="en-US" sz="2000"/>
              <a:t>     6                4               4</a:t>
            </a:r>
            <a:endParaRPr lang="en-US"/>
          </a:p>
        </p:txBody>
      </p:sp>
      <p:sp>
        <p:nvSpPr>
          <p:cNvPr id="23590" name="AutoShape 42"/>
          <p:cNvSpPr>
            <a:spLocks noChangeArrowheads="1"/>
          </p:cNvSpPr>
          <p:nvPr/>
        </p:nvSpPr>
        <p:spPr bwMode="auto">
          <a:xfrm>
            <a:off x="4495800" y="5257800"/>
            <a:ext cx="609600" cy="76200"/>
          </a:xfrm>
          <a:prstGeom prst="rightArrow">
            <a:avLst>
              <a:gd name="adj1" fmla="val 50000"/>
              <a:gd name="adj2" fmla="val 200000"/>
            </a:avLst>
          </a:prstGeom>
          <a:solidFill>
            <a:schemeClr val="accent1"/>
          </a:solidFill>
          <a:ln w="76200">
            <a:solidFill>
              <a:schemeClr val="tx1"/>
            </a:solidFill>
            <a:miter lim="800000"/>
            <a:headEnd/>
            <a:tailEnd/>
          </a:ln>
        </p:spPr>
        <p:txBody>
          <a:bodyPr wrap="none" anchor="ctr"/>
          <a:lstStyle/>
          <a:p>
            <a:endParaRPr lang="en-US"/>
          </a:p>
        </p:txBody>
      </p:sp>
      <p:sp>
        <p:nvSpPr>
          <p:cNvPr id="23591" name="Text Box 44"/>
          <p:cNvSpPr txBox="1">
            <a:spLocks noChangeArrowheads="1"/>
          </p:cNvSpPr>
          <p:nvPr/>
        </p:nvSpPr>
        <p:spPr bwMode="auto">
          <a:xfrm>
            <a:off x="5283200" y="4191000"/>
            <a:ext cx="3608388" cy="2376488"/>
          </a:xfrm>
          <a:prstGeom prst="rect">
            <a:avLst/>
          </a:prstGeom>
          <a:noFill/>
          <a:ln w="9525">
            <a:noFill/>
            <a:miter lim="800000"/>
            <a:headEnd/>
            <a:tailEnd/>
          </a:ln>
        </p:spPr>
        <p:txBody>
          <a:bodyPr wrap="none">
            <a:spAutoFit/>
          </a:bodyPr>
          <a:lstStyle/>
          <a:p>
            <a:r>
              <a:rPr lang="en-US"/>
              <a:t>The </a:t>
            </a:r>
            <a:r>
              <a:rPr lang="en-US" i="1"/>
              <a:t>routing table</a:t>
            </a:r>
            <a:r>
              <a:rPr lang="en-US"/>
              <a:t> in node 2:</a:t>
            </a:r>
          </a:p>
          <a:p>
            <a:r>
              <a:rPr lang="en-US" sz="1800"/>
              <a:t>Destination   next node</a:t>
            </a:r>
          </a:p>
          <a:p>
            <a:r>
              <a:rPr lang="en-US"/>
              <a:t>    </a:t>
            </a:r>
            <a:r>
              <a:rPr lang="en-US" sz="2000"/>
              <a:t>1                   1</a:t>
            </a:r>
          </a:p>
          <a:p>
            <a:r>
              <a:rPr lang="en-US"/>
              <a:t>    </a:t>
            </a:r>
            <a:r>
              <a:rPr lang="en-US" sz="2000"/>
              <a:t>3                   4</a:t>
            </a:r>
          </a:p>
          <a:p>
            <a:r>
              <a:rPr lang="en-US" sz="2000"/>
              <a:t>     4                   4</a:t>
            </a:r>
          </a:p>
          <a:p>
            <a:r>
              <a:rPr lang="en-US" sz="2000"/>
              <a:t>     5                   5</a:t>
            </a:r>
          </a:p>
          <a:p>
            <a:r>
              <a:rPr lang="en-US" sz="2000"/>
              <a:t>     6                   4</a:t>
            </a:r>
            <a:endParaRPr lang="en-US"/>
          </a:p>
        </p:txBody>
      </p:sp>
      <p:sp>
        <p:nvSpPr>
          <p:cNvPr id="23592" name="Text Box 45"/>
          <p:cNvSpPr txBox="1">
            <a:spLocks noChangeArrowheads="1"/>
          </p:cNvSpPr>
          <p:nvPr/>
        </p:nvSpPr>
        <p:spPr bwMode="auto">
          <a:xfrm>
            <a:off x="0" y="228600"/>
            <a:ext cx="9263305" cy="523220"/>
          </a:xfrm>
          <a:prstGeom prst="rect">
            <a:avLst/>
          </a:prstGeom>
          <a:noFill/>
          <a:ln w="9525">
            <a:noFill/>
            <a:miter lim="800000"/>
            <a:headEnd/>
            <a:tailEnd/>
          </a:ln>
        </p:spPr>
        <p:txBody>
          <a:bodyPr wrap="none">
            <a:spAutoFit/>
          </a:bodyPr>
          <a:lstStyle/>
          <a:p>
            <a:r>
              <a:rPr lang="en-US" sz="2800" dirty="0"/>
              <a:t>Another view of shortest paths: from a node to all </a:t>
            </a:r>
            <a:r>
              <a:rPr lang="en-US" sz="2800" dirty="0" smtClean="0"/>
              <a:t>destination  </a:t>
            </a:r>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0D395DF6-48E2-48DE-809A-C41125A3CAF2}" type="slidenum">
              <a:rPr lang="en-US" smtClean="0"/>
              <a:pPr/>
              <a:t>42</a:t>
            </a:fld>
            <a:endParaRPr lang="en-US" smtClean="0"/>
          </a:p>
        </p:txBody>
      </p:sp>
      <p:sp>
        <p:nvSpPr>
          <p:cNvPr id="24579"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4580"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4581"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4582"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4583"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4584"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4585"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4586" name="Line 9"/>
          <p:cNvSpPr>
            <a:spLocks noChangeShapeType="1"/>
          </p:cNvSpPr>
          <p:nvPr/>
        </p:nvSpPr>
        <p:spPr bwMode="auto">
          <a:xfrm flipH="1">
            <a:off x="4422775" y="2359025"/>
            <a:ext cx="123825" cy="590550"/>
          </a:xfrm>
          <a:prstGeom prst="line">
            <a:avLst/>
          </a:prstGeom>
          <a:noFill/>
          <a:ln w="22225">
            <a:solidFill>
              <a:schemeClr val="tx1"/>
            </a:solidFill>
            <a:round/>
            <a:headEnd/>
            <a:tailEnd/>
          </a:ln>
        </p:spPr>
        <p:txBody>
          <a:bodyPr/>
          <a:lstStyle/>
          <a:p>
            <a:endParaRPr lang="en-US"/>
          </a:p>
        </p:txBody>
      </p:sp>
      <p:sp>
        <p:nvSpPr>
          <p:cNvPr id="24587"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4588" name="Line 11"/>
          <p:cNvSpPr>
            <a:spLocks noChangeShapeType="1"/>
          </p:cNvSpPr>
          <p:nvPr/>
        </p:nvSpPr>
        <p:spPr bwMode="auto">
          <a:xfrm>
            <a:off x="4830763" y="2162175"/>
            <a:ext cx="1203325" cy="214313"/>
          </a:xfrm>
          <a:prstGeom prst="line">
            <a:avLst/>
          </a:prstGeom>
          <a:noFill/>
          <a:ln w="22225">
            <a:solidFill>
              <a:schemeClr val="tx1"/>
            </a:solidFill>
            <a:round/>
            <a:headEnd/>
            <a:tailEnd/>
          </a:ln>
        </p:spPr>
        <p:txBody>
          <a:bodyPr/>
          <a:lstStyle/>
          <a:p>
            <a:endParaRPr lang="en-US"/>
          </a:p>
        </p:txBody>
      </p:sp>
      <p:sp>
        <p:nvSpPr>
          <p:cNvPr id="24589"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4590" name="Line 13"/>
          <p:cNvSpPr>
            <a:spLocks noChangeShapeType="1"/>
          </p:cNvSpPr>
          <p:nvPr/>
        </p:nvSpPr>
        <p:spPr bwMode="auto">
          <a:xfrm flipH="1" flipV="1">
            <a:off x="2989263" y="3933825"/>
            <a:ext cx="1752600" cy="98425"/>
          </a:xfrm>
          <a:prstGeom prst="line">
            <a:avLst/>
          </a:prstGeom>
          <a:noFill/>
          <a:ln w="22225">
            <a:solidFill>
              <a:schemeClr val="tx1"/>
            </a:solidFill>
            <a:round/>
            <a:headEnd/>
            <a:tailEnd/>
          </a:ln>
        </p:spPr>
        <p:txBody>
          <a:bodyPr/>
          <a:lstStyle/>
          <a:p>
            <a:endParaRPr lang="en-US"/>
          </a:p>
        </p:txBody>
      </p:sp>
      <p:sp>
        <p:nvSpPr>
          <p:cNvPr id="24591" name="Line 14"/>
          <p:cNvSpPr>
            <a:spLocks noChangeShapeType="1"/>
          </p:cNvSpPr>
          <p:nvPr/>
        </p:nvSpPr>
        <p:spPr bwMode="auto">
          <a:xfrm>
            <a:off x="2794000" y="2343150"/>
            <a:ext cx="0" cy="1282700"/>
          </a:xfrm>
          <a:prstGeom prst="line">
            <a:avLst/>
          </a:prstGeom>
          <a:noFill/>
          <a:ln w="22225">
            <a:solidFill>
              <a:schemeClr val="tx1"/>
            </a:solidFill>
            <a:round/>
            <a:headEnd/>
            <a:tailEnd/>
          </a:ln>
        </p:spPr>
        <p:txBody>
          <a:bodyPr/>
          <a:lstStyle/>
          <a:p>
            <a:endParaRPr lang="en-US"/>
          </a:p>
        </p:txBody>
      </p:sp>
      <p:sp>
        <p:nvSpPr>
          <p:cNvPr id="24592"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4593" name="Line 16"/>
          <p:cNvSpPr>
            <a:spLocks noChangeShapeType="1"/>
          </p:cNvSpPr>
          <p:nvPr/>
        </p:nvSpPr>
        <p:spPr bwMode="auto">
          <a:xfrm flipH="1">
            <a:off x="2970213" y="3244850"/>
            <a:ext cx="1168400" cy="458788"/>
          </a:xfrm>
          <a:prstGeom prst="line">
            <a:avLst/>
          </a:prstGeom>
          <a:noFill/>
          <a:ln w="22225">
            <a:solidFill>
              <a:schemeClr val="tx1"/>
            </a:solidFill>
            <a:round/>
            <a:headEnd/>
            <a:tailEnd/>
          </a:ln>
        </p:spPr>
        <p:txBody>
          <a:bodyPr/>
          <a:lstStyle/>
          <a:p>
            <a:endParaRPr lang="en-US"/>
          </a:p>
        </p:txBody>
      </p:sp>
      <p:sp>
        <p:nvSpPr>
          <p:cNvPr id="24594"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4595"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4596"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4597"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4598"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4599"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4600"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4601"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4602"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4603"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4604"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4605"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4606"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4607"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4608"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4610" name="Rectangle 34"/>
          <p:cNvSpPr>
            <a:spLocks noChangeArrowheads="1"/>
          </p:cNvSpPr>
          <p:nvPr/>
        </p:nvSpPr>
        <p:spPr bwMode="auto">
          <a:xfrm>
            <a:off x="4479925" y="3140075"/>
            <a:ext cx="184150" cy="579438"/>
          </a:xfrm>
          <a:prstGeom prst="rect">
            <a:avLst/>
          </a:prstGeom>
          <a:noFill/>
          <a:ln w="9525">
            <a:noFill/>
            <a:miter lim="800000"/>
            <a:headEnd/>
            <a:tailEnd/>
          </a:ln>
        </p:spPr>
        <p:txBody>
          <a:bodyPr wrap="none">
            <a:spAutoFit/>
          </a:bodyPr>
          <a:lstStyle/>
          <a:p>
            <a:pPr eaLnBrk="0" hangingPunct="0"/>
            <a:endParaRPr lang="en-US" sz="3200">
              <a:solidFill>
                <a:schemeClr val="tx2"/>
              </a:solidFill>
            </a:endParaRPr>
          </a:p>
        </p:txBody>
      </p:sp>
      <p:sp>
        <p:nvSpPr>
          <p:cNvPr id="24611" name="Text Box 36"/>
          <p:cNvSpPr txBox="1">
            <a:spLocks noChangeArrowheads="1"/>
          </p:cNvSpPr>
          <p:nvPr/>
        </p:nvSpPr>
        <p:spPr bwMode="auto">
          <a:xfrm>
            <a:off x="0" y="4191000"/>
            <a:ext cx="3225800" cy="2195513"/>
          </a:xfrm>
          <a:prstGeom prst="rect">
            <a:avLst/>
          </a:prstGeom>
          <a:noFill/>
          <a:ln w="9525">
            <a:noFill/>
            <a:miter lim="800000"/>
            <a:headEnd/>
            <a:tailEnd/>
          </a:ln>
        </p:spPr>
        <p:txBody>
          <a:bodyPr wrap="none">
            <a:spAutoFit/>
          </a:bodyPr>
          <a:lstStyle/>
          <a:p>
            <a:r>
              <a:rPr lang="en-US"/>
              <a:t> </a:t>
            </a:r>
            <a:r>
              <a:rPr lang="en-US" sz="1800"/>
              <a:t>Initial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a:t>
            </a:r>
            <a:r>
              <a:rPr lang="en-US" sz="1800">
                <a:solidFill>
                  <a:srgbClr val="FF9933"/>
                </a:solidFill>
              </a:rPr>
              <a:t>3                </a:t>
            </a:r>
            <a:r>
              <a:rPr lang="en-US" sz="1800">
                <a:solidFill>
                  <a:srgbClr val="FF9933"/>
                </a:solidFill>
                <a:sym typeface="Symbol" pitchFamily="18" charset="2"/>
              </a:rPr>
              <a:t></a:t>
            </a:r>
            <a:r>
              <a:rPr lang="en-US" sz="1800">
                <a:solidFill>
                  <a:srgbClr val="FF9933"/>
                </a:solidFill>
              </a:rPr>
              <a:t>             -1</a:t>
            </a:r>
          </a:p>
          <a:p>
            <a:r>
              <a:rPr lang="en-US" sz="1800"/>
              <a:t>     4                1               4</a:t>
            </a:r>
          </a:p>
          <a:p>
            <a:r>
              <a:rPr lang="en-US" sz="1800"/>
              <a:t>     5                4               5</a:t>
            </a:r>
          </a:p>
          <a:p>
            <a:r>
              <a:rPr lang="en-US" sz="1800"/>
              <a:t>     6                </a:t>
            </a:r>
            <a:r>
              <a:rPr lang="en-US" sz="1800">
                <a:sym typeface="Symbol" pitchFamily="18" charset="2"/>
              </a:rPr>
              <a:t></a:t>
            </a:r>
            <a:r>
              <a:rPr lang="en-US" sz="1800"/>
              <a:t>              -1</a:t>
            </a:r>
          </a:p>
        </p:txBody>
      </p:sp>
      <p:sp>
        <p:nvSpPr>
          <p:cNvPr id="24612" name="Text Box 39"/>
          <p:cNvSpPr txBox="1">
            <a:spLocks noChangeArrowheads="1"/>
          </p:cNvSpPr>
          <p:nvPr/>
        </p:nvSpPr>
        <p:spPr bwMode="auto">
          <a:xfrm>
            <a:off x="152400" y="228600"/>
            <a:ext cx="8815388" cy="519113"/>
          </a:xfrm>
          <a:prstGeom prst="rect">
            <a:avLst/>
          </a:prstGeom>
          <a:noFill/>
          <a:ln w="9525">
            <a:noFill/>
            <a:miter lim="800000"/>
            <a:headEnd/>
            <a:tailEnd/>
          </a:ln>
        </p:spPr>
        <p:txBody>
          <a:bodyPr wrap="none">
            <a:spAutoFit/>
          </a:bodyPr>
          <a:lstStyle/>
          <a:p>
            <a:r>
              <a:rPr lang="en-US" sz="2800"/>
              <a:t>How node 2 computes shortest paths to all other destinations</a:t>
            </a:r>
          </a:p>
        </p:txBody>
      </p:sp>
      <p:sp>
        <p:nvSpPr>
          <p:cNvPr id="24613" name="Text Box 40"/>
          <p:cNvSpPr txBox="1">
            <a:spLocks noChangeArrowheads="1"/>
          </p:cNvSpPr>
          <p:nvPr/>
        </p:nvSpPr>
        <p:spPr bwMode="auto">
          <a:xfrm>
            <a:off x="3276600" y="4313238"/>
            <a:ext cx="2800350" cy="1581150"/>
          </a:xfrm>
          <a:prstGeom prst="rect">
            <a:avLst/>
          </a:prstGeom>
          <a:noFill/>
          <a:ln w="9525">
            <a:noFill/>
            <a:miter lim="800000"/>
            <a:headEnd/>
            <a:tailEnd/>
          </a:ln>
        </p:spPr>
        <p:txBody>
          <a:bodyPr wrap="none">
            <a:spAutoFit/>
          </a:bodyPr>
          <a:lstStyle/>
          <a:p>
            <a:r>
              <a:rPr lang="en-US" sz="1400">
                <a:solidFill>
                  <a:schemeClr val="accent1"/>
                </a:solidFill>
              </a:rPr>
              <a:t>Receive d</a:t>
            </a:r>
            <a:r>
              <a:rPr lang="en-US" sz="1400" i="1">
                <a:solidFill>
                  <a:schemeClr val="accent1"/>
                </a:solidFill>
              </a:rPr>
              <a:t>istance vector</a:t>
            </a:r>
            <a:r>
              <a:rPr lang="en-US" sz="1400">
                <a:solidFill>
                  <a:schemeClr val="accent1"/>
                </a:solidFill>
              </a:rPr>
              <a:t> from node 4</a:t>
            </a:r>
          </a:p>
          <a:p>
            <a:r>
              <a:rPr lang="en-US" sz="1400">
                <a:solidFill>
                  <a:schemeClr val="accent1"/>
                </a:solidFill>
              </a:rPr>
              <a:t>            Destination   distance  </a:t>
            </a:r>
          </a:p>
          <a:p>
            <a:r>
              <a:rPr lang="en-US" sz="1400"/>
              <a:t>                  1                  5           </a:t>
            </a:r>
          </a:p>
          <a:p>
            <a:r>
              <a:rPr lang="en-US" sz="1400"/>
              <a:t>                  2                  1           </a:t>
            </a:r>
          </a:p>
          <a:p>
            <a:r>
              <a:rPr lang="en-US" sz="1400"/>
              <a:t>                   </a:t>
            </a:r>
            <a:r>
              <a:rPr lang="en-US" sz="1400">
                <a:solidFill>
                  <a:srgbClr val="FF9933"/>
                </a:solidFill>
              </a:rPr>
              <a:t>3                  2           </a:t>
            </a:r>
          </a:p>
          <a:p>
            <a:r>
              <a:rPr lang="en-US" sz="1400"/>
              <a:t>                   5                  3           </a:t>
            </a:r>
          </a:p>
          <a:p>
            <a:r>
              <a:rPr lang="en-US" sz="1400"/>
              <a:t>                   6                  </a:t>
            </a:r>
            <a:r>
              <a:rPr lang="en-US" sz="1400">
                <a:sym typeface="Symbol" pitchFamily="18" charset="2"/>
              </a:rPr>
              <a:t></a:t>
            </a:r>
            <a:r>
              <a:rPr lang="en-US" sz="1400"/>
              <a:t>          </a:t>
            </a:r>
          </a:p>
        </p:txBody>
      </p:sp>
      <p:sp>
        <p:nvSpPr>
          <p:cNvPr id="24614" name="Line 41"/>
          <p:cNvSpPr>
            <a:spLocks noChangeShapeType="1"/>
          </p:cNvSpPr>
          <p:nvPr/>
        </p:nvSpPr>
        <p:spPr bwMode="auto">
          <a:xfrm>
            <a:off x="2895600" y="6019800"/>
            <a:ext cx="3200400" cy="0"/>
          </a:xfrm>
          <a:prstGeom prst="line">
            <a:avLst/>
          </a:prstGeom>
          <a:noFill/>
          <a:ln w="38100">
            <a:solidFill>
              <a:schemeClr val="tx1"/>
            </a:solidFill>
            <a:round/>
            <a:headEnd/>
            <a:tailEnd type="triangle" w="med" len="med"/>
          </a:ln>
        </p:spPr>
        <p:txBody>
          <a:bodyPr/>
          <a:lstStyle/>
          <a:p>
            <a:endParaRPr lang="en-US"/>
          </a:p>
        </p:txBody>
      </p:sp>
      <p:sp>
        <p:nvSpPr>
          <p:cNvPr id="24615" name="Text Box 42"/>
          <p:cNvSpPr txBox="1">
            <a:spLocks noChangeArrowheads="1"/>
          </p:cNvSpPr>
          <p:nvPr/>
        </p:nvSpPr>
        <p:spPr bwMode="auto">
          <a:xfrm>
            <a:off x="5918200" y="4114800"/>
            <a:ext cx="3225800" cy="2195513"/>
          </a:xfrm>
          <a:prstGeom prst="rect">
            <a:avLst/>
          </a:prstGeom>
          <a:noFill/>
          <a:ln w="9525">
            <a:noFill/>
            <a:miter lim="800000"/>
            <a:headEnd/>
            <a:tailEnd/>
          </a:ln>
        </p:spPr>
        <p:txBody>
          <a:bodyPr wrap="none">
            <a:spAutoFit/>
          </a:bodyPr>
          <a:lstStyle/>
          <a:p>
            <a:r>
              <a:rPr lang="en-US"/>
              <a:t> </a:t>
            </a:r>
            <a:r>
              <a:rPr lang="en-US" sz="1800"/>
              <a:t>New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a:t>
            </a:r>
            <a:r>
              <a:rPr lang="en-US" sz="1800">
                <a:solidFill>
                  <a:srgbClr val="FF9933"/>
                </a:solidFill>
              </a:rPr>
              <a:t>3                3              4</a:t>
            </a:r>
          </a:p>
          <a:p>
            <a:r>
              <a:rPr lang="en-US" sz="1800">
                <a:solidFill>
                  <a:srgbClr val="FF9933"/>
                </a:solidFill>
              </a:rPr>
              <a:t>     </a:t>
            </a:r>
            <a:r>
              <a:rPr lang="en-US" sz="1800"/>
              <a:t>4                1               4</a:t>
            </a:r>
          </a:p>
          <a:p>
            <a:r>
              <a:rPr lang="en-US" sz="1800"/>
              <a:t>     5                4               5</a:t>
            </a:r>
          </a:p>
          <a:p>
            <a:r>
              <a:rPr lang="en-US" sz="1800"/>
              <a:t>     6                </a:t>
            </a:r>
            <a:r>
              <a:rPr lang="en-US" sz="1800">
                <a:sym typeface="Symbol" pitchFamily="18" charset="2"/>
              </a:rPr>
              <a:t></a:t>
            </a:r>
            <a:r>
              <a:rPr lang="en-US" sz="1800"/>
              <a:t>              -1</a:t>
            </a:r>
          </a:p>
        </p:txBody>
      </p:sp>
      <p:sp>
        <p:nvSpPr>
          <p:cNvPr id="24616" name="Text Box 43"/>
          <p:cNvSpPr txBox="1">
            <a:spLocks noChangeArrowheads="1"/>
          </p:cNvSpPr>
          <p:nvPr/>
        </p:nvSpPr>
        <p:spPr bwMode="auto">
          <a:xfrm>
            <a:off x="620713" y="990600"/>
            <a:ext cx="8523287" cy="396875"/>
          </a:xfrm>
          <a:prstGeom prst="rect">
            <a:avLst/>
          </a:prstGeom>
          <a:noFill/>
          <a:ln w="9525">
            <a:noFill/>
            <a:miter lim="800000"/>
            <a:headEnd/>
            <a:tailEnd/>
          </a:ln>
        </p:spPr>
        <p:txBody>
          <a:bodyPr wrap="none">
            <a:spAutoFit/>
          </a:bodyPr>
          <a:lstStyle/>
          <a:p>
            <a:r>
              <a:rPr lang="en-US" sz="2000"/>
              <a:t>After receiving </a:t>
            </a:r>
            <a:r>
              <a:rPr lang="en-US" sz="2000" i="1"/>
              <a:t>distance vector</a:t>
            </a:r>
            <a:r>
              <a:rPr lang="en-US" sz="2000"/>
              <a:t>  from 4, node 2 modifies its initial </a:t>
            </a:r>
            <a:r>
              <a:rPr lang="en-US" sz="2000" i="1"/>
              <a:t>distance vector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p:spPr>
        <p:txBody>
          <a:bodyPr/>
          <a:lstStyle/>
          <a:p>
            <a:fld id="{5EEE315E-9EE9-4B19-80F8-9A5DD2CF627D}" type="slidenum">
              <a:rPr lang="en-US" smtClean="0"/>
              <a:pPr/>
              <a:t>43</a:t>
            </a:fld>
            <a:endParaRPr lang="en-US" smtClean="0"/>
          </a:p>
        </p:txBody>
      </p:sp>
      <p:sp>
        <p:nvSpPr>
          <p:cNvPr id="25603"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5604"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5605"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5606"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5607"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5608"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5609"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5610" name="Line 9"/>
          <p:cNvSpPr>
            <a:spLocks noChangeShapeType="1"/>
          </p:cNvSpPr>
          <p:nvPr/>
        </p:nvSpPr>
        <p:spPr bwMode="auto">
          <a:xfrm flipH="1">
            <a:off x="4422775" y="2359025"/>
            <a:ext cx="123825" cy="590550"/>
          </a:xfrm>
          <a:prstGeom prst="line">
            <a:avLst/>
          </a:prstGeom>
          <a:noFill/>
          <a:ln w="22225">
            <a:solidFill>
              <a:schemeClr val="tx1"/>
            </a:solidFill>
            <a:round/>
            <a:headEnd/>
            <a:tailEnd/>
          </a:ln>
        </p:spPr>
        <p:txBody>
          <a:bodyPr/>
          <a:lstStyle/>
          <a:p>
            <a:endParaRPr lang="en-US"/>
          </a:p>
        </p:txBody>
      </p:sp>
      <p:sp>
        <p:nvSpPr>
          <p:cNvPr id="25611"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5612" name="Line 11"/>
          <p:cNvSpPr>
            <a:spLocks noChangeShapeType="1"/>
          </p:cNvSpPr>
          <p:nvPr/>
        </p:nvSpPr>
        <p:spPr bwMode="auto">
          <a:xfrm>
            <a:off x="4830763" y="2162175"/>
            <a:ext cx="1203325" cy="214313"/>
          </a:xfrm>
          <a:prstGeom prst="line">
            <a:avLst/>
          </a:prstGeom>
          <a:noFill/>
          <a:ln w="22225">
            <a:solidFill>
              <a:schemeClr val="tx1"/>
            </a:solidFill>
            <a:round/>
            <a:headEnd/>
            <a:tailEnd/>
          </a:ln>
        </p:spPr>
        <p:txBody>
          <a:bodyPr/>
          <a:lstStyle/>
          <a:p>
            <a:endParaRPr lang="en-US"/>
          </a:p>
        </p:txBody>
      </p:sp>
      <p:sp>
        <p:nvSpPr>
          <p:cNvPr id="25613"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5614" name="Line 13"/>
          <p:cNvSpPr>
            <a:spLocks noChangeShapeType="1"/>
          </p:cNvSpPr>
          <p:nvPr/>
        </p:nvSpPr>
        <p:spPr bwMode="auto">
          <a:xfrm flipH="1" flipV="1">
            <a:off x="2989263" y="3933825"/>
            <a:ext cx="1752600" cy="98425"/>
          </a:xfrm>
          <a:prstGeom prst="line">
            <a:avLst/>
          </a:prstGeom>
          <a:noFill/>
          <a:ln w="22225">
            <a:solidFill>
              <a:schemeClr val="tx1"/>
            </a:solidFill>
            <a:round/>
            <a:headEnd/>
            <a:tailEnd/>
          </a:ln>
        </p:spPr>
        <p:txBody>
          <a:bodyPr/>
          <a:lstStyle/>
          <a:p>
            <a:endParaRPr lang="en-US"/>
          </a:p>
        </p:txBody>
      </p:sp>
      <p:sp>
        <p:nvSpPr>
          <p:cNvPr id="25615" name="Line 14"/>
          <p:cNvSpPr>
            <a:spLocks noChangeShapeType="1"/>
          </p:cNvSpPr>
          <p:nvPr/>
        </p:nvSpPr>
        <p:spPr bwMode="auto">
          <a:xfrm>
            <a:off x="2794000" y="2343150"/>
            <a:ext cx="0" cy="1282700"/>
          </a:xfrm>
          <a:prstGeom prst="line">
            <a:avLst/>
          </a:prstGeom>
          <a:noFill/>
          <a:ln w="22225">
            <a:solidFill>
              <a:schemeClr val="tx1"/>
            </a:solidFill>
            <a:round/>
            <a:headEnd/>
            <a:tailEnd/>
          </a:ln>
        </p:spPr>
        <p:txBody>
          <a:bodyPr/>
          <a:lstStyle/>
          <a:p>
            <a:endParaRPr lang="en-US"/>
          </a:p>
        </p:txBody>
      </p:sp>
      <p:sp>
        <p:nvSpPr>
          <p:cNvPr id="25616"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5617" name="Line 16"/>
          <p:cNvSpPr>
            <a:spLocks noChangeShapeType="1"/>
          </p:cNvSpPr>
          <p:nvPr/>
        </p:nvSpPr>
        <p:spPr bwMode="auto">
          <a:xfrm flipH="1">
            <a:off x="2970213" y="3244850"/>
            <a:ext cx="1168400" cy="458788"/>
          </a:xfrm>
          <a:prstGeom prst="line">
            <a:avLst/>
          </a:prstGeom>
          <a:noFill/>
          <a:ln w="22225">
            <a:solidFill>
              <a:schemeClr val="tx1"/>
            </a:solidFill>
            <a:round/>
            <a:headEnd/>
            <a:tailEnd/>
          </a:ln>
        </p:spPr>
        <p:txBody>
          <a:bodyPr/>
          <a:lstStyle/>
          <a:p>
            <a:endParaRPr lang="en-US"/>
          </a:p>
        </p:txBody>
      </p:sp>
      <p:sp>
        <p:nvSpPr>
          <p:cNvPr id="25618"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5619"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5620"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5621"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5622"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5623"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5624"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5625"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5626"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5627"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5628"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5629"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5630"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5631"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5632"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5634" name="Rectangle 33"/>
          <p:cNvSpPr>
            <a:spLocks noChangeArrowheads="1"/>
          </p:cNvSpPr>
          <p:nvPr/>
        </p:nvSpPr>
        <p:spPr bwMode="auto">
          <a:xfrm>
            <a:off x="4479925" y="3140075"/>
            <a:ext cx="184150" cy="579438"/>
          </a:xfrm>
          <a:prstGeom prst="rect">
            <a:avLst/>
          </a:prstGeom>
          <a:noFill/>
          <a:ln w="9525">
            <a:noFill/>
            <a:miter lim="800000"/>
            <a:headEnd/>
            <a:tailEnd/>
          </a:ln>
        </p:spPr>
        <p:txBody>
          <a:bodyPr wrap="none">
            <a:spAutoFit/>
          </a:bodyPr>
          <a:lstStyle/>
          <a:p>
            <a:pPr eaLnBrk="0" hangingPunct="0"/>
            <a:endParaRPr lang="en-US" sz="3200">
              <a:solidFill>
                <a:schemeClr val="tx2"/>
              </a:solidFill>
            </a:endParaRPr>
          </a:p>
        </p:txBody>
      </p:sp>
      <p:sp>
        <p:nvSpPr>
          <p:cNvPr id="25635" name="Text Box 35"/>
          <p:cNvSpPr txBox="1">
            <a:spLocks noChangeArrowheads="1"/>
          </p:cNvSpPr>
          <p:nvPr/>
        </p:nvSpPr>
        <p:spPr bwMode="auto">
          <a:xfrm>
            <a:off x="838200" y="228600"/>
            <a:ext cx="7839075" cy="519113"/>
          </a:xfrm>
          <a:prstGeom prst="rect">
            <a:avLst/>
          </a:prstGeom>
          <a:noFill/>
          <a:ln w="9525">
            <a:noFill/>
            <a:miter lim="800000"/>
            <a:headEnd/>
            <a:tailEnd/>
          </a:ln>
        </p:spPr>
        <p:txBody>
          <a:bodyPr wrap="none">
            <a:spAutoFit/>
          </a:bodyPr>
          <a:lstStyle/>
          <a:p>
            <a:r>
              <a:rPr lang="en-US" sz="2800"/>
              <a:t>How node 2 computes shortest to all other destination</a:t>
            </a:r>
          </a:p>
        </p:txBody>
      </p:sp>
      <p:sp>
        <p:nvSpPr>
          <p:cNvPr id="25636" name="Text Box 36"/>
          <p:cNvSpPr txBox="1">
            <a:spLocks noChangeArrowheads="1"/>
          </p:cNvSpPr>
          <p:nvPr/>
        </p:nvSpPr>
        <p:spPr bwMode="auto">
          <a:xfrm>
            <a:off x="3124200" y="4343400"/>
            <a:ext cx="2844800" cy="1704975"/>
          </a:xfrm>
          <a:prstGeom prst="rect">
            <a:avLst/>
          </a:prstGeom>
          <a:noFill/>
          <a:ln w="9525">
            <a:noFill/>
            <a:miter lim="800000"/>
            <a:headEnd/>
            <a:tailEnd/>
          </a:ln>
        </p:spPr>
        <p:txBody>
          <a:bodyPr wrap="none">
            <a:spAutoFit/>
          </a:bodyPr>
          <a:lstStyle/>
          <a:p>
            <a:r>
              <a:rPr lang="en-US" sz="1400">
                <a:solidFill>
                  <a:schemeClr val="accent1"/>
                </a:solidFill>
              </a:rPr>
              <a:t>Receive d</a:t>
            </a:r>
            <a:r>
              <a:rPr lang="en-US" sz="1400" i="1">
                <a:solidFill>
                  <a:schemeClr val="accent1"/>
                </a:solidFill>
              </a:rPr>
              <a:t>istance vector </a:t>
            </a:r>
            <a:r>
              <a:rPr lang="en-US" sz="1400">
                <a:solidFill>
                  <a:schemeClr val="accent1"/>
                </a:solidFill>
              </a:rPr>
              <a:t> from node 5</a:t>
            </a:r>
          </a:p>
          <a:p>
            <a:r>
              <a:rPr lang="en-US" sz="1400">
                <a:solidFill>
                  <a:schemeClr val="accent1"/>
                </a:solidFill>
              </a:rPr>
              <a:t>   destination  distance </a:t>
            </a:r>
            <a:r>
              <a:rPr lang="en-US" sz="1400"/>
              <a:t>     </a:t>
            </a:r>
          </a:p>
          <a:p>
            <a:r>
              <a:rPr lang="en-US" sz="1400"/>
              <a:t>        1                  </a:t>
            </a:r>
            <a:r>
              <a:rPr lang="en-US" sz="1800">
                <a:sym typeface="Symbol" pitchFamily="18" charset="2"/>
              </a:rPr>
              <a:t></a:t>
            </a:r>
            <a:r>
              <a:rPr lang="en-US" sz="1400"/>
              <a:t>         </a:t>
            </a:r>
          </a:p>
          <a:p>
            <a:r>
              <a:rPr lang="en-US" sz="1400"/>
              <a:t>        2                  4           </a:t>
            </a:r>
          </a:p>
          <a:p>
            <a:r>
              <a:rPr lang="en-US" sz="1400"/>
              <a:t>        3                 </a:t>
            </a:r>
            <a:r>
              <a:rPr lang="en-US" sz="1800">
                <a:sym typeface="Symbol" pitchFamily="18" charset="2"/>
              </a:rPr>
              <a:t></a:t>
            </a:r>
            <a:r>
              <a:rPr lang="en-US" sz="1400"/>
              <a:t>          </a:t>
            </a:r>
          </a:p>
          <a:p>
            <a:r>
              <a:rPr lang="en-US" sz="1400"/>
              <a:t>        4                  3           </a:t>
            </a:r>
          </a:p>
          <a:p>
            <a:r>
              <a:rPr lang="en-US" sz="1400"/>
              <a:t>        </a:t>
            </a:r>
            <a:r>
              <a:rPr lang="en-US" sz="1400">
                <a:solidFill>
                  <a:srgbClr val="FF9933"/>
                </a:solidFill>
              </a:rPr>
              <a:t>6                  2           </a:t>
            </a:r>
          </a:p>
        </p:txBody>
      </p:sp>
      <p:sp>
        <p:nvSpPr>
          <p:cNvPr id="25637" name="Line 37"/>
          <p:cNvSpPr>
            <a:spLocks noChangeShapeType="1"/>
          </p:cNvSpPr>
          <p:nvPr/>
        </p:nvSpPr>
        <p:spPr bwMode="auto">
          <a:xfrm>
            <a:off x="2895600" y="6019800"/>
            <a:ext cx="3200400" cy="0"/>
          </a:xfrm>
          <a:prstGeom prst="line">
            <a:avLst/>
          </a:prstGeom>
          <a:noFill/>
          <a:ln w="38100">
            <a:solidFill>
              <a:schemeClr val="tx1"/>
            </a:solidFill>
            <a:round/>
            <a:headEnd/>
            <a:tailEnd type="triangle" w="med" len="med"/>
          </a:ln>
        </p:spPr>
        <p:txBody>
          <a:bodyPr/>
          <a:lstStyle/>
          <a:p>
            <a:endParaRPr lang="en-US"/>
          </a:p>
        </p:txBody>
      </p:sp>
      <p:sp>
        <p:nvSpPr>
          <p:cNvPr id="25638" name="Text Box 40"/>
          <p:cNvSpPr txBox="1">
            <a:spLocks noChangeArrowheads="1"/>
          </p:cNvSpPr>
          <p:nvPr/>
        </p:nvSpPr>
        <p:spPr bwMode="auto">
          <a:xfrm>
            <a:off x="5918200" y="4267200"/>
            <a:ext cx="3225800" cy="2105025"/>
          </a:xfrm>
          <a:prstGeom prst="rect">
            <a:avLst/>
          </a:prstGeom>
          <a:noFill/>
          <a:ln w="9525">
            <a:noFill/>
            <a:miter lim="800000"/>
            <a:headEnd/>
            <a:tailEnd/>
          </a:ln>
        </p:spPr>
        <p:txBody>
          <a:bodyPr wrap="none">
            <a:spAutoFit/>
          </a:bodyPr>
          <a:lstStyle/>
          <a:p>
            <a:r>
              <a:rPr lang="en-US" sz="1800"/>
              <a:t>New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3                3              4</a:t>
            </a:r>
          </a:p>
          <a:p>
            <a:r>
              <a:rPr lang="en-US" sz="1800"/>
              <a:t>     4                1               4</a:t>
            </a:r>
          </a:p>
          <a:p>
            <a:r>
              <a:rPr lang="en-US" sz="1800"/>
              <a:t>     5                4               5</a:t>
            </a:r>
          </a:p>
          <a:p>
            <a:r>
              <a:rPr lang="en-US" sz="1800"/>
              <a:t>     </a:t>
            </a:r>
            <a:r>
              <a:rPr lang="en-US" sz="1800">
                <a:solidFill>
                  <a:srgbClr val="FF9933"/>
                </a:solidFill>
              </a:rPr>
              <a:t>6                </a:t>
            </a:r>
            <a:r>
              <a:rPr lang="en-US" sz="1800">
                <a:solidFill>
                  <a:srgbClr val="FF9933"/>
                </a:solidFill>
                <a:sym typeface="Symbol" pitchFamily="18" charset="2"/>
              </a:rPr>
              <a:t>6</a:t>
            </a:r>
            <a:r>
              <a:rPr lang="en-US" sz="1800">
                <a:solidFill>
                  <a:srgbClr val="FF9933"/>
                </a:solidFill>
              </a:rPr>
              <a:t>               5</a:t>
            </a:r>
          </a:p>
        </p:txBody>
      </p:sp>
      <p:sp>
        <p:nvSpPr>
          <p:cNvPr id="25639" name="Text Box 41"/>
          <p:cNvSpPr txBox="1">
            <a:spLocks noChangeArrowheads="1"/>
          </p:cNvSpPr>
          <p:nvPr/>
        </p:nvSpPr>
        <p:spPr bwMode="auto">
          <a:xfrm>
            <a:off x="0" y="4267200"/>
            <a:ext cx="3238500" cy="2105025"/>
          </a:xfrm>
          <a:prstGeom prst="rect">
            <a:avLst/>
          </a:prstGeom>
          <a:noFill/>
          <a:ln w="9525">
            <a:noFill/>
            <a:miter lim="800000"/>
            <a:headEnd/>
            <a:tailEnd/>
          </a:ln>
        </p:spPr>
        <p:txBody>
          <a:bodyPr>
            <a:spAutoFit/>
          </a:bodyPr>
          <a:lstStyle/>
          <a:p>
            <a:r>
              <a:rPr lang="en-US" sz="1800"/>
              <a:t>Current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3                 3              4</a:t>
            </a:r>
          </a:p>
          <a:p>
            <a:r>
              <a:rPr lang="en-US" sz="1800">
                <a:solidFill>
                  <a:srgbClr val="FF9933"/>
                </a:solidFill>
              </a:rPr>
              <a:t>     </a:t>
            </a:r>
            <a:r>
              <a:rPr lang="en-US" sz="1800"/>
              <a:t>4                1               4</a:t>
            </a:r>
          </a:p>
          <a:p>
            <a:r>
              <a:rPr lang="en-US" sz="1800"/>
              <a:t>     5                4               5</a:t>
            </a:r>
          </a:p>
          <a:p>
            <a:r>
              <a:rPr lang="en-US" sz="1800"/>
              <a:t>     </a:t>
            </a:r>
            <a:r>
              <a:rPr lang="en-US" sz="1800">
                <a:solidFill>
                  <a:srgbClr val="FF9933"/>
                </a:solidFill>
              </a:rPr>
              <a:t>6                </a:t>
            </a:r>
            <a:r>
              <a:rPr lang="en-US" sz="1800">
                <a:solidFill>
                  <a:srgbClr val="FF9933"/>
                </a:solidFill>
                <a:sym typeface="Symbol" pitchFamily="18" charset="2"/>
              </a:rPr>
              <a:t></a:t>
            </a:r>
            <a:r>
              <a:rPr lang="en-US" sz="1800">
                <a:solidFill>
                  <a:srgbClr val="FF9933"/>
                </a:solidFill>
              </a:rPr>
              <a:t>              -1</a:t>
            </a:r>
          </a:p>
        </p:txBody>
      </p:sp>
      <p:sp>
        <p:nvSpPr>
          <p:cNvPr id="25640" name="Text Box 42"/>
          <p:cNvSpPr txBox="1">
            <a:spLocks noChangeArrowheads="1"/>
          </p:cNvSpPr>
          <p:nvPr/>
        </p:nvSpPr>
        <p:spPr bwMode="auto">
          <a:xfrm>
            <a:off x="381000" y="990600"/>
            <a:ext cx="8266113" cy="457200"/>
          </a:xfrm>
          <a:prstGeom prst="rect">
            <a:avLst/>
          </a:prstGeom>
          <a:noFill/>
          <a:ln w="9525">
            <a:noFill/>
            <a:miter lim="800000"/>
            <a:headEnd/>
            <a:tailEnd/>
          </a:ln>
        </p:spPr>
        <p:txBody>
          <a:bodyPr wrap="none">
            <a:spAutoFit/>
          </a:bodyPr>
          <a:lstStyle/>
          <a:p>
            <a:r>
              <a:rPr lang="en-US"/>
              <a:t>When receiving </a:t>
            </a:r>
            <a:r>
              <a:rPr lang="en-US" i="1"/>
              <a:t>distance vector</a:t>
            </a:r>
            <a:r>
              <a:rPr lang="en-US"/>
              <a:t> from 5, modify its </a:t>
            </a:r>
            <a:r>
              <a:rPr lang="en-US" i="1"/>
              <a:t>distance vector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p:spPr>
        <p:txBody>
          <a:bodyPr/>
          <a:lstStyle/>
          <a:p>
            <a:fld id="{F9EF7A21-AF21-4163-8BC9-167A4B0EBCCD}" type="slidenum">
              <a:rPr lang="en-US" smtClean="0"/>
              <a:pPr/>
              <a:t>44</a:t>
            </a:fld>
            <a:endParaRPr lang="en-US" smtClean="0"/>
          </a:p>
        </p:txBody>
      </p:sp>
      <p:sp>
        <p:nvSpPr>
          <p:cNvPr id="26627" name="Oval 2"/>
          <p:cNvSpPr>
            <a:spLocks noChangeArrowheads="1"/>
          </p:cNvSpPr>
          <p:nvPr/>
        </p:nvSpPr>
        <p:spPr bwMode="auto">
          <a:xfrm>
            <a:off x="2598738" y="1943100"/>
            <a:ext cx="436562" cy="428625"/>
          </a:xfrm>
          <a:prstGeom prst="ellipse">
            <a:avLst/>
          </a:prstGeom>
          <a:noFill/>
          <a:ln w="22225">
            <a:solidFill>
              <a:srgbClr val="000000"/>
            </a:solidFill>
            <a:round/>
            <a:headEnd/>
            <a:tailEnd/>
          </a:ln>
        </p:spPr>
        <p:txBody>
          <a:bodyPr/>
          <a:lstStyle/>
          <a:p>
            <a:endParaRPr lang="en-US"/>
          </a:p>
        </p:txBody>
      </p:sp>
      <p:sp>
        <p:nvSpPr>
          <p:cNvPr id="26628" name="Oval 3"/>
          <p:cNvSpPr>
            <a:spLocks noChangeArrowheads="1"/>
          </p:cNvSpPr>
          <p:nvPr/>
        </p:nvSpPr>
        <p:spPr bwMode="auto">
          <a:xfrm>
            <a:off x="2581275" y="3617913"/>
            <a:ext cx="436563" cy="428625"/>
          </a:xfrm>
          <a:prstGeom prst="ellipse">
            <a:avLst/>
          </a:prstGeom>
          <a:noFill/>
          <a:ln w="22225">
            <a:solidFill>
              <a:srgbClr val="000000"/>
            </a:solidFill>
            <a:round/>
            <a:headEnd/>
            <a:tailEnd/>
          </a:ln>
        </p:spPr>
        <p:txBody>
          <a:bodyPr/>
          <a:lstStyle/>
          <a:p>
            <a:endParaRPr lang="en-US"/>
          </a:p>
        </p:txBody>
      </p:sp>
      <p:sp>
        <p:nvSpPr>
          <p:cNvPr id="26629" name="Oval 4"/>
          <p:cNvSpPr>
            <a:spLocks noChangeArrowheads="1"/>
          </p:cNvSpPr>
          <p:nvPr/>
        </p:nvSpPr>
        <p:spPr bwMode="auto">
          <a:xfrm>
            <a:off x="4413250" y="1943100"/>
            <a:ext cx="436563" cy="428625"/>
          </a:xfrm>
          <a:prstGeom prst="ellipse">
            <a:avLst/>
          </a:prstGeom>
          <a:noFill/>
          <a:ln w="22225">
            <a:solidFill>
              <a:srgbClr val="000000"/>
            </a:solidFill>
            <a:round/>
            <a:headEnd/>
            <a:tailEnd/>
          </a:ln>
        </p:spPr>
        <p:txBody>
          <a:bodyPr/>
          <a:lstStyle/>
          <a:p>
            <a:endParaRPr lang="en-US"/>
          </a:p>
        </p:txBody>
      </p:sp>
      <p:sp>
        <p:nvSpPr>
          <p:cNvPr id="26630" name="Oval 5"/>
          <p:cNvSpPr>
            <a:spLocks noChangeArrowheads="1"/>
          </p:cNvSpPr>
          <p:nvPr/>
        </p:nvSpPr>
        <p:spPr bwMode="auto">
          <a:xfrm>
            <a:off x="4732338" y="3770313"/>
            <a:ext cx="436562" cy="428625"/>
          </a:xfrm>
          <a:prstGeom prst="ellipse">
            <a:avLst/>
          </a:prstGeom>
          <a:noFill/>
          <a:ln w="22225">
            <a:solidFill>
              <a:srgbClr val="000000"/>
            </a:solidFill>
            <a:round/>
            <a:headEnd/>
            <a:tailEnd/>
          </a:ln>
        </p:spPr>
        <p:txBody>
          <a:bodyPr/>
          <a:lstStyle/>
          <a:p>
            <a:endParaRPr lang="en-US"/>
          </a:p>
        </p:txBody>
      </p:sp>
      <p:sp>
        <p:nvSpPr>
          <p:cNvPr id="26631" name="Line 6"/>
          <p:cNvSpPr>
            <a:spLocks noChangeShapeType="1"/>
          </p:cNvSpPr>
          <p:nvPr/>
        </p:nvSpPr>
        <p:spPr bwMode="auto">
          <a:xfrm>
            <a:off x="3041650" y="2146300"/>
            <a:ext cx="1368425" cy="0"/>
          </a:xfrm>
          <a:prstGeom prst="line">
            <a:avLst/>
          </a:prstGeom>
          <a:noFill/>
          <a:ln w="22225">
            <a:solidFill>
              <a:srgbClr val="000000"/>
            </a:solidFill>
            <a:round/>
            <a:headEnd/>
            <a:tailEnd/>
          </a:ln>
        </p:spPr>
        <p:txBody>
          <a:bodyPr/>
          <a:lstStyle/>
          <a:p>
            <a:endParaRPr lang="en-US"/>
          </a:p>
        </p:txBody>
      </p:sp>
      <p:sp>
        <p:nvSpPr>
          <p:cNvPr id="26632" name="Oval 7"/>
          <p:cNvSpPr>
            <a:spLocks noChangeArrowheads="1"/>
          </p:cNvSpPr>
          <p:nvPr/>
        </p:nvSpPr>
        <p:spPr bwMode="auto">
          <a:xfrm>
            <a:off x="4148138" y="2943225"/>
            <a:ext cx="436562" cy="428625"/>
          </a:xfrm>
          <a:prstGeom prst="ellipse">
            <a:avLst/>
          </a:prstGeom>
          <a:noFill/>
          <a:ln w="22225">
            <a:solidFill>
              <a:srgbClr val="000000"/>
            </a:solidFill>
            <a:round/>
            <a:headEnd/>
            <a:tailEnd/>
          </a:ln>
        </p:spPr>
        <p:txBody>
          <a:bodyPr/>
          <a:lstStyle/>
          <a:p>
            <a:endParaRPr lang="en-US"/>
          </a:p>
        </p:txBody>
      </p:sp>
      <p:sp>
        <p:nvSpPr>
          <p:cNvPr id="26633" name="Oval 8"/>
          <p:cNvSpPr>
            <a:spLocks noChangeArrowheads="1"/>
          </p:cNvSpPr>
          <p:nvPr/>
        </p:nvSpPr>
        <p:spPr bwMode="auto">
          <a:xfrm>
            <a:off x="6026150" y="2228850"/>
            <a:ext cx="434975" cy="428625"/>
          </a:xfrm>
          <a:prstGeom prst="ellipse">
            <a:avLst/>
          </a:prstGeom>
          <a:noFill/>
          <a:ln w="22225">
            <a:solidFill>
              <a:srgbClr val="000000"/>
            </a:solidFill>
            <a:round/>
            <a:headEnd/>
            <a:tailEnd/>
          </a:ln>
        </p:spPr>
        <p:txBody>
          <a:bodyPr/>
          <a:lstStyle/>
          <a:p>
            <a:endParaRPr lang="en-US"/>
          </a:p>
        </p:txBody>
      </p:sp>
      <p:sp>
        <p:nvSpPr>
          <p:cNvPr id="26634" name="Line 9"/>
          <p:cNvSpPr>
            <a:spLocks noChangeShapeType="1"/>
          </p:cNvSpPr>
          <p:nvPr/>
        </p:nvSpPr>
        <p:spPr bwMode="auto">
          <a:xfrm flipH="1">
            <a:off x="4422775" y="2359025"/>
            <a:ext cx="123825" cy="590550"/>
          </a:xfrm>
          <a:prstGeom prst="line">
            <a:avLst/>
          </a:prstGeom>
          <a:noFill/>
          <a:ln w="22225">
            <a:solidFill>
              <a:schemeClr val="tx1"/>
            </a:solidFill>
            <a:round/>
            <a:headEnd/>
            <a:tailEnd/>
          </a:ln>
        </p:spPr>
        <p:txBody>
          <a:bodyPr/>
          <a:lstStyle/>
          <a:p>
            <a:endParaRPr lang="en-US"/>
          </a:p>
        </p:txBody>
      </p:sp>
      <p:sp>
        <p:nvSpPr>
          <p:cNvPr id="26635" name="Line 10"/>
          <p:cNvSpPr>
            <a:spLocks noChangeShapeType="1"/>
          </p:cNvSpPr>
          <p:nvPr/>
        </p:nvSpPr>
        <p:spPr bwMode="auto">
          <a:xfrm>
            <a:off x="4440238" y="3376613"/>
            <a:ext cx="371475" cy="458787"/>
          </a:xfrm>
          <a:prstGeom prst="line">
            <a:avLst/>
          </a:prstGeom>
          <a:noFill/>
          <a:ln w="22225">
            <a:solidFill>
              <a:srgbClr val="000000"/>
            </a:solidFill>
            <a:round/>
            <a:headEnd/>
            <a:tailEnd/>
          </a:ln>
        </p:spPr>
        <p:txBody>
          <a:bodyPr/>
          <a:lstStyle/>
          <a:p>
            <a:endParaRPr lang="en-US"/>
          </a:p>
        </p:txBody>
      </p:sp>
      <p:sp>
        <p:nvSpPr>
          <p:cNvPr id="26636" name="Line 11"/>
          <p:cNvSpPr>
            <a:spLocks noChangeShapeType="1"/>
          </p:cNvSpPr>
          <p:nvPr/>
        </p:nvSpPr>
        <p:spPr bwMode="auto">
          <a:xfrm>
            <a:off x="4830763" y="2162175"/>
            <a:ext cx="1203325" cy="214313"/>
          </a:xfrm>
          <a:prstGeom prst="line">
            <a:avLst/>
          </a:prstGeom>
          <a:noFill/>
          <a:ln w="22225">
            <a:solidFill>
              <a:schemeClr val="tx1"/>
            </a:solidFill>
            <a:round/>
            <a:headEnd/>
            <a:tailEnd/>
          </a:ln>
        </p:spPr>
        <p:txBody>
          <a:bodyPr/>
          <a:lstStyle/>
          <a:p>
            <a:endParaRPr lang="en-US"/>
          </a:p>
        </p:txBody>
      </p:sp>
      <p:sp>
        <p:nvSpPr>
          <p:cNvPr id="26637" name="Line 12"/>
          <p:cNvSpPr>
            <a:spLocks noChangeShapeType="1"/>
          </p:cNvSpPr>
          <p:nvPr/>
        </p:nvSpPr>
        <p:spPr bwMode="auto">
          <a:xfrm flipV="1">
            <a:off x="5113338" y="2571750"/>
            <a:ext cx="955675" cy="1263650"/>
          </a:xfrm>
          <a:prstGeom prst="line">
            <a:avLst/>
          </a:prstGeom>
          <a:noFill/>
          <a:ln w="22225">
            <a:solidFill>
              <a:srgbClr val="000000"/>
            </a:solidFill>
            <a:round/>
            <a:headEnd/>
            <a:tailEnd/>
          </a:ln>
        </p:spPr>
        <p:txBody>
          <a:bodyPr/>
          <a:lstStyle/>
          <a:p>
            <a:endParaRPr lang="en-US"/>
          </a:p>
        </p:txBody>
      </p:sp>
      <p:sp>
        <p:nvSpPr>
          <p:cNvPr id="26638" name="Line 13"/>
          <p:cNvSpPr>
            <a:spLocks noChangeShapeType="1"/>
          </p:cNvSpPr>
          <p:nvPr/>
        </p:nvSpPr>
        <p:spPr bwMode="auto">
          <a:xfrm flipH="1" flipV="1">
            <a:off x="2989263" y="3933825"/>
            <a:ext cx="1752600" cy="98425"/>
          </a:xfrm>
          <a:prstGeom prst="line">
            <a:avLst/>
          </a:prstGeom>
          <a:noFill/>
          <a:ln w="22225">
            <a:solidFill>
              <a:schemeClr val="tx1"/>
            </a:solidFill>
            <a:round/>
            <a:headEnd/>
            <a:tailEnd/>
          </a:ln>
        </p:spPr>
        <p:txBody>
          <a:bodyPr/>
          <a:lstStyle/>
          <a:p>
            <a:endParaRPr lang="en-US"/>
          </a:p>
        </p:txBody>
      </p:sp>
      <p:sp>
        <p:nvSpPr>
          <p:cNvPr id="26639" name="Line 14"/>
          <p:cNvSpPr>
            <a:spLocks noChangeShapeType="1"/>
          </p:cNvSpPr>
          <p:nvPr/>
        </p:nvSpPr>
        <p:spPr bwMode="auto">
          <a:xfrm>
            <a:off x="2794000" y="2343150"/>
            <a:ext cx="0" cy="1282700"/>
          </a:xfrm>
          <a:prstGeom prst="line">
            <a:avLst/>
          </a:prstGeom>
          <a:noFill/>
          <a:ln w="22225">
            <a:solidFill>
              <a:schemeClr val="tx1"/>
            </a:solidFill>
            <a:round/>
            <a:headEnd/>
            <a:tailEnd/>
          </a:ln>
        </p:spPr>
        <p:txBody>
          <a:bodyPr/>
          <a:lstStyle/>
          <a:p>
            <a:endParaRPr lang="en-US"/>
          </a:p>
        </p:txBody>
      </p:sp>
      <p:sp>
        <p:nvSpPr>
          <p:cNvPr id="26640" name="Line 15"/>
          <p:cNvSpPr>
            <a:spLocks noChangeShapeType="1"/>
          </p:cNvSpPr>
          <p:nvPr/>
        </p:nvSpPr>
        <p:spPr bwMode="auto">
          <a:xfrm>
            <a:off x="2935288" y="2293938"/>
            <a:ext cx="1222375" cy="754062"/>
          </a:xfrm>
          <a:prstGeom prst="line">
            <a:avLst/>
          </a:prstGeom>
          <a:noFill/>
          <a:ln w="22225">
            <a:solidFill>
              <a:srgbClr val="000000"/>
            </a:solidFill>
            <a:round/>
            <a:headEnd/>
            <a:tailEnd/>
          </a:ln>
        </p:spPr>
        <p:txBody>
          <a:bodyPr/>
          <a:lstStyle/>
          <a:p>
            <a:endParaRPr lang="en-US"/>
          </a:p>
        </p:txBody>
      </p:sp>
      <p:sp>
        <p:nvSpPr>
          <p:cNvPr id="26641" name="Line 16"/>
          <p:cNvSpPr>
            <a:spLocks noChangeShapeType="1"/>
          </p:cNvSpPr>
          <p:nvPr/>
        </p:nvSpPr>
        <p:spPr bwMode="auto">
          <a:xfrm flipH="1">
            <a:off x="2970213" y="3244850"/>
            <a:ext cx="1168400" cy="458788"/>
          </a:xfrm>
          <a:prstGeom prst="line">
            <a:avLst/>
          </a:prstGeom>
          <a:noFill/>
          <a:ln w="22225">
            <a:solidFill>
              <a:schemeClr val="tx1"/>
            </a:solidFill>
            <a:round/>
            <a:headEnd/>
            <a:tailEnd/>
          </a:ln>
        </p:spPr>
        <p:txBody>
          <a:bodyPr/>
          <a:lstStyle/>
          <a:p>
            <a:endParaRPr lang="en-US"/>
          </a:p>
        </p:txBody>
      </p:sp>
      <p:sp>
        <p:nvSpPr>
          <p:cNvPr id="26642" name="Rectangle 17"/>
          <p:cNvSpPr>
            <a:spLocks noChangeArrowheads="1"/>
          </p:cNvSpPr>
          <p:nvPr/>
        </p:nvSpPr>
        <p:spPr bwMode="auto">
          <a:xfrm>
            <a:off x="2805113" y="20367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6643" name="Rectangle 18"/>
          <p:cNvSpPr>
            <a:spLocks noChangeArrowheads="1"/>
          </p:cNvSpPr>
          <p:nvPr/>
        </p:nvSpPr>
        <p:spPr bwMode="auto">
          <a:xfrm>
            <a:off x="2782888" y="3738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6644" name="Rectangle 19"/>
          <p:cNvSpPr>
            <a:spLocks noChangeArrowheads="1"/>
          </p:cNvSpPr>
          <p:nvPr/>
        </p:nvSpPr>
        <p:spPr bwMode="auto">
          <a:xfrm>
            <a:off x="4606925" y="20653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6645" name="Rectangle 20"/>
          <p:cNvSpPr>
            <a:spLocks noChangeArrowheads="1"/>
          </p:cNvSpPr>
          <p:nvPr/>
        </p:nvSpPr>
        <p:spPr bwMode="auto">
          <a:xfrm>
            <a:off x="4357688" y="30495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6646" name="Rectangle 21"/>
          <p:cNvSpPr>
            <a:spLocks noChangeArrowheads="1"/>
          </p:cNvSpPr>
          <p:nvPr/>
        </p:nvSpPr>
        <p:spPr bwMode="auto">
          <a:xfrm>
            <a:off x="4943475" y="3886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6647" name="Rectangle 22"/>
          <p:cNvSpPr>
            <a:spLocks noChangeArrowheads="1"/>
          </p:cNvSpPr>
          <p:nvPr/>
        </p:nvSpPr>
        <p:spPr bwMode="auto">
          <a:xfrm>
            <a:off x="6218238" y="234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26648" name="Rectangle 23"/>
          <p:cNvSpPr>
            <a:spLocks noChangeArrowheads="1"/>
          </p:cNvSpPr>
          <p:nvPr/>
        </p:nvSpPr>
        <p:spPr bwMode="auto">
          <a:xfrm>
            <a:off x="3473450" y="31861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6649" name="Rectangle 24"/>
          <p:cNvSpPr>
            <a:spLocks noChangeArrowheads="1"/>
          </p:cNvSpPr>
          <p:nvPr/>
        </p:nvSpPr>
        <p:spPr bwMode="auto">
          <a:xfrm>
            <a:off x="5367338" y="19732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26650" name="Rectangle 25"/>
          <p:cNvSpPr>
            <a:spLocks noChangeArrowheads="1"/>
          </p:cNvSpPr>
          <p:nvPr/>
        </p:nvSpPr>
        <p:spPr bwMode="auto">
          <a:xfrm>
            <a:off x="4589463" y="25749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6651" name="Rectangle 26"/>
          <p:cNvSpPr>
            <a:spLocks noChangeArrowheads="1"/>
          </p:cNvSpPr>
          <p:nvPr/>
        </p:nvSpPr>
        <p:spPr bwMode="auto">
          <a:xfrm>
            <a:off x="4713288" y="33940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6652" name="Rectangle 27"/>
          <p:cNvSpPr>
            <a:spLocks noChangeArrowheads="1"/>
          </p:cNvSpPr>
          <p:nvPr/>
        </p:nvSpPr>
        <p:spPr bwMode="auto">
          <a:xfrm>
            <a:off x="5703888" y="31972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6653" name="Rectangle 28"/>
          <p:cNvSpPr>
            <a:spLocks noChangeArrowheads="1"/>
          </p:cNvSpPr>
          <p:nvPr/>
        </p:nvSpPr>
        <p:spPr bwMode="auto">
          <a:xfrm>
            <a:off x="2641600" y="28368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26654" name="Rectangle 29"/>
          <p:cNvSpPr>
            <a:spLocks noChangeArrowheads="1"/>
          </p:cNvSpPr>
          <p:nvPr/>
        </p:nvSpPr>
        <p:spPr bwMode="auto">
          <a:xfrm>
            <a:off x="3614738" y="24749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26655" name="Rectangle 30"/>
          <p:cNvSpPr>
            <a:spLocks noChangeArrowheads="1"/>
          </p:cNvSpPr>
          <p:nvPr/>
        </p:nvSpPr>
        <p:spPr bwMode="auto">
          <a:xfrm>
            <a:off x="3579813" y="187642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26656" name="Rectangle 31"/>
          <p:cNvSpPr>
            <a:spLocks noChangeArrowheads="1"/>
          </p:cNvSpPr>
          <p:nvPr/>
        </p:nvSpPr>
        <p:spPr bwMode="auto">
          <a:xfrm>
            <a:off x="3881438" y="40163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26658" name="Rectangle 33"/>
          <p:cNvSpPr>
            <a:spLocks noChangeArrowheads="1"/>
          </p:cNvSpPr>
          <p:nvPr/>
        </p:nvSpPr>
        <p:spPr bwMode="auto">
          <a:xfrm>
            <a:off x="4479925" y="3140075"/>
            <a:ext cx="184150" cy="579438"/>
          </a:xfrm>
          <a:prstGeom prst="rect">
            <a:avLst/>
          </a:prstGeom>
          <a:noFill/>
          <a:ln w="9525">
            <a:noFill/>
            <a:miter lim="800000"/>
            <a:headEnd/>
            <a:tailEnd/>
          </a:ln>
        </p:spPr>
        <p:txBody>
          <a:bodyPr wrap="none">
            <a:spAutoFit/>
          </a:bodyPr>
          <a:lstStyle/>
          <a:p>
            <a:pPr eaLnBrk="0" hangingPunct="0"/>
            <a:endParaRPr lang="en-US" sz="3200">
              <a:solidFill>
                <a:schemeClr val="tx2"/>
              </a:solidFill>
            </a:endParaRPr>
          </a:p>
        </p:txBody>
      </p:sp>
      <p:sp>
        <p:nvSpPr>
          <p:cNvPr id="26659" name="Text Box 34"/>
          <p:cNvSpPr txBox="1">
            <a:spLocks noChangeArrowheads="1"/>
          </p:cNvSpPr>
          <p:nvPr/>
        </p:nvSpPr>
        <p:spPr bwMode="auto">
          <a:xfrm>
            <a:off x="838200" y="228600"/>
            <a:ext cx="7839075" cy="519113"/>
          </a:xfrm>
          <a:prstGeom prst="rect">
            <a:avLst/>
          </a:prstGeom>
          <a:noFill/>
          <a:ln w="9525">
            <a:noFill/>
            <a:miter lim="800000"/>
            <a:headEnd/>
            <a:tailEnd/>
          </a:ln>
        </p:spPr>
        <p:txBody>
          <a:bodyPr wrap="none">
            <a:spAutoFit/>
          </a:bodyPr>
          <a:lstStyle/>
          <a:p>
            <a:r>
              <a:rPr lang="en-US" sz="2800"/>
              <a:t>How node 2 computes shortest to all other destination</a:t>
            </a:r>
          </a:p>
        </p:txBody>
      </p:sp>
      <p:sp>
        <p:nvSpPr>
          <p:cNvPr id="26660" name="Text Box 35"/>
          <p:cNvSpPr txBox="1">
            <a:spLocks noChangeArrowheads="1"/>
          </p:cNvSpPr>
          <p:nvPr/>
        </p:nvSpPr>
        <p:spPr bwMode="auto">
          <a:xfrm>
            <a:off x="3276600" y="4313238"/>
            <a:ext cx="2800350" cy="1581150"/>
          </a:xfrm>
          <a:prstGeom prst="rect">
            <a:avLst/>
          </a:prstGeom>
          <a:noFill/>
          <a:ln w="9525">
            <a:noFill/>
            <a:miter lim="800000"/>
            <a:headEnd/>
            <a:tailEnd/>
          </a:ln>
        </p:spPr>
        <p:txBody>
          <a:bodyPr wrap="none">
            <a:spAutoFit/>
          </a:bodyPr>
          <a:lstStyle/>
          <a:p>
            <a:r>
              <a:rPr lang="en-US" sz="1400">
                <a:solidFill>
                  <a:schemeClr val="accent1"/>
                </a:solidFill>
              </a:rPr>
              <a:t>Receive d</a:t>
            </a:r>
            <a:r>
              <a:rPr lang="en-US" sz="1400" i="1">
                <a:solidFill>
                  <a:schemeClr val="accent1"/>
                </a:solidFill>
              </a:rPr>
              <a:t>istance vector</a:t>
            </a:r>
            <a:r>
              <a:rPr lang="en-US" sz="1400">
                <a:solidFill>
                  <a:schemeClr val="accent1"/>
                </a:solidFill>
              </a:rPr>
              <a:t> from node 4</a:t>
            </a:r>
          </a:p>
          <a:p>
            <a:r>
              <a:rPr lang="en-US" sz="1400">
                <a:solidFill>
                  <a:schemeClr val="accent1"/>
                </a:solidFill>
              </a:rPr>
              <a:t>       Destination   distance   </a:t>
            </a:r>
          </a:p>
          <a:p>
            <a:r>
              <a:rPr lang="en-US" sz="1400"/>
              <a:t>            1                  5         </a:t>
            </a:r>
          </a:p>
          <a:p>
            <a:r>
              <a:rPr lang="en-US" sz="1400"/>
              <a:t>            2                  1        </a:t>
            </a:r>
          </a:p>
          <a:p>
            <a:r>
              <a:rPr lang="en-US" sz="1400"/>
              <a:t>            3                  </a:t>
            </a:r>
            <a:r>
              <a:rPr lang="en-US" sz="1400">
                <a:sym typeface="Symbol" pitchFamily="18" charset="2"/>
              </a:rPr>
              <a:t>2</a:t>
            </a:r>
            <a:r>
              <a:rPr lang="en-US" sz="1400"/>
              <a:t>         </a:t>
            </a:r>
          </a:p>
          <a:p>
            <a:r>
              <a:rPr lang="en-US" sz="1400"/>
              <a:t>            5                  3          </a:t>
            </a:r>
          </a:p>
          <a:p>
            <a:r>
              <a:rPr lang="en-US" sz="1400"/>
              <a:t>            </a:t>
            </a:r>
            <a:r>
              <a:rPr lang="en-US" sz="1400">
                <a:solidFill>
                  <a:srgbClr val="FF9933"/>
                </a:solidFill>
              </a:rPr>
              <a:t>6                  </a:t>
            </a:r>
            <a:r>
              <a:rPr lang="en-US" sz="1400">
                <a:solidFill>
                  <a:srgbClr val="FF9933"/>
                </a:solidFill>
                <a:sym typeface="Symbol" pitchFamily="18" charset="2"/>
              </a:rPr>
              <a:t>3</a:t>
            </a:r>
            <a:r>
              <a:rPr lang="en-US" sz="1400">
                <a:solidFill>
                  <a:srgbClr val="FF9933"/>
                </a:solidFill>
              </a:rPr>
              <a:t>             </a:t>
            </a:r>
          </a:p>
        </p:txBody>
      </p:sp>
      <p:sp>
        <p:nvSpPr>
          <p:cNvPr id="26661" name="Line 36"/>
          <p:cNvSpPr>
            <a:spLocks noChangeShapeType="1"/>
          </p:cNvSpPr>
          <p:nvPr/>
        </p:nvSpPr>
        <p:spPr bwMode="auto">
          <a:xfrm>
            <a:off x="2895600" y="6019800"/>
            <a:ext cx="3200400" cy="0"/>
          </a:xfrm>
          <a:prstGeom prst="line">
            <a:avLst/>
          </a:prstGeom>
          <a:noFill/>
          <a:ln w="38100">
            <a:solidFill>
              <a:schemeClr val="tx1"/>
            </a:solidFill>
            <a:round/>
            <a:headEnd/>
            <a:tailEnd type="triangle" w="med" len="med"/>
          </a:ln>
        </p:spPr>
        <p:txBody>
          <a:bodyPr/>
          <a:lstStyle/>
          <a:p>
            <a:endParaRPr lang="en-US"/>
          </a:p>
        </p:txBody>
      </p:sp>
      <p:sp>
        <p:nvSpPr>
          <p:cNvPr id="26662" name="Text Box 37"/>
          <p:cNvSpPr txBox="1">
            <a:spLocks noChangeArrowheads="1"/>
          </p:cNvSpPr>
          <p:nvPr/>
        </p:nvSpPr>
        <p:spPr bwMode="auto">
          <a:xfrm>
            <a:off x="5918200" y="4114800"/>
            <a:ext cx="3225800" cy="2195513"/>
          </a:xfrm>
          <a:prstGeom prst="rect">
            <a:avLst/>
          </a:prstGeom>
          <a:noFill/>
          <a:ln w="9525">
            <a:noFill/>
            <a:miter lim="800000"/>
            <a:headEnd/>
            <a:tailEnd/>
          </a:ln>
        </p:spPr>
        <p:txBody>
          <a:bodyPr wrap="none">
            <a:spAutoFit/>
          </a:bodyPr>
          <a:lstStyle/>
          <a:p>
            <a:r>
              <a:rPr lang="en-US"/>
              <a:t> </a:t>
            </a:r>
            <a:r>
              <a:rPr lang="en-US" sz="1800"/>
              <a:t>New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3                3              4</a:t>
            </a:r>
          </a:p>
          <a:p>
            <a:r>
              <a:rPr lang="en-US" sz="1800"/>
              <a:t>     4                1               4</a:t>
            </a:r>
          </a:p>
          <a:p>
            <a:r>
              <a:rPr lang="en-US" sz="1800"/>
              <a:t>     5                4               5</a:t>
            </a:r>
          </a:p>
          <a:p>
            <a:r>
              <a:rPr lang="en-US" sz="1800"/>
              <a:t>     </a:t>
            </a:r>
            <a:r>
              <a:rPr lang="en-US" sz="1800">
                <a:solidFill>
                  <a:srgbClr val="FF9933"/>
                </a:solidFill>
              </a:rPr>
              <a:t>6                4               4</a:t>
            </a:r>
          </a:p>
        </p:txBody>
      </p:sp>
      <p:sp>
        <p:nvSpPr>
          <p:cNvPr id="26663" name="Text Box 38"/>
          <p:cNvSpPr txBox="1">
            <a:spLocks noChangeArrowheads="1"/>
          </p:cNvSpPr>
          <p:nvPr/>
        </p:nvSpPr>
        <p:spPr bwMode="auto">
          <a:xfrm>
            <a:off x="0" y="4267200"/>
            <a:ext cx="3238500" cy="2105025"/>
          </a:xfrm>
          <a:prstGeom prst="rect">
            <a:avLst/>
          </a:prstGeom>
          <a:noFill/>
          <a:ln w="9525">
            <a:noFill/>
            <a:miter lim="800000"/>
            <a:headEnd/>
            <a:tailEnd/>
          </a:ln>
        </p:spPr>
        <p:txBody>
          <a:bodyPr wrap="none">
            <a:spAutoFit/>
          </a:bodyPr>
          <a:lstStyle/>
          <a:p>
            <a:r>
              <a:rPr lang="en-US" sz="1800"/>
              <a:t>Current d</a:t>
            </a:r>
            <a:r>
              <a:rPr lang="en-US" sz="1800" i="1"/>
              <a:t>istance vector</a:t>
            </a:r>
            <a:r>
              <a:rPr lang="en-US" sz="1800"/>
              <a:t> in node 2</a:t>
            </a:r>
            <a:endParaRPr lang="en-US"/>
          </a:p>
          <a:p>
            <a:r>
              <a:rPr lang="en-US" sz="1800"/>
              <a:t>Destination   distance   next node</a:t>
            </a:r>
          </a:p>
          <a:p>
            <a:r>
              <a:rPr lang="en-US"/>
              <a:t>    </a:t>
            </a:r>
            <a:r>
              <a:rPr lang="en-US" sz="1800"/>
              <a:t>1               </a:t>
            </a:r>
            <a:r>
              <a:rPr lang="en-US" sz="1800">
                <a:sym typeface="Symbol" pitchFamily="18" charset="2"/>
              </a:rPr>
              <a:t>3</a:t>
            </a:r>
            <a:r>
              <a:rPr lang="en-US" sz="1800"/>
              <a:t>               1</a:t>
            </a:r>
          </a:p>
          <a:p>
            <a:r>
              <a:rPr lang="en-US" sz="1800"/>
              <a:t>     3                3              4</a:t>
            </a:r>
          </a:p>
          <a:p>
            <a:r>
              <a:rPr lang="en-US" sz="1800"/>
              <a:t>     4                1               4</a:t>
            </a:r>
          </a:p>
          <a:p>
            <a:r>
              <a:rPr lang="en-US" sz="1800"/>
              <a:t>     5                4               5</a:t>
            </a:r>
          </a:p>
          <a:p>
            <a:r>
              <a:rPr lang="en-US" sz="1800"/>
              <a:t>     </a:t>
            </a:r>
            <a:r>
              <a:rPr lang="en-US" sz="1800">
                <a:solidFill>
                  <a:srgbClr val="FF9933"/>
                </a:solidFill>
              </a:rPr>
              <a:t>6                </a:t>
            </a:r>
            <a:r>
              <a:rPr lang="en-US" sz="1800">
                <a:solidFill>
                  <a:srgbClr val="FF9933"/>
                </a:solidFill>
                <a:sym typeface="Symbol" pitchFamily="18" charset="2"/>
              </a:rPr>
              <a:t>6</a:t>
            </a:r>
            <a:r>
              <a:rPr lang="en-US" sz="1800">
                <a:solidFill>
                  <a:srgbClr val="FF9933"/>
                </a:solidFill>
              </a:rPr>
              <a:t>               5</a:t>
            </a:r>
          </a:p>
        </p:txBody>
      </p:sp>
      <p:sp>
        <p:nvSpPr>
          <p:cNvPr id="26664" name="Text Box 39"/>
          <p:cNvSpPr txBox="1">
            <a:spLocks noChangeArrowheads="1"/>
          </p:cNvSpPr>
          <p:nvPr/>
        </p:nvSpPr>
        <p:spPr bwMode="auto">
          <a:xfrm>
            <a:off x="0" y="762000"/>
            <a:ext cx="9001125" cy="822325"/>
          </a:xfrm>
          <a:prstGeom prst="rect">
            <a:avLst/>
          </a:prstGeom>
          <a:noFill/>
          <a:ln w="9525">
            <a:noFill/>
            <a:miter lim="800000"/>
            <a:headEnd/>
            <a:tailEnd/>
          </a:ln>
        </p:spPr>
        <p:txBody>
          <a:bodyPr wrap="none">
            <a:spAutoFit/>
          </a:bodyPr>
          <a:lstStyle/>
          <a:p>
            <a:r>
              <a:rPr lang="en-US"/>
              <a:t>When receiving </a:t>
            </a:r>
            <a:r>
              <a:rPr lang="en-US" i="1"/>
              <a:t>distance vector</a:t>
            </a:r>
            <a:r>
              <a:rPr lang="en-US"/>
              <a:t> from 4, modify its </a:t>
            </a:r>
            <a:r>
              <a:rPr lang="en-US" i="1"/>
              <a:t>distance vector </a:t>
            </a:r>
            <a:r>
              <a:rPr lang="en-US"/>
              <a:t>again</a:t>
            </a:r>
          </a:p>
          <a:p>
            <a:r>
              <a:rPr lang="en-US"/>
              <a:t>             At this time, the </a:t>
            </a:r>
            <a:r>
              <a:rPr lang="en-US" i="1"/>
              <a:t>distance vector</a:t>
            </a:r>
            <a:r>
              <a:rPr lang="en-US"/>
              <a:t> converges to stable state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What if there are changes?</a:t>
            </a:r>
          </a:p>
        </p:txBody>
      </p:sp>
      <p:sp>
        <p:nvSpPr>
          <p:cNvPr id="524291" name="Rectangle 3"/>
          <p:cNvSpPr>
            <a:spLocks noGrp="1" noChangeArrowheads="1"/>
          </p:cNvSpPr>
          <p:nvPr>
            <p:ph type="body" idx="1"/>
          </p:nvPr>
        </p:nvSpPr>
        <p:spPr>
          <a:xfrm>
            <a:off x="457200" y="1524000"/>
            <a:ext cx="8458200" cy="4876800"/>
          </a:xfrm>
        </p:spPr>
        <p:txBody>
          <a:bodyPr/>
          <a:lstStyle/>
          <a:p>
            <a:pPr marL="457200" indent="-457200"/>
            <a:r>
              <a:rPr lang="en-US" sz="2200"/>
              <a:t>One scenario: Suppose link between F and G fails</a:t>
            </a:r>
          </a:p>
          <a:p>
            <a:pPr marL="838200" lvl="1" indent="-381000">
              <a:buFontTx/>
              <a:buAutoNum type="arabicPeriod"/>
            </a:pPr>
            <a:r>
              <a:rPr lang="en-US" sz="2200"/>
              <a:t>F notices failure, sets its cost to G to infinity and tells A</a:t>
            </a:r>
          </a:p>
          <a:p>
            <a:pPr marL="838200" lvl="1" indent="-381000">
              <a:buFontTx/>
              <a:buAutoNum type="arabicPeriod"/>
            </a:pPr>
            <a:r>
              <a:rPr lang="en-US" sz="2200"/>
              <a:t>A sets its cost to G to infinity too, since it learned it from F</a:t>
            </a:r>
          </a:p>
          <a:p>
            <a:pPr marL="838200" lvl="1" indent="-381000">
              <a:buFontTx/>
              <a:buAutoNum type="arabicPeriod"/>
            </a:pPr>
            <a:r>
              <a:rPr lang="en-US" sz="2200"/>
              <a:t>A learns route from C with cost 2 and adopts it</a:t>
            </a:r>
          </a:p>
        </p:txBody>
      </p:sp>
      <p:sp>
        <p:nvSpPr>
          <p:cNvPr id="524292" name="Oval 4"/>
          <p:cNvSpPr>
            <a:spLocks noChangeArrowheads="1"/>
          </p:cNvSpPr>
          <p:nvPr/>
        </p:nvSpPr>
        <p:spPr bwMode="auto">
          <a:xfrm>
            <a:off x="854075" y="4700588"/>
            <a:ext cx="381000" cy="381000"/>
          </a:xfrm>
          <a:prstGeom prst="ellipse">
            <a:avLst/>
          </a:prstGeom>
          <a:solidFill>
            <a:schemeClr val="accent1"/>
          </a:solidFill>
          <a:ln w="9525">
            <a:solidFill>
              <a:schemeClr val="tx1"/>
            </a:solidFill>
            <a:miter lim="800000"/>
            <a:headEnd/>
            <a:tailEnd/>
          </a:ln>
          <a:effectLst/>
        </p:spPr>
        <p:txBody>
          <a:bodyPr anchor="ctr">
            <a:spAutoFit/>
          </a:bodyPr>
          <a:lstStyle/>
          <a:p>
            <a:endParaRPr lang="en-US"/>
          </a:p>
        </p:txBody>
      </p:sp>
      <p:pic>
        <p:nvPicPr>
          <p:cNvPr id="524293" name="Picture 5" descr="PE04F14"/>
          <p:cNvPicPr>
            <a:picLocks noChangeAspect="1" noChangeArrowheads="1"/>
          </p:cNvPicPr>
          <p:nvPr/>
        </p:nvPicPr>
        <p:blipFill>
          <a:blip r:embed="rId2" cstate="print"/>
          <a:srcRect/>
          <a:stretch>
            <a:fillRect/>
          </a:stretch>
        </p:blipFill>
        <p:spPr bwMode="auto">
          <a:xfrm>
            <a:off x="854075" y="4192588"/>
            <a:ext cx="3946525" cy="2079625"/>
          </a:xfrm>
          <a:prstGeom prst="rect">
            <a:avLst/>
          </a:prstGeom>
          <a:noFill/>
        </p:spPr>
      </p:pic>
      <p:sp>
        <p:nvSpPr>
          <p:cNvPr id="524294" name="Text Box 6"/>
          <p:cNvSpPr txBox="1">
            <a:spLocks noChangeArrowheads="1"/>
          </p:cNvSpPr>
          <p:nvPr/>
        </p:nvSpPr>
        <p:spPr bwMode="auto">
          <a:xfrm>
            <a:off x="1685925" y="5843588"/>
            <a:ext cx="1200150" cy="457200"/>
          </a:xfrm>
          <a:prstGeom prst="rect">
            <a:avLst/>
          </a:prstGeom>
          <a:solidFill>
            <a:schemeClr val="bg1"/>
          </a:solidFill>
          <a:ln w="9525">
            <a:noFill/>
            <a:miter lim="800000"/>
            <a:headEnd/>
            <a:tailEnd/>
          </a:ln>
          <a:effectLst/>
        </p:spPr>
        <p:txBody>
          <a:bodyPr wrap="none">
            <a:spAutoFit/>
          </a:bodyPr>
          <a:lstStyle/>
          <a:p>
            <a:pPr eaLnBrk="0" hangingPunct="0"/>
            <a:r>
              <a:rPr lang="en-US">
                <a:solidFill>
                  <a:schemeClr val="tx1"/>
                </a:solidFill>
                <a:latin typeface="Arial" charset="0"/>
              </a:rPr>
              <a:t>XXXXX</a:t>
            </a:r>
          </a:p>
        </p:txBody>
      </p:sp>
      <p:graphicFrame>
        <p:nvGraphicFramePr>
          <p:cNvPr id="524295" name="Group 7"/>
          <p:cNvGraphicFramePr>
            <a:graphicFrameLocks noGrp="1"/>
          </p:cNvGraphicFramePr>
          <p:nvPr/>
        </p:nvGraphicFramePr>
        <p:xfrm>
          <a:off x="5486400" y="4014788"/>
          <a:ext cx="2514600" cy="2560320"/>
        </p:xfrm>
        <a:graphic>
          <a:graphicData uri="http://schemas.openxmlformats.org/drawingml/2006/table">
            <a:tbl>
              <a:tblPr/>
              <a:tblGrid>
                <a:gridCol w="762000"/>
                <a:gridCol w="914400"/>
                <a:gridCol w="838200"/>
              </a:tblGrid>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Dest</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Cost</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Next</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B</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B</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C</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C</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D</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sym typeface="Symbol" pitchFamily="-32" charset="2"/>
                        </a:rPr>
                        <a:t>2</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C</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E</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E</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F</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1</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F</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52413">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G</a:t>
                      </a: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sym typeface="Symbol" pitchFamily="-32" charset="2"/>
                        </a:rPr>
                        <a:t>3</a:t>
                      </a: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0000"/>
                        <a:buFont typeface="Wingdings" pitchFamily="-32" charset="2"/>
                        <a:buNone/>
                        <a:tabLst/>
                      </a:pPr>
                      <a:r>
                        <a:rPr kumimoji="0" lang="en-US" sz="1800" b="0" i="0" u="none" strike="noStrike" cap="none" normalizeH="0" baseline="0" smtClean="0">
                          <a:ln>
                            <a:noFill/>
                          </a:ln>
                          <a:solidFill>
                            <a:srgbClr val="000066"/>
                          </a:solidFill>
                          <a:effectLst/>
                          <a:latin typeface="Tahoma" pitchFamily="-32" charset="0"/>
                        </a:rPr>
                        <a:t>C</a:t>
                      </a: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alpha val="50000"/>
                      </a:schemeClr>
                    </a:solid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b="1" dirty="0" smtClean="0"/>
              <a:t>Count To infinity Problem</a:t>
            </a:r>
            <a:endParaRPr lang="en-US" sz="4000" b="1"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5709" y="1935163"/>
            <a:ext cx="5852582" cy="4389437"/>
          </a:xfrm>
        </p:spPr>
      </p:pic>
    </p:spTree>
    <p:extLst>
      <p:ext uri="{BB962C8B-B14F-4D97-AF65-F5344CB8AC3E}">
        <p14:creationId xmlns:p14="http://schemas.microsoft.com/office/powerpoint/2010/main" xmlns="" val="3119374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5709" y="1935163"/>
            <a:ext cx="5852582" cy="4389437"/>
          </a:xfrm>
        </p:spPr>
      </p:pic>
    </p:spTree>
    <p:extLst>
      <p:ext uri="{BB962C8B-B14F-4D97-AF65-F5344CB8AC3E}">
        <p14:creationId xmlns:p14="http://schemas.microsoft.com/office/powerpoint/2010/main" xmlns="" val="2514536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5709" y="1935163"/>
            <a:ext cx="5852582" cy="4389437"/>
          </a:xfrm>
        </p:spPr>
      </p:pic>
    </p:spTree>
    <p:extLst>
      <p:ext uri="{BB962C8B-B14F-4D97-AF65-F5344CB8AC3E}">
        <p14:creationId xmlns:p14="http://schemas.microsoft.com/office/powerpoint/2010/main" xmlns="" val="1178348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5709" y="1935163"/>
            <a:ext cx="5852582" cy="4389437"/>
          </a:xfrm>
        </p:spPr>
      </p:pic>
    </p:spTree>
    <p:extLst>
      <p:ext uri="{BB962C8B-B14F-4D97-AF65-F5344CB8AC3E}">
        <p14:creationId xmlns:p14="http://schemas.microsoft.com/office/powerpoint/2010/main" xmlns="" val="2719586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u="sng" dirty="0"/>
              <a:t>Performance Criteria</a:t>
            </a:r>
          </a:p>
        </p:txBody>
      </p:sp>
      <p:sp>
        <p:nvSpPr>
          <p:cNvPr id="24579" name="Rectangle 3"/>
          <p:cNvSpPr>
            <a:spLocks noGrp="1" noChangeArrowheads="1"/>
          </p:cNvSpPr>
          <p:nvPr>
            <p:ph type="body" idx="1"/>
          </p:nvPr>
        </p:nvSpPr>
        <p:spPr/>
        <p:txBody>
          <a:bodyPr/>
          <a:lstStyle/>
          <a:p>
            <a:r>
              <a:rPr lang="en-US" dirty="0"/>
              <a:t>Used for selection of route</a:t>
            </a:r>
          </a:p>
          <a:p>
            <a:r>
              <a:rPr lang="en-US" dirty="0"/>
              <a:t>Minimum hop</a:t>
            </a:r>
          </a:p>
          <a:p>
            <a:r>
              <a:rPr lang="en-US" dirty="0"/>
              <a:t>Least </a:t>
            </a:r>
            <a:r>
              <a:rPr lang="en-US" dirty="0" smtClean="0"/>
              <a:t>cost</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645709" y="1935163"/>
            <a:ext cx="5852582" cy="4389437"/>
          </a:xfrm>
        </p:spPr>
      </p:pic>
    </p:spTree>
    <p:extLst>
      <p:ext uri="{BB962C8B-B14F-4D97-AF65-F5344CB8AC3E}">
        <p14:creationId xmlns:p14="http://schemas.microsoft.com/office/powerpoint/2010/main" xmlns="" val="28436779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body" idx="1"/>
          </p:nvPr>
        </p:nvSpPr>
        <p:spPr/>
        <p:txBody>
          <a:bodyPr>
            <a:normAutofit lnSpcReduction="10000"/>
          </a:bodyPr>
          <a:lstStyle/>
          <a:p>
            <a:r>
              <a:rPr lang="en-US"/>
              <a:t>Simple example</a:t>
            </a:r>
          </a:p>
          <a:p>
            <a:pPr lvl="1"/>
            <a:r>
              <a:rPr lang="en-US"/>
              <a:t>Costs in nodes are to reach Internet</a:t>
            </a:r>
          </a:p>
          <a:p>
            <a:pPr lvl="1"/>
            <a:endParaRPr lang="en-US"/>
          </a:p>
          <a:p>
            <a:pPr lvl="1"/>
            <a:endParaRPr lang="en-US"/>
          </a:p>
          <a:p>
            <a:pPr lvl="1"/>
            <a:endParaRPr lang="en-US"/>
          </a:p>
          <a:p>
            <a:pPr lvl="1"/>
            <a:endParaRPr lang="en-US"/>
          </a:p>
          <a:p>
            <a:pPr lvl="1"/>
            <a:endParaRPr lang="en-US"/>
          </a:p>
          <a:p>
            <a:pPr lvl="1"/>
            <a:endParaRPr lang="en-US"/>
          </a:p>
          <a:p>
            <a:r>
              <a:rPr lang="en-US"/>
              <a:t>Now link between B and Internet fails …</a:t>
            </a:r>
          </a:p>
        </p:txBody>
      </p:sp>
      <p:sp>
        <p:nvSpPr>
          <p:cNvPr id="525315" name="Line 3"/>
          <p:cNvSpPr>
            <a:spLocks noChangeShapeType="1"/>
          </p:cNvSpPr>
          <p:nvPr/>
        </p:nvSpPr>
        <p:spPr bwMode="auto">
          <a:xfrm>
            <a:off x="2133600" y="3810000"/>
            <a:ext cx="3657600" cy="0"/>
          </a:xfrm>
          <a:prstGeom prst="line">
            <a:avLst/>
          </a:prstGeom>
          <a:noFill/>
          <a:ln w="38100">
            <a:solidFill>
              <a:schemeClr val="tx1"/>
            </a:solidFill>
            <a:miter lim="800000"/>
            <a:headEnd/>
            <a:tailEnd type="triangle" w="med" len="med"/>
          </a:ln>
          <a:effectLst/>
        </p:spPr>
        <p:txBody>
          <a:bodyPr>
            <a:spAutoFit/>
          </a:bodyPr>
          <a:lstStyle/>
          <a:p>
            <a:endParaRPr lang="en-US"/>
          </a:p>
        </p:txBody>
      </p:sp>
      <p:sp>
        <p:nvSpPr>
          <p:cNvPr id="525316" name="Rectangle 4"/>
          <p:cNvSpPr>
            <a:spLocks noGrp="1" noChangeArrowheads="1"/>
          </p:cNvSpPr>
          <p:nvPr>
            <p:ph type="title"/>
          </p:nvPr>
        </p:nvSpPr>
        <p:spPr/>
        <p:txBody>
          <a:bodyPr/>
          <a:lstStyle/>
          <a:p>
            <a:r>
              <a:rPr lang="en-US"/>
              <a:t>Count To Infinity Problem</a:t>
            </a:r>
          </a:p>
        </p:txBody>
      </p:sp>
      <p:sp>
        <p:nvSpPr>
          <p:cNvPr id="525317" name="Oval 5"/>
          <p:cNvSpPr>
            <a:spLocks noChangeArrowheads="1"/>
          </p:cNvSpPr>
          <p:nvPr/>
        </p:nvSpPr>
        <p:spPr bwMode="auto">
          <a:xfrm>
            <a:off x="1828800" y="34290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5318" name="Oval 6"/>
          <p:cNvSpPr>
            <a:spLocks noChangeArrowheads="1"/>
          </p:cNvSpPr>
          <p:nvPr/>
        </p:nvSpPr>
        <p:spPr bwMode="auto">
          <a:xfrm>
            <a:off x="3657600" y="34290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5319" name="AutoShape 7"/>
          <p:cNvSpPr>
            <a:spLocks noChangeArrowheads="1"/>
          </p:cNvSpPr>
          <p:nvPr/>
        </p:nvSpPr>
        <p:spPr bwMode="auto">
          <a:xfrm>
            <a:off x="5105400" y="3279775"/>
            <a:ext cx="2044700" cy="1138238"/>
          </a:xfrm>
          <a:prstGeom prst="irregularSeal1">
            <a:avLst/>
          </a:prstGeom>
          <a:solidFill>
            <a:schemeClr val="accent1"/>
          </a:solidFill>
          <a:ln w="9525">
            <a:solidFill>
              <a:schemeClr val="tx1"/>
            </a:solidFill>
            <a:miter lim="800000"/>
            <a:headEnd/>
            <a:tailEnd/>
          </a:ln>
          <a:effectLst/>
        </p:spPr>
        <p:txBody>
          <a:bodyPr wrap="none" anchor="ctr">
            <a:spAutoFit/>
          </a:bodyPr>
          <a:lstStyle/>
          <a:p>
            <a:pPr eaLnBrk="0" hangingPunct="0"/>
            <a:r>
              <a:rPr lang="en-US">
                <a:solidFill>
                  <a:schemeClr val="tx1"/>
                </a:solidFill>
                <a:latin typeface="Arial" charset="0"/>
              </a:rPr>
              <a:t>Internet</a:t>
            </a:r>
          </a:p>
        </p:txBody>
      </p:sp>
      <p:sp>
        <p:nvSpPr>
          <p:cNvPr id="525320" name="Text Box 8"/>
          <p:cNvSpPr txBox="1">
            <a:spLocks noChangeArrowheads="1"/>
          </p:cNvSpPr>
          <p:nvPr/>
        </p:nvSpPr>
        <p:spPr bwMode="auto">
          <a:xfrm>
            <a:off x="1905000" y="35814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A/2</a:t>
            </a:r>
          </a:p>
        </p:txBody>
      </p:sp>
      <p:sp>
        <p:nvSpPr>
          <p:cNvPr id="525321" name="Text Box 9"/>
          <p:cNvSpPr txBox="1">
            <a:spLocks noChangeArrowheads="1"/>
          </p:cNvSpPr>
          <p:nvPr/>
        </p:nvSpPr>
        <p:spPr bwMode="auto">
          <a:xfrm>
            <a:off x="3741738" y="35814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B/1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t>Count To Infinity Problem</a:t>
            </a:r>
          </a:p>
        </p:txBody>
      </p:sp>
      <p:sp>
        <p:nvSpPr>
          <p:cNvPr id="526339" name="Rectangle 3"/>
          <p:cNvSpPr>
            <a:spLocks noGrp="1" noChangeArrowheads="1"/>
          </p:cNvSpPr>
          <p:nvPr>
            <p:ph type="body" idx="1"/>
          </p:nvPr>
        </p:nvSpPr>
        <p:spPr/>
        <p:txBody>
          <a:bodyPr/>
          <a:lstStyle/>
          <a:p>
            <a:r>
              <a:rPr lang="en-US"/>
              <a:t>B hears of a route to the Internet via A with cost 2</a:t>
            </a:r>
          </a:p>
          <a:p>
            <a:r>
              <a:rPr lang="en-US"/>
              <a:t>So B switches to the “better” (but wrong!) route</a:t>
            </a:r>
          </a:p>
          <a:p>
            <a:pPr lvl="1">
              <a:buFont typeface="Wingdings" pitchFamily="-32" charset="2"/>
              <a:buNone/>
            </a:pPr>
            <a:endParaRPr lang="en-US"/>
          </a:p>
        </p:txBody>
      </p:sp>
      <p:sp>
        <p:nvSpPr>
          <p:cNvPr id="526340" name="Line 4"/>
          <p:cNvSpPr>
            <a:spLocks noChangeShapeType="1"/>
          </p:cNvSpPr>
          <p:nvPr/>
        </p:nvSpPr>
        <p:spPr bwMode="auto">
          <a:xfrm>
            <a:off x="2667000" y="4038600"/>
            <a:ext cx="838200" cy="0"/>
          </a:xfrm>
          <a:prstGeom prst="line">
            <a:avLst/>
          </a:prstGeom>
          <a:noFill/>
          <a:ln w="28575">
            <a:solidFill>
              <a:schemeClr val="tx1"/>
            </a:solidFill>
            <a:miter lim="800000"/>
            <a:headEnd/>
            <a:tailEnd type="triangle" w="med" len="med"/>
          </a:ln>
          <a:effectLst/>
        </p:spPr>
        <p:txBody>
          <a:bodyPr>
            <a:spAutoFit/>
          </a:bodyPr>
          <a:lstStyle/>
          <a:p>
            <a:endParaRPr lang="en-US"/>
          </a:p>
        </p:txBody>
      </p:sp>
      <p:sp>
        <p:nvSpPr>
          <p:cNvPr id="526341" name="Text Box 5"/>
          <p:cNvSpPr txBox="1">
            <a:spLocks noChangeArrowheads="1"/>
          </p:cNvSpPr>
          <p:nvPr/>
        </p:nvSpPr>
        <p:spPr bwMode="auto">
          <a:xfrm>
            <a:off x="2592388" y="4038600"/>
            <a:ext cx="1116012"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update</a:t>
            </a:r>
          </a:p>
        </p:txBody>
      </p:sp>
      <p:sp>
        <p:nvSpPr>
          <p:cNvPr id="526342" name="Line 6"/>
          <p:cNvSpPr>
            <a:spLocks noChangeShapeType="1"/>
          </p:cNvSpPr>
          <p:nvPr/>
        </p:nvSpPr>
        <p:spPr bwMode="auto">
          <a:xfrm>
            <a:off x="2133600" y="3886200"/>
            <a:ext cx="3657600" cy="0"/>
          </a:xfrm>
          <a:prstGeom prst="line">
            <a:avLst/>
          </a:prstGeom>
          <a:noFill/>
          <a:ln w="38100">
            <a:solidFill>
              <a:schemeClr val="tx1"/>
            </a:solidFill>
            <a:miter lim="800000"/>
            <a:headEnd/>
            <a:tailEnd type="triangle" w="med" len="med"/>
          </a:ln>
          <a:effectLst/>
        </p:spPr>
        <p:txBody>
          <a:bodyPr>
            <a:spAutoFit/>
          </a:bodyPr>
          <a:lstStyle/>
          <a:p>
            <a:endParaRPr lang="en-US"/>
          </a:p>
        </p:txBody>
      </p:sp>
      <p:sp>
        <p:nvSpPr>
          <p:cNvPr id="526343" name="Oval 7"/>
          <p:cNvSpPr>
            <a:spLocks noChangeArrowheads="1"/>
          </p:cNvSpPr>
          <p:nvPr/>
        </p:nvSpPr>
        <p:spPr bwMode="auto">
          <a:xfrm>
            <a:off x="1828800" y="35052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6344" name="Oval 8"/>
          <p:cNvSpPr>
            <a:spLocks noChangeArrowheads="1"/>
          </p:cNvSpPr>
          <p:nvPr/>
        </p:nvSpPr>
        <p:spPr bwMode="auto">
          <a:xfrm>
            <a:off x="3581400" y="35052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6345" name="AutoShape 9"/>
          <p:cNvSpPr>
            <a:spLocks noChangeArrowheads="1"/>
          </p:cNvSpPr>
          <p:nvPr/>
        </p:nvSpPr>
        <p:spPr bwMode="auto">
          <a:xfrm>
            <a:off x="5270500" y="3284538"/>
            <a:ext cx="2044700" cy="1138237"/>
          </a:xfrm>
          <a:prstGeom prst="irregularSeal1">
            <a:avLst/>
          </a:prstGeom>
          <a:solidFill>
            <a:schemeClr val="accent1"/>
          </a:solidFill>
          <a:ln w="9525">
            <a:solidFill>
              <a:schemeClr val="tx1"/>
            </a:solidFill>
            <a:miter lim="800000"/>
            <a:headEnd/>
            <a:tailEnd/>
          </a:ln>
          <a:effectLst/>
        </p:spPr>
        <p:txBody>
          <a:bodyPr wrap="none" anchor="ctr">
            <a:spAutoFit/>
          </a:bodyPr>
          <a:lstStyle/>
          <a:p>
            <a:pPr eaLnBrk="0" hangingPunct="0"/>
            <a:r>
              <a:rPr lang="en-US">
                <a:solidFill>
                  <a:schemeClr val="tx1"/>
                </a:solidFill>
                <a:latin typeface="Arial" charset="0"/>
              </a:rPr>
              <a:t>Internet</a:t>
            </a:r>
          </a:p>
        </p:txBody>
      </p:sp>
      <p:sp>
        <p:nvSpPr>
          <p:cNvPr id="526346" name="Text Box 10"/>
          <p:cNvSpPr txBox="1">
            <a:spLocks noChangeArrowheads="1"/>
          </p:cNvSpPr>
          <p:nvPr/>
        </p:nvSpPr>
        <p:spPr bwMode="auto">
          <a:xfrm>
            <a:off x="1905000" y="36576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A/2</a:t>
            </a:r>
          </a:p>
        </p:txBody>
      </p:sp>
      <p:sp>
        <p:nvSpPr>
          <p:cNvPr id="526347" name="Text Box 11"/>
          <p:cNvSpPr txBox="1">
            <a:spLocks noChangeArrowheads="1"/>
          </p:cNvSpPr>
          <p:nvPr/>
        </p:nvSpPr>
        <p:spPr bwMode="auto">
          <a:xfrm>
            <a:off x="3657600" y="36576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B/3</a:t>
            </a:r>
          </a:p>
        </p:txBody>
      </p:sp>
      <p:sp>
        <p:nvSpPr>
          <p:cNvPr id="526348" name="Text Box 12"/>
          <p:cNvSpPr txBox="1">
            <a:spLocks noChangeArrowheads="1"/>
          </p:cNvSpPr>
          <p:nvPr/>
        </p:nvSpPr>
        <p:spPr bwMode="auto">
          <a:xfrm>
            <a:off x="4419600" y="3657600"/>
            <a:ext cx="793750" cy="457200"/>
          </a:xfrm>
          <a:prstGeom prst="rect">
            <a:avLst/>
          </a:prstGeom>
          <a:solidFill>
            <a:schemeClr val="bg1"/>
          </a:solidFill>
          <a:ln w="9525">
            <a:noFill/>
            <a:miter lim="800000"/>
            <a:headEnd/>
            <a:tailEnd/>
          </a:ln>
          <a:effectLst/>
        </p:spPr>
        <p:txBody>
          <a:bodyPr wrap="none">
            <a:spAutoFit/>
          </a:bodyPr>
          <a:lstStyle/>
          <a:p>
            <a:pPr eaLnBrk="0" hangingPunct="0"/>
            <a:r>
              <a:rPr lang="en-US">
                <a:solidFill>
                  <a:schemeClr val="tx1"/>
                </a:solidFill>
                <a:latin typeface="Arial" charset="0"/>
              </a:rPr>
              <a:t>XXX</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Count To Infinity Problem</a:t>
            </a:r>
          </a:p>
        </p:txBody>
      </p:sp>
      <p:sp>
        <p:nvSpPr>
          <p:cNvPr id="527363" name="Rectangle 3"/>
          <p:cNvSpPr>
            <a:spLocks noGrp="1" noChangeArrowheads="1"/>
          </p:cNvSpPr>
          <p:nvPr>
            <p:ph type="body" idx="1"/>
          </p:nvPr>
        </p:nvSpPr>
        <p:spPr/>
        <p:txBody>
          <a:bodyPr/>
          <a:lstStyle/>
          <a:p>
            <a:r>
              <a:rPr lang="en-US"/>
              <a:t>A hears from B and increases its cost</a:t>
            </a:r>
          </a:p>
          <a:p>
            <a:pPr lvl="1"/>
            <a:endParaRPr lang="en-US"/>
          </a:p>
        </p:txBody>
      </p:sp>
      <p:sp>
        <p:nvSpPr>
          <p:cNvPr id="527364" name="Line 4"/>
          <p:cNvSpPr>
            <a:spLocks noChangeShapeType="1"/>
          </p:cNvSpPr>
          <p:nvPr/>
        </p:nvSpPr>
        <p:spPr bwMode="auto">
          <a:xfrm flipH="1">
            <a:off x="2590800" y="4038600"/>
            <a:ext cx="838200" cy="0"/>
          </a:xfrm>
          <a:prstGeom prst="line">
            <a:avLst/>
          </a:prstGeom>
          <a:noFill/>
          <a:ln w="28575">
            <a:solidFill>
              <a:schemeClr val="tx1"/>
            </a:solidFill>
            <a:miter lim="800000"/>
            <a:headEnd/>
            <a:tailEnd type="triangle" w="med" len="med"/>
          </a:ln>
          <a:effectLst/>
        </p:spPr>
        <p:txBody>
          <a:bodyPr>
            <a:spAutoFit/>
          </a:bodyPr>
          <a:lstStyle/>
          <a:p>
            <a:endParaRPr lang="en-US"/>
          </a:p>
        </p:txBody>
      </p:sp>
      <p:sp>
        <p:nvSpPr>
          <p:cNvPr id="527365" name="Text Box 5"/>
          <p:cNvSpPr txBox="1">
            <a:spLocks noChangeArrowheads="1"/>
          </p:cNvSpPr>
          <p:nvPr/>
        </p:nvSpPr>
        <p:spPr bwMode="auto">
          <a:xfrm>
            <a:off x="2516188" y="4038600"/>
            <a:ext cx="1116012"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update</a:t>
            </a:r>
          </a:p>
        </p:txBody>
      </p:sp>
      <p:sp>
        <p:nvSpPr>
          <p:cNvPr id="527366" name="Line 6"/>
          <p:cNvSpPr>
            <a:spLocks noChangeShapeType="1"/>
          </p:cNvSpPr>
          <p:nvPr/>
        </p:nvSpPr>
        <p:spPr bwMode="auto">
          <a:xfrm>
            <a:off x="2057400" y="3886200"/>
            <a:ext cx="3657600" cy="0"/>
          </a:xfrm>
          <a:prstGeom prst="line">
            <a:avLst/>
          </a:prstGeom>
          <a:noFill/>
          <a:ln w="38100">
            <a:solidFill>
              <a:schemeClr val="tx1"/>
            </a:solidFill>
            <a:miter lim="800000"/>
            <a:headEnd/>
            <a:tailEnd type="triangle" w="med" len="med"/>
          </a:ln>
          <a:effectLst/>
        </p:spPr>
        <p:txBody>
          <a:bodyPr>
            <a:spAutoFit/>
          </a:bodyPr>
          <a:lstStyle/>
          <a:p>
            <a:endParaRPr lang="en-US"/>
          </a:p>
        </p:txBody>
      </p:sp>
      <p:sp>
        <p:nvSpPr>
          <p:cNvPr id="527367" name="Oval 7"/>
          <p:cNvSpPr>
            <a:spLocks noChangeArrowheads="1"/>
          </p:cNvSpPr>
          <p:nvPr/>
        </p:nvSpPr>
        <p:spPr bwMode="auto">
          <a:xfrm>
            <a:off x="1752600" y="35052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7368" name="Oval 8"/>
          <p:cNvSpPr>
            <a:spLocks noChangeArrowheads="1"/>
          </p:cNvSpPr>
          <p:nvPr/>
        </p:nvSpPr>
        <p:spPr bwMode="auto">
          <a:xfrm>
            <a:off x="3505200" y="35052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7369" name="AutoShape 9"/>
          <p:cNvSpPr>
            <a:spLocks noChangeArrowheads="1"/>
          </p:cNvSpPr>
          <p:nvPr/>
        </p:nvSpPr>
        <p:spPr bwMode="auto">
          <a:xfrm>
            <a:off x="5194300" y="3284538"/>
            <a:ext cx="2044700" cy="1138237"/>
          </a:xfrm>
          <a:prstGeom prst="irregularSeal1">
            <a:avLst/>
          </a:prstGeom>
          <a:solidFill>
            <a:schemeClr val="accent1"/>
          </a:solidFill>
          <a:ln w="9525">
            <a:solidFill>
              <a:schemeClr val="tx1"/>
            </a:solidFill>
            <a:miter lim="800000"/>
            <a:headEnd/>
            <a:tailEnd/>
          </a:ln>
          <a:effectLst/>
        </p:spPr>
        <p:txBody>
          <a:bodyPr wrap="none" anchor="ctr">
            <a:spAutoFit/>
          </a:bodyPr>
          <a:lstStyle/>
          <a:p>
            <a:pPr eaLnBrk="0" hangingPunct="0"/>
            <a:r>
              <a:rPr lang="en-US">
                <a:solidFill>
                  <a:schemeClr val="tx1"/>
                </a:solidFill>
                <a:latin typeface="Arial" charset="0"/>
              </a:rPr>
              <a:t>Internet</a:t>
            </a:r>
          </a:p>
        </p:txBody>
      </p:sp>
      <p:sp>
        <p:nvSpPr>
          <p:cNvPr id="527370" name="Text Box 10"/>
          <p:cNvSpPr txBox="1">
            <a:spLocks noChangeArrowheads="1"/>
          </p:cNvSpPr>
          <p:nvPr/>
        </p:nvSpPr>
        <p:spPr bwMode="auto">
          <a:xfrm>
            <a:off x="1828800" y="36576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A/4</a:t>
            </a:r>
          </a:p>
        </p:txBody>
      </p:sp>
      <p:sp>
        <p:nvSpPr>
          <p:cNvPr id="527371" name="Text Box 11"/>
          <p:cNvSpPr txBox="1">
            <a:spLocks noChangeArrowheads="1"/>
          </p:cNvSpPr>
          <p:nvPr/>
        </p:nvSpPr>
        <p:spPr bwMode="auto">
          <a:xfrm>
            <a:off x="3581400" y="36576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B/3</a:t>
            </a:r>
          </a:p>
        </p:txBody>
      </p:sp>
      <p:sp>
        <p:nvSpPr>
          <p:cNvPr id="527372" name="Text Box 12"/>
          <p:cNvSpPr txBox="1">
            <a:spLocks noChangeArrowheads="1"/>
          </p:cNvSpPr>
          <p:nvPr/>
        </p:nvSpPr>
        <p:spPr bwMode="auto">
          <a:xfrm>
            <a:off x="4343400" y="3657600"/>
            <a:ext cx="793750" cy="457200"/>
          </a:xfrm>
          <a:prstGeom prst="rect">
            <a:avLst/>
          </a:prstGeom>
          <a:solidFill>
            <a:schemeClr val="bg1"/>
          </a:solidFill>
          <a:ln w="9525">
            <a:noFill/>
            <a:miter lim="800000"/>
            <a:headEnd/>
            <a:tailEnd/>
          </a:ln>
          <a:effectLst/>
        </p:spPr>
        <p:txBody>
          <a:bodyPr wrap="none">
            <a:spAutoFit/>
          </a:bodyPr>
          <a:lstStyle/>
          <a:p>
            <a:pPr eaLnBrk="0" hangingPunct="0"/>
            <a:r>
              <a:rPr lang="en-US">
                <a:solidFill>
                  <a:schemeClr val="tx1"/>
                </a:solidFill>
                <a:latin typeface="Arial" charset="0"/>
              </a:rPr>
              <a:t>XXX</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t>Count To Infinity Problem</a:t>
            </a:r>
          </a:p>
        </p:txBody>
      </p:sp>
      <p:sp>
        <p:nvSpPr>
          <p:cNvPr id="528387" name="Rectangle 3"/>
          <p:cNvSpPr>
            <a:spLocks noGrp="1" noChangeArrowheads="1"/>
          </p:cNvSpPr>
          <p:nvPr>
            <p:ph type="body" idx="1"/>
          </p:nvPr>
        </p:nvSpPr>
        <p:spPr/>
        <p:txBody>
          <a:bodyPr>
            <a:normAutofit fontScale="92500" lnSpcReduction="20000"/>
          </a:bodyPr>
          <a:lstStyle/>
          <a:p>
            <a:r>
              <a:rPr lang="en-US" dirty="0"/>
              <a:t>B hears from A and (surprise) increases its cost</a:t>
            </a:r>
          </a:p>
          <a:p>
            <a:r>
              <a:rPr lang="en-US" dirty="0"/>
              <a:t>Cycle continues and we “count to infinity”</a:t>
            </a:r>
          </a:p>
          <a:p>
            <a:endParaRPr lang="en-US" dirty="0"/>
          </a:p>
          <a:p>
            <a:endParaRPr lang="en-US" dirty="0"/>
          </a:p>
          <a:p>
            <a:endParaRPr lang="en-US" dirty="0"/>
          </a:p>
          <a:p>
            <a:endParaRPr lang="en-US" dirty="0"/>
          </a:p>
          <a:p>
            <a:endParaRPr lang="en-US" dirty="0"/>
          </a:p>
          <a:p>
            <a:endParaRPr lang="en-US" dirty="0"/>
          </a:p>
          <a:p>
            <a:r>
              <a:rPr lang="en-US" dirty="0"/>
              <a:t>Packets caught in the crossfire loop between A and B</a:t>
            </a:r>
          </a:p>
          <a:p>
            <a:pPr lvl="1"/>
            <a:endParaRPr lang="en-US" dirty="0"/>
          </a:p>
        </p:txBody>
      </p:sp>
      <p:sp>
        <p:nvSpPr>
          <p:cNvPr id="528388" name="Line 4"/>
          <p:cNvSpPr>
            <a:spLocks noChangeShapeType="1"/>
          </p:cNvSpPr>
          <p:nvPr/>
        </p:nvSpPr>
        <p:spPr bwMode="auto">
          <a:xfrm>
            <a:off x="2514600" y="4191000"/>
            <a:ext cx="838200" cy="0"/>
          </a:xfrm>
          <a:prstGeom prst="line">
            <a:avLst/>
          </a:prstGeom>
          <a:noFill/>
          <a:ln w="28575">
            <a:solidFill>
              <a:schemeClr val="tx1"/>
            </a:solidFill>
            <a:miter lim="800000"/>
            <a:headEnd/>
            <a:tailEnd type="triangle" w="med" len="med"/>
          </a:ln>
          <a:effectLst/>
        </p:spPr>
        <p:txBody>
          <a:bodyPr>
            <a:spAutoFit/>
          </a:bodyPr>
          <a:lstStyle/>
          <a:p>
            <a:endParaRPr lang="en-US"/>
          </a:p>
        </p:txBody>
      </p:sp>
      <p:sp>
        <p:nvSpPr>
          <p:cNvPr id="528389" name="Text Box 5"/>
          <p:cNvSpPr txBox="1">
            <a:spLocks noChangeArrowheads="1"/>
          </p:cNvSpPr>
          <p:nvPr/>
        </p:nvSpPr>
        <p:spPr bwMode="auto">
          <a:xfrm>
            <a:off x="2439988" y="4191000"/>
            <a:ext cx="1116012"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update</a:t>
            </a:r>
          </a:p>
        </p:txBody>
      </p:sp>
      <p:sp>
        <p:nvSpPr>
          <p:cNvPr id="528390" name="Line 6"/>
          <p:cNvSpPr>
            <a:spLocks noChangeShapeType="1"/>
          </p:cNvSpPr>
          <p:nvPr/>
        </p:nvSpPr>
        <p:spPr bwMode="auto">
          <a:xfrm>
            <a:off x="1981200" y="4038600"/>
            <a:ext cx="3657600" cy="0"/>
          </a:xfrm>
          <a:prstGeom prst="line">
            <a:avLst/>
          </a:prstGeom>
          <a:noFill/>
          <a:ln w="38100">
            <a:solidFill>
              <a:schemeClr val="tx1"/>
            </a:solidFill>
            <a:miter lim="800000"/>
            <a:headEnd/>
            <a:tailEnd type="triangle" w="med" len="med"/>
          </a:ln>
          <a:effectLst/>
        </p:spPr>
        <p:txBody>
          <a:bodyPr>
            <a:spAutoFit/>
          </a:bodyPr>
          <a:lstStyle/>
          <a:p>
            <a:endParaRPr lang="en-US"/>
          </a:p>
        </p:txBody>
      </p:sp>
      <p:sp>
        <p:nvSpPr>
          <p:cNvPr id="528391" name="Oval 7"/>
          <p:cNvSpPr>
            <a:spLocks noChangeArrowheads="1"/>
          </p:cNvSpPr>
          <p:nvPr/>
        </p:nvSpPr>
        <p:spPr bwMode="auto">
          <a:xfrm>
            <a:off x="1676400" y="36576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8392" name="Oval 8"/>
          <p:cNvSpPr>
            <a:spLocks noChangeArrowheads="1"/>
          </p:cNvSpPr>
          <p:nvPr/>
        </p:nvSpPr>
        <p:spPr bwMode="auto">
          <a:xfrm>
            <a:off x="3429000" y="3657600"/>
            <a:ext cx="762000" cy="762000"/>
          </a:xfrm>
          <a:prstGeom prst="ellipse">
            <a:avLst/>
          </a:prstGeom>
          <a:solidFill>
            <a:schemeClr val="accent2"/>
          </a:solidFill>
          <a:ln w="9525">
            <a:solidFill>
              <a:schemeClr val="tx1"/>
            </a:solidFill>
            <a:miter lim="800000"/>
            <a:headEnd/>
            <a:tailEnd/>
          </a:ln>
          <a:effectLst/>
        </p:spPr>
        <p:txBody>
          <a:bodyPr wrap="none" anchor="ctr">
            <a:spAutoFit/>
          </a:bodyPr>
          <a:lstStyle/>
          <a:p>
            <a:endParaRPr lang="en-US"/>
          </a:p>
        </p:txBody>
      </p:sp>
      <p:sp>
        <p:nvSpPr>
          <p:cNvPr id="528393" name="AutoShape 9"/>
          <p:cNvSpPr>
            <a:spLocks noChangeArrowheads="1"/>
          </p:cNvSpPr>
          <p:nvPr/>
        </p:nvSpPr>
        <p:spPr bwMode="auto">
          <a:xfrm>
            <a:off x="5118100" y="3436938"/>
            <a:ext cx="2044700" cy="1138237"/>
          </a:xfrm>
          <a:prstGeom prst="irregularSeal1">
            <a:avLst/>
          </a:prstGeom>
          <a:solidFill>
            <a:schemeClr val="accent1"/>
          </a:solidFill>
          <a:ln w="9525">
            <a:solidFill>
              <a:schemeClr val="tx1"/>
            </a:solidFill>
            <a:miter lim="800000"/>
            <a:headEnd/>
            <a:tailEnd/>
          </a:ln>
          <a:effectLst/>
        </p:spPr>
        <p:txBody>
          <a:bodyPr wrap="none" anchor="ctr">
            <a:spAutoFit/>
          </a:bodyPr>
          <a:lstStyle/>
          <a:p>
            <a:pPr eaLnBrk="0" hangingPunct="0"/>
            <a:r>
              <a:rPr lang="en-US">
                <a:solidFill>
                  <a:schemeClr val="tx1"/>
                </a:solidFill>
                <a:latin typeface="Arial" charset="0"/>
              </a:rPr>
              <a:t>Internet</a:t>
            </a:r>
          </a:p>
        </p:txBody>
      </p:sp>
      <p:sp>
        <p:nvSpPr>
          <p:cNvPr id="528394" name="Text Box 10"/>
          <p:cNvSpPr txBox="1">
            <a:spLocks noChangeArrowheads="1"/>
          </p:cNvSpPr>
          <p:nvPr/>
        </p:nvSpPr>
        <p:spPr bwMode="auto">
          <a:xfrm>
            <a:off x="1752600" y="38100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A/4</a:t>
            </a:r>
          </a:p>
        </p:txBody>
      </p:sp>
      <p:sp>
        <p:nvSpPr>
          <p:cNvPr id="528395" name="Text Box 11"/>
          <p:cNvSpPr txBox="1">
            <a:spLocks noChangeArrowheads="1"/>
          </p:cNvSpPr>
          <p:nvPr/>
        </p:nvSpPr>
        <p:spPr bwMode="auto">
          <a:xfrm>
            <a:off x="3505200" y="3810000"/>
            <a:ext cx="641350" cy="457200"/>
          </a:xfrm>
          <a:prstGeom prst="rect">
            <a:avLst/>
          </a:prstGeom>
          <a:noFill/>
          <a:ln w="9525">
            <a:noFill/>
            <a:miter lim="800000"/>
            <a:headEnd/>
            <a:tailEnd/>
          </a:ln>
          <a:effectLst/>
        </p:spPr>
        <p:txBody>
          <a:bodyPr wrap="none">
            <a:spAutoFit/>
          </a:bodyPr>
          <a:lstStyle/>
          <a:p>
            <a:pPr eaLnBrk="0" hangingPunct="0"/>
            <a:r>
              <a:rPr lang="en-US">
                <a:solidFill>
                  <a:schemeClr val="tx1"/>
                </a:solidFill>
                <a:latin typeface="Arial" charset="0"/>
              </a:rPr>
              <a:t>B/5</a:t>
            </a:r>
          </a:p>
        </p:txBody>
      </p:sp>
      <p:sp>
        <p:nvSpPr>
          <p:cNvPr id="528396" name="Text Box 12"/>
          <p:cNvSpPr txBox="1">
            <a:spLocks noChangeArrowheads="1"/>
          </p:cNvSpPr>
          <p:nvPr/>
        </p:nvSpPr>
        <p:spPr bwMode="auto">
          <a:xfrm>
            <a:off x="4267200" y="3810000"/>
            <a:ext cx="793750" cy="457200"/>
          </a:xfrm>
          <a:prstGeom prst="rect">
            <a:avLst/>
          </a:prstGeom>
          <a:solidFill>
            <a:schemeClr val="bg1"/>
          </a:solidFill>
          <a:ln w="9525">
            <a:noFill/>
            <a:miter lim="800000"/>
            <a:headEnd/>
            <a:tailEnd/>
          </a:ln>
          <a:effectLst/>
        </p:spPr>
        <p:txBody>
          <a:bodyPr wrap="none">
            <a:spAutoFit/>
          </a:bodyPr>
          <a:lstStyle/>
          <a:p>
            <a:pPr eaLnBrk="0" hangingPunct="0"/>
            <a:r>
              <a:rPr lang="en-US">
                <a:solidFill>
                  <a:schemeClr val="tx1"/>
                </a:solidFill>
                <a:latin typeface="Arial" charset="0"/>
              </a:rPr>
              <a:t>XXX</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Solution to count to infinity</a:t>
            </a:r>
            <a:endParaRPr lang="en-US" dirty="0"/>
          </a:p>
        </p:txBody>
      </p:sp>
      <p:sp>
        <p:nvSpPr>
          <p:cNvPr id="6" name="Content Placeholder 5"/>
          <p:cNvSpPr>
            <a:spLocks noGrp="1"/>
          </p:cNvSpPr>
          <p:nvPr>
            <p:ph idx="1"/>
          </p:nvPr>
        </p:nvSpPr>
        <p:spPr/>
        <p:txBody>
          <a:bodyPr/>
          <a:lstStyle/>
          <a:p>
            <a:r>
              <a:rPr lang="en-US" b="1" dirty="0" smtClean="0"/>
              <a:t>Split Horizon</a:t>
            </a:r>
          </a:p>
          <a:p>
            <a:pPr algn="just">
              <a:buNone/>
            </a:pPr>
            <a:r>
              <a:rPr lang="en-US" dirty="0" smtClean="0"/>
              <a:t>		Never advertise the cost to a neighbor if this neighbor is the next hop on the current path. With split horizon, when a node sends a routing table update to its neighbors, it does not send those routes it learned from a particular neighbor, back to that neighbor</a:t>
            </a:r>
            <a:endParaRPr lang="en-US" dirty="0"/>
          </a:p>
        </p:txBody>
      </p:sp>
    </p:spTree>
    <p:extLst>
      <p:ext uri="{BB962C8B-B14F-4D97-AF65-F5344CB8AC3E}">
        <p14:creationId xmlns:p14="http://schemas.microsoft.com/office/powerpoint/2010/main" xmlns="" val="30990901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Horizon and Poison Reverse</a:t>
            </a:r>
            <a:endParaRPr lang="en-US" dirty="0"/>
          </a:p>
        </p:txBody>
      </p:sp>
      <p:sp>
        <p:nvSpPr>
          <p:cNvPr id="3" name="Content Placeholder 2"/>
          <p:cNvSpPr>
            <a:spLocks noGrp="1"/>
          </p:cNvSpPr>
          <p:nvPr>
            <p:ph idx="1"/>
          </p:nvPr>
        </p:nvSpPr>
        <p:spPr>
          <a:xfrm>
            <a:off x="457200" y="1143000"/>
            <a:ext cx="8382000" cy="5410200"/>
          </a:xfrm>
        </p:spPr>
        <p:txBody>
          <a:bodyPr>
            <a:normAutofit fontScale="85000" lnSpcReduction="20000"/>
          </a:bodyPr>
          <a:lstStyle/>
          <a:p>
            <a:pPr algn="just"/>
            <a:r>
              <a:rPr lang="en-US" dirty="0" smtClean="0"/>
              <a:t>Using </a:t>
            </a:r>
            <a:r>
              <a:rPr lang="en-US" dirty="0" smtClean="0"/>
              <a:t>the split horizon strategy has one drawback.</a:t>
            </a:r>
          </a:p>
          <a:p>
            <a:pPr algn="just"/>
            <a:r>
              <a:rPr lang="en-US" dirty="0" smtClean="0"/>
              <a:t>Normally, the distance vector protocol uses a timer, and if there is no news </a:t>
            </a:r>
            <a:r>
              <a:rPr lang="en-US" dirty="0" smtClean="0"/>
              <a:t>about a </a:t>
            </a:r>
            <a:r>
              <a:rPr lang="en-US" dirty="0" smtClean="0"/>
              <a:t>route, the node deletes the route from its table. </a:t>
            </a:r>
            <a:endParaRPr lang="en-US" dirty="0" smtClean="0"/>
          </a:p>
          <a:p>
            <a:pPr algn="just"/>
            <a:r>
              <a:rPr lang="en-US" dirty="0" smtClean="0"/>
              <a:t>When </a:t>
            </a:r>
            <a:r>
              <a:rPr lang="en-US" dirty="0" smtClean="0"/>
              <a:t>node B in the previous </a:t>
            </a:r>
            <a:r>
              <a:rPr lang="en-US" dirty="0" smtClean="0"/>
              <a:t>scenario eliminates </a:t>
            </a:r>
            <a:r>
              <a:rPr lang="en-US" dirty="0" smtClean="0"/>
              <a:t>the route to X from its advertisement to A, node A cannot guess that this </a:t>
            </a:r>
            <a:r>
              <a:rPr lang="en-US" dirty="0" smtClean="0"/>
              <a:t>is due </a:t>
            </a:r>
            <a:r>
              <a:rPr lang="en-US" dirty="0" smtClean="0"/>
              <a:t>to the split horizon strategy (the source of information was A) or because B has </a:t>
            </a:r>
            <a:r>
              <a:rPr lang="en-US" dirty="0" smtClean="0"/>
              <a:t>not received </a:t>
            </a:r>
            <a:r>
              <a:rPr lang="en-US" dirty="0" smtClean="0"/>
              <a:t>any news about X recently</a:t>
            </a:r>
            <a:r>
              <a:rPr lang="en-US" dirty="0" smtClean="0"/>
              <a:t>.</a:t>
            </a:r>
          </a:p>
          <a:p>
            <a:pPr algn="just"/>
            <a:r>
              <a:rPr lang="en-US" dirty="0" smtClean="0"/>
              <a:t> </a:t>
            </a:r>
            <a:r>
              <a:rPr lang="en-US" dirty="0" smtClean="0"/>
              <a:t>The split horizon strategy can be combined </a:t>
            </a:r>
            <a:r>
              <a:rPr lang="en-US" dirty="0" smtClean="0"/>
              <a:t>with the </a:t>
            </a:r>
            <a:r>
              <a:rPr lang="en-US" dirty="0" smtClean="0"/>
              <a:t>poison reverse strategy. </a:t>
            </a:r>
            <a:endParaRPr lang="en-US" dirty="0" smtClean="0"/>
          </a:p>
          <a:p>
            <a:pPr algn="just"/>
            <a:r>
              <a:rPr lang="en-US" dirty="0" smtClean="0"/>
              <a:t>Node </a:t>
            </a:r>
            <a:r>
              <a:rPr lang="en-US" dirty="0" smtClean="0"/>
              <a:t>B can still advertise the value for X, but if the </a:t>
            </a:r>
            <a:r>
              <a:rPr lang="en-US" dirty="0" smtClean="0"/>
              <a:t>source of </a:t>
            </a:r>
            <a:r>
              <a:rPr lang="en-US" dirty="0" smtClean="0"/>
              <a:t>information is A, it can replace the distance with infinity as a warning: "Do not </a:t>
            </a:r>
            <a:r>
              <a:rPr lang="en-US" dirty="0" smtClean="0"/>
              <a:t>use this </a:t>
            </a:r>
            <a:r>
              <a:rPr lang="en-US" dirty="0" smtClean="0"/>
              <a:t>value; what I know about this route comes from you."</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The Split Horizon Hack</a:t>
            </a:r>
          </a:p>
        </p:txBody>
      </p:sp>
      <p:sp>
        <p:nvSpPr>
          <p:cNvPr id="19459" name="Rectangle 3"/>
          <p:cNvSpPr>
            <a:spLocks noGrp="1" noChangeArrowheads="1"/>
          </p:cNvSpPr>
          <p:nvPr>
            <p:ph type="body" sz="half" idx="1"/>
          </p:nvPr>
        </p:nvSpPr>
        <p:spPr/>
        <p:txBody>
          <a:bodyPr/>
          <a:lstStyle/>
          <a:p>
            <a:r>
              <a:rPr lang="en-US" sz="2800" smtClean="0"/>
              <a:t>Actual distance to a destination is not reported on the line on which packets to that destination are sent.</a:t>
            </a:r>
          </a:p>
          <a:p>
            <a:r>
              <a:rPr lang="en-US" sz="2800" smtClean="0"/>
              <a:t>Instead these distances are reported as “infinity.”</a:t>
            </a:r>
          </a:p>
        </p:txBody>
      </p:sp>
      <p:grpSp>
        <p:nvGrpSpPr>
          <p:cNvPr id="2" name="Group 13"/>
          <p:cNvGrpSpPr>
            <a:grpSpLocks/>
          </p:cNvGrpSpPr>
          <p:nvPr/>
        </p:nvGrpSpPr>
        <p:grpSpPr bwMode="auto">
          <a:xfrm>
            <a:off x="5562600" y="2133600"/>
            <a:ext cx="609600" cy="3886200"/>
            <a:chOff x="4056" y="1344"/>
            <a:chExt cx="384" cy="2448"/>
          </a:xfrm>
        </p:grpSpPr>
        <p:sp>
          <p:nvSpPr>
            <p:cNvPr id="19462" name="Line 10"/>
            <p:cNvSpPr>
              <a:spLocks noChangeShapeType="1"/>
            </p:cNvSpPr>
            <p:nvPr/>
          </p:nvSpPr>
          <p:spPr bwMode="auto">
            <a:xfrm>
              <a:off x="4272" y="1680"/>
              <a:ext cx="0" cy="38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3" name="Line 11"/>
            <p:cNvSpPr>
              <a:spLocks noChangeShapeType="1"/>
            </p:cNvSpPr>
            <p:nvPr/>
          </p:nvSpPr>
          <p:spPr bwMode="auto">
            <a:xfrm>
              <a:off x="4272" y="2400"/>
              <a:ext cx="0" cy="38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4" name="Line 12"/>
            <p:cNvSpPr>
              <a:spLocks noChangeShapeType="1"/>
            </p:cNvSpPr>
            <p:nvPr/>
          </p:nvSpPr>
          <p:spPr bwMode="auto">
            <a:xfrm>
              <a:off x="4272" y="3072"/>
              <a:ext cx="0" cy="38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65" name="Oval 6"/>
            <p:cNvSpPr>
              <a:spLocks noChangeArrowheads="1"/>
            </p:cNvSpPr>
            <p:nvPr/>
          </p:nvSpPr>
          <p:spPr bwMode="auto">
            <a:xfrm>
              <a:off x="4056" y="2032"/>
              <a:ext cx="384" cy="384"/>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9466" name="Oval 7"/>
            <p:cNvSpPr>
              <a:spLocks noChangeArrowheads="1"/>
            </p:cNvSpPr>
            <p:nvPr/>
          </p:nvSpPr>
          <p:spPr bwMode="auto">
            <a:xfrm>
              <a:off x="4056" y="3408"/>
              <a:ext cx="384" cy="384"/>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9467" name="Oval 8"/>
            <p:cNvSpPr>
              <a:spLocks noChangeArrowheads="1"/>
            </p:cNvSpPr>
            <p:nvPr/>
          </p:nvSpPr>
          <p:spPr bwMode="auto">
            <a:xfrm>
              <a:off x="4056" y="1344"/>
              <a:ext cx="384" cy="384"/>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19468" name="Oval 9"/>
            <p:cNvSpPr>
              <a:spLocks noChangeArrowheads="1"/>
            </p:cNvSpPr>
            <p:nvPr/>
          </p:nvSpPr>
          <p:spPr bwMode="auto">
            <a:xfrm>
              <a:off x="4056" y="2720"/>
              <a:ext cx="384" cy="384"/>
            </a:xfrm>
            <a:prstGeom prst="ellipse">
              <a:avLst/>
            </a:prstGeom>
            <a:solidFill>
              <a:schemeClr val="accent1"/>
            </a:solidFill>
            <a:ln w="9525">
              <a:solidFill>
                <a:schemeClr val="tx1"/>
              </a:solidFill>
              <a:round/>
              <a:headEnd/>
              <a:tailEnd/>
            </a:ln>
          </p:spPr>
          <p:txBody>
            <a:bodyPr wrap="none" anchor="ctr"/>
            <a:lstStyle/>
            <a:p>
              <a:pPr algn="ctr"/>
              <a:r>
                <a:rPr lang="en-US"/>
                <a:t>C</a:t>
              </a:r>
            </a:p>
          </p:txBody>
        </p:sp>
      </p:grpSp>
      <p:sp>
        <p:nvSpPr>
          <p:cNvPr id="19461" name="Text Box 15"/>
          <p:cNvSpPr txBox="1">
            <a:spLocks noChangeArrowheads="1"/>
          </p:cNvSpPr>
          <p:nvPr/>
        </p:nvSpPr>
        <p:spPr bwMode="auto">
          <a:xfrm>
            <a:off x="6384925" y="4308475"/>
            <a:ext cx="2609850"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C tells D the truth</a:t>
            </a:r>
          </a:p>
          <a:p>
            <a:r>
              <a:rPr lang="en-US"/>
              <a:t>about its distance to</a:t>
            </a:r>
          </a:p>
          <a:p>
            <a:r>
              <a:rPr lang="en-US"/>
              <a:t>A, but lies to B and</a:t>
            </a:r>
          </a:p>
          <a:p>
            <a:r>
              <a:rPr lang="en-US"/>
              <a:t>says the distance is</a:t>
            </a:r>
          </a:p>
          <a:p>
            <a:r>
              <a:rPr lang="en-US"/>
              <a:t>infinity.</a:t>
            </a:r>
          </a:p>
        </p:txBody>
      </p:sp>
    </p:spTree>
    <p:extLst>
      <p:ext uri="{BB962C8B-B14F-4D97-AF65-F5344CB8AC3E}">
        <p14:creationId xmlns:p14="http://schemas.microsoft.com/office/powerpoint/2010/main" xmlns="" val="3633157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81FD64-A492-4F4B-AAB7-F93B08D46932}" type="slidenum">
              <a:rPr lang="en-US"/>
              <a:pPr/>
              <a:t>58</a:t>
            </a:fld>
            <a:endParaRPr lang="en-US"/>
          </a:p>
        </p:txBody>
      </p:sp>
      <p:sp>
        <p:nvSpPr>
          <p:cNvPr id="22530" name="Rectangle 2"/>
          <p:cNvSpPr>
            <a:spLocks noGrp="1" noChangeArrowheads="1"/>
          </p:cNvSpPr>
          <p:nvPr>
            <p:ph type="title"/>
          </p:nvPr>
        </p:nvSpPr>
        <p:spPr/>
        <p:txBody>
          <a:bodyPr/>
          <a:lstStyle/>
          <a:p>
            <a:r>
              <a:rPr lang="en-US" b="1" dirty="0"/>
              <a:t>Link state routing</a:t>
            </a:r>
          </a:p>
        </p:txBody>
      </p:sp>
      <p:sp>
        <p:nvSpPr>
          <p:cNvPr id="22531" name="Rectangle 3"/>
          <p:cNvSpPr>
            <a:spLocks noGrp="1" noChangeArrowheads="1"/>
          </p:cNvSpPr>
          <p:nvPr>
            <p:ph type="body" idx="1"/>
          </p:nvPr>
        </p:nvSpPr>
        <p:spPr>
          <a:xfrm>
            <a:off x="457200" y="1295400"/>
            <a:ext cx="8305800" cy="5029200"/>
          </a:xfrm>
        </p:spPr>
        <p:txBody>
          <a:bodyPr>
            <a:normAutofit fontScale="92500"/>
          </a:bodyPr>
          <a:lstStyle/>
          <a:p>
            <a:r>
              <a:rPr lang="en-US" sz="2800" dirty="0" smtClean="0"/>
              <a:t>In link state routing, if each node in the domain has the entire topology of the domain the list of nodes and links, how they are connected including the type, cost (metric), and condition of the links (up or down)-</a:t>
            </a:r>
          </a:p>
          <a:p>
            <a:r>
              <a:rPr lang="en-US" sz="2800" dirty="0" smtClean="0"/>
              <a:t> Every </a:t>
            </a:r>
            <a:r>
              <a:rPr lang="en-US" sz="2800" dirty="0"/>
              <a:t>router maintains its </a:t>
            </a:r>
            <a:r>
              <a:rPr lang="en-US" sz="2800" i="1" dirty="0"/>
              <a:t>link state packet</a:t>
            </a:r>
            <a:r>
              <a:rPr lang="en-US" sz="2800" dirty="0"/>
              <a:t> (LSP) which records the </a:t>
            </a:r>
            <a:r>
              <a:rPr lang="en-US" sz="2800" i="1" dirty="0"/>
              <a:t>state information of links</a:t>
            </a:r>
            <a:r>
              <a:rPr lang="en-US" sz="2800" dirty="0"/>
              <a:t> to all its </a:t>
            </a:r>
            <a:r>
              <a:rPr lang="en-US" sz="2800" i="1" dirty="0"/>
              <a:t>neighbors</a:t>
            </a:r>
            <a:r>
              <a:rPr lang="en-US" sz="2800" dirty="0"/>
              <a:t>.</a:t>
            </a:r>
          </a:p>
          <a:p>
            <a:pPr>
              <a:lnSpc>
                <a:spcPct val="90000"/>
              </a:lnSpc>
            </a:pPr>
            <a:r>
              <a:rPr lang="en-US" sz="2800" dirty="0"/>
              <a:t>A router floods its LSP to entire network, i.e., all routers, (whenever its </a:t>
            </a:r>
            <a:r>
              <a:rPr lang="en-US" sz="2800" i="1" dirty="0"/>
              <a:t>link state</a:t>
            </a:r>
            <a:r>
              <a:rPr lang="en-US" sz="2800" dirty="0"/>
              <a:t> changes)</a:t>
            </a:r>
          </a:p>
          <a:p>
            <a:pPr algn="just">
              <a:lnSpc>
                <a:spcPct val="90000"/>
              </a:lnSpc>
            </a:pPr>
            <a:r>
              <a:rPr lang="en-US" sz="2800" dirty="0"/>
              <a:t>When a router receives LSPs from other routers, it can construct a map of entire network and from the map, compute shortest paths between any pair of host (using </a:t>
            </a:r>
            <a:r>
              <a:rPr lang="en-US" sz="2800" dirty="0" err="1"/>
              <a:t>Dijkstra</a:t>
            </a:r>
            <a:r>
              <a:rPr lang="en-US" sz="2800" dirty="0"/>
              <a:t> algorithm), thus, derive its routing table.</a:t>
            </a:r>
            <a:endParaRPr lang="en-US" sz="2800" i="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Link-State Routing Process</a:t>
            </a:r>
            <a:br>
              <a:rPr lang="en-US" b="1" dirty="0" smtClean="0"/>
            </a:br>
            <a:endParaRPr lang="en-US" b="1" dirty="0"/>
          </a:p>
        </p:txBody>
      </p:sp>
      <p:sp>
        <p:nvSpPr>
          <p:cNvPr id="3" name="Content Placeholder 2"/>
          <p:cNvSpPr>
            <a:spLocks noGrp="1"/>
          </p:cNvSpPr>
          <p:nvPr>
            <p:ph idx="1"/>
          </p:nvPr>
        </p:nvSpPr>
        <p:spPr>
          <a:xfrm>
            <a:off x="381000" y="1219200"/>
            <a:ext cx="8458200" cy="5105400"/>
          </a:xfrm>
        </p:spPr>
        <p:txBody>
          <a:bodyPr>
            <a:noAutofit/>
          </a:bodyPr>
          <a:lstStyle/>
          <a:p>
            <a:pPr algn="just">
              <a:buNone/>
            </a:pPr>
            <a:r>
              <a:rPr lang="en-US" sz="2800" dirty="0" smtClean="0"/>
              <a:t>1. Each router learns about its own links (directly connected networks)</a:t>
            </a:r>
          </a:p>
          <a:p>
            <a:pPr algn="just">
              <a:buNone/>
            </a:pPr>
            <a:r>
              <a:rPr lang="en-US" sz="2800" dirty="0" smtClean="0"/>
              <a:t>2. Find directly connected neighbors</a:t>
            </a:r>
          </a:p>
          <a:p>
            <a:pPr algn="just">
              <a:buNone/>
            </a:pPr>
            <a:r>
              <a:rPr lang="en-US" sz="2800" dirty="0" smtClean="0"/>
              <a:t>3. Builds a Link-State Packet (LSP) with the state of each directly connected link</a:t>
            </a:r>
          </a:p>
          <a:p>
            <a:pPr algn="just">
              <a:buNone/>
            </a:pPr>
            <a:r>
              <a:rPr lang="en-US" sz="2800" dirty="0" smtClean="0"/>
              <a:t>4. Floods the LSP to all neighbors, who stores the received LSPs in a database</a:t>
            </a:r>
          </a:p>
          <a:p>
            <a:pPr algn="just">
              <a:buNone/>
            </a:pPr>
            <a:r>
              <a:rPr lang="en-US" sz="2800" dirty="0" smtClean="0"/>
              <a:t>5. Each router uses the database to construct a complete map of the network topology</a:t>
            </a:r>
          </a:p>
          <a:p>
            <a:pPr algn="just">
              <a:buNone/>
            </a:pPr>
            <a:r>
              <a:rPr lang="en-US" sz="2800" dirty="0" smtClean="0"/>
              <a:t>6. Computes the best path to each destination network</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Properties of routing algorithm</a:t>
            </a:r>
            <a:br>
              <a:rPr lang="en-US" b="1" dirty="0" smtClean="0"/>
            </a:br>
            <a:endParaRPr lang="en-US" b="1" dirty="0"/>
          </a:p>
        </p:txBody>
      </p:sp>
      <p:sp>
        <p:nvSpPr>
          <p:cNvPr id="3" name="Content Placeholder 2"/>
          <p:cNvSpPr>
            <a:spLocks noGrp="1"/>
          </p:cNvSpPr>
          <p:nvPr>
            <p:ph idx="1"/>
          </p:nvPr>
        </p:nvSpPr>
        <p:spPr>
          <a:xfrm>
            <a:off x="304800" y="990600"/>
            <a:ext cx="8382000" cy="5135563"/>
          </a:xfrm>
        </p:spPr>
        <p:txBody>
          <a:bodyPr>
            <a:noAutofit/>
          </a:bodyPr>
          <a:lstStyle/>
          <a:p>
            <a:pPr lvl="1" algn="just">
              <a:spcBef>
                <a:spcPts val="0"/>
              </a:spcBef>
              <a:buNone/>
            </a:pPr>
            <a:r>
              <a:rPr lang="en-US" dirty="0" smtClean="0"/>
              <a:t>1.Correctness: The routing should be done properly and correctly so that the packets may reach their proper destination.</a:t>
            </a:r>
          </a:p>
          <a:p>
            <a:pPr lvl="1" algn="just">
              <a:spcBef>
                <a:spcPts val="0"/>
              </a:spcBef>
              <a:buNone/>
            </a:pPr>
            <a:r>
              <a:rPr lang="en-US" dirty="0" smtClean="0"/>
              <a:t>2.Simplicity: The routing should be done in a simple manner so that the overhead is as low as possible.</a:t>
            </a:r>
          </a:p>
          <a:p>
            <a:pPr algn="just">
              <a:spcBef>
                <a:spcPts val="0"/>
              </a:spcBef>
              <a:buNone/>
            </a:pPr>
            <a:r>
              <a:rPr lang="en-US" sz="2800" dirty="0" smtClean="0"/>
              <a:t> 	 3.Robustness: Once a major network becomes </a:t>
            </a:r>
            <a:r>
              <a:rPr lang="en-US" sz="2800" dirty="0" smtClean="0"/>
              <a:t>	operative</a:t>
            </a:r>
            <a:r>
              <a:rPr lang="en-US" sz="2800" dirty="0" smtClean="0"/>
              <a:t>, it may be expected to run continuously </a:t>
            </a:r>
            <a:r>
              <a:rPr lang="en-US" sz="2800" dirty="0" smtClean="0"/>
              <a:t>	for </a:t>
            </a:r>
            <a:r>
              <a:rPr lang="en-US" sz="2800" dirty="0" smtClean="0"/>
              <a:t>years without any failures. The routing </a:t>
            </a:r>
            <a:r>
              <a:rPr lang="en-US" sz="2800" dirty="0" smtClean="0"/>
              <a:t>	algorithm </a:t>
            </a:r>
            <a:r>
              <a:rPr lang="en-US" sz="2800" dirty="0" smtClean="0"/>
              <a:t>should be robust enough to handle </a:t>
            </a:r>
            <a:r>
              <a:rPr lang="en-US" sz="2800" dirty="0" smtClean="0"/>
              <a:t>	software </a:t>
            </a:r>
            <a:r>
              <a:rPr lang="en-US" sz="2800" dirty="0" smtClean="0"/>
              <a:t>and hardware failures and should be </a:t>
            </a:r>
            <a:r>
              <a:rPr lang="en-US" sz="2800" dirty="0" smtClean="0"/>
              <a:t>	able </a:t>
            </a:r>
            <a:r>
              <a:rPr lang="en-US" sz="2800" dirty="0" smtClean="0"/>
              <a:t>to cope with changes in the topology. </a:t>
            </a:r>
          </a:p>
          <a:p>
            <a:pPr algn="just">
              <a:spcBef>
                <a:spcPts val="0"/>
              </a:spcBef>
              <a:buNone/>
            </a:pPr>
            <a:endParaRPr 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 State……</a:t>
            </a:r>
            <a:endParaRPr lang="en-US" b="1" dirty="0"/>
          </a:p>
        </p:txBody>
      </p:sp>
      <p:sp>
        <p:nvSpPr>
          <p:cNvPr id="3" name="Content Placeholder 2"/>
          <p:cNvSpPr>
            <a:spLocks noGrp="1"/>
          </p:cNvSpPr>
          <p:nvPr>
            <p:ph idx="1"/>
          </p:nvPr>
        </p:nvSpPr>
        <p:spPr>
          <a:xfrm>
            <a:off x="457200" y="1600200"/>
            <a:ext cx="8382000" cy="4525963"/>
          </a:xfrm>
        </p:spPr>
        <p:txBody>
          <a:bodyPr/>
          <a:lstStyle/>
          <a:p>
            <a:pPr algn="just"/>
            <a:r>
              <a:rPr lang="en-US" dirty="0" smtClean="0"/>
              <a:t>Complex database of topology information</a:t>
            </a:r>
          </a:p>
          <a:p>
            <a:pPr algn="just">
              <a:buNone/>
            </a:pPr>
            <a:r>
              <a:rPr lang="en-US" dirty="0" smtClean="0"/>
              <a:t>• Knowledge of the entire network</a:t>
            </a:r>
          </a:p>
          <a:p>
            <a:pPr algn="just">
              <a:buNone/>
            </a:pPr>
            <a:r>
              <a:rPr lang="en-US" dirty="0" smtClean="0"/>
              <a:t>• Uses SPF to calculate the best path</a:t>
            </a:r>
          </a:p>
          <a:p>
            <a:pPr algn="just">
              <a:buNone/>
            </a:pPr>
            <a:r>
              <a:rPr lang="en-US" dirty="0" smtClean="0"/>
              <a:t>• Updates when changes in the topology occurs</a:t>
            </a:r>
          </a:p>
          <a:p>
            <a:pPr algn="just">
              <a:buNone/>
            </a:pPr>
            <a:r>
              <a:rPr lang="en-US" dirty="0" smtClean="0"/>
              <a:t>• Fast Convergence</a:t>
            </a:r>
          </a:p>
          <a:p>
            <a:pPr algn="just">
              <a:buNone/>
            </a:pPr>
            <a:r>
              <a:rPr lang="en-US" dirty="0" smtClean="0"/>
              <a:t>• More memory and processor overhead</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1.) Discovering Your Neighbors</a:t>
            </a:r>
          </a:p>
        </p:txBody>
      </p:sp>
      <p:sp>
        <p:nvSpPr>
          <p:cNvPr id="22531" name="Rectangle 3"/>
          <p:cNvSpPr>
            <a:spLocks noGrp="1" noChangeArrowheads="1"/>
          </p:cNvSpPr>
          <p:nvPr>
            <p:ph type="body" idx="1"/>
          </p:nvPr>
        </p:nvSpPr>
        <p:spPr/>
        <p:txBody>
          <a:bodyPr/>
          <a:lstStyle/>
          <a:p>
            <a:pPr algn="just"/>
            <a:r>
              <a:rPr lang="en-US" dirty="0" smtClean="0"/>
              <a:t>Send “Hello” packet on each point-to-point line.  Destination node replies with its address.</a:t>
            </a:r>
          </a:p>
        </p:txBody>
      </p:sp>
    </p:spTree>
    <p:extLst>
      <p:ext uri="{BB962C8B-B14F-4D97-AF65-F5344CB8AC3E}">
        <p14:creationId xmlns:p14="http://schemas.microsoft.com/office/powerpoint/2010/main" xmlns="" val="5290866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1143000"/>
          </a:xfrm>
        </p:spPr>
        <p:txBody>
          <a:bodyPr/>
          <a:lstStyle/>
          <a:p>
            <a:r>
              <a:rPr lang="en-US" dirty="0" smtClean="0"/>
              <a:t>2.) Measuring Line Cost</a:t>
            </a:r>
          </a:p>
        </p:txBody>
      </p:sp>
      <p:sp>
        <p:nvSpPr>
          <p:cNvPr id="23555" name="Rectangle 3"/>
          <p:cNvSpPr>
            <a:spLocks noGrp="1" noChangeArrowheads="1"/>
          </p:cNvSpPr>
          <p:nvPr>
            <p:ph type="body" idx="1"/>
          </p:nvPr>
        </p:nvSpPr>
        <p:spPr>
          <a:xfrm>
            <a:off x="609600" y="1447800"/>
            <a:ext cx="7924800" cy="4876800"/>
          </a:xfrm>
        </p:spPr>
        <p:txBody>
          <a:bodyPr/>
          <a:lstStyle/>
          <a:p>
            <a:pPr algn="just"/>
            <a:r>
              <a:rPr lang="en-US" dirty="0" smtClean="0"/>
              <a:t>Send an “ECHO” packet over the line.</a:t>
            </a:r>
          </a:p>
          <a:p>
            <a:pPr algn="just"/>
            <a:r>
              <a:rPr lang="en-US" dirty="0" smtClean="0"/>
              <a:t>Destination is required to respond to “ECHO” packet immediately.</a:t>
            </a:r>
          </a:p>
          <a:p>
            <a:pPr algn="just"/>
            <a:r>
              <a:rPr lang="en-US" dirty="0" smtClean="0"/>
              <a:t>Measure the time required for this operation.</a:t>
            </a:r>
          </a:p>
          <a:p>
            <a:pPr algn="just"/>
            <a:r>
              <a:rPr lang="en-US" dirty="0" smtClean="0"/>
              <a:t>Question: Should we measure just the time it takes to transmit the packet, or should we include  the time that the packet waits in the queue?</a:t>
            </a:r>
          </a:p>
        </p:txBody>
      </p:sp>
    </p:spTree>
    <p:extLst>
      <p:ext uri="{BB962C8B-B14F-4D97-AF65-F5344CB8AC3E}">
        <p14:creationId xmlns:p14="http://schemas.microsoft.com/office/powerpoint/2010/main" xmlns="" val="42931370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p:cNvPicPr>
            <a:picLocks noChangeAspect="1" noChangeArrowheads="1"/>
          </p:cNvPicPr>
          <p:nvPr/>
        </p:nvPicPr>
        <p:blipFill>
          <a:blip r:embed="rId2" cstate="print"/>
          <a:srcRect/>
          <a:stretch>
            <a:fillRect/>
          </a:stretch>
        </p:blipFill>
        <p:spPr bwMode="auto">
          <a:xfrm>
            <a:off x="255588" y="1049338"/>
            <a:ext cx="8812212" cy="5351462"/>
          </a:xfrm>
          <a:prstGeom prst="rect">
            <a:avLst/>
          </a:prstGeom>
          <a:noFill/>
          <a:ln w="9525">
            <a:noFill/>
            <a:miter lim="800000"/>
            <a:headEnd/>
            <a:tailEnd/>
          </a:ln>
          <a:effectLst/>
        </p:spPr>
      </p:pic>
      <p:sp>
        <p:nvSpPr>
          <p:cNvPr id="100356" name="Text Box 4"/>
          <p:cNvSpPr txBox="1">
            <a:spLocks noChangeArrowheads="1"/>
          </p:cNvSpPr>
          <p:nvPr/>
        </p:nvSpPr>
        <p:spPr bwMode="auto">
          <a:xfrm>
            <a:off x="1981200" y="152400"/>
            <a:ext cx="5486400" cy="579438"/>
          </a:xfrm>
          <a:prstGeom prst="rect">
            <a:avLst/>
          </a:prstGeom>
          <a:noFill/>
          <a:ln w="9525">
            <a:noFill/>
            <a:miter lim="800000"/>
            <a:headEnd/>
            <a:tailEnd/>
          </a:ln>
          <a:effectLst/>
        </p:spPr>
        <p:txBody>
          <a:bodyPr wrap="none">
            <a:spAutoFit/>
          </a:bodyPr>
          <a:lstStyle/>
          <a:p>
            <a:r>
              <a:rPr lang="en-US" sz="3200">
                <a:solidFill>
                  <a:schemeClr val="accent2"/>
                </a:solidFill>
              </a:rPr>
              <a:t>Concept of Link State Routing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9" name="Picture 3"/>
          <p:cNvPicPr>
            <a:picLocks noChangeAspect="1" noChangeArrowheads="1"/>
          </p:cNvPicPr>
          <p:nvPr/>
        </p:nvPicPr>
        <p:blipFill>
          <a:blip r:embed="rId2" cstate="print"/>
          <a:srcRect/>
          <a:stretch>
            <a:fillRect/>
          </a:stretch>
        </p:blipFill>
        <p:spPr bwMode="auto">
          <a:xfrm>
            <a:off x="76200" y="1473200"/>
            <a:ext cx="8821738" cy="4546600"/>
          </a:xfrm>
          <a:prstGeom prst="rect">
            <a:avLst/>
          </a:prstGeom>
          <a:noFill/>
          <a:ln w="9525">
            <a:noFill/>
            <a:miter lim="800000"/>
            <a:headEnd/>
            <a:tailEnd/>
          </a:ln>
          <a:effectLst/>
        </p:spPr>
      </p:pic>
      <p:sp>
        <p:nvSpPr>
          <p:cNvPr id="101380" name="Text Box 4"/>
          <p:cNvSpPr txBox="1">
            <a:spLocks noChangeArrowheads="1"/>
          </p:cNvSpPr>
          <p:nvPr/>
        </p:nvSpPr>
        <p:spPr bwMode="auto">
          <a:xfrm>
            <a:off x="2057400" y="228600"/>
            <a:ext cx="4832350" cy="579438"/>
          </a:xfrm>
          <a:prstGeom prst="rect">
            <a:avLst/>
          </a:prstGeom>
          <a:noFill/>
          <a:ln w="9525">
            <a:noFill/>
            <a:miter lim="800000"/>
            <a:headEnd/>
            <a:tailEnd/>
          </a:ln>
          <a:effectLst/>
        </p:spPr>
        <p:txBody>
          <a:bodyPr wrap="none">
            <a:spAutoFit/>
          </a:bodyPr>
          <a:lstStyle/>
          <a:p>
            <a:r>
              <a:rPr lang="en-US" sz="3200">
                <a:solidFill>
                  <a:schemeClr val="accent2"/>
                </a:solidFill>
              </a:rPr>
              <a:t>Cost in Link State Routing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3" name="Picture 3"/>
          <p:cNvPicPr>
            <a:picLocks noChangeAspect="1" noChangeArrowheads="1"/>
          </p:cNvPicPr>
          <p:nvPr/>
        </p:nvPicPr>
        <p:blipFill>
          <a:blip r:embed="rId2" cstate="print"/>
          <a:srcRect/>
          <a:stretch>
            <a:fillRect/>
          </a:stretch>
        </p:blipFill>
        <p:spPr bwMode="auto">
          <a:xfrm>
            <a:off x="500063" y="2211388"/>
            <a:ext cx="8034337" cy="2208212"/>
          </a:xfrm>
          <a:prstGeom prst="rect">
            <a:avLst/>
          </a:prstGeom>
          <a:noFill/>
          <a:ln w="9525">
            <a:noFill/>
            <a:miter lim="800000"/>
            <a:headEnd/>
            <a:tailEnd/>
          </a:ln>
          <a:effectLst/>
        </p:spPr>
      </p:pic>
      <p:sp>
        <p:nvSpPr>
          <p:cNvPr id="102404" name="Text Box 4"/>
          <p:cNvSpPr txBox="1">
            <a:spLocks noChangeArrowheads="1"/>
          </p:cNvSpPr>
          <p:nvPr/>
        </p:nvSpPr>
        <p:spPr bwMode="auto">
          <a:xfrm>
            <a:off x="2973388" y="434975"/>
            <a:ext cx="3275012" cy="579438"/>
          </a:xfrm>
          <a:prstGeom prst="rect">
            <a:avLst/>
          </a:prstGeom>
          <a:noFill/>
          <a:ln w="9525">
            <a:noFill/>
            <a:miter lim="800000"/>
            <a:headEnd/>
            <a:tailEnd/>
          </a:ln>
          <a:effectLst/>
        </p:spPr>
        <p:txBody>
          <a:bodyPr wrap="none">
            <a:spAutoFit/>
          </a:bodyPr>
          <a:lstStyle/>
          <a:p>
            <a:r>
              <a:rPr lang="en-US" sz="3200">
                <a:solidFill>
                  <a:schemeClr val="accent2"/>
                </a:solidFill>
              </a:rPr>
              <a:t>Link State Packet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Advantages with Link-State Protocols</a:t>
            </a:r>
            <a:br>
              <a:rPr lang="en-US" b="1" dirty="0" smtClean="0"/>
            </a:br>
            <a:endParaRPr lang="en-US" b="1" dirty="0"/>
          </a:p>
        </p:txBody>
      </p:sp>
      <p:sp>
        <p:nvSpPr>
          <p:cNvPr id="3" name="Content Placeholder 2"/>
          <p:cNvSpPr>
            <a:spLocks noGrp="1"/>
          </p:cNvSpPr>
          <p:nvPr>
            <p:ph idx="1"/>
          </p:nvPr>
        </p:nvSpPr>
        <p:spPr>
          <a:xfrm>
            <a:off x="457200" y="1371600"/>
            <a:ext cx="8382000" cy="5029200"/>
          </a:xfrm>
        </p:spPr>
        <p:txBody>
          <a:bodyPr>
            <a:normAutofit lnSpcReduction="10000"/>
          </a:bodyPr>
          <a:lstStyle/>
          <a:p>
            <a:pPr>
              <a:buNone/>
            </a:pPr>
            <a:r>
              <a:rPr lang="en-US" dirty="0" smtClean="0"/>
              <a:t>• Builds a topological map</a:t>
            </a:r>
          </a:p>
          <a:p>
            <a:pPr>
              <a:buNone/>
            </a:pPr>
            <a:r>
              <a:rPr lang="en-US" dirty="0" smtClean="0"/>
              <a:t>– Full knowledge of the network</a:t>
            </a:r>
          </a:p>
          <a:p>
            <a:pPr>
              <a:buNone/>
            </a:pPr>
            <a:r>
              <a:rPr lang="en-US" dirty="0" smtClean="0"/>
              <a:t>• Fast convergence</a:t>
            </a:r>
          </a:p>
          <a:p>
            <a:pPr>
              <a:buNone/>
            </a:pPr>
            <a:r>
              <a:rPr lang="en-US" dirty="0" smtClean="0"/>
              <a:t>– Floods LSPs immediately</a:t>
            </a:r>
          </a:p>
          <a:p>
            <a:pPr>
              <a:buNone/>
            </a:pPr>
            <a:r>
              <a:rPr lang="en-US" dirty="0" smtClean="0"/>
              <a:t>• Event-driven updates</a:t>
            </a:r>
          </a:p>
          <a:p>
            <a:pPr>
              <a:buNone/>
            </a:pPr>
            <a:r>
              <a:rPr lang="en-US" dirty="0" smtClean="0"/>
              <a:t>– LSP sent when there is a change, only contains</a:t>
            </a:r>
          </a:p>
          <a:p>
            <a:pPr>
              <a:buNone/>
            </a:pPr>
            <a:r>
              <a:rPr lang="en-US" dirty="0" smtClean="0"/>
              <a:t>information regarding the affected link</a:t>
            </a:r>
          </a:p>
          <a:p>
            <a:pPr>
              <a:buNone/>
            </a:pPr>
            <a:r>
              <a:rPr lang="en-US" dirty="0" smtClean="0"/>
              <a:t>• Hierarchical design</a:t>
            </a:r>
          </a:p>
          <a:p>
            <a:pPr>
              <a:buNone/>
            </a:pPr>
            <a:r>
              <a:rPr lang="en-US" dirty="0" smtClean="0"/>
              <a:t>– Areas can be used to separate routing traffic</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pPr algn="l"/>
            <a:r>
              <a:rPr lang="en-US" b="1" dirty="0" smtClean="0"/>
              <a:t/>
            </a:r>
            <a:br>
              <a:rPr lang="en-US" b="1" dirty="0" smtClean="0"/>
            </a:br>
            <a:r>
              <a:rPr lang="en-US" b="1" dirty="0" smtClean="0"/>
              <a:t>Disadvantages with Link-State Protocol</a:t>
            </a:r>
            <a:br>
              <a:rPr lang="en-US" b="1" dirty="0" smtClean="0"/>
            </a:br>
            <a:endParaRPr lang="en-US" b="1" dirty="0"/>
          </a:p>
        </p:txBody>
      </p:sp>
      <p:sp>
        <p:nvSpPr>
          <p:cNvPr id="3" name="Content Placeholder 2"/>
          <p:cNvSpPr>
            <a:spLocks noGrp="1"/>
          </p:cNvSpPr>
          <p:nvPr>
            <p:ph idx="1"/>
          </p:nvPr>
        </p:nvSpPr>
        <p:spPr>
          <a:xfrm>
            <a:off x="457200" y="1447800"/>
            <a:ext cx="8229600" cy="4678363"/>
          </a:xfrm>
        </p:spPr>
        <p:txBody>
          <a:bodyPr>
            <a:normAutofit/>
          </a:bodyPr>
          <a:lstStyle/>
          <a:p>
            <a:pPr algn="just">
              <a:buNone/>
            </a:pPr>
            <a:r>
              <a:rPr lang="en-US" dirty="0" smtClean="0"/>
              <a:t>• Significant demands on memory and processing resources</a:t>
            </a:r>
          </a:p>
          <a:p>
            <a:pPr algn="just">
              <a:buNone/>
            </a:pPr>
            <a:r>
              <a:rPr lang="en-US" dirty="0" smtClean="0"/>
              <a:t>• Requires very strict network design</a:t>
            </a:r>
          </a:p>
          <a:p>
            <a:pPr algn="just">
              <a:buNone/>
            </a:pPr>
            <a:r>
              <a:rPr lang="en-US" dirty="0" smtClean="0"/>
              <a:t>• Requires a knowledgeable network administrator</a:t>
            </a:r>
          </a:p>
          <a:p>
            <a:pPr algn="just">
              <a:buNone/>
            </a:pPr>
            <a:r>
              <a:rPr lang="en-US" dirty="0" smtClean="0"/>
              <a:t>• Initial flooding can impede network performance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 </a:t>
            </a:r>
            <a:r>
              <a:rPr lang="en-US" dirty="0" err="1" smtClean="0"/>
              <a:t>vs</a:t>
            </a:r>
            <a:r>
              <a:rPr lang="en-US" dirty="0" smtClean="0"/>
              <a:t> LS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39388" y="2133600"/>
            <a:ext cx="8619776"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0" y="0"/>
          <a:ext cx="9144000" cy="5993359"/>
        </p:xfrm>
        <a:graphic>
          <a:graphicData uri="http://schemas.openxmlformats.org/drawingml/2006/table">
            <a:tbl>
              <a:tblPr firstRow="1" bandRow="1">
                <a:tableStyleId>{5C22544A-7EE6-4342-B048-85BDC9FD1C3A}</a:tableStyleId>
              </a:tblPr>
              <a:tblGrid>
                <a:gridCol w="3048000"/>
                <a:gridCol w="3048000"/>
                <a:gridCol w="3048000"/>
              </a:tblGrid>
              <a:tr h="415774">
                <a:tc>
                  <a:txBody>
                    <a:bodyPr/>
                    <a:lstStyle/>
                    <a:p>
                      <a:r>
                        <a:rPr lang="en-US" dirty="0" smtClean="0">
                          <a:solidFill>
                            <a:schemeClr val="tx1"/>
                          </a:solidFill>
                        </a:rPr>
                        <a:t>Attributes</a:t>
                      </a:r>
                      <a:endParaRPr lang="en-US" dirty="0">
                        <a:solidFill>
                          <a:schemeClr val="tx1"/>
                        </a:solidFill>
                      </a:endParaRPr>
                    </a:p>
                  </a:txBody>
                  <a:tcPr/>
                </a:tc>
                <a:tc>
                  <a:txBody>
                    <a:bodyPr/>
                    <a:lstStyle/>
                    <a:p>
                      <a:r>
                        <a:rPr lang="en-US" dirty="0" smtClean="0"/>
                        <a:t>Distance vector</a:t>
                      </a:r>
                      <a:endParaRPr lang="en-US" dirty="0"/>
                    </a:p>
                  </a:txBody>
                  <a:tcPr/>
                </a:tc>
                <a:tc>
                  <a:txBody>
                    <a:bodyPr/>
                    <a:lstStyle/>
                    <a:p>
                      <a:r>
                        <a:rPr lang="en-US" dirty="0" smtClean="0"/>
                        <a:t>Link State</a:t>
                      </a:r>
                      <a:endParaRPr lang="en-US" dirty="0"/>
                    </a:p>
                  </a:txBody>
                  <a:tcPr/>
                </a:tc>
              </a:tr>
              <a:tr h="415774">
                <a:tc>
                  <a:txBody>
                    <a:bodyPr/>
                    <a:lstStyle/>
                    <a:p>
                      <a:r>
                        <a:rPr lang="en-US" sz="1800" kern="1200" baseline="0" dirty="0" smtClean="0">
                          <a:solidFill>
                            <a:schemeClr val="dk1"/>
                          </a:solidFill>
                          <a:latin typeface="+mn-lt"/>
                          <a:ea typeface="+mn-ea"/>
                          <a:cs typeface="+mn-cs"/>
                        </a:rPr>
                        <a:t>Algorithm</a:t>
                      </a:r>
                      <a:endParaRPr lang="en-US" dirty="0"/>
                    </a:p>
                  </a:txBody>
                  <a:tcPr/>
                </a:tc>
                <a:tc>
                  <a:txBody>
                    <a:bodyPr/>
                    <a:lstStyle/>
                    <a:p>
                      <a:r>
                        <a:rPr lang="en-US" sz="1800" b="1" kern="1200" baseline="0" dirty="0" smtClean="0">
                          <a:solidFill>
                            <a:schemeClr val="dk1"/>
                          </a:solidFill>
                          <a:latin typeface="+mn-lt"/>
                          <a:ea typeface="+mn-ea"/>
                          <a:cs typeface="+mn-cs"/>
                        </a:rPr>
                        <a:t>Bellman-Ford</a:t>
                      </a:r>
                      <a:endParaRPr lang="en-US" dirty="0"/>
                    </a:p>
                  </a:txBody>
                  <a:tcPr/>
                </a:tc>
                <a:tc>
                  <a:txBody>
                    <a:bodyPr/>
                    <a:lstStyle/>
                    <a:p>
                      <a:r>
                        <a:rPr lang="en-US" sz="1800" b="1" kern="1200" baseline="0" dirty="0" err="1" smtClean="0">
                          <a:solidFill>
                            <a:schemeClr val="dk1"/>
                          </a:solidFill>
                          <a:latin typeface="+mn-lt"/>
                          <a:ea typeface="+mn-ea"/>
                          <a:cs typeface="+mn-cs"/>
                        </a:rPr>
                        <a:t>Dijsktra</a:t>
                      </a:r>
                      <a:endParaRPr lang="en-US" dirty="0"/>
                    </a:p>
                  </a:txBody>
                  <a:tcPr/>
                </a:tc>
              </a:tr>
              <a:tr h="925014">
                <a:tc>
                  <a:txBody>
                    <a:bodyPr/>
                    <a:lstStyle/>
                    <a:p>
                      <a:r>
                        <a:rPr lang="en-US" sz="1800" kern="1200" baseline="0" dirty="0" smtClean="0">
                          <a:solidFill>
                            <a:schemeClr val="dk1"/>
                          </a:solidFill>
                          <a:latin typeface="+mn-lt"/>
                          <a:ea typeface="+mn-ea"/>
                          <a:cs typeface="+mn-cs"/>
                        </a:rPr>
                        <a:t>Network view</a:t>
                      </a:r>
                      <a:endParaRPr lang="en-US" dirty="0"/>
                    </a:p>
                  </a:txBody>
                  <a:tcPr/>
                </a:tc>
                <a:tc>
                  <a:txBody>
                    <a:bodyPr/>
                    <a:lstStyle/>
                    <a:p>
                      <a:r>
                        <a:rPr lang="en-US" sz="1800" kern="1200" baseline="0" dirty="0" smtClean="0">
                          <a:solidFill>
                            <a:schemeClr val="dk1"/>
                          </a:solidFill>
                          <a:latin typeface="+mn-lt"/>
                          <a:ea typeface="+mn-ea"/>
                          <a:cs typeface="+mn-cs"/>
                        </a:rPr>
                        <a:t>Topology knowledge from the </a:t>
                      </a:r>
                      <a:r>
                        <a:rPr lang="en-US" sz="1800" kern="1200" baseline="0" dirty="0" err="1" smtClean="0">
                          <a:solidFill>
                            <a:schemeClr val="dk1"/>
                          </a:solidFill>
                          <a:latin typeface="+mn-lt"/>
                          <a:ea typeface="+mn-ea"/>
                          <a:cs typeface="+mn-cs"/>
                        </a:rPr>
                        <a:t>neighbour</a:t>
                      </a:r>
                      <a:r>
                        <a:rPr lang="en-US" sz="1800" kern="1200" baseline="0" dirty="0" smtClean="0">
                          <a:solidFill>
                            <a:schemeClr val="dk1"/>
                          </a:solidFill>
                          <a:latin typeface="+mn-lt"/>
                          <a:ea typeface="+mn-ea"/>
                          <a:cs typeface="+mn-cs"/>
                        </a:rPr>
                        <a:t> point of view</a:t>
                      </a:r>
                      <a:endParaRPr lang="en-US" dirty="0"/>
                    </a:p>
                  </a:txBody>
                  <a:tcPr/>
                </a:tc>
                <a:tc>
                  <a:txBody>
                    <a:bodyPr/>
                    <a:lstStyle/>
                    <a:p>
                      <a:r>
                        <a:rPr lang="en-US" sz="1800" kern="1200" baseline="0" dirty="0" smtClean="0">
                          <a:solidFill>
                            <a:schemeClr val="dk1"/>
                          </a:solidFill>
                          <a:latin typeface="+mn-lt"/>
                          <a:ea typeface="+mn-ea"/>
                          <a:cs typeface="+mn-cs"/>
                        </a:rPr>
                        <a:t>Common and complete</a:t>
                      </a:r>
                    </a:p>
                    <a:p>
                      <a:r>
                        <a:rPr lang="en-US" sz="1800" kern="1200" baseline="0" dirty="0" smtClean="0">
                          <a:solidFill>
                            <a:schemeClr val="dk1"/>
                          </a:solidFill>
                          <a:latin typeface="+mn-lt"/>
                          <a:ea typeface="+mn-ea"/>
                          <a:cs typeface="+mn-cs"/>
                        </a:rPr>
                        <a:t>knowledge of the network</a:t>
                      </a:r>
                    </a:p>
                    <a:p>
                      <a:r>
                        <a:rPr lang="en-US" sz="1800" kern="1200" baseline="0" dirty="0" smtClean="0">
                          <a:solidFill>
                            <a:schemeClr val="dk1"/>
                          </a:solidFill>
                          <a:latin typeface="+mn-lt"/>
                          <a:ea typeface="+mn-ea"/>
                          <a:cs typeface="+mn-cs"/>
                        </a:rPr>
                        <a:t>topology</a:t>
                      </a:r>
                      <a:endParaRPr lang="en-US" dirty="0"/>
                    </a:p>
                  </a:txBody>
                  <a:tcPr/>
                </a:tc>
              </a:tr>
              <a:tr h="647509">
                <a:tc>
                  <a:txBody>
                    <a:bodyPr/>
                    <a:lstStyle/>
                    <a:p>
                      <a:r>
                        <a:rPr lang="en-US" sz="1800" kern="1200" baseline="0" dirty="0" smtClean="0">
                          <a:solidFill>
                            <a:schemeClr val="dk1"/>
                          </a:solidFill>
                          <a:latin typeface="+mn-lt"/>
                          <a:ea typeface="+mn-ea"/>
                          <a:cs typeface="+mn-cs"/>
                        </a:rPr>
                        <a:t>Best Path Calculation</a:t>
                      </a:r>
                      <a:endParaRPr lang="en-US" dirty="0"/>
                    </a:p>
                  </a:txBody>
                  <a:tcPr/>
                </a:tc>
                <a:tc>
                  <a:txBody>
                    <a:bodyPr/>
                    <a:lstStyle/>
                    <a:p>
                      <a:r>
                        <a:rPr lang="en-US" sz="1800" kern="1200" baseline="0" dirty="0" smtClean="0">
                          <a:solidFill>
                            <a:schemeClr val="dk1"/>
                          </a:solidFill>
                          <a:latin typeface="+mn-lt"/>
                          <a:ea typeface="+mn-ea"/>
                          <a:cs typeface="+mn-cs"/>
                        </a:rPr>
                        <a:t>Based on fewest number of hops</a:t>
                      </a:r>
                      <a:endParaRPr lang="en-US" dirty="0"/>
                    </a:p>
                  </a:txBody>
                  <a:tcPr/>
                </a:tc>
                <a:tc>
                  <a:txBody>
                    <a:bodyPr/>
                    <a:lstStyle/>
                    <a:p>
                      <a:r>
                        <a:rPr lang="en-US" sz="1800" kern="1200" baseline="0" dirty="0" smtClean="0">
                          <a:solidFill>
                            <a:schemeClr val="dk1"/>
                          </a:solidFill>
                          <a:latin typeface="+mn-lt"/>
                          <a:ea typeface="+mn-ea"/>
                          <a:cs typeface="+mn-cs"/>
                        </a:rPr>
                        <a:t>Based on the cost</a:t>
                      </a:r>
                      <a:endParaRPr lang="en-US" dirty="0"/>
                    </a:p>
                  </a:txBody>
                  <a:tcPr/>
                </a:tc>
              </a:tr>
              <a:tr h="631174">
                <a:tc>
                  <a:txBody>
                    <a:bodyPr/>
                    <a:lstStyle/>
                    <a:p>
                      <a:r>
                        <a:rPr lang="en-US" sz="1800" kern="1200" baseline="0" dirty="0" smtClean="0">
                          <a:solidFill>
                            <a:schemeClr val="dk1"/>
                          </a:solidFill>
                          <a:latin typeface="+mn-lt"/>
                          <a:ea typeface="+mn-ea"/>
                          <a:cs typeface="+mn-cs"/>
                        </a:rPr>
                        <a:t>Updates Frequency</a:t>
                      </a:r>
                      <a:endParaRPr lang="en-US" dirty="0"/>
                    </a:p>
                  </a:txBody>
                  <a:tcPr/>
                </a:tc>
                <a:tc>
                  <a:txBody>
                    <a:bodyPr/>
                    <a:lstStyle/>
                    <a:p>
                      <a:r>
                        <a:rPr lang="en-US" sz="1800" kern="1200" baseline="0" dirty="0" smtClean="0">
                          <a:solidFill>
                            <a:schemeClr val="dk1"/>
                          </a:solidFill>
                          <a:latin typeface="+mn-lt"/>
                          <a:ea typeface="+mn-ea"/>
                          <a:cs typeface="+mn-cs"/>
                        </a:rPr>
                        <a:t>Frequently periodic updates</a:t>
                      </a:r>
                      <a:endParaRPr lang="en-US" dirty="0"/>
                    </a:p>
                  </a:txBody>
                  <a:tcPr/>
                </a:tc>
                <a:tc>
                  <a:txBody>
                    <a:bodyPr/>
                    <a:lstStyle/>
                    <a:p>
                      <a:r>
                        <a:rPr lang="en-US" sz="1800" kern="1200" baseline="0" dirty="0" smtClean="0">
                          <a:solidFill>
                            <a:schemeClr val="dk1"/>
                          </a:solidFill>
                          <a:latin typeface="+mn-lt"/>
                          <a:ea typeface="+mn-ea"/>
                          <a:cs typeface="+mn-cs"/>
                        </a:rPr>
                        <a:t>Triggered updates</a:t>
                      </a:r>
                      <a:endParaRPr lang="en-US" dirty="0"/>
                    </a:p>
                  </a:txBody>
                  <a:tcPr/>
                </a:tc>
              </a:tr>
              <a:tr h="647509">
                <a:tc>
                  <a:txBody>
                    <a:bodyPr/>
                    <a:lstStyle/>
                    <a:p>
                      <a:r>
                        <a:rPr lang="en-US" sz="1800" kern="1200" baseline="0" dirty="0" smtClean="0">
                          <a:solidFill>
                            <a:schemeClr val="dk1"/>
                          </a:solidFill>
                          <a:latin typeface="+mn-lt"/>
                          <a:ea typeface="+mn-ea"/>
                          <a:cs typeface="+mn-cs"/>
                        </a:rPr>
                        <a:t>Routing Loops</a:t>
                      </a:r>
                      <a:endParaRPr lang="en-US" dirty="0"/>
                    </a:p>
                  </a:txBody>
                  <a:tcPr/>
                </a:tc>
                <a:tc>
                  <a:txBody>
                    <a:bodyPr/>
                    <a:lstStyle/>
                    <a:p>
                      <a:r>
                        <a:rPr lang="en-US" sz="1800" kern="1200" baseline="0" dirty="0" smtClean="0">
                          <a:solidFill>
                            <a:schemeClr val="dk1"/>
                          </a:solidFill>
                          <a:latin typeface="+mn-lt"/>
                          <a:ea typeface="+mn-ea"/>
                          <a:cs typeface="+mn-cs"/>
                        </a:rPr>
                        <a:t>Needs additional procedures to avoid them</a:t>
                      </a:r>
                      <a:endParaRPr lang="en-US" dirty="0"/>
                    </a:p>
                  </a:txBody>
                  <a:tcPr/>
                </a:tc>
                <a:tc>
                  <a:txBody>
                    <a:bodyPr/>
                    <a:lstStyle/>
                    <a:p>
                      <a:r>
                        <a:rPr lang="en-US" sz="1800" kern="1200" baseline="0" dirty="0" smtClean="0">
                          <a:solidFill>
                            <a:schemeClr val="dk1"/>
                          </a:solidFill>
                          <a:latin typeface="+mn-lt"/>
                          <a:ea typeface="+mn-ea"/>
                          <a:cs typeface="+mn-cs"/>
                        </a:rPr>
                        <a:t>By construction, routing loops  cannot happen</a:t>
                      </a:r>
                      <a:endParaRPr lang="en-US" dirty="0"/>
                    </a:p>
                  </a:txBody>
                  <a:tcPr/>
                </a:tc>
              </a:tr>
              <a:tr h="415774">
                <a:tc>
                  <a:txBody>
                    <a:bodyPr/>
                    <a:lstStyle/>
                    <a:p>
                      <a:r>
                        <a:rPr lang="en-US" sz="1800" kern="1200" baseline="0" dirty="0" smtClean="0">
                          <a:solidFill>
                            <a:schemeClr val="dk1"/>
                          </a:solidFill>
                          <a:latin typeface="+mn-lt"/>
                          <a:ea typeface="+mn-ea"/>
                          <a:cs typeface="+mn-cs"/>
                        </a:rPr>
                        <a:t>CPU and Memory</a:t>
                      </a:r>
                      <a:endParaRPr lang="en-US" dirty="0"/>
                    </a:p>
                  </a:txBody>
                  <a:tcPr/>
                </a:tc>
                <a:tc>
                  <a:txBody>
                    <a:bodyPr/>
                    <a:lstStyle/>
                    <a:p>
                      <a:r>
                        <a:rPr lang="en-US" sz="1800" kern="1200" baseline="0" dirty="0" smtClean="0">
                          <a:solidFill>
                            <a:schemeClr val="dk1"/>
                          </a:solidFill>
                          <a:latin typeface="+mn-lt"/>
                          <a:ea typeface="+mn-ea"/>
                          <a:cs typeface="+mn-cs"/>
                        </a:rPr>
                        <a:t>Low utilization</a:t>
                      </a:r>
                      <a:endParaRPr lang="en-US" dirty="0"/>
                    </a:p>
                  </a:txBody>
                  <a:tcPr/>
                </a:tc>
                <a:tc>
                  <a:txBody>
                    <a:bodyPr/>
                    <a:lstStyle/>
                    <a:p>
                      <a:r>
                        <a:rPr lang="en-US" sz="1800" kern="1200" baseline="0" dirty="0" smtClean="0">
                          <a:solidFill>
                            <a:schemeClr val="dk1"/>
                          </a:solidFill>
                          <a:latin typeface="+mn-lt"/>
                          <a:ea typeface="+mn-ea"/>
                          <a:cs typeface="+mn-cs"/>
                        </a:rPr>
                        <a:t>Intensive</a:t>
                      </a:r>
                      <a:endParaRPr lang="en-US" dirty="0"/>
                    </a:p>
                  </a:txBody>
                  <a:tcPr/>
                </a:tc>
              </a:tr>
              <a:tr h="647509">
                <a:tc>
                  <a:txBody>
                    <a:bodyPr/>
                    <a:lstStyle/>
                    <a:p>
                      <a:r>
                        <a:rPr lang="en-US" sz="1800" kern="1200" baseline="0" dirty="0" smtClean="0">
                          <a:solidFill>
                            <a:schemeClr val="dk1"/>
                          </a:solidFill>
                          <a:latin typeface="+mn-lt"/>
                          <a:ea typeface="+mn-ea"/>
                          <a:cs typeface="+mn-cs"/>
                        </a:rPr>
                        <a:t>Simplicity</a:t>
                      </a:r>
                      <a:endParaRPr lang="en-US" dirty="0"/>
                    </a:p>
                  </a:txBody>
                  <a:tcPr/>
                </a:tc>
                <a:tc>
                  <a:txBody>
                    <a:bodyPr/>
                    <a:lstStyle/>
                    <a:p>
                      <a:r>
                        <a:rPr lang="en-US" sz="1800" kern="1200" baseline="0" dirty="0" smtClean="0">
                          <a:solidFill>
                            <a:schemeClr val="dk1"/>
                          </a:solidFill>
                          <a:latin typeface="+mn-lt"/>
                          <a:ea typeface="+mn-ea"/>
                          <a:cs typeface="+mn-cs"/>
                        </a:rPr>
                        <a:t>High simplicity</a:t>
                      </a:r>
                      <a:endParaRPr lang="en-US" dirty="0"/>
                    </a:p>
                  </a:txBody>
                  <a:tcPr/>
                </a:tc>
                <a:tc>
                  <a:txBody>
                    <a:bodyPr/>
                    <a:lstStyle/>
                    <a:p>
                      <a:r>
                        <a:rPr lang="en-US" sz="1800" kern="1200" baseline="0" dirty="0" smtClean="0">
                          <a:solidFill>
                            <a:schemeClr val="dk1"/>
                          </a:solidFill>
                          <a:latin typeface="+mn-lt"/>
                          <a:ea typeface="+mn-ea"/>
                          <a:cs typeface="+mn-cs"/>
                        </a:rPr>
                        <a:t>Requires a trained network</a:t>
                      </a:r>
                    </a:p>
                    <a:p>
                      <a:r>
                        <a:rPr lang="en-US" sz="1800" kern="1200" baseline="0" dirty="0" smtClean="0">
                          <a:solidFill>
                            <a:schemeClr val="dk1"/>
                          </a:solidFill>
                          <a:latin typeface="+mn-lt"/>
                          <a:ea typeface="+mn-ea"/>
                          <a:cs typeface="+mn-cs"/>
                        </a:rPr>
                        <a:t>administrator</a:t>
                      </a:r>
                      <a:endParaRPr lang="en-US" dirty="0"/>
                    </a:p>
                  </a:txBody>
                  <a:tcPr/>
                </a:tc>
              </a:tr>
              <a:tr h="415774">
                <a:tc>
                  <a:txBody>
                    <a:bodyPr/>
                    <a:lstStyle/>
                    <a:p>
                      <a:r>
                        <a:rPr lang="en-US" sz="1800" kern="1200" baseline="0" dirty="0" smtClean="0">
                          <a:solidFill>
                            <a:schemeClr val="dk1"/>
                          </a:solidFill>
                          <a:latin typeface="+mn-lt"/>
                          <a:ea typeface="+mn-ea"/>
                          <a:cs typeface="+mn-cs"/>
                        </a:rPr>
                        <a:t>Updates</a:t>
                      </a:r>
                      <a:endParaRPr lang="en-US" dirty="0"/>
                    </a:p>
                  </a:txBody>
                  <a:tcPr/>
                </a:tc>
                <a:tc>
                  <a:txBody>
                    <a:bodyPr/>
                    <a:lstStyle/>
                    <a:p>
                      <a:r>
                        <a:rPr lang="en-US" sz="1800" kern="1200" baseline="0" dirty="0" smtClean="0">
                          <a:solidFill>
                            <a:schemeClr val="dk1"/>
                          </a:solidFill>
                          <a:latin typeface="+mn-lt"/>
                          <a:ea typeface="+mn-ea"/>
                          <a:cs typeface="+mn-cs"/>
                        </a:rPr>
                        <a:t>On broadcast</a:t>
                      </a:r>
                      <a:endParaRPr lang="en-US" dirty="0"/>
                    </a:p>
                  </a:txBody>
                  <a:tcPr/>
                </a:tc>
                <a:tc>
                  <a:txBody>
                    <a:bodyPr/>
                    <a:lstStyle/>
                    <a:p>
                      <a:r>
                        <a:rPr lang="en-US" sz="1800" kern="1200" baseline="0" dirty="0" smtClean="0">
                          <a:solidFill>
                            <a:schemeClr val="dk1"/>
                          </a:solidFill>
                          <a:latin typeface="+mn-lt"/>
                          <a:ea typeface="+mn-ea"/>
                          <a:cs typeface="+mn-cs"/>
                        </a:rPr>
                        <a:t>On multi cast</a:t>
                      </a:r>
                      <a:endParaRPr lang="en-US" dirty="0"/>
                    </a:p>
                  </a:txBody>
                  <a:tcPr/>
                </a:tc>
              </a:tr>
              <a:tr h="415774">
                <a:tc>
                  <a:txBody>
                    <a:bodyPr/>
                    <a:lstStyle/>
                    <a:p>
                      <a:r>
                        <a:rPr lang="en-US" sz="1800" kern="1200" baseline="0" dirty="0" smtClean="0">
                          <a:solidFill>
                            <a:schemeClr val="dk1"/>
                          </a:solidFill>
                          <a:latin typeface="+mn-lt"/>
                          <a:ea typeface="+mn-ea"/>
                          <a:cs typeface="+mn-cs"/>
                        </a:rPr>
                        <a:t>HOP</a:t>
                      </a:r>
                      <a:endParaRPr lang="en-US" dirty="0"/>
                    </a:p>
                  </a:txBody>
                  <a:tcPr/>
                </a:tc>
                <a:tc>
                  <a:txBody>
                    <a:bodyPr/>
                    <a:lstStyle/>
                    <a:p>
                      <a:r>
                        <a:rPr lang="en-US" sz="1800" kern="1200" baseline="0" dirty="0" smtClean="0">
                          <a:solidFill>
                            <a:schemeClr val="dk1"/>
                          </a:solidFill>
                          <a:latin typeface="+mn-lt"/>
                          <a:ea typeface="+mn-ea"/>
                          <a:cs typeface="+mn-cs"/>
                        </a:rPr>
                        <a:t>Limited</a:t>
                      </a:r>
                      <a:endParaRPr lang="en-US" dirty="0"/>
                    </a:p>
                  </a:txBody>
                  <a:tcPr/>
                </a:tc>
                <a:tc>
                  <a:txBody>
                    <a:bodyPr/>
                    <a:lstStyle/>
                    <a:p>
                      <a:r>
                        <a:rPr lang="en-US" sz="1800" kern="1200" baseline="0" dirty="0" smtClean="0">
                          <a:solidFill>
                            <a:schemeClr val="dk1"/>
                          </a:solidFill>
                          <a:latin typeface="+mn-lt"/>
                          <a:ea typeface="+mn-ea"/>
                          <a:cs typeface="+mn-cs"/>
                        </a:rPr>
                        <a:t>Unlimited</a:t>
                      </a:r>
                      <a:endParaRPr lang="en-US" dirty="0"/>
                    </a:p>
                  </a:txBody>
                  <a:tcPr/>
                </a:tc>
              </a:tr>
              <a:tr h="415774">
                <a:tc>
                  <a:txBody>
                    <a:bodyPr/>
                    <a:lstStyle/>
                    <a:p>
                      <a:r>
                        <a:rPr lang="en-US" sz="1800" kern="1200" baseline="0" dirty="0" smtClean="0">
                          <a:solidFill>
                            <a:schemeClr val="dk1"/>
                          </a:solidFill>
                          <a:latin typeface="+mn-lt"/>
                          <a:ea typeface="+mn-ea"/>
                          <a:cs typeface="+mn-cs"/>
                        </a:rPr>
                        <a:t>Convergence</a:t>
                      </a:r>
                      <a:endParaRPr lang="en-US" dirty="0"/>
                    </a:p>
                  </a:txBody>
                  <a:tcPr/>
                </a:tc>
                <a:tc>
                  <a:txBody>
                    <a:bodyPr/>
                    <a:lstStyle/>
                    <a:p>
                      <a:r>
                        <a:rPr lang="en-US" dirty="0" smtClean="0"/>
                        <a:t>Slow</a:t>
                      </a:r>
                      <a:endParaRPr lang="en-US" dirty="0"/>
                    </a:p>
                  </a:txBody>
                  <a:tcPr/>
                </a:tc>
                <a:tc>
                  <a:txBody>
                    <a:bodyPr/>
                    <a:lstStyle/>
                    <a:p>
                      <a:r>
                        <a:rPr lang="en-US" dirty="0" smtClean="0"/>
                        <a:t>fast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
            </a:r>
            <a:br>
              <a:rPr lang="en-US" b="1" dirty="0" smtClean="0"/>
            </a:br>
            <a:r>
              <a:rPr lang="en-US" b="1" dirty="0" smtClean="0"/>
              <a:t>Properties of routing algorithm</a:t>
            </a:r>
            <a:br>
              <a:rPr lang="en-US" b="1" dirty="0" smtClean="0"/>
            </a:br>
            <a:endParaRPr lang="en-US" dirty="0"/>
          </a:p>
        </p:txBody>
      </p:sp>
      <p:sp>
        <p:nvSpPr>
          <p:cNvPr id="3" name="Content Placeholder 2"/>
          <p:cNvSpPr>
            <a:spLocks noGrp="1"/>
          </p:cNvSpPr>
          <p:nvPr>
            <p:ph idx="1"/>
          </p:nvPr>
        </p:nvSpPr>
        <p:spPr>
          <a:xfrm>
            <a:off x="457200" y="1417637"/>
            <a:ext cx="8229600" cy="4754563"/>
          </a:xfrm>
        </p:spPr>
        <p:txBody>
          <a:bodyPr/>
          <a:lstStyle/>
          <a:p>
            <a:pPr algn="just">
              <a:buNone/>
            </a:pPr>
            <a:r>
              <a:rPr lang="en-US" dirty="0" smtClean="0"/>
              <a:t>4.Stability: The routing algorithm should be stable under all possible circumstances.</a:t>
            </a:r>
          </a:p>
          <a:p>
            <a:pPr algn="just">
              <a:buNone/>
            </a:pPr>
            <a:r>
              <a:rPr lang="en-US" dirty="0" smtClean="0"/>
              <a:t>5.Fairness: Every node connected to the network should get a fair chance of transmitting their packets. </a:t>
            </a:r>
          </a:p>
          <a:p>
            <a:pPr algn="just">
              <a:buNone/>
            </a:pPr>
            <a:r>
              <a:rPr lang="en-US" dirty="0" smtClean="0"/>
              <a:t>6.Optimality: The routing algorithm should be optimal in terms of throughput and minimizing mean packet delays. </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022F78C-B5FD-494C-BA65-126B79248130}" type="slidenum">
              <a:rPr lang="en-US"/>
              <a:pPr/>
              <a:t>70</a:t>
            </a:fld>
            <a:endParaRPr lang="en-US"/>
          </a:p>
        </p:txBody>
      </p:sp>
      <p:sp>
        <p:nvSpPr>
          <p:cNvPr id="55298" name="Rectangle 2"/>
          <p:cNvSpPr>
            <a:spLocks noGrp="1" noChangeArrowheads="1"/>
          </p:cNvSpPr>
          <p:nvPr>
            <p:ph type="title"/>
          </p:nvPr>
        </p:nvSpPr>
        <p:spPr>
          <a:xfrm>
            <a:off x="685800" y="0"/>
            <a:ext cx="7772400" cy="1143000"/>
          </a:xfrm>
        </p:spPr>
        <p:txBody>
          <a:bodyPr/>
          <a:lstStyle/>
          <a:p>
            <a:r>
              <a:rPr lang="en-US" sz="3600"/>
              <a:t>Dijkstra’s algorithm &amp; link state routing</a:t>
            </a:r>
          </a:p>
        </p:txBody>
      </p:sp>
      <p:sp>
        <p:nvSpPr>
          <p:cNvPr id="55299" name="Rectangle 3"/>
          <p:cNvSpPr>
            <a:spLocks noGrp="1" noChangeArrowheads="1"/>
          </p:cNvSpPr>
          <p:nvPr>
            <p:ph type="body" idx="1"/>
          </p:nvPr>
        </p:nvSpPr>
        <p:spPr>
          <a:xfrm>
            <a:off x="304800" y="838200"/>
            <a:ext cx="8153400" cy="5638800"/>
          </a:xfrm>
        </p:spPr>
        <p:txBody>
          <a:bodyPr/>
          <a:lstStyle/>
          <a:p>
            <a:pPr>
              <a:lnSpc>
                <a:spcPct val="90000"/>
              </a:lnSpc>
            </a:pPr>
            <a:r>
              <a:rPr lang="en-US" sz="2400"/>
              <a:t>Suppose the topology of a network (i.e., a graph)  is known, Dijkstra’s algorithm will find the shortest paths from a node </a:t>
            </a:r>
            <a:r>
              <a:rPr lang="en-US" sz="2400" i="1"/>
              <a:t>n</a:t>
            </a:r>
            <a:r>
              <a:rPr lang="en-US" sz="2400"/>
              <a:t> to all other nodes as follows:</a:t>
            </a:r>
          </a:p>
          <a:p>
            <a:pPr lvl="1">
              <a:lnSpc>
                <a:spcPct val="90000"/>
              </a:lnSpc>
            </a:pPr>
            <a:r>
              <a:rPr lang="en-US" sz="1800"/>
              <a:t>Find the closest node (say </a:t>
            </a:r>
            <a:r>
              <a:rPr lang="en-US" sz="1800" i="1"/>
              <a:t>n1</a:t>
            </a:r>
            <a:r>
              <a:rPr lang="en-US" sz="1800"/>
              <a:t>) from node </a:t>
            </a:r>
            <a:r>
              <a:rPr lang="en-US" sz="1800" i="1"/>
              <a:t>n</a:t>
            </a:r>
            <a:r>
              <a:rPr lang="en-US" sz="1800"/>
              <a:t>, which is a neighbor of </a:t>
            </a:r>
            <a:r>
              <a:rPr lang="en-US" sz="1800" i="1"/>
              <a:t>n</a:t>
            </a:r>
            <a:r>
              <a:rPr lang="en-US" sz="1800"/>
              <a:t>. modify the costs of other nodes.</a:t>
            </a:r>
          </a:p>
          <a:p>
            <a:pPr lvl="1">
              <a:lnSpc>
                <a:spcPct val="90000"/>
              </a:lnSpc>
            </a:pPr>
            <a:r>
              <a:rPr lang="en-US" sz="1800"/>
              <a:t>Find the second closest node (say </a:t>
            </a:r>
            <a:r>
              <a:rPr lang="en-US" sz="1800" i="1"/>
              <a:t>n2</a:t>
            </a:r>
            <a:r>
              <a:rPr lang="en-US" sz="1800"/>
              <a:t>) from </a:t>
            </a:r>
            <a:r>
              <a:rPr lang="en-US" sz="1800" i="1"/>
              <a:t>n</a:t>
            </a:r>
            <a:r>
              <a:rPr lang="en-US" sz="1800"/>
              <a:t>, which is a neighbor of </a:t>
            </a:r>
            <a:r>
              <a:rPr lang="en-US" sz="1800" i="1"/>
              <a:t>n</a:t>
            </a:r>
            <a:r>
              <a:rPr lang="en-US" sz="1800"/>
              <a:t> or </a:t>
            </a:r>
            <a:r>
              <a:rPr lang="en-US" sz="1800" i="1"/>
              <a:t>n1. </a:t>
            </a:r>
            <a:r>
              <a:rPr lang="en-US" sz="1800"/>
              <a:t>Modify the costs of other nodes.</a:t>
            </a:r>
          </a:p>
          <a:p>
            <a:pPr lvl="1">
              <a:lnSpc>
                <a:spcPct val="90000"/>
              </a:lnSpc>
            </a:pPr>
            <a:r>
              <a:rPr lang="en-US" sz="1800"/>
              <a:t>Find the third closest node  (say </a:t>
            </a:r>
            <a:r>
              <a:rPr lang="en-US" sz="1800" i="1"/>
              <a:t>n3</a:t>
            </a:r>
            <a:r>
              <a:rPr lang="en-US" sz="1800"/>
              <a:t>)from </a:t>
            </a:r>
            <a:r>
              <a:rPr lang="en-US" sz="1800" i="1"/>
              <a:t>n</a:t>
            </a:r>
            <a:r>
              <a:rPr lang="en-US" sz="1800"/>
              <a:t>, which is a neighbor of </a:t>
            </a:r>
            <a:r>
              <a:rPr lang="en-US" sz="1800" i="1"/>
              <a:t>n</a:t>
            </a:r>
            <a:r>
              <a:rPr lang="en-US" sz="1800"/>
              <a:t>, </a:t>
            </a:r>
            <a:r>
              <a:rPr lang="en-US" sz="1800" i="1"/>
              <a:t>n1</a:t>
            </a:r>
            <a:r>
              <a:rPr lang="en-US" sz="1800"/>
              <a:t>, or </a:t>
            </a:r>
            <a:r>
              <a:rPr lang="en-US" sz="1800" i="1"/>
              <a:t>n2</a:t>
            </a:r>
            <a:r>
              <a:rPr lang="en-US" sz="1800"/>
              <a:t>. Modify the costs of other nodes. </a:t>
            </a:r>
          </a:p>
          <a:p>
            <a:pPr lvl="1">
              <a:lnSpc>
                <a:spcPct val="90000"/>
              </a:lnSpc>
            </a:pPr>
            <a:r>
              <a:rPr lang="en-US" sz="1800"/>
              <a:t>……</a:t>
            </a:r>
            <a:endParaRPr lang="en-US" sz="2000"/>
          </a:p>
          <a:p>
            <a:pPr>
              <a:lnSpc>
                <a:spcPct val="90000"/>
              </a:lnSpc>
            </a:pPr>
            <a:r>
              <a:rPr lang="en-US" sz="2400"/>
              <a:t>How does a node get the network topology?</a:t>
            </a:r>
          </a:p>
          <a:p>
            <a:pPr lvl="1">
              <a:lnSpc>
                <a:spcPct val="90000"/>
              </a:lnSpc>
            </a:pPr>
            <a:r>
              <a:rPr lang="en-US" sz="2000"/>
              <a:t>Every node has a</a:t>
            </a:r>
            <a:r>
              <a:rPr lang="en-US" sz="2000" i="1"/>
              <a:t> link state packet </a:t>
            </a:r>
            <a:r>
              <a:rPr lang="en-US" sz="2000"/>
              <a:t>(LSP) which records its neighbors and the costs to these neighbors. </a:t>
            </a:r>
          </a:p>
          <a:p>
            <a:pPr lvl="1">
              <a:lnSpc>
                <a:spcPct val="90000"/>
              </a:lnSpc>
            </a:pPr>
            <a:r>
              <a:rPr lang="en-US" sz="2000"/>
              <a:t>Every node floods its LSP to the entire network (all nodes) at beginning or whenever link statuses change.</a:t>
            </a:r>
          </a:p>
          <a:p>
            <a:pPr lvl="1">
              <a:lnSpc>
                <a:spcPct val="90000"/>
              </a:lnSpc>
            </a:pPr>
            <a:r>
              <a:rPr lang="en-US" sz="2000"/>
              <a:t>Any node can construct the network topology after it receives all LSPs.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2"/>
          </p:nvPr>
        </p:nvSpPr>
        <p:spPr/>
        <p:txBody>
          <a:bodyPr/>
          <a:lstStyle/>
          <a:p>
            <a:fld id="{0B05A5ED-B273-4306-8E33-453D9087BBE0}" type="slidenum">
              <a:rPr lang="en-US"/>
              <a:pPr/>
              <a:t>71</a:t>
            </a:fld>
            <a:endParaRPr lang="en-US"/>
          </a:p>
        </p:txBody>
      </p:sp>
      <p:sp>
        <p:nvSpPr>
          <p:cNvPr id="56322" name="Oval 2"/>
          <p:cNvSpPr>
            <a:spLocks noChangeArrowheads="1"/>
          </p:cNvSpPr>
          <p:nvPr/>
        </p:nvSpPr>
        <p:spPr bwMode="auto">
          <a:xfrm>
            <a:off x="2760663" y="981075"/>
            <a:ext cx="436562" cy="428625"/>
          </a:xfrm>
          <a:prstGeom prst="ellipse">
            <a:avLst/>
          </a:prstGeom>
          <a:noFill/>
          <a:ln w="22225">
            <a:solidFill>
              <a:srgbClr val="FF9933"/>
            </a:solidFill>
            <a:round/>
            <a:headEnd/>
            <a:tailEnd/>
          </a:ln>
        </p:spPr>
        <p:txBody>
          <a:bodyPr/>
          <a:lstStyle/>
          <a:p>
            <a:endParaRPr lang="en-US"/>
          </a:p>
        </p:txBody>
      </p:sp>
      <p:sp>
        <p:nvSpPr>
          <p:cNvPr id="56323" name="Oval 3"/>
          <p:cNvSpPr>
            <a:spLocks noChangeArrowheads="1"/>
          </p:cNvSpPr>
          <p:nvPr/>
        </p:nvSpPr>
        <p:spPr bwMode="auto">
          <a:xfrm>
            <a:off x="2743200" y="2655888"/>
            <a:ext cx="436563" cy="428625"/>
          </a:xfrm>
          <a:prstGeom prst="ellipse">
            <a:avLst/>
          </a:prstGeom>
          <a:noFill/>
          <a:ln w="22225">
            <a:solidFill>
              <a:srgbClr val="000000"/>
            </a:solidFill>
            <a:round/>
            <a:headEnd/>
            <a:tailEnd/>
          </a:ln>
        </p:spPr>
        <p:txBody>
          <a:bodyPr/>
          <a:lstStyle/>
          <a:p>
            <a:endParaRPr lang="en-US"/>
          </a:p>
        </p:txBody>
      </p:sp>
      <p:sp>
        <p:nvSpPr>
          <p:cNvPr id="56324" name="Oval 4"/>
          <p:cNvSpPr>
            <a:spLocks noChangeArrowheads="1"/>
          </p:cNvSpPr>
          <p:nvPr/>
        </p:nvSpPr>
        <p:spPr bwMode="auto">
          <a:xfrm>
            <a:off x="4575175" y="981075"/>
            <a:ext cx="436563" cy="428625"/>
          </a:xfrm>
          <a:prstGeom prst="ellipse">
            <a:avLst/>
          </a:prstGeom>
          <a:noFill/>
          <a:ln w="22225">
            <a:solidFill>
              <a:srgbClr val="000000"/>
            </a:solidFill>
            <a:round/>
            <a:headEnd/>
            <a:tailEnd/>
          </a:ln>
        </p:spPr>
        <p:txBody>
          <a:bodyPr/>
          <a:lstStyle/>
          <a:p>
            <a:endParaRPr lang="en-US"/>
          </a:p>
        </p:txBody>
      </p:sp>
      <p:sp>
        <p:nvSpPr>
          <p:cNvPr id="56325" name="Oval 5"/>
          <p:cNvSpPr>
            <a:spLocks noChangeArrowheads="1"/>
          </p:cNvSpPr>
          <p:nvPr/>
        </p:nvSpPr>
        <p:spPr bwMode="auto">
          <a:xfrm>
            <a:off x="4894263" y="2808288"/>
            <a:ext cx="436562" cy="428625"/>
          </a:xfrm>
          <a:prstGeom prst="ellipse">
            <a:avLst/>
          </a:prstGeom>
          <a:noFill/>
          <a:ln w="22225">
            <a:solidFill>
              <a:srgbClr val="000000"/>
            </a:solidFill>
            <a:round/>
            <a:headEnd/>
            <a:tailEnd/>
          </a:ln>
        </p:spPr>
        <p:txBody>
          <a:bodyPr/>
          <a:lstStyle/>
          <a:p>
            <a:endParaRPr lang="en-US"/>
          </a:p>
        </p:txBody>
      </p:sp>
      <p:sp>
        <p:nvSpPr>
          <p:cNvPr id="56326" name="Line 6"/>
          <p:cNvSpPr>
            <a:spLocks noChangeShapeType="1"/>
          </p:cNvSpPr>
          <p:nvPr/>
        </p:nvSpPr>
        <p:spPr bwMode="auto">
          <a:xfrm>
            <a:off x="3203575" y="1184275"/>
            <a:ext cx="1368425" cy="0"/>
          </a:xfrm>
          <a:prstGeom prst="line">
            <a:avLst/>
          </a:prstGeom>
          <a:noFill/>
          <a:ln w="22225">
            <a:solidFill>
              <a:srgbClr val="000000"/>
            </a:solidFill>
            <a:round/>
            <a:headEnd/>
            <a:tailEnd/>
          </a:ln>
        </p:spPr>
        <p:txBody>
          <a:bodyPr/>
          <a:lstStyle/>
          <a:p>
            <a:endParaRPr lang="en-US"/>
          </a:p>
        </p:txBody>
      </p:sp>
      <p:sp>
        <p:nvSpPr>
          <p:cNvPr id="56327" name="Oval 7"/>
          <p:cNvSpPr>
            <a:spLocks noChangeArrowheads="1"/>
          </p:cNvSpPr>
          <p:nvPr/>
        </p:nvSpPr>
        <p:spPr bwMode="auto">
          <a:xfrm>
            <a:off x="4310063" y="1981200"/>
            <a:ext cx="436562" cy="428625"/>
          </a:xfrm>
          <a:prstGeom prst="ellipse">
            <a:avLst/>
          </a:prstGeom>
          <a:noFill/>
          <a:ln w="22225">
            <a:solidFill>
              <a:srgbClr val="000000"/>
            </a:solidFill>
            <a:round/>
            <a:headEnd/>
            <a:tailEnd/>
          </a:ln>
        </p:spPr>
        <p:txBody>
          <a:bodyPr/>
          <a:lstStyle/>
          <a:p>
            <a:endParaRPr lang="en-US"/>
          </a:p>
        </p:txBody>
      </p:sp>
      <p:sp>
        <p:nvSpPr>
          <p:cNvPr id="56328" name="Oval 8"/>
          <p:cNvSpPr>
            <a:spLocks noChangeArrowheads="1"/>
          </p:cNvSpPr>
          <p:nvPr/>
        </p:nvSpPr>
        <p:spPr bwMode="auto">
          <a:xfrm>
            <a:off x="6188075" y="1266825"/>
            <a:ext cx="434975" cy="428625"/>
          </a:xfrm>
          <a:prstGeom prst="ellipse">
            <a:avLst/>
          </a:prstGeom>
          <a:noFill/>
          <a:ln w="22225">
            <a:solidFill>
              <a:srgbClr val="000000"/>
            </a:solidFill>
            <a:round/>
            <a:headEnd/>
            <a:tailEnd/>
          </a:ln>
        </p:spPr>
        <p:txBody>
          <a:bodyPr/>
          <a:lstStyle/>
          <a:p>
            <a:endParaRPr lang="en-US"/>
          </a:p>
        </p:txBody>
      </p:sp>
      <p:sp>
        <p:nvSpPr>
          <p:cNvPr id="56329" name="Line 9"/>
          <p:cNvSpPr>
            <a:spLocks noChangeShapeType="1"/>
          </p:cNvSpPr>
          <p:nvPr/>
        </p:nvSpPr>
        <p:spPr bwMode="auto">
          <a:xfrm flipH="1">
            <a:off x="4584700" y="1397000"/>
            <a:ext cx="123825" cy="590550"/>
          </a:xfrm>
          <a:prstGeom prst="line">
            <a:avLst/>
          </a:prstGeom>
          <a:noFill/>
          <a:ln w="22225">
            <a:solidFill>
              <a:srgbClr val="000000"/>
            </a:solidFill>
            <a:round/>
            <a:headEnd/>
            <a:tailEnd/>
          </a:ln>
        </p:spPr>
        <p:txBody>
          <a:bodyPr/>
          <a:lstStyle/>
          <a:p>
            <a:endParaRPr lang="en-US"/>
          </a:p>
        </p:txBody>
      </p:sp>
      <p:sp>
        <p:nvSpPr>
          <p:cNvPr id="56330" name="Line 10"/>
          <p:cNvSpPr>
            <a:spLocks noChangeShapeType="1"/>
          </p:cNvSpPr>
          <p:nvPr/>
        </p:nvSpPr>
        <p:spPr bwMode="auto">
          <a:xfrm>
            <a:off x="4602163" y="2414588"/>
            <a:ext cx="371475" cy="458787"/>
          </a:xfrm>
          <a:prstGeom prst="line">
            <a:avLst/>
          </a:prstGeom>
          <a:noFill/>
          <a:ln w="22225">
            <a:solidFill>
              <a:srgbClr val="000000"/>
            </a:solidFill>
            <a:round/>
            <a:headEnd/>
            <a:tailEnd/>
          </a:ln>
        </p:spPr>
        <p:txBody>
          <a:bodyPr/>
          <a:lstStyle/>
          <a:p>
            <a:endParaRPr lang="en-US"/>
          </a:p>
        </p:txBody>
      </p:sp>
      <p:sp>
        <p:nvSpPr>
          <p:cNvPr id="56331" name="Line 11"/>
          <p:cNvSpPr>
            <a:spLocks noChangeShapeType="1"/>
          </p:cNvSpPr>
          <p:nvPr/>
        </p:nvSpPr>
        <p:spPr bwMode="auto">
          <a:xfrm>
            <a:off x="4992688" y="1200150"/>
            <a:ext cx="1203325" cy="214313"/>
          </a:xfrm>
          <a:prstGeom prst="line">
            <a:avLst/>
          </a:prstGeom>
          <a:noFill/>
          <a:ln w="22225">
            <a:solidFill>
              <a:srgbClr val="000000"/>
            </a:solidFill>
            <a:round/>
            <a:headEnd/>
            <a:tailEnd/>
          </a:ln>
        </p:spPr>
        <p:txBody>
          <a:bodyPr/>
          <a:lstStyle/>
          <a:p>
            <a:endParaRPr lang="en-US"/>
          </a:p>
        </p:txBody>
      </p:sp>
      <p:sp>
        <p:nvSpPr>
          <p:cNvPr id="56332" name="Line 12"/>
          <p:cNvSpPr>
            <a:spLocks noChangeShapeType="1"/>
          </p:cNvSpPr>
          <p:nvPr/>
        </p:nvSpPr>
        <p:spPr bwMode="auto">
          <a:xfrm flipV="1">
            <a:off x="5275263" y="1609725"/>
            <a:ext cx="955675" cy="1263650"/>
          </a:xfrm>
          <a:prstGeom prst="line">
            <a:avLst/>
          </a:prstGeom>
          <a:noFill/>
          <a:ln w="22225">
            <a:solidFill>
              <a:srgbClr val="000000"/>
            </a:solidFill>
            <a:round/>
            <a:headEnd/>
            <a:tailEnd/>
          </a:ln>
        </p:spPr>
        <p:txBody>
          <a:bodyPr/>
          <a:lstStyle/>
          <a:p>
            <a:endParaRPr lang="en-US"/>
          </a:p>
        </p:txBody>
      </p:sp>
      <p:sp>
        <p:nvSpPr>
          <p:cNvPr id="56333" name="Line 13"/>
          <p:cNvSpPr>
            <a:spLocks noChangeShapeType="1"/>
          </p:cNvSpPr>
          <p:nvPr/>
        </p:nvSpPr>
        <p:spPr bwMode="auto">
          <a:xfrm flipH="1" flipV="1">
            <a:off x="3151188" y="2971800"/>
            <a:ext cx="1752600" cy="98425"/>
          </a:xfrm>
          <a:prstGeom prst="line">
            <a:avLst/>
          </a:prstGeom>
          <a:noFill/>
          <a:ln w="22225">
            <a:solidFill>
              <a:srgbClr val="000000"/>
            </a:solidFill>
            <a:round/>
            <a:headEnd/>
            <a:tailEnd/>
          </a:ln>
        </p:spPr>
        <p:txBody>
          <a:bodyPr/>
          <a:lstStyle/>
          <a:p>
            <a:endParaRPr lang="en-US"/>
          </a:p>
        </p:txBody>
      </p:sp>
      <p:sp>
        <p:nvSpPr>
          <p:cNvPr id="56334" name="Line 14"/>
          <p:cNvSpPr>
            <a:spLocks noChangeShapeType="1"/>
          </p:cNvSpPr>
          <p:nvPr/>
        </p:nvSpPr>
        <p:spPr bwMode="auto">
          <a:xfrm>
            <a:off x="2955925" y="1381125"/>
            <a:ext cx="0" cy="1282700"/>
          </a:xfrm>
          <a:prstGeom prst="line">
            <a:avLst/>
          </a:prstGeom>
          <a:noFill/>
          <a:ln w="22225">
            <a:solidFill>
              <a:srgbClr val="000000"/>
            </a:solidFill>
            <a:round/>
            <a:headEnd/>
            <a:tailEnd/>
          </a:ln>
        </p:spPr>
        <p:txBody>
          <a:bodyPr/>
          <a:lstStyle/>
          <a:p>
            <a:endParaRPr lang="en-US"/>
          </a:p>
        </p:txBody>
      </p:sp>
      <p:sp>
        <p:nvSpPr>
          <p:cNvPr id="56335" name="Line 15"/>
          <p:cNvSpPr>
            <a:spLocks noChangeShapeType="1"/>
          </p:cNvSpPr>
          <p:nvPr/>
        </p:nvSpPr>
        <p:spPr bwMode="auto">
          <a:xfrm>
            <a:off x="3097213" y="1331913"/>
            <a:ext cx="1222375" cy="754062"/>
          </a:xfrm>
          <a:prstGeom prst="line">
            <a:avLst/>
          </a:prstGeom>
          <a:noFill/>
          <a:ln w="22225">
            <a:solidFill>
              <a:srgbClr val="000000"/>
            </a:solidFill>
            <a:round/>
            <a:headEnd/>
            <a:tailEnd/>
          </a:ln>
        </p:spPr>
        <p:txBody>
          <a:bodyPr/>
          <a:lstStyle/>
          <a:p>
            <a:endParaRPr lang="en-US"/>
          </a:p>
        </p:txBody>
      </p:sp>
      <p:sp>
        <p:nvSpPr>
          <p:cNvPr id="56336" name="Line 16"/>
          <p:cNvSpPr>
            <a:spLocks noChangeShapeType="1"/>
          </p:cNvSpPr>
          <p:nvPr/>
        </p:nvSpPr>
        <p:spPr bwMode="auto">
          <a:xfrm flipH="1">
            <a:off x="3132138" y="2282825"/>
            <a:ext cx="1168400" cy="458788"/>
          </a:xfrm>
          <a:prstGeom prst="line">
            <a:avLst/>
          </a:prstGeom>
          <a:noFill/>
          <a:ln w="22225">
            <a:solidFill>
              <a:srgbClr val="000000"/>
            </a:solidFill>
            <a:round/>
            <a:headEnd/>
            <a:tailEnd/>
          </a:ln>
        </p:spPr>
        <p:txBody>
          <a:bodyPr/>
          <a:lstStyle/>
          <a:p>
            <a:endParaRPr lang="en-US"/>
          </a:p>
        </p:txBody>
      </p:sp>
      <p:sp>
        <p:nvSpPr>
          <p:cNvPr id="56337" name="Rectangle 17"/>
          <p:cNvSpPr>
            <a:spLocks noChangeArrowheads="1"/>
          </p:cNvSpPr>
          <p:nvPr/>
        </p:nvSpPr>
        <p:spPr bwMode="auto">
          <a:xfrm>
            <a:off x="2967038" y="10747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FF9933"/>
                </a:solidFill>
              </a:rPr>
              <a:t>1</a:t>
            </a:r>
          </a:p>
        </p:txBody>
      </p:sp>
      <p:sp>
        <p:nvSpPr>
          <p:cNvPr id="56338" name="Rectangle 18"/>
          <p:cNvSpPr>
            <a:spLocks noChangeArrowheads="1"/>
          </p:cNvSpPr>
          <p:nvPr/>
        </p:nvSpPr>
        <p:spPr bwMode="auto">
          <a:xfrm>
            <a:off x="2944813" y="27765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56339" name="Rectangle 19"/>
          <p:cNvSpPr>
            <a:spLocks noChangeArrowheads="1"/>
          </p:cNvSpPr>
          <p:nvPr/>
        </p:nvSpPr>
        <p:spPr bwMode="auto">
          <a:xfrm>
            <a:off x="4768850" y="11033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56340" name="Rectangle 20"/>
          <p:cNvSpPr>
            <a:spLocks noChangeArrowheads="1"/>
          </p:cNvSpPr>
          <p:nvPr/>
        </p:nvSpPr>
        <p:spPr bwMode="auto">
          <a:xfrm>
            <a:off x="4519613" y="208756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56341" name="Rectangle 21"/>
          <p:cNvSpPr>
            <a:spLocks noChangeArrowheads="1"/>
          </p:cNvSpPr>
          <p:nvPr/>
        </p:nvSpPr>
        <p:spPr bwMode="auto">
          <a:xfrm>
            <a:off x="5105400" y="2924175"/>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56342" name="Rectangle 22"/>
          <p:cNvSpPr>
            <a:spLocks noChangeArrowheads="1"/>
          </p:cNvSpPr>
          <p:nvPr/>
        </p:nvSpPr>
        <p:spPr bwMode="auto">
          <a:xfrm>
            <a:off x="6380163" y="1382713"/>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6</a:t>
            </a:r>
            <a:endParaRPr lang="en-US" sz="1800"/>
          </a:p>
        </p:txBody>
      </p:sp>
      <p:sp>
        <p:nvSpPr>
          <p:cNvPr id="56343" name="Rectangle 23"/>
          <p:cNvSpPr>
            <a:spLocks noChangeArrowheads="1"/>
          </p:cNvSpPr>
          <p:nvPr/>
        </p:nvSpPr>
        <p:spPr bwMode="auto">
          <a:xfrm>
            <a:off x="3635375" y="22240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56344" name="Rectangle 24"/>
          <p:cNvSpPr>
            <a:spLocks noChangeArrowheads="1"/>
          </p:cNvSpPr>
          <p:nvPr/>
        </p:nvSpPr>
        <p:spPr bwMode="auto">
          <a:xfrm>
            <a:off x="5529263" y="10112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1</a:t>
            </a:r>
            <a:endParaRPr lang="en-US" sz="1800"/>
          </a:p>
        </p:txBody>
      </p:sp>
      <p:sp>
        <p:nvSpPr>
          <p:cNvPr id="56345" name="Rectangle 25"/>
          <p:cNvSpPr>
            <a:spLocks noChangeArrowheads="1"/>
          </p:cNvSpPr>
          <p:nvPr/>
        </p:nvSpPr>
        <p:spPr bwMode="auto">
          <a:xfrm>
            <a:off x="4751388" y="16129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56346" name="Rectangle 26"/>
          <p:cNvSpPr>
            <a:spLocks noChangeArrowheads="1"/>
          </p:cNvSpPr>
          <p:nvPr/>
        </p:nvSpPr>
        <p:spPr bwMode="auto">
          <a:xfrm>
            <a:off x="4875213" y="243205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56347" name="Rectangle 27"/>
          <p:cNvSpPr>
            <a:spLocks noChangeArrowheads="1"/>
          </p:cNvSpPr>
          <p:nvPr/>
        </p:nvSpPr>
        <p:spPr bwMode="auto">
          <a:xfrm>
            <a:off x="5865813" y="22352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56348" name="Rectangle 28"/>
          <p:cNvSpPr>
            <a:spLocks noChangeArrowheads="1"/>
          </p:cNvSpPr>
          <p:nvPr/>
        </p:nvSpPr>
        <p:spPr bwMode="auto">
          <a:xfrm>
            <a:off x="2803525" y="187483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3</a:t>
            </a:r>
            <a:endParaRPr lang="en-US" sz="1800"/>
          </a:p>
        </p:txBody>
      </p:sp>
      <p:sp>
        <p:nvSpPr>
          <p:cNvPr id="56349" name="Rectangle 29"/>
          <p:cNvSpPr>
            <a:spLocks noChangeArrowheads="1"/>
          </p:cNvSpPr>
          <p:nvPr/>
        </p:nvSpPr>
        <p:spPr bwMode="auto">
          <a:xfrm>
            <a:off x="3776663" y="1512888"/>
            <a:ext cx="114300" cy="274637"/>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5</a:t>
            </a:r>
            <a:endParaRPr lang="en-US" sz="1800"/>
          </a:p>
        </p:txBody>
      </p:sp>
      <p:sp>
        <p:nvSpPr>
          <p:cNvPr id="56350" name="Rectangle 30"/>
          <p:cNvSpPr>
            <a:spLocks noChangeArrowheads="1"/>
          </p:cNvSpPr>
          <p:nvPr/>
        </p:nvSpPr>
        <p:spPr bwMode="auto">
          <a:xfrm>
            <a:off x="3741738" y="91440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2</a:t>
            </a:r>
            <a:endParaRPr lang="en-US" sz="1800"/>
          </a:p>
        </p:txBody>
      </p:sp>
      <p:sp>
        <p:nvSpPr>
          <p:cNvPr id="56351" name="Rectangle 31"/>
          <p:cNvSpPr>
            <a:spLocks noChangeArrowheads="1"/>
          </p:cNvSpPr>
          <p:nvPr/>
        </p:nvSpPr>
        <p:spPr bwMode="auto">
          <a:xfrm>
            <a:off x="4043363" y="3054350"/>
            <a:ext cx="114300" cy="274638"/>
          </a:xfrm>
          <a:prstGeom prst="rect">
            <a:avLst/>
          </a:prstGeom>
          <a:noFill/>
          <a:ln w="9525">
            <a:noFill/>
            <a:miter lim="800000"/>
            <a:headEnd/>
            <a:tailEnd/>
          </a:ln>
        </p:spPr>
        <p:txBody>
          <a:bodyPr wrap="none" lIns="0" tIns="0" rIns="0" bIns="0">
            <a:spAutoFit/>
          </a:bodyPr>
          <a:lstStyle/>
          <a:p>
            <a:pPr algn="ctr" eaLnBrk="0" hangingPunct="0"/>
            <a:r>
              <a:rPr lang="en-US" sz="1800">
                <a:solidFill>
                  <a:srgbClr val="000000"/>
                </a:solidFill>
              </a:rPr>
              <a:t>4</a:t>
            </a:r>
            <a:endParaRPr lang="en-US" sz="1800"/>
          </a:p>
        </p:txBody>
      </p:sp>
      <p:sp>
        <p:nvSpPr>
          <p:cNvPr id="56353" name="Text Box 33"/>
          <p:cNvSpPr txBox="1">
            <a:spLocks noChangeArrowheads="1"/>
          </p:cNvSpPr>
          <p:nvPr/>
        </p:nvSpPr>
        <p:spPr bwMode="auto">
          <a:xfrm>
            <a:off x="1905000" y="304800"/>
            <a:ext cx="4505325" cy="519113"/>
          </a:xfrm>
          <a:prstGeom prst="rect">
            <a:avLst/>
          </a:prstGeom>
          <a:noFill/>
          <a:ln w="9525">
            <a:noFill/>
            <a:miter lim="800000"/>
            <a:headEnd/>
            <a:tailEnd/>
          </a:ln>
          <a:effectLst/>
        </p:spPr>
        <p:txBody>
          <a:bodyPr wrap="none">
            <a:spAutoFit/>
          </a:bodyPr>
          <a:lstStyle/>
          <a:p>
            <a:r>
              <a:rPr lang="en-US" sz="2800"/>
              <a:t>Example: Dijkstra’s algorithm</a:t>
            </a:r>
          </a:p>
        </p:txBody>
      </p:sp>
      <p:sp>
        <p:nvSpPr>
          <p:cNvPr id="56356" name="Text Box 36"/>
          <p:cNvSpPr txBox="1">
            <a:spLocks noChangeArrowheads="1"/>
          </p:cNvSpPr>
          <p:nvPr/>
        </p:nvSpPr>
        <p:spPr bwMode="auto">
          <a:xfrm>
            <a:off x="822325" y="3543300"/>
            <a:ext cx="6864350" cy="366713"/>
          </a:xfrm>
          <a:prstGeom prst="rect">
            <a:avLst/>
          </a:prstGeom>
          <a:noFill/>
          <a:ln w="9525">
            <a:noFill/>
            <a:miter lim="800000"/>
            <a:headEnd/>
            <a:tailEnd/>
          </a:ln>
          <a:effectLst/>
        </p:spPr>
        <p:txBody>
          <a:bodyPr wrap="none">
            <a:spAutoFit/>
          </a:bodyPr>
          <a:lstStyle/>
          <a:p>
            <a:r>
              <a:rPr lang="en-US" sz="1800"/>
              <a:t>Iteration               N                        D2        D3         D4           D5         D6</a:t>
            </a:r>
          </a:p>
        </p:txBody>
      </p:sp>
      <p:sp>
        <p:nvSpPr>
          <p:cNvPr id="56357" name="Line 37"/>
          <p:cNvSpPr>
            <a:spLocks noChangeShapeType="1"/>
          </p:cNvSpPr>
          <p:nvPr/>
        </p:nvSpPr>
        <p:spPr bwMode="auto">
          <a:xfrm>
            <a:off x="762000" y="3505200"/>
            <a:ext cx="7010400" cy="0"/>
          </a:xfrm>
          <a:prstGeom prst="line">
            <a:avLst/>
          </a:prstGeom>
          <a:noFill/>
          <a:ln w="57150">
            <a:solidFill>
              <a:schemeClr val="tx1"/>
            </a:solidFill>
            <a:round/>
            <a:headEnd/>
            <a:tailEnd/>
          </a:ln>
          <a:effectLst/>
        </p:spPr>
        <p:txBody>
          <a:bodyPr/>
          <a:lstStyle/>
          <a:p>
            <a:endParaRPr lang="en-US"/>
          </a:p>
        </p:txBody>
      </p:sp>
      <p:sp>
        <p:nvSpPr>
          <p:cNvPr id="56359" name="Line 39"/>
          <p:cNvSpPr>
            <a:spLocks noChangeShapeType="1"/>
          </p:cNvSpPr>
          <p:nvPr/>
        </p:nvSpPr>
        <p:spPr bwMode="auto">
          <a:xfrm>
            <a:off x="762000" y="3962400"/>
            <a:ext cx="7010400" cy="0"/>
          </a:xfrm>
          <a:prstGeom prst="line">
            <a:avLst/>
          </a:prstGeom>
          <a:noFill/>
          <a:ln w="9525">
            <a:solidFill>
              <a:schemeClr val="tx1"/>
            </a:solidFill>
            <a:round/>
            <a:headEnd/>
            <a:tailEnd/>
          </a:ln>
          <a:effectLst/>
        </p:spPr>
        <p:txBody>
          <a:bodyPr/>
          <a:lstStyle/>
          <a:p>
            <a:endParaRPr lang="en-US"/>
          </a:p>
        </p:txBody>
      </p:sp>
      <p:sp>
        <p:nvSpPr>
          <p:cNvPr id="56360" name="Text Box 40"/>
          <p:cNvSpPr txBox="1">
            <a:spLocks noChangeArrowheads="1"/>
          </p:cNvSpPr>
          <p:nvPr/>
        </p:nvSpPr>
        <p:spPr bwMode="auto">
          <a:xfrm>
            <a:off x="914400" y="4033838"/>
            <a:ext cx="6877050" cy="366712"/>
          </a:xfrm>
          <a:prstGeom prst="rect">
            <a:avLst/>
          </a:prstGeom>
          <a:noFill/>
          <a:ln w="9525">
            <a:noFill/>
            <a:miter lim="800000"/>
            <a:headEnd/>
            <a:tailEnd/>
          </a:ln>
          <a:effectLst/>
        </p:spPr>
        <p:txBody>
          <a:bodyPr wrap="none">
            <a:spAutoFit/>
          </a:bodyPr>
          <a:lstStyle/>
          <a:p>
            <a:r>
              <a:rPr lang="en-US" sz="1800"/>
              <a:t>Initial                 {1}                       3           2            5             </a:t>
            </a:r>
            <a:r>
              <a:rPr lang="en-US" sz="1800">
                <a:sym typeface="Symbol" pitchFamily="18" charset="2"/>
              </a:rPr>
              <a:t>            </a:t>
            </a:r>
            <a:r>
              <a:rPr lang="en-US" sz="1800"/>
              <a:t>  </a:t>
            </a:r>
          </a:p>
        </p:txBody>
      </p:sp>
      <p:sp>
        <p:nvSpPr>
          <p:cNvPr id="56361" name="Text Box 41"/>
          <p:cNvSpPr txBox="1">
            <a:spLocks noChangeArrowheads="1"/>
          </p:cNvSpPr>
          <p:nvPr/>
        </p:nvSpPr>
        <p:spPr bwMode="auto">
          <a:xfrm>
            <a:off x="914400" y="4343400"/>
            <a:ext cx="6853238" cy="366713"/>
          </a:xfrm>
          <a:prstGeom prst="rect">
            <a:avLst/>
          </a:prstGeom>
          <a:noFill/>
          <a:ln w="9525">
            <a:noFill/>
            <a:miter lim="800000"/>
            <a:headEnd/>
            <a:tailEnd/>
          </a:ln>
          <a:effectLst/>
        </p:spPr>
        <p:txBody>
          <a:bodyPr wrap="none">
            <a:spAutoFit/>
          </a:bodyPr>
          <a:lstStyle/>
          <a:p>
            <a:r>
              <a:rPr lang="en-US" sz="1800"/>
              <a:t>    1                   </a:t>
            </a:r>
            <a:r>
              <a:rPr lang="en-US" sz="1800">
                <a:solidFill>
                  <a:schemeClr val="accent1"/>
                </a:solidFill>
              </a:rPr>
              <a:t>{1,3}</a:t>
            </a:r>
            <a:r>
              <a:rPr lang="en-US" sz="1800"/>
              <a:t>                      3         </a:t>
            </a:r>
            <a:r>
              <a:rPr lang="en-US" sz="1800">
                <a:solidFill>
                  <a:srgbClr val="FF9933"/>
                </a:solidFill>
              </a:rPr>
              <a:t> </a:t>
            </a:r>
            <a:r>
              <a:rPr lang="en-US" sz="1800" u="sng">
                <a:solidFill>
                  <a:schemeClr val="accent1"/>
                </a:solidFill>
              </a:rPr>
              <a:t>2</a:t>
            </a:r>
            <a:r>
              <a:rPr lang="en-US" sz="1800"/>
              <a:t>            </a:t>
            </a:r>
            <a:r>
              <a:rPr lang="en-US" sz="1800">
                <a:solidFill>
                  <a:srgbClr val="FF9933"/>
                </a:solidFill>
              </a:rPr>
              <a:t>4</a:t>
            </a:r>
            <a:r>
              <a:rPr lang="en-US" sz="1800" u="sng"/>
              <a:t> </a:t>
            </a:r>
            <a:r>
              <a:rPr lang="en-US" sz="1800"/>
              <a:t>            </a:t>
            </a:r>
            <a:r>
              <a:rPr lang="en-US" sz="1800">
                <a:sym typeface="Symbol" pitchFamily="18" charset="2"/>
              </a:rPr>
              <a:t>             </a:t>
            </a:r>
            <a:r>
              <a:rPr lang="en-US" sz="1800">
                <a:solidFill>
                  <a:srgbClr val="FF9933"/>
                </a:solidFill>
                <a:sym typeface="Symbol" pitchFamily="18" charset="2"/>
              </a:rPr>
              <a:t>3</a:t>
            </a:r>
            <a:r>
              <a:rPr lang="en-US" sz="1800"/>
              <a:t>  </a:t>
            </a:r>
          </a:p>
        </p:txBody>
      </p:sp>
      <p:sp>
        <p:nvSpPr>
          <p:cNvPr id="56362" name="Text Box 42"/>
          <p:cNvSpPr txBox="1">
            <a:spLocks noChangeArrowheads="1"/>
          </p:cNvSpPr>
          <p:nvPr/>
        </p:nvSpPr>
        <p:spPr bwMode="auto">
          <a:xfrm>
            <a:off x="914400" y="4652963"/>
            <a:ext cx="6861175" cy="366712"/>
          </a:xfrm>
          <a:prstGeom prst="rect">
            <a:avLst/>
          </a:prstGeom>
          <a:noFill/>
          <a:ln w="9525">
            <a:noFill/>
            <a:miter lim="800000"/>
            <a:headEnd/>
            <a:tailEnd/>
          </a:ln>
          <a:effectLst/>
        </p:spPr>
        <p:txBody>
          <a:bodyPr wrap="none">
            <a:spAutoFit/>
          </a:bodyPr>
          <a:lstStyle/>
          <a:p>
            <a:r>
              <a:rPr lang="en-US" sz="1800"/>
              <a:t>    2                  </a:t>
            </a:r>
            <a:r>
              <a:rPr lang="en-US" sz="1800">
                <a:solidFill>
                  <a:schemeClr val="accent1"/>
                </a:solidFill>
              </a:rPr>
              <a:t>{1,2,3}</a:t>
            </a:r>
            <a:r>
              <a:rPr lang="en-US" sz="1800"/>
              <a:t>                    </a:t>
            </a:r>
            <a:r>
              <a:rPr lang="en-US" sz="1800" u="sng">
                <a:solidFill>
                  <a:schemeClr val="accent1"/>
                </a:solidFill>
              </a:rPr>
              <a:t> 3</a:t>
            </a:r>
            <a:r>
              <a:rPr lang="en-US" sz="1800"/>
              <a:t>          </a:t>
            </a:r>
            <a:r>
              <a:rPr lang="en-US" sz="1800">
                <a:solidFill>
                  <a:schemeClr val="accent1"/>
                </a:solidFill>
              </a:rPr>
              <a:t>2</a:t>
            </a:r>
            <a:r>
              <a:rPr lang="en-US" sz="1800"/>
              <a:t>            4             </a:t>
            </a:r>
            <a:r>
              <a:rPr lang="en-US" sz="1800">
                <a:solidFill>
                  <a:srgbClr val="FF9933"/>
                </a:solidFill>
              </a:rPr>
              <a:t>7</a:t>
            </a:r>
            <a:r>
              <a:rPr lang="en-US" sz="1800">
                <a:sym typeface="Symbol" pitchFamily="18" charset="2"/>
              </a:rPr>
              <a:t>             3</a:t>
            </a:r>
            <a:r>
              <a:rPr lang="en-US" sz="1800"/>
              <a:t>  </a:t>
            </a:r>
          </a:p>
        </p:txBody>
      </p:sp>
      <p:sp>
        <p:nvSpPr>
          <p:cNvPr id="56363" name="Text Box 43"/>
          <p:cNvSpPr txBox="1">
            <a:spLocks noChangeArrowheads="1"/>
          </p:cNvSpPr>
          <p:nvPr/>
        </p:nvSpPr>
        <p:spPr bwMode="auto">
          <a:xfrm>
            <a:off x="914400" y="4953000"/>
            <a:ext cx="6804025" cy="366713"/>
          </a:xfrm>
          <a:prstGeom prst="rect">
            <a:avLst/>
          </a:prstGeom>
          <a:noFill/>
          <a:ln w="9525">
            <a:noFill/>
            <a:miter lim="800000"/>
            <a:headEnd/>
            <a:tailEnd/>
          </a:ln>
          <a:effectLst/>
        </p:spPr>
        <p:txBody>
          <a:bodyPr wrap="none">
            <a:spAutoFit/>
          </a:bodyPr>
          <a:lstStyle/>
          <a:p>
            <a:r>
              <a:rPr lang="en-US" sz="1800"/>
              <a:t>    3                 </a:t>
            </a:r>
            <a:r>
              <a:rPr lang="en-US" sz="1800">
                <a:solidFill>
                  <a:schemeClr val="accent1"/>
                </a:solidFill>
              </a:rPr>
              <a:t>{1,2,3,6} </a:t>
            </a:r>
            <a:r>
              <a:rPr lang="en-US" sz="1800"/>
              <a:t>                  </a:t>
            </a:r>
            <a:r>
              <a:rPr lang="en-US" sz="1800">
                <a:solidFill>
                  <a:schemeClr val="accent1"/>
                </a:solidFill>
              </a:rPr>
              <a:t>3</a:t>
            </a:r>
            <a:r>
              <a:rPr lang="en-US" sz="1800"/>
              <a:t>         </a:t>
            </a:r>
            <a:r>
              <a:rPr lang="en-US" sz="1800">
                <a:solidFill>
                  <a:schemeClr val="accent1"/>
                </a:solidFill>
              </a:rPr>
              <a:t> 2</a:t>
            </a:r>
            <a:r>
              <a:rPr lang="en-US" sz="1800"/>
              <a:t>            4             </a:t>
            </a:r>
            <a:r>
              <a:rPr lang="en-US" sz="1800">
                <a:solidFill>
                  <a:srgbClr val="FF9933"/>
                </a:solidFill>
              </a:rPr>
              <a:t>5</a:t>
            </a:r>
            <a:r>
              <a:rPr lang="en-US" sz="1800">
                <a:sym typeface="Symbol" pitchFamily="18" charset="2"/>
              </a:rPr>
              <a:t>            </a:t>
            </a:r>
            <a:r>
              <a:rPr lang="en-US" sz="1800" u="sng">
                <a:solidFill>
                  <a:schemeClr val="accent1"/>
                </a:solidFill>
                <a:sym typeface="Symbol" pitchFamily="18" charset="2"/>
              </a:rPr>
              <a:t>3</a:t>
            </a:r>
            <a:r>
              <a:rPr lang="en-US" sz="1800" u="sng">
                <a:solidFill>
                  <a:schemeClr val="accent1"/>
                </a:solidFill>
              </a:rPr>
              <a:t> </a:t>
            </a:r>
            <a:r>
              <a:rPr lang="en-US" sz="1800"/>
              <a:t> </a:t>
            </a:r>
          </a:p>
        </p:txBody>
      </p:sp>
      <p:sp>
        <p:nvSpPr>
          <p:cNvPr id="56364" name="Text Box 44"/>
          <p:cNvSpPr txBox="1">
            <a:spLocks noChangeArrowheads="1"/>
          </p:cNvSpPr>
          <p:nvPr/>
        </p:nvSpPr>
        <p:spPr bwMode="auto">
          <a:xfrm>
            <a:off x="914400" y="5257800"/>
            <a:ext cx="6804025" cy="366713"/>
          </a:xfrm>
          <a:prstGeom prst="rect">
            <a:avLst/>
          </a:prstGeom>
          <a:noFill/>
          <a:ln w="9525">
            <a:noFill/>
            <a:miter lim="800000"/>
            <a:headEnd/>
            <a:tailEnd/>
          </a:ln>
          <a:effectLst/>
        </p:spPr>
        <p:txBody>
          <a:bodyPr wrap="none">
            <a:spAutoFit/>
          </a:bodyPr>
          <a:lstStyle/>
          <a:p>
            <a:r>
              <a:rPr lang="en-US" sz="1800"/>
              <a:t>    4                </a:t>
            </a:r>
            <a:r>
              <a:rPr lang="en-US" sz="1800">
                <a:solidFill>
                  <a:schemeClr val="accent1"/>
                </a:solidFill>
              </a:rPr>
              <a:t>{1,2,3,4,6} </a:t>
            </a:r>
            <a:r>
              <a:rPr lang="en-US" sz="1800"/>
              <a:t>                </a:t>
            </a:r>
            <a:r>
              <a:rPr lang="en-US" sz="1800">
                <a:solidFill>
                  <a:schemeClr val="accent1"/>
                </a:solidFill>
              </a:rPr>
              <a:t>3</a:t>
            </a:r>
            <a:r>
              <a:rPr lang="en-US" sz="1800"/>
              <a:t>         </a:t>
            </a:r>
            <a:r>
              <a:rPr lang="en-US" sz="1800">
                <a:solidFill>
                  <a:schemeClr val="accent1"/>
                </a:solidFill>
              </a:rPr>
              <a:t> 2</a:t>
            </a:r>
            <a:r>
              <a:rPr lang="en-US" sz="1800"/>
              <a:t>            </a:t>
            </a:r>
            <a:r>
              <a:rPr lang="en-US" sz="1800" u="sng">
                <a:solidFill>
                  <a:schemeClr val="accent1"/>
                </a:solidFill>
              </a:rPr>
              <a:t>4</a:t>
            </a:r>
            <a:r>
              <a:rPr lang="en-US" sz="1800"/>
              <a:t>             5</a:t>
            </a:r>
            <a:r>
              <a:rPr lang="en-US" sz="1800">
                <a:sym typeface="Symbol" pitchFamily="18" charset="2"/>
              </a:rPr>
              <a:t>           </a:t>
            </a:r>
            <a:r>
              <a:rPr lang="en-US" sz="1800" u="sng">
                <a:sym typeface="Symbol" pitchFamily="18" charset="2"/>
              </a:rPr>
              <a:t> </a:t>
            </a:r>
            <a:r>
              <a:rPr lang="en-US" sz="1800">
                <a:solidFill>
                  <a:schemeClr val="accent1"/>
                </a:solidFill>
                <a:sym typeface="Symbol" pitchFamily="18" charset="2"/>
              </a:rPr>
              <a:t>3</a:t>
            </a:r>
            <a:r>
              <a:rPr lang="en-US" sz="1800">
                <a:solidFill>
                  <a:schemeClr val="accent1"/>
                </a:solidFill>
              </a:rPr>
              <a:t> </a:t>
            </a:r>
            <a:r>
              <a:rPr lang="en-US" sz="1800"/>
              <a:t> </a:t>
            </a:r>
          </a:p>
        </p:txBody>
      </p:sp>
      <p:sp>
        <p:nvSpPr>
          <p:cNvPr id="56365" name="Text Box 45"/>
          <p:cNvSpPr txBox="1">
            <a:spLocks noChangeArrowheads="1"/>
          </p:cNvSpPr>
          <p:nvPr/>
        </p:nvSpPr>
        <p:spPr bwMode="auto">
          <a:xfrm>
            <a:off x="914400" y="5638800"/>
            <a:ext cx="6804025" cy="366713"/>
          </a:xfrm>
          <a:prstGeom prst="rect">
            <a:avLst/>
          </a:prstGeom>
          <a:noFill/>
          <a:ln w="9525">
            <a:noFill/>
            <a:miter lim="800000"/>
            <a:headEnd/>
            <a:tailEnd/>
          </a:ln>
          <a:effectLst/>
        </p:spPr>
        <p:txBody>
          <a:bodyPr wrap="none">
            <a:spAutoFit/>
          </a:bodyPr>
          <a:lstStyle/>
          <a:p>
            <a:r>
              <a:rPr lang="en-US" sz="1800"/>
              <a:t>    5               </a:t>
            </a:r>
            <a:r>
              <a:rPr lang="en-US" sz="1800">
                <a:solidFill>
                  <a:schemeClr val="accent1"/>
                </a:solidFill>
              </a:rPr>
              <a:t>{1,2,3,4,5,6} </a:t>
            </a:r>
            <a:r>
              <a:rPr lang="en-US" sz="1800"/>
              <a:t>              </a:t>
            </a:r>
            <a:r>
              <a:rPr lang="en-US" sz="1800">
                <a:solidFill>
                  <a:schemeClr val="accent1"/>
                </a:solidFill>
              </a:rPr>
              <a:t>3</a:t>
            </a:r>
            <a:r>
              <a:rPr lang="en-US" sz="1800"/>
              <a:t>         </a:t>
            </a:r>
            <a:r>
              <a:rPr lang="en-US" sz="1800">
                <a:solidFill>
                  <a:schemeClr val="accent1"/>
                </a:solidFill>
              </a:rPr>
              <a:t> 2</a:t>
            </a:r>
            <a:r>
              <a:rPr lang="en-US" sz="1800"/>
              <a:t>            </a:t>
            </a:r>
            <a:r>
              <a:rPr lang="en-US" sz="1800">
                <a:solidFill>
                  <a:schemeClr val="accent1"/>
                </a:solidFill>
              </a:rPr>
              <a:t>4</a:t>
            </a:r>
            <a:r>
              <a:rPr lang="en-US" sz="1800"/>
              <a:t>             </a:t>
            </a:r>
            <a:r>
              <a:rPr lang="en-US" sz="1800" u="sng">
                <a:solidFill>
                  <a:schemeClr val="accent1"/>
                </a:solidFill>
              </a:rPr>
              <a:t>5</a:t>
            </a:r>
            <a:r>
              <a:rPr lang="en-US" sz="1800" u="sng">
                <a:solidFill>
                  <a:schemeClr val="accent1"/>
                </a:solidFill>
                <a:sym typeface="Symbol" pitchFamily="18" charset="2"/>
              </a:rPr>
              <a:t> </a:t>
            </a:r>
            <a:r>
              <a:rPr lang="en-US" sz="1800">
                <a:sym typeface="Symbol" pitchFamily="18" charset="2"/>
              </a:rPr>
              <a:t>          </a:t>
            </a:r>
            <a:r>
              <a:rPr lang="en-US" sz="1800" u="sng">
                <a:sym typeface="Symbol" pitchFamily="18" charset="2"/>
              </a:rPr>
              <a:t> </a:t>
            </a:r>
            <a:r>
              <a:rPr lang="en-US" sz="1800">
                <a:solidFill>
                  <a:schemeClr val="accent1"/>
                </a:solidFill>
                <a:sym typeface="Symbol" pitchFamily="18" charset="2"/>
              </a:rPr>
              <a:t>3</a:t>
            </a:r>
            <a:r>
              <a:rPr lang="en-US" sz="1800">
                <a:solidFill>
                  <a:schemeClr val="accent1"/>
                </a:solidFill>
              </a:rPr>
              <a:t> </a:t>
            </a:r>
            <a:r>
              <a:rPr lang="en-US" sz="180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2"/>
          </p:nvPr>
        </p:nvSpPr>
        <p:spPr/>
        <p:txBody>
          <a:bodyPr/>
          <a:lstStyle/>
          <a:p>
            <a:fld id="{B00144F4-D672-4DAF-B7A1-06BFF49FCBA7}" type="slidenum">
              <a:rPr lang="en-US"/>
              <a:pPr/>
              <a:t>72</a:t>
            </a:fld>
            <a:endParaRPr lang="en-US"/>
          </a:p>
        </p:txBody>
      </p:sp>
      <p:sp>
        <p:nvSpPr>
          <p:cNvPr id="58370" name="Oval 2"/>
          <p:cNvSpPr>
            <a:spLocks noChangeArrowheads="1"/>
          </p:cNvSpPr>
          <p:nvPr/>
        </p:nvSpPr>
        <p:spPr bwMode="auto">
          <a:xfrm>
            <a:off x="2609850" y="1039813"/>
            <a:ext cx="481013" cy="511175"/>
          </a:xfrm>
          <a:prstGeom prst="ellipse">
            <a:avLst/>
          </a:prstGeom>
          <a:noFill/>
          <a:ln w="22225">
            <a:solidFill>
              <a:srgbClr val="000000"/>
            </a:solidFill>
            <a:round/>
            <a:headEnd/>
            <a:tailEnd/>
          </a:ln>
          <a:effectLst/>
        </p:spPr>
        <p:txBody>
          <a:bodyPr/>
          <a:lstStyle/>
          <a:p>
            <a:endParaRPr lang="en-US"/>
          </a:p>
        </p:txBody>
      </p:sp>
      <p:sp>
        <p:nvSpPr>
          <p:cNvPr id="58371" name="Oval 3"/>
          <p:cNvSpPr>
            <a:spLocks noChangeArrowheads="1"/>
          </p:cNvSpPr>
          <p:nvPr/>
        </p:nvSpPr>
        <p:spPr bwMode="auto">
          <a:xfrm>
            <a:off x="2590800" y="3036888"/>
            <a:ext cx="479425" cy="509587"/>
          </a:xfrm>
          <a:prstGeom prst="ellipse">
            <a:avLst/>
          </a:prstGeom>
          <a:noFill/>
          <a:ln w="22225">
            <a:solidFill>
              <a:srgbClr val="000000"/>
            </a:solidFill>
            <a:round/>
            <a:headEnd/>
            <a:tailEnd/>
          </a:ln>
        </p:spPr>
        <p:txBody>
          <a:bodyPr/>
          <a:lstStyle/>
          <a:p>
            <a:endParaRPr lang="en-US"/>
          </a:p>
        </p:txBody>
      </p:sp>
      <p:sp>
        <p:nvSpPr>
          <p:cNvPr id="58372" name="Oval 4"/>
          <p:cNvSpPr>
            <a:spLocks noChangeArrowheads="1"/>
          </p:cNvSpPr>
          <p:nvPr/>
        </p:nvSpPr>
        <p:spPr bwMode="auto">
          <a:xfrm>
            <a:off x="4608513" y="1039813"/>
            <a:ext cx="479425" cy="511175"/>
          </a:xfrm>
          <a:prstGeom prst="ellipse">
            <a:avLst/>
          </a:prstGeom>
          <a:noFill/>
          <a:ln w="22225">
            <a:solidFill>
              <a:srgbClr val="000000"/>
            </a:solidFill>
            <a:round/>
            <a:headEnd/>
            <a:tailEnd/>
          </a:ln>
          <a:effectLst/>
        </p:spPr>
        <p:txBody>
          <a:bodyPr/>
          <a:lstStyle/>
          <a:p>
            <a:endParaRPr lang="en-US"/>
          </a:p>
        </p:txBody>
      </p:sp>
      <p:sp>
        <p:nvSpPr>
          <p:cNvPr id="58373" name="Oval 5"/>
          <p:cNvSpPr>
            <a:spLocks noChangeArrowheads="1"/>
          </p:cNvSpPr>
          <p:nvPr/>
        </p:nvSpPr>
        <p:spPr bwMode="auto">
          <a:xfrm>
            <a:off x="4959350" y="3216275"/>
            <a:ext cx="479425" cy="511175"/>
          </a:xfrm>
          <a:prstGeom prst="ellipse">
            <a:avLst/>
          </a:prstGeom>
          <a:noFill/>
          <a:ln w="22225">
            <a:solidFill>
              <a:srgbClr val="000000"/>
            </a:solidFill>
            <a:round/>
            <a:headEnd/>
            <a:tailEnd/>
          </a:ln>
          <a:effectLst/>
        </p:spPr>
        <p:txBody>
          <a:bodyPr/>
          <a:lstStyle/>
          <a:p>
            <a:endParaRPr lang="en-US"/>
          </a:p>
        </p:txBody>
      </p:sp>
      <p:sp>
        <p:nvSpPr>
          <p:cNvPr id="58374" name="Line 6"/>
          <p:cNvSpPr>
            <a:spLocks noChangeShapeType="1"/>
          </p:cNvSpPr>
          <p:nvPr/>
        </p:nvSpPr>
        <p:spPr bwMode="auto">
          <a:xfrm>
            <a:off x="3097213" y="1282700"/>
            <a:ext cx="1397000" cy="1588"/>
          </a:xfrm>
          <a:prstGeom prst="line">
            <a:avLst/>
          </a:prstGeom>
          <a:noFill/>
          <a:ln w="22225">
            <a:solidFill>
              <a:srgbClr val="000000"/>
            </a:solidFill>
            <a:round/>
            <a:headEnd/>
            <a:tailEnd/>
          </a:ln>
        </p:spPr>
        <p:txBody>
          <a:bodyPr/>
          <a:lstStyle/>
          <a:p>
            <a:endParaRPr lang="en-US"/>
          </a:p>
        </p:txBody>
      </p:sp>
      <p:sp>
        <p:nvSpPr>
          <p:cNvPr id="58375" name="Freeform 7"/>
          <p:cNvSpPr>
            <a:spLocks/>
          </p:cNvSpPr>
          <p:nvPr/>
        </p:nvSpPr>
        <p:spPr bwMode="auto">
          <a:xfrm>
            <a:off x="4452938" y="1219200"/>
            <a:ext cx="146050" cy="127000"/>
          </a:xfrm>
          <a:custGeom>
            <a:avLst/>
            <a:gdLst/>
            <a:ahLst/>
            <a:cxnLst>
              <a:cxn ang="0">
                <a:pos x="0" y="80"/>
              </a:cxn>
              <a:cxn ang="0">
                <a:pos x="13" y="40"/>
              </a:cxn>
              <a:cxn ang="0">
                <a:pos x="0" y="0"/>
              </a:cxn>
              <a:cxn ang="0">
                <a:pos x="92" y="40"/>
              </a:cxn>
              <a:cxn ang="0">
                <a:pos x="0" y="80"/>
              </a:cxn>
            </a:cxnLst>
            <a:rect l="0" t="0" r="r" b="b"/>
            <a:pathLst>
              <a:path w="92" h="80">
                <a:moveTo>
                  <a:pt x="0" y="80"/>
                </a:moveTo>
                <a:lnTo>
                  <a:pt x="13" y="40"/>
                </a:lnTo>
                <a:lnTo>
                  <a:pt x="0" y="0"/>
                </a:lnTo>
                <a:lnTo>
                  <a:pt x="92" y="40"/>
                </a:lnTo>
                <a:lnTo>
                  <a:pt x="0" y="80"/>
                </a:lnTo>
                <a:close/>
              </a:path>
            </a:pathLst>
          </a:custGeom>
          <a:solidFill>
            <a:srgbClr val="000000"/>
          </a:solidFill>
          <a:ln w="22225">
            <a:noFill/>
            <a:round/>
            <a:headEnd/>
            <a:tailEnd/>
          </a:ln>
        </p:spPr>
        <p:txBody>
          <a:bodyPr/>
          <a:lstStyle/>
          <a:p>
            <a:endParaRPr lang="en-US"/>
          </a:p>
        </p:txBody>
      </p:sp>
      <p:sp>
        <p:nvSpPr>
          <p:cNvPr id="58376" name="Oval 8"/>
          <p:cNvSpPr>
            <a:spLocks noChangeArrowheads="1"/>
          </p:cNvSpPr>
          <p:nvPr/>
        </p:nvSpPr>
        <p:spPr bwMode="auto">
          <a:xfrm>
            <a:off x="4314825" y="2232025"/>
            <a:ext cx="481013" cy="511175"/>
          </a:xfrm>
          <a:prstGeom prst="ellipse">
            <a:avLst/>
          </a:prstGeom>
          <a:noFill/>
          <a:ln w="22225">
            <a:solidFill>
              <a:srgbClr val="000000"/>
            </a:solidFill>
            <a:round/>
            <a:headEnd/>
            <a:tailEnd/>
          </a:ln>
          <a:effectLst/>
        </p:spPr>
        <p:txBody>
          <a:bodyPr/>
          <a:lstStyle/>
          <a:p>
            <a:endParaRPr lang="en-US"/>
          </a:p>
        </p:txBody>
      </p:sp>
      <p:sp>
        <p:nvSpPr>
          <p:cNvPr id="58377" name="Oval 9"/>
          <p:cNvSpPr>
            <a:spLocks noChangeArrowheads="1"/>
          </p:cNvSpPr>
          <p:nvPr/>
        </p:nvSpPr>
        <p:spPr bwMode="auto">
          <a:xfrm>
            <a:off x="6381750" y="1379538"/>
            <a:ext cx="481013" cy="511175"/>
          </a:xfrm>
          <a:prstGeom prst="ellipse">
            <a:avLst/>
          </a:prstGeom>
          <a:noFill/>
          <a:ln w="22225">
            <a:solidFill>
              <a:srgbClr val="000000"/>
            </a:solidFill>
            <a:round/>
            <a:headEnd/>
            <a:tailEnd/>
          </a:ln>
          <a:effectLst/>
        </p:spPr>
        <p:txBody>
          <a:bodyPr/>
          <a:lstStyle/>
          <a:p>
            <a:endParaRPr lang="en-US"/>
          </a:p>
        </p:txBody>
      </p:sp>
      <p:sp>
        <p:nvSpPr>
          <p:cNvPr id="58378" name="Line 10"/>
          <p:cNvSpPr>
            <a:spLocks noChangeShapeType="1"/>
          </p:cNvSpPr>
          <p:nvPr/>
        </p:nvSpPr>
        <p:spPr bwMode="auto">
          <a:xfrm flipH="1">
            <a:off x="4637088" y="1536700"/>
            <a:ext cx="117475" cy="593725"/>
          </a:xfrm>
          <a:prstGeom prst="line">
            <a:avLst/>
          </a:prstGeom>
          <a:noFill/>
          <a:ln w="22225">
            <a:solidFill>
              <a:srgbClr val="000000"/>
            </a:solidFill>
            <a:round/>
            <a:headEnd/>
            <a:tailEnd/>
          </a:ln>
        </p:spPr>
        <p:txBody>
          <a:bodyPr/>
          <a:lstStyle/>
          <a:p>
            <a:endParaRPr lang="en-US"/>
          </a:p>
        </p:txBody>
      </p:sp>
      <p:sp>
        <p:nvSpPr>
          <p:cNvPr id="58379" name="Freeform 11"/>
          <p:cNvSpPr>
            <a:spLocks/>
          </p:cNvSpPr>
          <p:nvPr/>
        </p:nvSpPr>
        <p:spPr bwMode="auto">
          <a:xfrm>
            <a:off x="4581525" y="2082800"/>
            <a:ext cx="127000" cy="157163"/>
          </a:xfrm>
          <a:custGeom>
            <a:avLst/>
            <a:gdLst/>
            <a:ahLst/>
            <a:cxnLst>
              <a:cxn ang="0">
                <a:pos x="0" y="0"/>
              </a:cxn>
              <a:cxn ang="0">
                <a:pos x="37" y="22"/>
              </a:cxn>
              <a:cxn ang="0">
                <a:pos x="80" y="16"/>
              </a:cxn>
              <a:cxn ang="0">
                <a:pos x="23" y="99"/>
              </a:cxn>
              <a:cxn ang="0">
                <a:pos x="0" y="0"/>
              </a:cxn>
            </a:cxnLst>
            <a:rect l="0" t="0" r="r" b="b"/>
            <a:pathLst>
              <a:path w="80" h="99">
                <a:moveTo>
                  <a:pt x="0" y="0"/>
                </a:moveTo>
                <a:lnTo>
                  <a:pt x="37" y="22"/>
                </a:lnTo>
                <a:lnTo>
                  <a:pt x="80" y="16"/>
                </a:lnTo>
                <a:lnTo>
                  <a:pt x="23" y="99"/>
                </a:lnTo>
                <a:lnTo>
                  <a:pt x="0" y="0"/>
                </a:lnTo>
                <a:close/>
              </a:path>
            </a:pathLst>
          </a:custGeom>
          <a:solidFill>
            <a:srgbClr val="000000"/>
          </a:solidFill>
          <a:ln w="22225">
            <a:noFill/>
            <a:round/>
            <a:headEnd/>
            <a:tailEnd/>
          </a:ln>
        </p:spPr>
        <p:txBody>
          <a:bodyPr/>
          <a:lstStyle/>
          <a:p>
            <a:endParaRPr lang="en-US"/>
          </a:p>
        </p:txBody>
      </p:sp>
      <p:sp>
        <p:nvSpPr>
          <p:cNvPr id="58380" name="Line 12"/>
          <p:cNvSpPr>
            <a:spLocks noChangeShapeType="1"/>
          </p:cNvSpPr>
          <p:nvPr/>
        </p:nvSpPr>
        <p:spPr bwMode="auto">
          <a:xfrm>
            <a:off x="5065713" y="1301750"/>
            <a:ext cx="1219200" cy="231775"/>
          </a:xfrm>
          <a:prstGeom prst="line">
            <a:avLst/>
          </a:prstGeom>
          <a:noFill/>
          <a:ln w="22225">
            <a:solidFill>
              <a:srgbClr val="000000"/>
            </a:solidFill>
            <a:round/>
            <a:headEnd/>
            <a:tailEnd/>
          </a:ln>
        </p:spPr>
        <p:txBody>
          <a:bodyPr/>
          <a:lstStyle/>
          <a:p>
            <a:endParaRPr lang="en-US"/>
          </a:p>
        </p:txBody>
      </p:sp>
      <p:sp>
        <p:nvSpPr>
          <p:cNvPr id="58381" name="Freeform 13"/>
          <p:cNvSpPr>
            <a:spLocks/>
          </p:cNvSpPr>
          <p:nvPr/>
        </p:nvSpPr>
        <p:spPr bwMode="auto">
          <a:xfrm>
            <a:off x="6235700" y="1465263"/>
            <a:ext cx="157163" cy="125412"/>
          </a:xfrm>
          <a:custGeom>
            <a:avLst/>
            <a:gdLst/>
            <a:ahLst/>
            <a:cxnLst>
              <a:cxn ang="0">
                <a:pos x="0" y="79"/>
              </a:cxn>
              <a:cxn ang="0">
                <a:pos x="22" y="42"/>
              </a:cxn>
              <a:cxn ang="0">
                <a:pos x="16" y="0"/>
              </a:cxn>
              <a:cxn ang="0">
                <a:pos x="99" y="57"/>
              </a:cxn>
              <a:cxn ang="0">
                <a:pos x="0" y="79"/>
              </a:cxn>
            </a:cxnLst>
            <a:rect l="0" t="0" r="r" b="b"/>
            <a:pathLst>
              <a:path w="99" h="79">
                <a:moveTo>
                  <a:pt x="0" y="79"/>
                </a:moveTo>
                <a:lnTo>
                  <a:pt x="22" y="42"/>
                </a:lnTo>
                <a:lnTo>
                  <a:pt x="16" y="0"/>
                </a:lnTo>
                <a:lnTo>
                  <a:pt x="99" y="57"/>
                </a:lnTo>
                <a:lnTo>
                  <a:pt x="0" y="79"/>
                </a:lnTo>
                <a:close/>
              </a:path>
            </a:pathLst>
          </a:custGeom>
          <a:solidFill>
            <a:srgbClr val="000000"/>
          </a:solidFill>
          <a:ln w="22225">
            <a:noFill/>
            <a:round/>
            <a:headEnd/>
            <a:tailEnd/>
          </a:ln>
        </p:spPr>
        <p:txBody>
          <a:bodyPr/>
          <a:lstStyle/>
          <a:p>
            <a:endParaRPr lang="en-US"/>
          </a:p>
        </p:txBody>
      </p:sp>
      <p:sp>
        <p:nvSpPr>
          <p:cNvPr id="58382" name="Line 14"/>
          <p:cNvSpPr>
            <a:spLocks noChangeShapeType="1"/>
          </p:cNvSpPr>
          <p:nvPr/>
        </p:nvSpPr>
        <p:spPr bwMode="auto">
          <a:xfrm flipV="1">
            <a:off x="5438775" y="1790700"/>
            <a:ext cx="992188" cy="1416050"/>
          </a:xfrm>
          <a:prstGeom prst="line">
            <a:avLst/>
          </a:prstGeom>
          <a:noFill/>
          <a:ln w="22225">
            <a:solidFill>
              <a:srgbClr val="000000"/>
            </a:solidFill>
            <a:round/>
            <a:headEnd/>
            <a:tailEnd/>
          </a:ln>
        </p:spPr>
        <p:txBody>
          <a:bodyPr/>
          <a:lstStyle/>
          <a:p>
            <a:endParaRPr lang="en-US"/>
          </a:p>
        </p:txBody>
      </p:sp>
      <p:sp>
        <p:nvSpPr>
          <p:cNvPr id="58383" name="Freeform 15"/>
          <p:cNvSpPr>
            <a:spLocks/>
          </p:cNvSpPr>
          <p:nvPr/>
        </p:nvSpPr>
        <p:spPr bwMode="auto">
          <a:xfrm>
            <a:off x="5378450" y="3138488"/>
            <a:ext cx="136525" cy="157162"/>
          </a:xfrm>
          <a:custGeom>
            <a:avLst/>
            <a:gdLst/>
            <a:ahLst/>
            <a:cxnLst>
              <a:cxn ang="0">
                <a:pos x="20" y="0"/>
              </a:cxn>
              <a:cxn ang="0">
                <a:pos x="44" y="34"/>
              </a:cxn>
              <a:cxn ang="0">
                <a:pos x="86" y="46"/>
              </a:cxn>
              <a:cxn ang="0">
                <a:pos x="0" y="99"/>
              </a:cxn>
              <a:cxn ang="0">
                <a:pos x="20" y="0"/>
              </a:cxn>
            </a:cxnLst>
            <a:rect l="0" t="0" r="r" b="b"/>
            <a:pathLst>
              <a:path w="86" h="99">
                <a:moveTo>
                  <a:pt x="20" y="0"/>
                </a:moveTo>
                <a:lnTo>
                  <a:pt x="44" y="34"/>
                </a:lnTo>
                <a:lnTo>
                  <a:pt x="86" y="46"/>
                </a:lnTo>
                <a:lnTo>
                  <a:pt x="0" y="99"/>
                </a:lnTo>
                <a:lnTo>
                  <a:pt x="20" y="0"/>
                </a:lnTo>
                <a:close/>
              </a:path>
            </a:pathLst>
          </a:custGeom>
          <a:solidFill>
            <a:srgbClr val="000000"/>
          </a:solidFill>
          <a:ln w="22225">
            <a:noFill/>
            <a:round/>
            <a:headEnd/>
            <a:tailEnd/>
          </a:ln>
        </p:spPr>
        <p:txBody>
          <a:bodyPr/>
          <a:lstStyle/>
          <a:p>
            <a:endParaRPr lang="en-US"/>
          </a:p>
        </p:txBody>
      </p:sp>
      <p:sp>
        <p:nvSpPr>
          <p:cNvPr id="58384" name="Line 16"/>
          <p:cNvSpPr>
            <a:spLocks noChangeShapeType="1"/>
          </p:cNvSpPr>
          <p:nvPr/>
        </p:nvSpPr>
        <p:spPr bwMode="auto">
          <a:xfrm>
            <a:off x="2824163" y="1516063"/>
            <a:ext cx="1587" cy="1420812"/>
          </a:xfrm>
          <a:prstGeom prst="line">
            <a:avLst/>
          </a:prstGeom>
          <a:noFill/>
          <a:ln w="22225">
            <a:solidFill>
              <a:srgbClr val="000000"/>
            </a:solidFill>
            <a:round/>
            <a:headEnd/>
            <a:tailEnd/>
          </a:ln>
        </p:spPr>
        <p:txBody>
          <a:bodyPr/>
          <a:lstStyle/>
          <a:p>
            <a:endParaRPr lang="en-US"/>
          </a:p>
        </p:txBody>
      </p:sp>
      <p:sp>
        <p:nvSpPr>
          <p:cNvPr id="58385" name="Freeform 17"/>
          <p:cNvSpPr>
            <a:spLocks/>
          </p:cNvSpPr>
          <p:nvPr/>
        </p:nvSpPr>
        <p:spPr bwMode="auto">
          <a:xfrm>
            <a:off x="2760663" y="2894013"/>
            <a:ext cx="127000" cy="147637"/>
          </a:xfrm>
          <a:custGeom>
            <a:avLst/>
            <a:gdLst/>
            <a:ahLst/>
            <a:cxnLst>
              <a:cxn ang="0">
                <a:pos x="0" y="0"/>
              </a:cxn>
              <a:cxn ang="0">
                <a:pos x="40" y="14"/>
              </a:cxn>
              <a:cxn ang="0">
                <a:pos x="80" y="0"/>
              </a:cxn>
              <a:cxn ang="0">
                <a:pos x="40" y="93"/>
              </a:cxn>
              <a:cxn ang="0">
                <a:pos x="0" y="0"/>
              </a:cxn>
            </a:cxnLst>
            <a:rect l="0" t="0" r="r" b="b"/>
            <a:pathLst>
              <a:path w="80" h="93">
                <a:moveTo>
                  <a:pt x="0" y="0"/>
                </a:moveTo>
                <a:lnTo>
                  <a:pt x="40" y="14"/>
                </a:lnTo>
                <a:lnTo>
                  <a:pt x="80" y="0"/>
                </a:lnTo>
                <a:lnTo>
                  <a:pt x="40" y="93"/>
                </a:lnTo>
                <a:lnTo>
                  <a:pt x="0" y="0"/>
                </a:lnTo>
                <a:close/>
              </a:path>
            </a:pathLst>
          </a:custGeom>
          <a:solidFill>
            <a:srgbClr val="000000"/>
          </a:solidFill>
          <a:ln w="22225">
            <a:noFill/>
            <a:round/>
            <a:headEnd/>
            <a:tailEnd/>
          </a:ln>
        </p:spPr>
        <p:txBody>
          <a:bodyPr/>
          <a:lstStyle/>
          <a:p>
            <a:endParaRPr lang="en-US"/>
          </a:p>
        </p:txBody>
      </p:sp>
      <p:sp>
        <p:nvSpPr>
          <p:cNvPr id="58386" name="Rectangle 18"/>
          <p:cNvSpPr>
            <a:spLocks noChangeArrowheads="1"/>
          </p:cNvSpPr>
          <p:nvPr/>
        </p:nvSpPr>
        <p:spPr bwMode="auto">
          <a:xfrm>
            <a:off x="2790825" y="1152525"/>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1</a:t>
            </a:r>
            <a:endParaRPr lang="en-US" sz="1800"/>
          </a:p>
        </p:txBody>
      </p:sp>
      <p:sp>
        <p:nvSpPr>
          <p:cNvPr id="58387" name="Rectangle 19"/>
          <p:cNvSpPr>
            <a:spLocks noChangeArrowheads="1"/>
          </p:cNvSpPr>
          <p:nvPr/>
        </p:nvSpPr>
        <p:spPr bwMode="auto">
          <a:xfrm>
            <a:off x="2765425" y="3179763"/>
            <a:ext cx="114300" cy="274637"/>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2</a:t>
            </a:r>
            <a:endParaRPr lang="en-US" sz="1800"/>
          </a:p>
        </p:txBody>
      </p:sp>
      <p:sp>
        <p:nvSpPr>
          <p:cNvPr id="58388" name="Rectangle 20"/>
          <p:cNvSpPr>
            <a:spLocks noChangeArrowheads="1"/>
          </p:cNvSpPr>
          <p:nvPr/>
        </p:nvSpPr>
        <p:spPr bwMode="auto">
          <a:xfrm>
            <a:off x="4773613" y="1187450"/>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3</a:t>
            </a:r>
            <a:endParaRPr lang="en-US" sz="1800"/>
          </a:p>
        </p:txBody>
      </p:sp>
      <p:sp>
        <p:nvSpPr>
          <p:cNvPr id="58389" name="Rectangle 21"/>
          <p:cNvSpPr>
            <a:spLocks noChangeArrowheads="1"/>
          </p:cNvSpPr>
          <p:nvPr/>
        </p:nvSpPr>
        <p:spPr bwMode="auto">
          <a:xfrm>
            <a:off x="4500563" y="2359025"/>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4</a:t>
            </a:r>
            <a:endParaRPr lang="en-US" sz="1800"/>
          </a:p>
        </p:txBody>
      </p:sp>
      <p:sp>
        <p:nvSpPr>
          <p:cNvPr id="58390" name="Rectangle 22"/>
          <p:cNvSpPr>
            <a:spLocks noChangeArrowheads="1"/>
          </p:cNvSpPr>
          <p:nvPr/>
        </p:nvSpPr>
        <p:spPr bwMode="auto">
          <a:xfrm>
            <a:off x="5145088" y="3355975"/>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5</a:t>
            </a:r>
            <a:endParaRPr lang="en-US" sz="1800"/>
          </a:p>
        </p:txBody>
      </p:sp>
      <p:sp>
        <p:nvSpPr>
          <p:cNvPr id="58391" name="Rectangle 23"/>
          <p:cNvSpPr>
            <a:spLocks noChangeArrowheads="1"/>
          </p:cNvSpPr>
          <p:nvPr/>
        </p:nvSpPr>
        <p:spPr bwMode="auto">
          <a:xfrm>
            <a:off x="6548438" y="1519238"/>
            <a:ext cx="114300" cy="274637"/>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6</a:t>
            </a:r>
            <a:endParaRPr lang="en-US" sz="1800"/>
          </a:p>
        </p:txBody>
      </p:sp>
      <p:sp>
        <p:nvSpPr>
          <p:cNvPr id="58392" name="Rectangle 24"/>
          <p:cNvSpPr>
            <a:spLocks noChangeArrowheads="1"/>
          </p:cNvSpPr>
          <p:nvPr/>
        </p:nvSpPr>
        <p:spPr bwMode="auto">
          <a:xfrm>
            <a:off x="5611813" y="1166813"/>
            <a:ext cx="114300" cy="274637"/>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1</a:t>
            </a:r>
            <a:endParaRPr lang="en-US" sz="1800"/>
          </a:p>
        </p:txBody>
      </p:sp>
      <p:sp>
        <p:nvSpPr>
          <p:cNvPr id="58393" name="Rectangle 25"/>
          <p:cNvSpPr>
            <a:spLocks noChangeArrowheads="1"/>
          </p:cNvSpPr>
          <p:nvPr/>
        </p:nvSpPr>
        <p:spPr bwMode="auto">
          <a:xfrm>
            <a:off x="4754563" y="1792288"/>
            <a:ext cx="114300" cy="274637"/>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2</a:t>
            </a:r>
            <a:endParaRPr lang="en-US" sz="1800"/>
          </a:p>
        </p:txBody>
      </p:sp>
      <p:sp>
        <p:nvSpPr>
          <p:cNvPr id="58394" name="Rectangle 26"/>
          <p:cNvSpPr>
            <a:spLocks noChangeArrowheads="1"/>
          </p:cNvSpPr>
          <p:nvPr/>
        </p:nvSpPr>
        <p:spPr bwMode="auto">
          <a:xfrm>
            <a:off x="5983288" y="2535238"/>
            <a:ext cx="114300" cy="274637"/>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2</a:t>
            </a:r>
            <a:endParaRPr lang="en-US" sz="1800"/>
          </a:p>
        </p:txBody>
      </p:sp>
      <p:sp>
        <p:nvSpPr>
          <p:cNvPr id="58395" name="Rectangle 27"/>
          <p:cNvSpPr>
            <a:spLocks noChangeArrowheads="1"/>
          </p:cNvSpPr>
          <p:nvPr/>
        </p:nvSpPr>
        <p:spPr bwMode="auto">
          <a:xfrm>
            <a:off x="2609850" y="2105025"/>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3</a:t>
            </a:r>
            <a:endParaRPr lang="en-US" sz="1800"/>
          </a:p>
        </p:txBody>
      </p:sp>
      <p:sp>
        <p:nvSpPr>
          <p:cNvPr id="58396" name="Rectangle 28"/>
          <p:cNvSpPr>
            <a:spLocks noChangeArrowheads="1"/>
          </p:cNvSpPr>
          <p:nvPr/>
        </p:nvSpPr>
        <p:spPr bwMode="auto">
          <a:xfrm>
            <a:off x="3643313" y="990600"/>
            <a:ext cx="114300" cy="274638"/>
          </a:xfrm>
          <a:prstGeom prst="rect">
            <a:avLst/>
          </a:prstGeom>
          <a:noFill/>
          <a:ln w="22225">
            <a:noFill/>
            <a:miter lim="800000"/>
            <a:headEnd/>
            <a:tailEnd/>
          </a:ln>
        </p:spPr>
        <p:txBody>
          <a:bodyPr wrap="none" lIns="0" tIns="0" rIns="0" bIns="0">
            <a:spAutoFit/>
          </a:bodyPr>
          <a:lstStyle/>
          <a:p>
            <a:pPr eaLnBrk="0" hangingPunct="0"/>
            <a:r>
              <a:rPr lang="en-US" sz="1800">
                <a:solidFill>
                  <a:srgbClr val="000000"/>
                </a:solidFill>
              </a:rPr>
              <a:t>2</a:t>
            </a:r>
            <a:endParaRPr lang="en-US" sz="1800"/>
          </a:p>
        </p:txBody>
      </p:sp>
      <p:sp>
        <p:nvSpPr>
          <p:cNvPr id="58398" name="Text Box 30"/>
          <p:cNvSpPr txBox="1">
            <a:spLocks noChangeArrowheads="1"/>
          </p:cNvSpPr>
          <p:nvPr/>
        </p:nvSpPr>
        <p:spPr bwMode="auto">
          <a:xfrm>
            <a:off x="304800" y="457200"/>
            <a:ext cx="8610600" cy="396875"/>
          </a:xfrm>
          <a:prstGeom prst="rect">
            <a:avLst/>
          </a:prstGeom>
          <a:noFill/>
          <a:ln w="9525">
            <a:noFill/>
            <a:miter lim="800000"/>
            <a:headEnd/>
            <a:tailEnd/>
          </a:ln>
          <a:effectLst/>
        </p:spPr>
        <p:txBody>
          <a:bodyPr wrap="none">
            <a:spAutoFit/>
          </a:bodyPr>
          <a:lstStyle/>
          <a:p>
            <a:r>
              <a:rPr lang="en-US" sz="2000" b="1"/>
              <a:t>Shortest path tree from node 1 to other nodes after using Dijkstra’s algorithm</a:t>
            </a:r>
          </a:p>
        </p:txBody>
      </p:sp>
      <p:sp>
        <p:nvSpPr>
          <p:cNvPr id="58400" name="Text Box 32"/>
          <p:cNvSpPr txBox="1">
            <a:spLocks noChangeArrowheads="1"/>
          </p:cNvSpPr>
          <p:nvPr/>
        </p:nvSpPr>
        <p:spPr bwMode="auto">
          <a:xfrm>
            <a:off x="1660525" y="4281488"/>
            <a:ext cx="5013325" cy="2225675"/>
          </a:xfrm>
          <a:prstGeom prst="rect">
            <a:avLst/>
          </a:prstGeom>
          <a:noFill/>
          <a:ln w="9525">
            <a:noFill/>
            <a:miter lim="800000"/>
            <a:headEnd/>
            <a:tailEnd/>
          </a:ln>
          <a:effectLst/>
        </p:spPr>
        <p:txBody>
          <a:bodyPr wrap="none">
            <a:spAutoFit/>
          </a:bodyPr>
          <a:lstStyle/>
          <a:p>
            <a:r>
              <a:rPr lang="en-US" sz="2000"/>
              <a:t>Routing table from shortest path tree for node 1</a:t>
            </a:r>
          </a:p>
          <a:p>
            <a:r>
              <a:rPr lang="en-US" sz="2000"/>
              <a:t>               Destination    next  node       cost</a:t>
            </a:r>
          </a:p>
          <a:p>
            <a:r>
              <a:rPr lang="en-US" sz="2000"/>
              <a:t>                     2                  2                     3</a:t>
            </a:r>
          </a:p>
          <a:p>
            <a:r>
              <a:rPr lang="en-US" sz="2000"/>
              <a:t>                     3                  3                     2</a:t>
            </a:r>
          </a:p>
          <a:p>
            <a:r>
              <a:rPr lang="en-US" sz="2000"/>
              <a:t>                     4                  3                     4</a:t>
            </a:r>
          </a:p>
          <a:p>
            <a:r>
              <a:rPr lang="en-US" sz="2000"/>
              <a:t>                     5                  3                     5</a:t>
            </a:r>
          </a:p>
          <a:p>
            <a:r>
              <a:rPr lang="en-US" sz="2000"/>
              <a:t>                     6                  3                     3</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Least Cost Algorithms</a:t>
            </a:r>
            <a:endParaRPr lang="en-US" dirty="0"/>
          </a:p>
        </p:txBody>
      </p:sp>
      <p:sp>
        <p:nvSpPr>
          <p:cNvPr id="64517" name="Rectangle 5"/>
          <p:cNvSpPr>
            <a:spLocks noGrp="1" noChangeArrowheads="1"/>
          </p:cNvSpPr>
          <p:nvPr>
            <p:ph type="body" idx="1"/>
          </p:nvPr>
        </p:nvSpPr>
        <p:spPr/>
        <p:txBody>
          <a:bodyPr/>
          <a:lstStyle/>
          <a:p>
            <a:r>
              <a:rPr lang="en-GB" sz="2400"/>
              <a:t>Basis for routing decisions</a:t>
            </a:r>
          </a:p>
          <a:p>
            <a:pPr lvl="1"/>
            <a:r>
              <a:rPr lang="en-GB" sz="2000"/>
              <a:t>Can minimize hop with each link cost 1</a:t>
            </a:r>
          </a:p>
          <a:p>
            <a:pPr lvl="1"/>
            <a:r>
              <a:rPr lang="en-GB" sz="2000"/>
              <a:t>Can have link value inversely proportional to capacity</a:t>
            </a:r>
          </a:p>
          <a:p>
            <a:r>
              <a:rPr lang="en-US" sz="2400"/>
              <a:t>Given network of nodes connected by bi-directional links</a:t>
            </a:r>
            <a:endParaRPr lang="en-GB" sz="2400"/>
          </a:p>
          <a:p>
            <a:r>
              <a:rPr lang="en-GB" sz="2400"/>
              <a:t>E</a:t>
            </a:r>
            <a:r>
              <a:rPr lang="en-US" sz="2400"/>
              <a:t>ach link has a cost in each direction</a:t>
            </a:r>
            <a:endParaRPr lang="en-GB" sz="2400"/>
          </a:p>
          <a:p>
            <a:r>
              <a:rPr lang="en-GB" sz="2400"/>
              <a:t>De</a:t>
            </a:r>
            <a:r>
              <a:rPr lang="en-US" sz="2400"/>
              <a:t>fine cost of path between two nodes as sum of costs of links traversed</a:t>
            </a:r>
            <a:endParaRPr lang="en-GB" sz="2400"/>
          </a:p>
          <a:p>
            <a:r>
              <a:rPr lang="en-US" sz="2400"/>
              <a:t>For each pair of nodes, find a path with the least cost</a:t>
            </a:r>
            <a:endParaRPr lang="en-GB" sz="2400"/>
          </a:p>
          <a:p>
            <a:r>
              <a:rPr lang="en-GB" sz="2400"/>
              <a:t>Link costs in different directions may be different</a:t>
            </a:r>
          </a:p>
          <a:p>
            <a:pPr lvl="1"/>
            <a:r>
              <a:rPr lang="en-GB" sz="2000"/>
              <a:t>E.g. length of packet queue</a:t>
            </a:r>
            <a:endParaRPr lang="en-US" sz="2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lang="en-GB"/>
              <a:t>Dijkstra’s Algorithm Definitions</a:t>
            </a:r>
            <a:endParaRPr lang="en-US"/>
          </a:p>
        </p:txBody>
      </p:sp>
      <p:sp>
        <p:nvSpPr>
          <p:cNvPr id="65541" name="Rectangle 5"/>
          <p:cNvSpPr>
            <a:spLocks noGrp="1" noChangeArrowheads="1"/>
          </p:cNvSpPr>
          <p:nvPr>
            <p:ph type="body" idx="1"/>
          </p:nvPr>
        </p:nvSpPr>
        <p:spPr/>
        <p:txBody>
          <a:bodyPr/>
          <a:lstStyle/>
          <a:p>
            <a:pPr>
              <a:lnSpc>
                <a:spcPct val="90000"/>
              </a:lnSpc>
            </a:pPr>
            <a:r>
              <a:rPr lang="en-US" sz="2400"/>
              <a:t>Find shortest paths from given source node to all other nodes, by developing paths in order of increasing path length</a:t>
            </a:r>
            <a:endParaRPr lang="en-GB" sz="2400"/>
          </a:p>
          <a:p>
            <a:pPr>
              <a:lnSpc>
                <a:spcPct val="90000"/>
              </a:lnSpc>
            </a:pPr>
            <a:r>
              <a:rPr lang="en-US" sz="2400"/>
              <a:t>N</a:t>
            </a:r>
            <a:r>
              <a:rPr lang="en-GB" sz="2400"/>
              <a:t> </a:t>
            </a:r>
            <a:r>
              <a:rPr lang="en-US" sz="2400"/>
              <a:t>=	set of nodes in the network</a:t>
            </a:r>
          </a:p>
          <a:p>
            <a:pPr>
              <a:lnSpc>
                <a:spcPct val="90000"/>
              </a:lnSpc>
            </a:pPr>
            <a:r>
              <a:rPr lang="en-GB" sz="2400"/>
              <a:t>s </a:t>
            </a:r>
            <a:r>
              <a:rPr lang="en-US" sz="2400"/>
              <a:t>=	source node</a:t>
            </a:r>
          </a:p>
          <a:p>
            <a:pPr>
              <a:lnSpc>
                <a:spcPct val="90000"/>
              </a:lnSpc>
            </a:pPr>
            <a:r>
              <a:rPr lang="en-US" sz="2400"/>
              <a:t>T</a:t>
            </a:r>
            <a:r>
              <a:rPr lang="en-GB" sz="2400"/>
              <a:t> </a:t>
            </a:r>
            <a:r>
              <a:rPr lang="en-US" sz="2400"/>
              <a:t>=	set of nodes so far incorporated by the algorithm</a:t>
            </a:r>
          </a:p>
          <a:p>
            <a:pPr>
              <a:lnSpc>
                <a:spcPct val="90000"/>
              </a:lnSpc>
            </a:pPr>
            <a:r>
              <a:rPr lang="en-US" sz="2400"/>
              <a:t>w(i, j)</a:t>
            </a:r>
            <a:r>
              <a:rPr lang="en-GB" sz="2400"/>
              <a:t> </a:t>
            </a:r>
            <a:r>
              <a:rPr lang="en-US" sz="2400"/>
              <a:t>=	link cost from node i to node j</a:t>
            </a:r>
            <a:endParaRPr lang="en-GB" sz="2400"/>
          </a:p>
          <a:p>
            <a:pPr lvl="1">
              <a:lnSpc>
                <a:spcPct val="90000"/>
              </a:lnSpc>
            </a:pPr>
            <a:r>
              <a:rPr lang="en-US" sz="2000"/>
              <a:t>w(i, i) = 0</a:t>
            </a:r>
            <a:endParaRPr lang="en-GB" sz="2000"/>
          </a:p>
          <a:p>
            <a:pPr lvl="1">
              <a:lnSpc>
                <a:spcPct val="90000"/>
              </a:lnSpc>
            </a:pPr>
            <a:r>
              <a:rPr lang="en-US" sz="2000"/>
              <a:t>w(i, j) = </a:t>
            </a:r>
            <a:r>
              <a:rPr lang="en-US" sz="2000">
                <a:sym typeface="Symbol" pitchFamily="18" charset="2"/>
              </a:rPr>
              <a:t></a:t>
            </a:r>
            <a:r>
              <a:rPr lang="en-US" sz="2000"/>
              <a:t> if the two nodes are not directly connected</a:t>
            </a:r>
            <a:endParaRPr lang="en-GB" sz="2000"/>
          </a:p>
          <a:p>
            <a:pPr lvl="1">
              <a:lnSpc>
                <a:spcPct val="90000"/>
              </a:lnSpc>
            </a:pPr>
            <a:r>
              <a:rPr lang="en-US" sz="2000"/>
              <a:t>w(i, j) </a:t>
            </a:r>
            <a:r>
              <a:rPr lang="en-US" sz="2000">
                <a:sym typeface="Symbol" pitchFamily="18" charset="2"/>
              </a:rPr>
              <a:t></a:t>
            </a:r>
            <a:r>
              <a:rPr lang="en-US" sz="2000"/>
              <a:t> 0 if the two nodes are directly connected</a:t>
            </a:r>
          </a:p>
          <a:p>
            <a:pPr>
              <a:lnSpc>
                <a:spcPct val="90000"/>
              </a:lnSpc>
            </a:pPr>
            <a:r>
              <a:rPr lang="en-US" sz="2400"/>
              <a:t>L(n)</a:t>
            </a:r>
            <a:r>
              <a:rPr lang="en-GB" sz="2400"/>
              <a:t> </a:t>
            </a:r>
            <a:r>
              <a:rPr lang="en-US" sz="2400"/>
              <a:t>=</a:t>
            </a:r>
            <a:r>
              <a:rPr lang="en-GB" sz="2400"/>
              <a:t> </a:t>
            </a:r>
            <a:r>
              <a:rPr lang="en-US" sz="2400"/>
              <a:t>cost of least-cost path from node s to node n currently known</a:t>
            </a:r>
            <a:endParaRPr lang="en-GB" sz="2400"/>
          </a:p>
          <a:p>
            <a:pPr lvl="1">
              <a:lnSpc>
                <a:spcPct val="90000"/>
              </a:lnSpc>
            </a:pPr>
            <a:r>
              <a:rPr lang="en-GB" sz="2000"/>
              <a:t>A</a:t>
            </a:r>
            <a:r>
              <a:rPr lang="en-US" sz="2000"/>
              <a:t>t termination, </a:t>
            </a:r>
            <a:r>
              <a:rPr lang="en-GB" sz="2000"/>
              <a:t>L(n)</a:t>
            </a:r>
            <a:r>
              <a:rPr lang="en-US" sz="2000"/>
              <a:t> is cost of least-cost path from s to 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715962"/>
          </a:xfrm>
        </p:spPr>
        <p:txBody>
          <a:bodyPr>
            <a:normAutofit fontScale="90000"/>
          </a:bodyPr>
          <a:lstStyle/>
          <a:p>
            <a:r>
              <a:rPr lang="en-GB" b="1" dirty="0" err="1"/>
              <a:t>Dijkstra’s</a:t>
            </a:r>
            <a:r>
              <a:rPr lang="en-GB" b="1" dirty="0"/>
              <a:t> Algorithm Method</a:t>
            </a:r>
            <a:endParaRPr lang="en-US" b="1" dirty="0"/>
          </a:p>
        </p:txBody>
      </p:sp>
      <p:sp>
        <p:nvSpPr>
          <p:cNvPr id="66563" name="Rectangle 3"/>
          <p:cNvSpPr>
            <a:spLocks noGrp="1" noChangeArrowheads="1"/>
          </p:cNvSpPr>
          <p:nvPr>
            <p:ph type="body" idx="1"/>
          </p:nvPr>
        </p:nvSpPr>
        <p:spPr>
          <a:xfrm>
            <a:off x="457200" y="990600"/>
            <a:ext cx="8229600" cy="5486400"/>
          </a:xfrm>
        </p:spPr>
        <p:txBody>
          <a:bodyPr>
            <a:normAutofit/>
          </a:bodyPr>
          <a:lstStyle/>
          <a:p>
            <a:r>
              <a:rPr lang="en-GB" sz="2000" dirty="0"/>
              <a:t>Step 1 </a:t>
            </a:r>
            <a:r>
              <a:rPr lang="en-US" sz="2000" dirty="0"/>
              <a:t>[Initialization] </a:t>
            </a:r>
          </a:p>
          <a:p>
            <a:pPr lvl="1"/>
            <a:r>
              <a:rPr lang="en-US" sz="1800" dirty="0"/>
              <a:t>T = {s}</a:t>
            </a:r>
            <a:r>
              <a:rPr lang="en-GB" sz="1800" dirty="0"/>
              <a:t> S</a:t>
            </a:r>
            <a:r>
              <a:rPr lang="en-US" sz="1800" dirty="0"/>
              <a:t>et of nodes so far incorporated consists of only source node</a:t>
            </a:r>
          </a:p>
          <a:p>
            <a:pPr lvl="1"/>
            <a:r>
              <a:rPr lang="en-US" sz="1800" dirty="0"/>
              <a:t>L(n) = w(s, n)   for n ≠ s</a:t>
            </a:r>
            <a:endParaRPr lang="en-GB" sz="1800" dirty="0"/>
          </a:p>
          <a:p>
            <a:pPr lvl="1"/>
            <a:r>
              <a:rPr lang="en-GB" sz="1800" dirty="0"/>
              <a:t>Initial</a:t>
            </a:r>
            <a:r>
              <a:rPr lang="en-US" sz="1800" dirty="0"/>
              <a:t> path costs to neighboring nodes are simply link costs</a:t>
            </a:r>
          </a:p>
          <a:p>
            <a:r>
              <a:rPr lang="en-GB" sz="2000" dirty="0"/>
              <a:t>Step </a:t>
            </a:r>
            <a:r>
              <a:rPr lang="en-US" sz="2000" dirty="0"/>
              <a:t>2</a:t>
            </a:r>
            <a:r>
              <a:rPr lang="en-GB" sz="2000" dirty="0"/>
              <a:t> </a:t>
            </a:r>
            <a:r>
              <a:rPr lang="en-US" sz="2000" dirty="0"/>
              <a:t>[Get Next Node]</a:t>
            </a:r>
            <a:endParaRPr lang="en-GB" sz="2000" dirty="0"/>
          </a:p>
          <a:p>
            <a:pPr lvl="1"/>
            <a:r>
              <a:rPr lang="en-US" sz="1800" dirty="0"/>
              <a:t>Find neighboring node not in T </a:t>
            </a:r>
            <a:r>
              <a:rPr lang="en-GB" sz="1800" dirty="0"/>
              <a:t>with</a:t>
            </a:r>
            <a:r>
              <a:rPr lang="en-US" sz="1800" dirty="0"/>
              <a:t> least-cost path from s </a:t>
            </a:r>
            <a:endParaRPr lang="en-GB" sz="1800" dirty="0"/>
          </a:p>
          <a:p>
            <a:pPr lvl="1"/>
            <a:r>
              <a:rPr lang="en-GB" sz="1800" dirty="0"/>
              <a:t>In</a:t>
            </a:r>
            <a:r>
              <a:rPr lang="en-US" sz="1800" dirty="0"/>
              <a:t>corporate node into T</a:t>
            </a:r>
            <a:endParaRPr lang="en-GB" sz="1800" dirty="0"/>
          </a:p>
          <a:p>
            <a:pPr lvl="1"/>
            <a:r>
              <a:rPr lang="en-US" sz="1800" dirty="0"/>
              <a:t>Also incorporate the edge that is incident on that node and a node in T that contributes to the path</a:t>
            </a:r>
            <a:endParaRPr lang="en-GB" sz="1800" dirty="0"/>
          </a:p>
          <a:p>
            <a:r>
              <a:rPr lang="en-GB" sz="2000" dirty="0"/>
              <a:t>Step </a:t>
            </a:r>
            <a:r>
              <a:rPr lang="en-US" sz="2000" dirty="0"/>
              <a:t>3</a:t>
            </a:r>
            <a:r>
              <a:rPr lang="en-GB" sz="2000" dirty="0"/>
              <a:t> </a:t>
            </a:r>
            <a:r>
              <a:rPr lang="en-US" sz="2000" dirty="0"/>
              <a:t>[Update Least-Cost Paths]</a:t>
            </a:r>
          </a:p>
          <a:p>
            <a:pPr lvl="1"/>
            <a:r>
              <a:rPr lang="en-US" sz="1800" dirty="0"/>
              <a:t>L(n) = min[L(n), L(x) + w(x, n)]</a:t>
            </a:r>
            <a:r>
              <a:rPr lang="en-GB" sz="1800" dirty="0"/>
              <a:t> </a:t>
            </a:r>
            <a:r>
              <a:rPr lang="en-US" sz="1800" dirty="0"/>
              <a:t>for all n</a:t>
            </a:r>
            <a:r>
              <a:rPr lang="en-GB" sz="1800" dirty="0"/>
              <a:t> </a:t>
            </a:r>
            <a:r>
              <a:rPr lang="en-US" sz="1800" dirty="0">
                <a:latin typeface="Symbol" pitchFamily="18" charset="2"/>
                <a:cs typeface="Times New Roman" charset="0"/>
              </a:rPr>
              <a:t>Ï</a:t>
            </a:r>
            <a:r>
              <a:rPr lang="en-US" sz="1800" dirty="0"/>
              <a:t> T</a:t>
            </a:r>
          </a:p>
          <a:p>
            <a:pPr lvl="1"/>
            <a:r>
              <a:rPr lang="en-US" sz="1800" dirty="0"/>
              <a:t>If latter term is minimum, path from s to n is path from s to x concatenated with edge from x to n		</a:t>
            </a:r>
          </a:p>
          <a:p>
            <a:r>
              <a:rPr lang="en-GB" sz="2000" dirty="0"/>
              <a:t>Algorithm</a:t>
            </a:r>
            <a:r>
              <a:rPr lang="en-US" sz="2000" dirty="0"/>
              <a:t> terminates when all nodes have been added to T</a:t>
            </a:r>
            <a:endParaRPr lang="en-GB"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457200" y="274638"/>
            <a:ext cx="8229600" cy="563562"/>
          </a:xfrm>
        </p:spPr>
        <p:txBody>
          <a:bodyPr>
            <a:normAutofit fontScale="90000"/>
          </a:bodyPr>
          <a:lstStyle/>
          <a:p>
            <a:r>
              <a:rPr lang="en-GB" b="1" dirty="0" err="1"/>
              <a:t>Dijkstra’s</a:t>
            </a:r>
            <a:r>
              <a:rPr lang="en-GB" b="1" dirty="0"/>
              <a:t> Algorithm Notes</a:t>
            </a:r>
            <a:endParaRPr lang="en-US" b="1" dirty="0"/>
          </a:p>
        </p:txBody>
      </p:sp>
      <p:sp>
        <p:nvSpPr>
          <p:cNvPr id="67589" name="Rectangle 5"/>
          <p:cNvSpPr>
            <a:spLocks noGrp="1" noChangeArrowheads="1"/>
          </p:cNvSpPr>
          <p:nvPr>
            <p:ph type="body" idx="1"/>
          </p:nvPr>
        </p:nvSpPr>
        <p:spPr/>
        <p:txBody>
          <a:bodyPr/>
          <a:lstStyle/>
          <a:p>
            <a:r>
              <a:rPr lang="en-US" dirty="0"/>
              <a:t>At termination, value L(x) associated with each node x is cost (length) of least-cost path from s to x.</a:t>
            </a:r>
            <a:endParaRPr lang="en-GB" dirty="0"/>
          </a:p>
          <a:p>
            <a:r>
              <a:rPr lang="en-US" dirty="0"/>
              <a:t>In addition, T defines least-cost path from s to each other node</a:t>
            </a:r>
          </a:p>
          <a:p>
            <a:r>
              <a:rPr lang="en-GB" dirty="0"/>
              <a:t>One iteration of steps 2 and 3 adds one new node to T</a:t>
            </a:r>
          </a:p>
          <a:p>
            <a:pPr lvl="1"/>
            <a:r>
              <a:rPr lang="en-GB" dirty="0"/>
              <a:t>Defines least cost path from s </a:t>
            </a:r>
            <a:r>
              <a:rPr lang="en-GB" dirty="0" smtClean="0"/>
              <a:t>to that </a:t>
            </a:r>
            <a:r>
              <a:rPr lang="en-GB" dirty="0"/>
              <a:t>node</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Example of Dijkstra’s Algorithm</a:t>
            </a:r>
            <a:endParaRPr lang="en-US"/>
          </a:p>
        </p:txBody>
      </p:sp>
      <p:pic>
        <p:nvPicPr>
          <p:cNvPr id="68612" name="Picture 4"/>
          <p:cNvPicPr>
            <a:picLocks noChangeAspect="1" noChangeArrowheads="1"/>
          </p:cNvPicPr>
          <p:nvPr/>
        </p:nvPicPr>
        <p:blipFill>
          <a:blip r:embed="rId2" cstate="print"/>
          <a:srcRect b="19861"/>
          <a:stretch>
            <a:fillRect/>
          </a:stretch>
        </p:blipFill>
        <p:spPr bwMode="auto">
          <a:xfrm>
            <a:off x="0" y="1752600"/>
            <a:ext cx="9144000" cy="4887913"/>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GB"/>
              <a:t>Results of Example </a:t>
            </a:r>
            <a:br>
              <a:rPr lang="en-GB"/>
            </a:br>
            <a:r>
              <a:rPr lang="en-GB"/>
              <a:t>Dijkstra’s  Algorithm</a:t>
            </a:r>
            <a:endParaRPr lang="en-US"/>
          </a:p>
        </p:txBody>
      </p:sp>
      <p:graphicFrame>
        <p:nvGraphicFramePr>
          <p:cNvPr id="70124" name="Group 492"/>
          <p:cNvGraphicFramePr>
            <a:graphicFrameLocks noGrp="1"/>
          </p:cNvGraphicFramePr>
          <p:nvPr>
            <p:ph type="tbl" idx="1"/>
          </p:nvPr>
        </p:nvGraphicFramePr>
        <p:xfrm>
          <a:off x="0" y="1371600"/>
          <a:ext cx="9144000" cy="5504185"/>
        </p:xfrm>
        <a:graphic>
          <a:graphicData uri="http://schemas.openxmlformats.org/drawingml/2006/table">
            <a:tbl>
              <a:tblPr/>
              <a:tblGrid>
                <a:gridCol w="457200"/>
                <a:gridCol w="1066800"/>
                <a:gridCol w="609600"/>
                <a:gridCol w="685800"/>
                <a:gridCol w="609600"/>
                <a:gridCol w="914400"/>
                <a:gridCol w="609600"/>
                <a:gridCol w="762000"/>
                <a:gridCol w="685800"/>
                <a:gridCol w="990600"/>
                <a:gridCol w="533400"/>
                <a:gridCol w="1219200"/>
              </a:tblGrid>
              <a:tr h="7794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Iteration</a:t>
                      </a:r>
                      <a:r>
                        <a:rPr kumimoji="1" lang="en-US" sz="1600" b="0" i="0" u="none" strike="noStrike" cap="none" normalizeH="0" baseline="0" smtClean="0">
                          <a:ln>
                            <a:noFill/>
                          </a:ln>
                          <a:solidFill>
                            <a:schemeClr val="tx1"/>
                          </a:solidFill>
                          <a:effectLst/>
                          <a:latin typeface="Tahoma" pitchFamily="34" charset="0"/>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T</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L(2)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Path</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L(3)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Path</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L(4)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Path</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L(5)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Path</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L(6)</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Path</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sym typeface="Symbol" pitchFamily="18" charset="2"/>
                        </a:rPr>
                        <a:t></a:t>
                      </a:r>
                      <a:r>
                        <a:rPr kumimoji="1" lang="en-US" sz="1600" b="0" i="0" u="none" strike="noStrike" cap="none" normalizeH="0" baseline="0" smtClean="0">
                          <a:ln>
                            <a:noFill/>
                          </a:ln>
                          <a:solidFill>
                            <a:schemeClr val="tx1"/>
                          </a:solidFill>
                          <a:effectLst/>
                          <a:latin typeface="Tahoma" pitchFamily="34" charset="0"/>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sym typeface="Symbol" pitchFamily="18" charset="2"/>
                        </a:rPr>
                        <a:t></a:t>
                      </a:r>
                      <a:endParaRPr kumimoji="1" lang="en-US" sz="1600" b="0" i="0" u="none" strike="noStrike" cap="none" normalizeH="0" baseline="0" smtClean="0">
                        <a:ln>
                          <a:noFill/>
                        </a:ln>
                        <a:solidFill>
                          <a:schemeClr val="tx1"/>
                        </a:solidFill>
                        <a:effectLst/>
                        <a:latin typeface="Tahoma" pitchFamily="34" charset="0"/>
                        <a:cs typeface="Times New Roman" charset="0"/>
                      </a:endParaRP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sym typeface="Symbol" pitchFamily="18" charset="2"/>
                        </a:rPr>
                        <a:t></a:t>
                      </a:r>
                      <a:endParaRPr kumimoji="1" lang="en-US" sz="1600" b="0" i="0" u="none" strike="noStrike" cap="none" normalizeH="0" baseline="0" smtClean="0">
                        <a:ln>
                          <a:noFill/>
                        </a:ln>
                        <a:solidFill>
                          <a:schemeClr val="tx1"/>
                        </a:solidFill>
                        <a:effectLst/>
                        <a:latin typeface="Tahoma" pitchFamily="34" charset="0"/>
                        <a:cs typeface="Times New Roman" charset="0"/>
                      </a:endParaRP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 2, 4}</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sym typeface="Symbol" pitchFamily="18" charset="2"/>
                        </a:rPr>
                        <a:t></a:t>
                      </a:r>
                      <a:endParaRPr kumimoji="1" lang="en-US" sz="1600" b="0" i="0" u="none" strike="noStrike" cap="none" normalizeH="0" baseline="0" smtClean="0">
                        <a:ln>
                          <a:noFill/>
                        </a:ln>
                        <a:solidFill>
                          <a:schemeClr val="tx1"/>
                        </a:solidFill>
                        <a:effectLst/>
                        <a:latin typeface="Tahoma" pitchFamily="34" charset="0"/>
                        <a:cs typeface="Times New Roman" charset="0"/>
                      </a:endParaRP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 2, 4, 5}</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1-4-5–6</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 2, 3, 4, 5}</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1-4-5–6</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58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6</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 2, 3, 4, 5, 6}</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1-2</a:t>
                      </a:r>
                    </a:p>
                    <a:p>
                      <a:pPr marL="0" marR="0" lvl="0" indent="0" algn="ctr" defTabSz="914400" rtl="0" eaLnBrk="0" fontAlgn="base" latinLnBrk="0" hangingPunct="0">
                        <a:lnSpc>
                          <a:spcPct val="100000"/>
                        </a:lnSpc>
                        <a:spcBef>
                          <a:spcPct val="20000"/>
                        </a:spcBef>
                        <a:spcAft>
                          <a:spcPct val="0"/>
                        </a:spcAft>
                        <a:buClr>
                          <a:srgbClr val="0000FF"/>
                        </a:buClr>
                        <a:buSzTx/>
                        <a:buFontTx/>
                        <a:buNone/>
                        <a:tabLst/>
                      </a:pP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1-4-5-3</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1</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2</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GB" sz="1600" b="0" i="0" u="none" strike="noStrike" cap="none" normalizeH="0" baseline="0" smtClean="0">
                          <a:ln>
                            <a:noFill/>
                          </a:ln>
                          <a:solidFill>
                            <a:schemeClr val="tx1"/>
                          </a:solidFill>
                          <a:effectLst/>
                          <a:latin typeface="Tahoma" pitchFamily="34" charset="0"/>
                        </a:rPr>
                        <a:t>4</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Tx/>
                        <a:buNone/>
                        <a:tabLst/>
                      </a:pPr>
                      <a:r>
                        <a:rPr kumimoji="1" lang="en-US" sz="1600" b="0" i="0" u="none" strike="noStrike" cap="none" normalizeH="0" baseline="0" smtClean="0">
                          <a:ln>
                            <a:noFill/>
                          </a:ln>
                          <a:solidFill>
                            <a:schemeClr val="tx1"/>
                          </a:solidFill>
                          <a:effectLst/>
                          <a:latin typeface="Tahoma" pitchFamily="34" charset="0"/>
                          <a:cs typeface="Times New Roman" charset="0"/>
                        </a:rPr>
                        <a:t>1-4-5-6</a:t>
                      </a:r>
                      <a:endParaRPr kumimoji="1" lang="en-US" sz="1600" b="0" i="0" u="none" strike="noStrike" cap="none" normalizeH="0" baseline="0" smtClean="0">
                        <a:ln>
                          <a:noFill/>
                        </a:ln>
                        <a:solidFill>
                          <a:schemeClr val="tx1"/>
                        </a:solidFill>
                        <a:effectLst/>
                        <a:latin typeface="Tahoma"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639762"/>
          </a:xfrm>
        </p:spPr>
        <p:txBody>
          <a:bodyPr>
            <a:normAutofit fontScale="90000"/>
          </a:bodyPr>
          <a:lstStyle/>
          <a:p>
            <a:r>
              <a:rPr lang="en-GB" dirty="0"/>
              <a:t>Comparison</a:t>
            </a:r>
            <a:endParaRPr lang="en-US" dirty="0"/>
          </a:p>
        </p:txBody>
      </p:sp>
      <p:sp>
        <p:nvSpPr>
          <p:cNvPr id="78852" name="Rectangle 4"/>
          <p:cNvSpPr>
            <a:spLocks noGrp="1" noChangeArrowheads="1"/>
          </p:cNvSpPr>
          <p:nvPr>
            <p:ph type="body" idx="1"/>
          </p:nvPr>
        </p:nvSpPr>
        <p:spPr>
          <a:xfrm>
            <a:off x="457200" y="1066800"/>
            <a:ext cx="8229600" cy="5562600"/>
          </a:xfrm>
        </p:spPr>
        <p:txBody>
          <a:bodyPr>
            <a:normAutofit/>
          </a:bodyPr>
          <a:lstStyle/>
          <a:p>
            <a:r>
              <a:rPr lang="en-GB" sz="2200" dirty="0"/>
              <a:t>Results from two algorithms agree</a:t>
            </a:r>
          </a:p>
          <a:p>
            <a:r>
              <a:rPr lang="en-GB" sz="2200" dirty="0"/>
              <a:t>Information gathered</a:t>
            </a:r>
          </a:p>
          <a:p>
            <a:pPr lvl="1"/>
            <a:r>
              <a:rPr lang="en-GB" sz="2200" dirty="0"/>
              <a:t>Bellman-Ford</a:t>
            </a:r>
          </a:p>
          <a:p>
            <a:pPr lvl="2"/>
            <a:r>
              <a:rPr lang="en-GB" sz="2200" dirty="0"/>
              <a:t>Calculation for node n involves knowledge of link cost to all </a:t>
            </a:r>
            <a:r>
              <a:rPr lang="en-GB" sz="2200" dirty="0" err="1"/>
              <a:t>neighboring</a:t>
            </a:r>
            <a:r>
              <a:rPr lang="en-GB" sz="2200" dirty="0"/>
              <a:t> nodes plus total cost to each </a:t>
            </a:r>
            <a:r>
              <a:rPr lang="en-GB" sz="2200" dirty="0" err="1"/>
              <a:t>neighbor</a:t>
            </a:r>
            <a:r>
              <a:rPr lang="en-GB" sz="2200" dirty="0"/>
              <a:t> from s</a:t>
            </a:r>
          </a:p>
          <a:p>
            <a:pPr lvl="2"/>
            <a:r>
              <a:rPr lang="en-GB" sz="2200" dirty="0"/>
              <a:t>Each node can maintain set of costs and paths for every other node</a:t>
            </a:r>
          </a:p>
          <a:p>
            <a:pPr lvl="2"/>
            <a:r>
              <a:rPr lang="en-GB" sz="2200" dirty="0"/>
              <a:t>Can exchange information with direct </a:t>
            </a:r>
            <a:r>
              <a:rPr lang="en-GB" sz="2200" dirty="0" err="1"/>
              <a:t>neighbors</a:t>
            </a:r>
            <a:endParaRPr lang="en-GB" sz="2200" dirty="0"/>
          </a:p>
          <a:p>
            <a:pPr lvl="2"/>
            <a:r>
              <a:rPr lang="en-GB" sz="2200" dirty="0"/>
              <a:t>Can update costs and paths based on information from </a:t>
            </a:r>
            <a:r>
              <a:rPr lang="en-GB" sz="2200" dirty="0" err="1"/>
              <a:t>neighbors</a:t>
            </a:r>
            <a:r>
              <a:rPr lang="en-GB" sz="2200" dirty="0"/>
              <a:t> and knowledge of link costs</a:t>
            </a:r>
          </a:p>
          <a:p>
            <a:pPr lvl="1"/>
            <a:r>
              <a:rPr lang="en-GB" sz="2200" dirty="0" err="1"/>
              <a:t>Dijkstra</a:t>
            </a:r>
            <a:endParaRPr lang="en-GB" sz="2200" dirty="0"/>
          </a:p>
          <a:p>
            <a:pPr lvl="2"/>
            <a:r>
              <a:rPr lang="en-GB" sz="2200" dirty="0"/>
              <a:t>Each node needs complete topology</a:t>
            </a:r>
          </a:p>
          <a:p>
            <a:pPr lvl="2"/>
            <a:r>
              <a:rPr lang="en-GB" sz="2200" dirty="0"/>
              <a:t>Must know link costs of all links in network</a:t>
            </a:r>
          </a:p>
          <a:p>
            <a:pPr lvl="2"/>
            <a:r>
              <a:rPr lang="en-GB" sz="2200" dirty="0"/>
              <a:t>Must exchange information with all other nodes</a:t>
            </a:r>
          </a:p>
          <a:p>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Routing Metrics</a:t>
            </a:r>
            <a:br>
              <a:rPr lang="en-US" b="1" dirty="0" smtClean="0"/>
            </a:br>
            <a:endParaRPr lang="en-US" b="1" dirty="0"/>
          </a:p>
        </p:txBody>
      </p:sp>
      <p:sp>
        <p:nvSpPr>
          <p:cNvPr id="3" name="Content Placeholder 2"/>
          <p:cNvSpPr>
            <a:spLocks noGrp="1"/>
          </p:cNvSpPr>
          <p:nvPr>
            <p:ph idx="1"/>
          </p:nvPr>
        </p:nvSpPr>
        <p:spPr/>
        <p:txBody>
          <a:bodyPr>
            <a:normAutofit/>
          </a:bodyPr>
          <a:lstStyle/>
          <a:p>
            <a:pPr lvl="0"/>
            <a:r>
              <a:rPr lang="en-US" dirty="0" smtClean="0"/>
              <a:t>Path </a:t>
            </a:r>
            <a:r>
              <a:rPr lang="en-US" dirty="0"/>
              <a:t>Length</a:t>
            </a:r>
          </a:p>
          <a:p>
            <a:pPr lvl="0"/>
            <a:r>
              <a:rPr lang="en-US" dirty="0"/>
              <a:t>Reliability</a:t>
            </a:r>
          </a:p>
          <a:p>
            <a:pPr lvl="0"/>
            <a:r>
              <a:rPr lang="en-US" dirty="0"/>
              <a:t>Delay</a:t>
            </a:r>
          </a:p>
          <a:p>
            <a:pPr lvl="0"/>
            <a:r>
              <a:rPr lang="en-US" dirty="0"/>
              <a:t>Bandwidth</a:t>
            </a:r>
          </a:p>
          <a:p>
            <a:pPr lvl="0"/>
            <a:r>
              <a:rPr lang="en-US" dirty="0"/>
              <a:t>Load</a:t>
            </a:r>
          </a:p>
          <a:p>
            <a:pPr lvl="0"/>
            <a:r>
              <a:rPr lang="en-US" dirty="0"/>
              <a:t>Communication cost</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Classification of routing algorithms</a:t>
            </a:r>
            <a:br>
              <a:rPr lang="en-US" b="1" dirty="0" smtClean="0"/>
            </a:br>
            <a:endParaRPr lang="en-US" b="1" dirty="0"/>
          </a:p>
        </p:txBody>
      </p:sp>
      <p:sp>
        <p:nvSpPr>
          <p:cNvPr id="3" name="Content Placeholder 2"/>
          <p:cNvSpPr>
            <a:spLocks noGrp="1"/>
          </p:cNvSpPr>
          <p:nvPr>
            <p:ph idx="1"/>
          </p:nvPr>
        </p:nvSpPr>
        <p:spPr>
          <a:xfrm>
            <a:off x="1143000" y="1600200"/>
            <a:ext cx="7467600" cy="4525963"/>
          </a:xfrm>
        </p:spPr>
        <p:txBody>
          <a:bodyPr/>
          <a:lstStyle/>
          <a:p>
            <a:pPr>
              <a:buNone/>
            </a:pPr>
            <a:r>
              <a:rPr lang="en-US" dirty="0" smtClean="0"/>
              <a:t>The </a:t>
            </a:r>
            <a:r>
              <a:rPr lang="en-US" dirty="0"/>
              <a:t>routing algorithms may be classified as follows.</a:t>
            </a:r>
          </a:p>
          <a:p>
            <a:pPr lvl="0"/>
            <a:r>
              <a:rPr lang="en-US" dirty="0"/>
              <a:t>Adaptive algorithm</a:t>
            </a:r>
          </a:p>
          <a:p>
            <a:pPr lvl="0"/>
            <a:r>
              <a:rPr lang="en-US" dirty="0"/>
              <a:t>Non-adaptive algorithm</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TotalTime>
  <Words>3927</Words>
  <Application>Microsoft Office PowerPoint</Application>
  <PresentationFormat>On-screen Show (4:3)</PresentationFormat>
  <Paragraphs>792</Paragraphs>
  <Slides>79</Slides>
  <Notes>10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Office Theme</vt:lpstr>
      <vt:lpstr>Slide 1</vt:lpstr>
      <vt:lpstr>Slide 2</vt:lpstr>
      <vt:lpstr> Routing in packet switching </vt:lpstr>
      <vt:lpstr>Routing in Packet Switched Network</vt:lpstr>
      <vt:lpstr>Performance Criteria</vt:lpstr>
      <vt:lpstr> Properties of routing algorithm </vt:lpstr>
      <vt:lpstr> Properties of routing algorithm </vt:lpstr>
      <vt:lpstr>Routing Metrics </vt:lpstr>
      <vt:lpstr> Classification of routing algorithms </vt:lpstr>
      <vt:lpstr>Adaptive routing algorithms</vt:lpstr>
      <vt:lpstr>Type of adaptive</vt:lpstr>
      <vt:lpstr> Non-adaptive routing algorithms </vt:lpstr>
      <vt:lpstr>Example Packet Switched Network</vt:lpstr>
      <vt:lpstr>Routing Strategies</vt:lpstr>
      <vt:lpstr>Fixed Routing</vt:lpstr>
      <vt:lpstr>Fixed RoutingTables</vt:lpstr>
      <vt:lpstr>Slide 17</vt:lpstr>
      <vt:lpstr>Slide 18</vt:lpstr>
      <vt:lpstr>Flooding</vt:lpstr>
      <vt:lpstr> Flooding………. </vt:lpstr>
      <vt:lpstr>Flooding  Example</vt:lpstr>
      <vt:lpstr>Properties of Flooding</vt:lpstr>
      <vt:lpstr>Advantages&amp; Disadvantages of Flooding</vt:lpstr>
      <vt:lpstr>Random Routing</vt:lpstr>
      <vt:lpstr>Random Routing</vt:lpstr>
      <vt:lpstr>Slide 26</vt:lpstr>
      <vt:lpstr>Adaptive Routing</vt:lpstr>
      <vt:lpstr>Slide 28</vt:lpstr>
      <vt:lpstr>Distance Vector Routing</vt:lpstr>
      <vt:lpstr>Distance vector routing</vt:lpstr>
      <vt:lpstr>Distance vector routing....</vt:lpstr>
      <vt:lpstr>Slide 32</vt:lpstr>
      <vt:lpstr>Slide 33</vt:lpstr>
      <vt:lpstr>Distance…….</vt:lpstr>
      <vt:lpstr>When Routing updates</vt:lpstr>
      <vt:lpstr>Bellman-Ford algorithm</vt:lpstr>
      <vt:lpstr>Slide 37</vt:lpstr>
      <vt:lpstr>Back</vt:lpstr>
      <vt:lpstr>Slide 39</vt:lpstr>
      <vt:lpstr>Slide 40</vt:lpstr>
      <vt:lpstr>Slide 41</vt:lpstr>
      <vt:lpstr>Slide 42</vt:lpstr>
      <vt:lpstr>Slide 43</vt:lpstr>
      <vt:lpstr>Slide 44</vt:lpstr>
      <vt:lpstr>What if there are changes?</vt:lpstr>
      <vt:lpstr>Count To infinity Problem</vt:lpstr>
      <vt:lpstr>Slide 47</vt:lpstr>
      <vt:lpstr>Slide 48</vt:lpstr>
      <vt:lpstr>Slide 49</vt:lpstr>
      <vt:lpstr>Slide 50</vt:lpstr>
      <vt:lpstr>Count To Infinity Problem</vt:lpstr>
      <vt:lpstr>Count To Infinity Problem</vt:lpstr>
      <vt:lpstr>Count To Infinity Problem</vt:lpstr>
      <vt:lpstr>Count To Infinity Problem</vt:lpstr>
      <vt:lpstr>Solution to count to infinity</vt:lpstr>
      <vt:lpstr>Split Horizon and Poison Reverse</vt:lpstr>
      <vt:lpstr>The Split Horizon Hack</vt:lpstr>
      <vt:lpstr>Link state routing</vt:lpstr>
      <vt:lpstr>Link-State Routing Process </vt:lpstr>
      <vt:lpstr>Link State……</vt:lpstr>
      <vt:lpstr>1.) Discovering Your Neighbors</vt:lpstr>
      <vt:lpstr>2.) Measuring Line Cost</vt:lpstr>
      <vt:lpstr>Slide 63</vt:lpstr>
      <vt:lpstr>Slide 64</vt:lpstr>
      <vt:lpstr>Slide 65</vt:lpstr>
      <vt:lpstr> Advantages with Link-State Protocols </vt:lpstr>
      <vt:lpstr> Disadvantages with Link-State Protocol </vt:lpstr>
      <vt:lpstr>DV vs LS</vt:lpstr>
      <vt:lpstr>Slide 69</vt:lpstr>
      <vt:lpstr>Dijkstra’s algorithm &amp; link state routing</vt:lpstr>
      <vt:lpstr>Slide 71</vt:lpstr>
      <vt:lpstr>Slide 72</vt:lpstr>
      <vt:lpstr>Least Cost Algorithms</vt:lpstr>
      <vt:lpstr>Dijkstra’s Algorithm Definitions</vt:lpstr>
      <vt:lpstr>Dijkstra’s Algorithm Method</vt:lpstr>
      <vt:lpstr>Dijkstra’s Algorithm Notes</vt:lpstr>
      <vt:lpstr>Example of Dijkstra’s Algorithm</vt:lpstr>
      <vt:lpstr>Results of Example  Dijkstra’s  Algorithm</vt:lpstr>
      <vt:lpstr>Comparison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Rabindra</dc:creator>
  <cp:lastModifiedBy>Rabindra</cp:lastModifiedBy>
  <cp:revision>24</cp:revision>
  <dcterms:created xsi:type="dcterms:W3CDTF">2017-02-09T21:05:02Z</dcterms:created>
  <dcterms:modified xsi:type="dcterms:W3CDTF">2018-08-02T08:39:22Z</dcterms:modified>
</cp:coreProperties>
</file>