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56" r:id="rId2"/>
    <p:sldId id="264" r:id="rId3"/>
    <p:sldId id="258" r:id="rId4"/>
    <p:sldId id="265" r:id="rId5"/>
    <p:sldId id="291" r:id="rId6"/>
    <p:sldId id="259" r:id="rId7"/>
    <p:sldId id="267" r:id="rId8"/>
    <p:sldId id="268" r:id="rId9"/>
    <p:sldId id="269" r:id="rId10"/>
    <p:sldId id="270" r:id="rId11"/>
    <p:sldId id="271" r:id="rId12"/>
    <p:sldId id="260" r:id="rId13"/>
    <p:sldId id="261" r:id="rId14"/>
    <p:sldId id="262" r:id="rId15"/>
    <p:sldId id="272" r:id="rId16"/>
    <p:sldId id="273" r:id="rId17"/>
    <p:sldId id="274" r:id="rId18"/>
    <p:sldId id="289" r:id="rId19"/>
    <p:sldId id="263" r:id="rId20"/>
    <p:sldId id="275" r:id="rId21"/>
    <p:sldId id="276" r:id="rId22"/>
    <p:sldId id="277" r:id="rId23"/>
    <p:sldId id="309" r:id="rId24"/>
    <p:sldId id="278" r:id="rId25"/>
    <p:sldId id="311" r:id="rId26"/>
    <p:sldId id="279" r:id="rId27"/>
    <p:sldId id="280" r:id="rId28"/>
    <p:sldId id="281" r:id="rId29"/>
    <p:sldId id="282" r:id="rId30"/>
    <p:sldId id="305" r:id="rId31"/>
    <p:sldId id="306" r:id="rId32"/>
    <p:sldId id="288" r:id="rId33"/>
    <p:sldId id="283" r:id="rId34"/>
    <p:sldId id="284" r:id="rId35"/>
    <p:sldId id="285" r:id="rId36"/>
    <p:sldId id="314" r:id="rId37"/>
    <p:sldId id="315" r:id="rId38"/>
    <p:sldId id="313" r:id="rId39"/>
    <p:sldId id="312" r:id="rId40"/>
    <p:sldId id="307" r:id="rId41"/>
    <p:sldId id="308" r:id="rId42"/>
    <p:sldId id="310" r:id="rId43"/>
    <p:sldId id="290" r:id="rId44"/>
    <p:sldId id="292" r:id="rId45"/>
    <p:sldId id="293" r:id="rId46"/>
    <p:sldId id="29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427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6F0C43-7355-4DBF-8EDF-05F350B94A2C}" type="datetimeFigureOut">
              <a:rPr lang="en-US" smtClean="0"/>
              <a:pPr/>
              <a:t>6/14/2018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7131FC-BDD0-4C3A-9EC3-4DEFCB98ED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94A80-0A54-4A46-8D10-44B0F0267E26}" type="slidenum">
              <a:rPr lang="en-US"/>
              <a:pPr/>
              <a:t>3</a:t>
            </a:fld>
            <a:endParaRPr lang="en-US"/>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31205738-EF42-4FAE-998C-8DB1A7A39270}" type="slidenum">
              <a:rPr lang="en-US"/>
              <a:pPr/>
              <a:t>41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5FAE96F5-6290-4685-B8EF-17815C4DC371}" type="slidenum">
              <a:rPr lang="en-US"/>
              <a:pPr/>
              <a:t>42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C9E04-0C0A-4508-9F4F-187F648EE1DD}" type="slidenum">
              <a:rPr lang="en-US"/>
              <a:pPr/>
              <a:t>6</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F4F32-7EDA-41F1-A844-6FE718281868}" type="slidenum">
              <a:rPr lang="en-US"/>
              <a:pPr/>
              <a:t>15</a:t>
            </a:fld>
            <a:endParaRPr lang="en-US"/>
          </a:p>
        </p:txBody>
      </p:sp>
      <p:sp>
        <p:nvSpPr>
          <p:cNvPr id="896002" name="Rectangle 2"/>
          <p:cNvSpPr>
            <a:spLocks noGrp="1" noRot="1" noChangeAspect="1" noChangeArrowheads="1" noTextEdit="1"/>
          </p:cNvSpPr>
          <p:nvPr>
            <p:ph type="sldImg"/>
          </p:nvPr>
        </p:nvSpPr>
        <p:spPr>
          <a:ln/>
        </p:spPr>
      </p:sp>
      <p:sp>
        <p:nvSpPr>
          <p:cNvPr id="89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D7E12-81BC-4F47-8D4D-EC19B0BFD660}" type="slidenum">
              <a:rPr lang="en-US"/>
              <a:pPr/>
              <a:t>16</a:t>
            </a:fld>
            <a:endParaRPr lang="en-US"/>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88560-BB86-42E3-AE51-ABD1A4880A00}" type="slidenum">
              <a:rPr lang="en-US"/>
              <a:pPr/>
              <a:t>17</a:t>
            </a:fld>
            <a:endParaRPr lang="en-US"/>
          </a:p>
        </p:txBody>
      </p:sp>
      <p:sp>
        <p:nvSpPr>
          <p:cNvPr id="898050" name="Rectangle 2"/>
          <p:cNvSpPr>
            <a:spLocks noGrp="1" noRot="1" noChangeAspect="1" noChangeArrowheads="1" noTextEdit="1"/>
          </p:cNvSpPr>
          <p:nvPr>
            <p:ph type="sldImg"/>
          </p:nvPr>
        </p:nvSpPr>
        <p:spPr>
          <a:ln/>
        </p:spPr>
      </p:sp>
      <p:sp>
        <p:nvSpPr>
          <p:cNvPr id="89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633AFB-C78B-4E13-A372-2BB60786AA4B}" type="slidenum">
              <a:rPr lang="en-US"/>
              <a:pPr/>
              <a:t>24</a:t>
            </a:fld>
            <a:endParaRPr lang="en-US"/>
          </a:p>
        </p:txBody>
      </p:sp>
      <p:sp>
        <p:nvSpPr>
          <p:cNvPr id="900098" name="Rectangle 2"/>
          <p:cNvSpPr>
            <a:spLocks noGrp="1" noRot="1" noChangeAspect="1" noChangeArrowheads="1" noTextEdit="1"/>
          </p:cNvSpPr>
          <p:nvPr>
            <p:ph type="sldImg"/>
          </p:nvPr>
        </p:nvSpPr>
        <p:spPr>
          <a:ln/>
        </p:spPr>
      </p:sp>
      <p:sp>
        <p:nvSpPr>
          <p:cNvPr id="900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6F39C-3EFF-49AB-9859-CB7C468EB0BB}" type="slidenum">
              <a:rPr lang="en-US"/>
              <a:pPr/>
              <a:t>26</a:t>
            </a:fld>
            <a:endParaRPr lang="en-US"/>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1C601-227F-45E1-AE10-6645F86D3743}" type="slidenum">
              <a:rPr lang="en-US"/>
              <a:pPr/>
              <a:t>27</a:t>
            </a:fld>
            <a:endParaRPr lang="en-US"/>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B0F2E9B1-F793-4848-A991-FA521747BEDB}" type="slidenum">
              <a:rPr lang="en-US"/>
              <a:pPr/>
              <a:t>40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3EA0822-5F3E-4A65-871C-F70E03F784BB}" type="datetimeFigureOut">
              <a:rPr lang="en-US" smtClean="0"/>
              <a:pPr/>
              <a:t>6/14/2018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AAF56D5-E34C-4E7C-890C-3A879E3DC8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EA0822-5F3E-4A65-871C-F70E03F784BB}"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EA0822-5F3E-4A65-871C-F70E03F784BB}"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EA0822-5F3E-4A65-871C-F70E03F784BB}"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EA0822-5F3E-4A65-871C-F70E03F784BB}"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EA0822-5F3E-4A65-871C-F70E03F784BB}"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3EA0822-5F3E-4A65-871C-F70E03F784BB}" type="datetimeFigureOut">
              <a:rPr lang="en-US" smtClean="0"/>
              <a:pPr/>
              <a:t>6/14/2018</a:t>
            </a:fld>
            <a:endParaRPr lang="en-US"/>
          </a:p>
        </p:txBody>
      </p:sp>
      <p:sp>
        <p:nvSpPr>
          <p:cNvPr id="27" name="Slide Number Placeholder 26"/>
          <p:cNvSpPr>
            <a:spLocks noGrp="1"/>
          </p:cNvSpPr>
          <p:nvPr>
            <p:ph type="sldNum" sz="quarter" idx="11"/>
          </p:nvPr>
        </p:nvSpPr>
        <p:spPr/>
        <p:txBody>
          <a:bodyPr rtlCol="0"/>
          <a:lstStyle/>
          <a:p>
            <a:fld id="{AAAF56D5-E34C-4E7C-890C-3A879E3DC8D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3EA0822-5F3E-4A65-871C-F70E03F784BB}" type="datetimeFigureOut">
              <a:rPr lang="en-US" smtClean="0"/>
              <a:pPr/>
              <a:t>6/14/2018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AAF56D5-E34C-4E7C-890C-3A879E3DC8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A0822-5F3E-4A65-871C-F70E03F784BB}" type="datetimeFigureOut">
              <a:rPr lang="en-US" smtClean="0"/>
              <a:pPr/>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EA0822-5F3E-4A65-871C-F70E03F784BB}"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EA0822-5F3E-4A65-871C-F70E03F784BB}"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3EA0822-5F3E-4A65-871C-F70E03F784BB}" type="datetimeFigureOut">
              <a:rPr lang="en-US" smtClean="0"/>
              <a:pPr/>
              <a:t>6/14/2018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AAF56D5-E34C-4E7C-890C-3A879E3DC8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Chapter-3.1</a:t>
            </a:r>
            <a:br>
              <a:rPr lang="en-US" dirty="0" smtClean="0"/>
            </a:br>
            <a:r>
              <a:rPr lang="en-US" sz="5600" b="1" dirty="0" smtClean="0"/>
              <a:t>Transmission Media</a:t>
            </a:r>
            <a:endParaRPr lang="en-US" sz="5600" b="1" dirty="0"/>
          </a:p>
        </p:txBody>
      </p:sp>
      <p:sp>
        <p:nvSpPr>
          <p:cNvPr id="3" name="Subtitle 2"/>
          <p:cNvSpPr>
            <a:spLocks noGrp="1"/>
          </p:cNvSpPr>
          <p:nvPr>
            <p:ph type="subTitle" idx="1"/>
          </p:nvPr>
        </p:nvSpPr>
        <p:spPr>
          <a:xfrm>
            <a:off x="1371600" y="4267200"/>
            <a:ext cx="7391400" cy="1371600"/>
          </a:xfrm>
        </p:spPr>
        <p:txBody>
          <a:bodyPr/>
          <a:lstStyle/>
          <a:p>
            <a:pPr algn="r"/>
            <a:r>
              <a:rPr lang="en-US" dirty="0" smtClean="0">
                <a:solidFill>
                  <a:schemeClr val="tx1"/>
                </a:solidFill>
              </a:rPr>
              <a:t>Prepared By:</a:t>
            </a:r>
          </a:p>
          <a:p>
            <a:pPr algn="r"/>
            <a:r>
              <a:rPr lang="en-US" dirty="0" err="1" smtClean="0">
                <a:solidFill>
                  <a:schemeClr val="tx1"/>
                </a:solidFill>
              </a:rPr>
              <a:t>Er.Rabindra</a:t>
            </a:r>
            <a:r>
              <a:rPr lang="en-US" dirty="0" smtClean="0">
                <a:solidFill>
                  <a:schemeClr val="tx1"/>
                </a:solidFill>
              </a:rPr>
              <a:t> </a:t>
            </a:r>
            <a:r>
              <a:rPr lang="en-US" dirty="0" err="1" smtClean="0">
                <a:solidFill>
                  <a:schemeClr val="tx1"/>
                </a:solidFill>
              </a:rPr>
              <a:t>Phoju</a:t>
            </a:r>
            <a:endParaRPr lang="en-US" dirty="0" smtClean="0">
              <a:solidFill>
                <a:schemeClr val="tx1"/>
              </a:solidFill>
            </a:endParaRPr>
          </a:p>
          <a:p>
            <a:pPr algn="r"/>
            <a:r>
              <a:rPr lang="en-US" dirty="0" err="1" smtClean="0">
                <a:solidFill>
                  <a:schemeClr val="tx1"/>
                </a:solidFill>
              </a:rPr>
              <a:t>Lecturer,Khec</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normAutofit fontScale="90000"/>
          </a:bodyPr>
          <a:lstStyle/>
          <a:p>
            <a:r>
              <a:rPr lang="en-US" b="1" u="sng" dirty="0" smtClean="0">
                <a:latin typeface="Calibri" pitchFamily="34" charset="0"/>
                <a:cs typeface="Calibri" pitchFamily="34" charset="0"/>
              </a:rPr>
              <a:t>Transmission characteristics</a:t>
            </a: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600200"/>
            <a:ext cx="8229600" cy="4974336"/>
          </a:xfrm>
        </p:spPr>
        <p:txBody>
          <a:bodyPr>
            <a:normAutofit lnSpcReduction="10000"/>
          </a:bodyPr>
          <a:lstStyle/>
          <a:p>
            <a:pPr algn="just">
              <a:buNone/>
            </a:pPr>
            <a:r>
              <a:rPr lang="en-US" dirty="0" smtClean="0">
                <a:latin typeface="Calibri" pitchFamily="34" charset="0"/>
                <a:cs typeface="Calibri" pitchFamily="34" charset="0"/>
              </a:rPr>
              <a:t>* Requires </a:t>
            </a:r>
            <a:r>
              <a:rPr lang="en-US" dirty="0" err="1" smtClean="0">
                <a:latin typeface="Calibri" pitchFamily="34" charset="0"/>
                <a:cs typeface="Calibri" pitchFamily="34" charset="0"/>
              </a:rPr>
              <a:t>ampliers</a:t>
            </a:r>
            <a:r>
              <a:rPr lang="en-US" dirty="0" smtClean="0">
                <a:latin typeface="Calibri" pitchFamily="34" charset="0"/>
                <a:cs typeface="Calibri" pitchFamily="34" charset="0"/>
              </a:rPr>
              <a:t> every 5-6 km for analog signals</a:t>
            </a:r>
          </a:p>
          <a:p>
            <a:pPr algn="just">
              <a:buNone/>
            </a:pPr>
            <a:r>
              <a:rPr lang="en-US" dirty="0" smtClean="0">
                <a:latin typeface="Calibri" pitchFamily="34" charset="0"/>
                <a:cs typeface="Calibri" pitchFamily="34" charset="0"/>
              </a:rPr>
              <a:t>* Requires repeaters every 2-3 km for digital signals</a:t>
            </a:r>
          </a:p>
          <a:p>
            <a:pPr algn="just">
              <a:buNone/>
            </a:pPr>
            <a:r>
              <a:rPr lang="en-US" dirty="0" smtClean="0">
                <a:latin typeface="Calibri" pitchFamily="34" charset="0"/>
                <a:cs typeface="Calibri" pitchFamily="34" charset="0"/>
              </a:rPr>
              <a:t>* Attenuation is a strong function of frequency</a:t>
            </a:r>
          </a:p>
          <a:p>
            <a:pPr algn="just">
              <a:buNone/>
            </a:pPr>
            <a:r>
              <a:rPr lang="en-US" dirty="0" smtClean="0">
                <a:latin typeface="Calibri" pitchFamily="34" charset="0"/>
                <a:cs typeface="Calibri" pitchFamily="34" charset="0"/>
              </a:rPr>
              <a:t> - Higher frequency implies higher attenuation</a:t>
            </a:r>
          </a:p>
          <a:p>
            <a:pPr algn="just">
              <a:buNone/>
            </a:pPr>
            <a:r>
              <a:rPr lang="en-US" dirty="0" smtClean="0">
                <a:latin typeface="Calibri" pitchFamily="34" charset="0"/>
                <a:cs typeface="Calibri" pitchFamily="34" charset="0"/>
              </a:rPr>
              <a:t>* Susceptible to interference and noise</a:t>
            </a:r>
          </a:p>
          <a:p>
            <a:pPr algn="just">
              <a:buNone/>
            </a:pPr>
            <a:r>
              <a:rPr lang="en-US" dirty="0" smtClean="0">
                <a:latin typeface="Calibri" pitchFamily="34" charset="0"/>
                <a:cs typeface="Calibri" pitchFamily="34" charset="0"/>
              </a:rPr>
              <a:t>* Improvement possibilities</a:t>
            </a:r>
          </a:p>
          <a:p>
            <a:pPr algn="just">
              <a:buNone/>
            </a:pPr>
            <a:r>
              <a:rPr lang="en-US" dirty="0" smtClean="0">
                <a:latin typeface="Calibri" pitchFamily="34" charset="0"/>
                <a:cs typeface="Calibri" pitchFamily="34" charset="0"/>
              </a:rPr>
              <a:t> - Shielding with metallic braids or sheathing reduces interference</a:t>
            </a:r>
          </a:p>
          <a:p>
            <a:pPr algn="just">
              <a:buNone/>
            </a:pPr>
            <a:r>
              <a:rPr lang="en-US" dirty="0" smtClean="0">
                <a:latin typeface="Calibri" pitchFamily="34" charset="0"/>
                <a:cs typeface="Calibri" pitchFamily="34" charset="0"/>
              </a:rPr>
              <a:t> - Twisting reduces low frequency interference</a:t>
            </a:r>
          </a:p>
          <a:p>
            <a:pPr algn="just">
              <a:buNone/>
            </a:pPr>
            <a:r>
              <a:rPr lang="en-US" dirty="0" smtClean="0">
                <a:latin typeface="Calibri" pitchFamily="34" charset="0"/>
                <a:cs typeface="Calibri" pitchFamily="34" charset="0"/>
              </a:rPr>
              <a:t> - Different twist length in adjacent pairs reduces crosstalk</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838200"/>
          </a:xfrm>
        </p:spPr>
        <p:txBody>
          <a:bodyPr>
            <a:normAutofit fontScale="90000"/>
          </a:bodyPr>
          <a:lstStyle/>
          <a:p>
            <a:r>
              <a:rPr lang="en-US" b="1" u="sng" dirty="0" smtClean="0">
                <a:latin typeface="Calibri" pitchFamily="34" charset="0"/>
                <a:cs typeface="Calibri" pitchFamily="34" charset="0"/>
              </a:rPr>
              <a:t>Unshielded and shielded twisted pairs</a:t>
            </a:r>
            <a:br>
              <a:rPr lang="en-US" b="1" u="sng" dirty="0" smtClean="0">
                <a:latin typeface="Calibri" pitchFamily="34" charset="0"/>
                <a:cs typeface="Calibri" pitchFamily="34" charset="0"/>
              </a:rPr>
            </a:b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524000"/>
            <a:ext cx="8229600" cy="5050536"/>
          </a:xfrm>
        </p:spPr>
        <p:txBody>
          <a:bodyPr>
            <a:normAutofit/>
          </a:bodyPr>
          <a:lstStyle/>
          <a:p>
            <a:pPr algn="just">
              <a:buNone/>
            </a:pPr>
            <a:r>
              <a:rPr lang="en-US" u="sng" dirty="0" smtClean="0">
                <a:latin typeface="Calibri" pitchFamily="34" charset="0"/>
                <a:cs typeface="Calibri" pitchFamily="34" charset="0"/>
              </a:rPr>
              <a:t>1. Unshielded twisted pair (UTP)</a:t>
            </a:r>
          </a:p>
          <a:p>
            <a:pPr algn="just">
              <a:buNone/>
            </a:pPr>
            <a:r>
              <a:rPr lang="en-US" dirty="0" smtClean="0">
                <a:latin typeface="Calibri" pitchFamily="34" charset="0"/>
                <a:cs typeface="Calibri" pitchFamily="34" charset="0"/>
              </a:rPr>
              <a:t>  *Ordinary telephone wire</a:t>
            </a:r>
          </a:p>
          <a:p>
            <a:pPr algn="just">
              <a:buNone/>
            </a:pPr>
            <a:r>
              <a:rPr lang="en-US" dirty="0" smtClean="0">
                <a:latin typeface="Calibri" pitchFamily="34" charset="0"/>
                <a:cs typeface="Calibri" pitchFamily="34" charset="0"/>
              </a:rPr>
              <a:t>  * Subject to external electromagnetic interference</a:t>
            </a:r>
          </a:p>
          <a:p>
            <a:pPr algn="just">
              <a:buNone/>
            </a:pPr>
            <a:r>
              <a:rPr lang="en-US" u="sng" dirty="0" smtClean="0">
                <a:latin typeface="Calibri" pitchFamily="34" charset="0"/>
                <a:cs typeface="Calibri" pitchFamily="34" charset="0"/>
              </a:rPr>
              <a:t> 2. Shielded twisted pair (STP)</a:t>
            </a:r>
          </a:p>
          <a:p>
            <a:pPr algn="just">
              <a:buNone/>
            </a:pPr>
            <a:r>
              <a:rPr lang="en-US" dirty="0" smtClean="0">
                <a:latin typeface="Calibri" pitchFamily="34" charset="0"/>
                <a:cs typeface="Calibri" pitchFamily="34" charset="0"/>
              </a:rPr>
              <a:t>  *Shielded with a metallic braid or sheath</a:t>
            </a:r>
          </a:p>
          <a:p>
            <a:pPr algn="just">
              <a:buNone/>
            </a:pPr>
            <a:r>
              <a:rPr lang="en-US" dirty="0" smtClean="0">
                <a:latin typeface="Calibri" pitchFamily="34" charset="0"/>
                <a:cs typeface="Calibri" pitchFamily="34" charset="0"/>
              </a:rPr>
              <a:t>  * Reduces interference</a:t>
            </a:r>
          </a:p>
          <a:p>
            <a:pPr algn="just">
              <a:buNone/>
            </a:pPr>
            <a:r>
              <a:rPr lang="en-US" dirty="0" smtClean="0">
                <a:latin typeface="Calibri" pitchFamily="34" charset="0"/>
                <a:cs typeface="Calibri" pitchFamily="34" charset="0"/>
              </a:rPr>
              <a:t>  * Better performance at higher data rates</a:t>
            </a:r>
          </a:p>
          <a:p>
            <a:pPr algn="just">
              <a:buNone/>
            </a:pPr>
            <a:r>
              <a:rPr lang="en-US" dirty="0" smtClean="0">
                <a:latin typeface="Calibri" pitchFamily="34" charset="0"/>
                <a:cs typeface="Calibri" pitchFamily="34" charset="0"/>
              </a:rPr>
              <a:t>  * More expensive and </a:t>
            </a:r>
            <a:r>
              <a:rPr lang="en-US" dirty="0" err="1" smtClean="0">
                <a:latin typeface="Calibri" pitchFamily="34" charset="0"/>
                <a:cs typeface="Calibri" pitchFamily="34" charset="0"/>
              </a:rPr>
              <a:t>dicult</a:t>
            </a:r>
            <a:r>
              <a:rPr lang="en-US" dirty="0" smtClean="0">
                <a:latin typeface="Calibri" pitchFamily="34" charset="0"/>
                <a:cs typeface="Calibri" pitchFamily="34" charset="0"/>
              </a:rPr>
              <a:t> to work compared to UTP</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idx="1"/>
          </p:nvPr>
        </p:nvSpPr>
        <p:spPr>
          <a:xfrm>
            <a:off x="539750" y="1881188"/>
            <a:ext cx="8001000" cy="1200329"/>
          </a:xfrm>
          <a:noFill/>
          <a:ln/>
        </p:spPr>
        <p:txBody>
          <a:bodyPr>
            <a:spAutoFit/>
          </a:bodyPr>
          <a:lstStyle/>
          <a:p>
            <a:pPr marL="357188" indent="-261938"/>
            <a:r>
              <a:rPr lang="en-US" sz="2400" dirty="0" smtClean="0">
                <a:latin typeface="Calibri" pitchFamily="34" charset="0"/>
                <a:cs typeface="Calibri" pitchFamily="34" charset="0"/>
              </a:rPr>
              <a:t>If the pair of wires are not twisted, electromagnetic noises from, e.g., motors, will affect the closer wire more than the further one, thereby causing errors</a:t>
            </a:r>
            <a:endParaRPr lang="en-US" sz="2400" dirty="0">
              <a:latin typeface="Calibri" pitchFamily="34" charset="0"/>
              <a:cs typeface="Calibri" pitchFamily="34" charset="0"/>
            </a:endParaRPr>
          </a:p>
        </p:txBody>
      </p:sp>
      <p:sp>
        <p:nvSpPr>
          <p:cNvPr id="7" name="Slide Number Placeholder 5"/>
          <p:cNvSpPr>
            <a:spLocks noGrp="1"/>
          </p:cNvSpPr>
          <p:nvPr>
            <p:ph type="sldNum" sz="quarter" idx="12"/>
          </p:nvPr>
        </p:nvSpPr>
        <p:spPr/>
        <p:txBody>
          <a:bodyPr/>
          <a:lstStyle/>
          <a:p>
            <a:fld id="{09F3CB79-CA07-455C-BD76-53568CD43B27}" type="slidenum">
              <a:rPr lang="en-US"/>
              <a:pPr/>
              <a:t>12</a:t>
            </a:fld>
            <a:endParaRPr lang="en-US" dirty="0"/>
          </a:p>
        </p:txBody>
      </p:sp>
      <p:sp>
        <p:nvSpPr>
          <p:cNvPr id="74757" name="Rectangle 5"/>
          <p:cNvSpPr>
            <a:spLocks noChangeArrowheads="1"/>
          </p:cNvSpPr>
          <p:nvPr/>
        </p:nvSpPr>
        <p:spPr bwMode="auto">
          <a:xfrm>
            <a:off x="684213" y="838200"/>
            <a:ext cx="8229600" cy="533400"/>
          </a:xfrm>
          <a:prstGeom prst="rect">
            <a:avLst/>
          </a:prstGeom>
          <a:noFill/>
          <a:ln w="9525">
            <a:noFill/>
            <a:miter lim="800000"/>
            <a:headEnd/>
            <a:tailEnd/>
          </a:ln>
        </p:spPr>
        <p:txBody>
          <a:bodyPr/>
          <a:lstStyle/>
          <a:p>
            <a:pPr>
              <a:lnSpc>
                <a:spcPct val="90000"/>
              </a:lnSpc>
            </a:pPr>
            <a:r>
              <a:rPr lang="en-US" sz="3600" b="1" u="sng" dirty="0" smtClean="0">
                <a:solidFill>
                  <a:srgbClr val="3333CC"/>
                </a:solidFill>
                <a:latin typeface="Calibri" pitchFamily="34" charset="0"/>
                <a:cs typeface="Calibri" pitchFamily="34" charset="0"/>
              </a:rPr>
              <a:t> </a:t>
            </a:r>
            <a:r>
              <a:rPr lang="en-US" sz="3600" b="1" u="sng" dirty="0" err="1" smtClean="0">
                <a:solidFill>
                  <a:srgbClr val="3333CC"/>
                </a:solidFill>
                <a:latin typeface="Calibri" pitchFamily="34" charset="0"/>
                <a:cs typeface="Calibri" pitchFamily="34" charset="0"/>
              </a:rPr>
              <a:t>Guided:Twisted</a:t>
            </a:r>
            <a:r>
              <a:rPr lang="en-US" sz="3600" b="1" u="sng" dirty="0" smtClean="0">
                <a:solidFill>
                  <a:srgbClr val="3333CC"/>
                </a:solidFill>
                <a:latin typeface="Calibri" pitchFamily="34" charset="0"/>
                <a:cs typeface="Calibri" pitchFamily="34" charset="0"/>
              </a:rPr>
              <a:t>-Pair </a:t>
            </a:r>
            <a:r>
              <a:rPr lang="en-US" sz="3600" b="1" u="sng" dirty="0">
                <a:solidFill>
                  <a:srgbClr val="3333CC"/>
                </a:solidFill>
                <a:latin typeface="Calibri" pitchFamily="34" charset="0"/>
                <a:cs typeface="Calibri" pitchFamily="34" charset="0"/>
              </a:rPr>
              <a:t>Cables</a:t>
            </a:r>
          </a:p>
        </p:txBody>
      </p:sp>
      <p:pic>
        <p:nvPicPr>
          <p:cNvPr id="74766" name="Picture 14" descr="Noise_on_twisted_cables"/>
          <p:cNvPicPr>
            <a:picLocks noChangeAspect="1" noChangeArrowheads="1"/>
          </p:cNvPicPr>
          <p:nvPr/>
        </p:nvPicPr>
        <p:blipFill>
          <a:blip r:embed="rId2" cstate="print"/>
          <a:srcRect/>
          <a:stretch>
            <a:fillRect/>
          </a:stretch>
        </p:blipFill>
        <p:spPr bwMode="auto">
          <a:xfrm>
            <a:off x="522288" y="3141663"/>
            <a:ext cx="8370887" cy="352901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395288" y="1414463"/>
            <a:ext cx="8497887" cy="2014537"/>
          </a:xfrm>
        </p:spPr>
        <p:txBody>
          <a:bodyPr/>
          <a:lstStyle/>
          <a:p>
            <a:pPr algn="just">
              <a:lnSpc>
                <a:spcPct val="90000"/>
              </a:lnSpc>
              <a:spcAft>
                <a:spcPct val="20000"/>
              </a:spcAft>
              <a:buFontTx/>
              <a:buNone/>
            </a:pPr>
            <a:r>
              <a:rPr lang="en-US" sz="3600" b="1" dirty="0">
                <a:solidFill>
                  <a:srgbClr val="3333CC"/>
                </a:solidFill>
                <a:latin typeface="Calibri" pitchFamily="34" charset="0"/>
                <a:cs typeface="Calibri" pitchFamily="34" charset="0"/>
              </a:rPr>
              <a:t>Unshielded Twisted-Pair (UTP)</a:t>
            </a:r>
            <a:r>
              <a:rPr lang="en-US" sz="2500" dirty="0">
                <a:latin typeface="Calibri" pitchFamily="34" charset="0"/>
                <a:cs typeface="Calibri" pitchFamily="34" charset="0"/>
              </a:rPr>
              <a:t> </a:t>
            </a:r>
          </a:p>
          <a:p>
            <a:pPr algn="just">
              <a:lnSpc>
                <a:spcPct val="90000"/>
              </a:lnSpc>
            </a:pPr>
            <a:r>
              <a:rPr lang="en-US" sz="2400" b="1" dirty="0">
                <a:latin typeface="Calibri" pitchFamily="34" charset="0"/>
                <a:cs typeface="Calibri" pitchFamily="34" charset="0"/>
              </a:rPr>
              <a:t>Typically wrapped inside a plastic cover (for mechanical protection)</a:t>
            </a:r>
          </a:p>
          <a:p>
            <a:pPr algn="just">
              <a:lnSpc>
                <a:spcPct val="90000"/>
              </a:lnSpc>
            </a:pPr>
            <a:r>
              <a:rPr lang="en-US" sz="2400" b="1" dirty="0">
                <a:latin typeface="Calibri" pitchFamily="34" charset="0"/>
                <a:cs typeface="Calibri" pitchFamily="34" charset="0"/>
              </a:rPr>
              <a:t>A sample UTP cable with 5 unshielded twisted pairs of wires</a:t>
            </a:r>
          </a:p>
        </p:txBody>
      </p:sp>
      <p:sp>
        <p:nvSpPr>
          <p:cNvPr id="9" name="Slide Number Placeholder 5"/>
          <p:cNvSpPr>
            <a:spLocks noGrp="1"/>
          </p:cNvSpPr>
          <p:nvPr>
            <p:ph type="sldNum" sz="quarter" idx="12"/>
          </p:nvPr>
        </p:nvSpPr>
        <p:spPr/>
        <p:txBody>
          <a:bodyPr/>
          <a:lstStyle/>
          <a:p>
            <a:fld id="{2A1DC547-AE7A-4F81-A62C-8D365526A953}" type="slidenum">
              <a:rPr lang="en-US"/>
              <a:pPr/>
              <a:t>13</a:t>
            </a:fld>
            <a:endParaRPr lang="en-US"/>
          </a:p>
        </p:txBody>
      </p:sp>
      <p:grpSp>
        <p:nvGrpSpPr>
          <p:cNvPr id="2" name="Group 17"/>
          <p:cNvGrpSpPr>
            <a:grpSpLocks/>
          </p:cNvGrpSpPr>
          <p:nvPr/>
        </p:nvGrpSpPr>
        <p:grpSpPr bwMode="auto">
          <a:xfrm>
            <a:off x="323850" y="3644900"/>
            <a:ext cx="8605838" cy="3168650"/>
            <a:chOff x="249" y="2075"/>
            <a:chExt cx="5421" cy="2217"/>
          </a:xfrm>
        </p:grpSpPr>
        <p:pic>
          <p:nvPicPr>
            <p:cNvPr id="76804" name="Picture 4" descr="UTP_cables"/>
            <p:cNvPicPr>
              <a:picLocks noChangeAspect="1" noChangeArrowheads="1"/>
            </p:cNvPicPr>
            <p:nvPr/>
          </p:nvPicPr>
          <p:blipFill>
            <a:blip r:embed="rId2" cstate="print"/>
            <a:srcRect/>
            <a:stretch>
              <a:fillRect/>
            </a:stretch>
          </p:blipFill>
          <p:spPr bwMode="auto">
            <a:xfrm>
              <a:off x="249" y="2075"/>
              <a:ext cx="4981" cy="2217"/>
            </a:xfrm>
            <a:prstGeom prst="rect">
              <a:avLst/>
            </a:prstGeom>
            <a:noFill/>
          </p:spPr>
        </p:pic>
        <p:sp>
          <p:nvSpPr>
            <p:cNvPr id="76808" name="AutoShape 8"/>
            <p:cNvSpPr>
              <a:spLocks noChangeArrowheads="1"/>
            </p:cNvSpPr>
            <p:nvPr/>
          </p:nvSpPr>
          <p:spPr bwMode="auto">
            <a:xfrm>
              <a:off x="4967" y="3657"/>
              <a:ext cx="703" cy="363"/>
            </a:xfrm>
            <a:prstGeom prst="wedgeRoundRectCallout">
              <a:avLst>
                <a:gd name="adj1" fmla="val -16856"/>
                <a:gd name="adj2" fmla="val -145042"/>
                <a:gd name="adj3" fmla="val 16667"/>
              </a:avLst>
            </a:prstGeom>
            <a:noFill/>
            <a:ln w="25400">
              <a:solidFill>
                <a:schemeClr val="tx1"/>
              </a:solidFill>
              <a:miter lim="800000"/>
              <a:headEnd/>
              <a:tailEnd/>
            </a:ln>
            <a:effectLst/>
          </p:spPr>
          <p:txBody>
            <a:bodyPr/>
            <a:lstStyle/>
            <a:p>
              <a:pPr algn="ctr"/>
              <a:r>
                <a:rPr lang="en-US">
                  <a:solidFill>
                    <a:srgbClr val="FF3300"/>
                  </a:solidFill>
                </a:rPr>
                <a:t>Metal</a:t>
              </a:r>
            </a:p>
          </p:txBody>
        </p:sp>
        <p:sp>
          <p:nvSpPr>
            <p:cNvPr id="76810" name="AutoShape 10"/>
            <p:cNvSpPr>
              <a:spLocks noChangeArrowheads="1"/>
            </p:cNvSpPr>
            <p:nvPr/>
          </p:nvSpPr>
          <p:spPr bwMode="auto">
            <a:xfrm>
              <a:off x="3969" y="3657"/>
              <a:ext cx="907" cy="363"/>
            </a:xfrm>
            <a:prstGeom prst="wedgeRoundRectCallout">
              <a:avLst>
                <a:gd name="adj1" fmla="val -28389"/>
                <a:gd name="adj2" fmla="val -159093"/>
                <a:gd name="adj3" fmla="val 16667"/>
              </a:avLst>
            </a:prstGeom>
            <a:noFill/>
            <a:ln w="25400">
              <a:solidFill>
                <a:schemeClr val="tx1"/>
              </a:solidFill>
              <a:miter lim="800000"/>
              <a:headEnd/>
              <a:tailEnd/>
            </a:ln>
            <a:effectLst/>
          </p:spPr>
          <p:txBody>
            <a:bodyPr/>
            <a:lstStyle/>
            <a:p>
              <a:pPr algn="ctr"/>
              <a:r>
                <a:rPr lang="en-US">
                  <a:solidFill>
                    <a:srgbClr val="FF3300"/>
                  </a:solidFill>
                </a:rPr>
                <a:t>Insulator</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755650" y="1338263"/>
            <a:ext cx="8001000" cy="4899025"/>
          </a:xfrm>
        </p:spPr>
        <p:txBody>
          <a:bodyPr/>
          <a:lstStyle/>
          <a:p>
            <a:pPr>
              <a:spcAft>
                <a:spcPct val="20000"/>
              </a:spcAft>
              <a:buFontTx/>
              <a:buNone/>
            </a:pPr>
            <a:r>
              <a:rPr lang="en-US" sz="4000" b="1" dirty="0">
                <a:solidFill>
                  <a:srgbClr val="3333CC"/>
                </a:solidFill>
                <a:latin typeface="Calibri" pitchFamily="34" charset="0"/>
                <a:cs typeface="Calibri" pitchFamily="34" charset="0"/>
              </a:rPr>
              <a:t>Shielded Twisted-Pair (STP)</a:t>
            </a:r>
          </a:p>
          <a:p>
            <a:r>
              <a:rPr lang="en-US" sz="2400" dirty="0">
                <a:latin typeface="Calibri" pitchFamily="34" charset="0"/>
                <a:cs typeface="Calibri" pitchFamily="34" charset="0"/>
              </a:rPr>
              <a:t>STP cables are similar to UTP cables, except there is a metal foil or braided-metal-mesh cover that encases each pair of insulated wires</a:t>
            </a:r>
          </a:p>
        </p:txBody>
      </p:sp>
      <p:sp>
        <p:nvSpPr>
          <p:cNvPr id="8" name="Slide Number Placeholder 5"/>
          <p:cNvSpPr>
            <a:spLocks noGrp="1"/>
          </p:cNvSpPr>
          <p:nvPr>
            <p:ph type="sldNum" sz="quarter" idx="12"/>
          </p:nvPr>
        </p:nvSpPr>
        <p:spPr/>
        <p:txBody>
          <a:bodyPr/>
          <a:lstStyle/>
          <a:p>
            <a:fld id="{6AEC24F1-B51F-4445-B70A-912F5F031EF2}" type="slidenum">
              <a:rPr lang="en-US"/>
              <a:pPr/>
              <a:t>14</a:t>
            </a:fld>
            <a:endParaRPr lang="en-US"/>
          </a:p>
        </p:txBody>
      </p:sp>
      <p:grpSp>
        <p:nvGrpSpPr>
          <p:cNvPr id="2" name="Group 7"/>
          <p:cNvGrpSpPr>
            <a:grpSpLocks/>
          </p:cNvGrpSpPr>
          <p:nvPr/>
        </p:nvGrpSpPr>
        <p:grpSpPr bwMode="auto">
          <a:xfrm>
            <a:off x="304800" y="3573463"/>
            <a:ext cx="8839200" cy="3006725"/>
            <a:chOff x="192" y="2251"/>
            <a:chExt cx="5568" cy="1894"/>
          </a:xfrm>
        </p:grpSpPr>
        <p:pic>
          <p:nvPicPr>
            <p:cNvPr id="77828" name="Picture 4" descr="STP_cables"/>
            <p:cNvPicPr>
              <a:picLocks noChangeAspect="1" noChangeArrowheads="1"/>
            </p:cNvPicPr>
            <p:nvPr/>
          </p:nvPicPr>
          <p:blipFill>
            <a:blip r:embed="rId2" cstate="print"/>
            <a:srcRect/>
            <a:stretch>
              <a:fillRect/>
            </a:stretch>
          </p:blipFill>
          <p:spPr bwMode="auto">
            <a:xfrm>
              <a:off x="192" y="2251"/>
              <a:ext cx="5568" cy="1894"/>
            </a:xfrm>
            <a:prstGeom prst="rect">
              <a:avLst/>
            </a:prstGeom>
            <a:noFill/>
          </p:spPr>
        </p:pic>
        <p:sp>
          <p:nvSpPr>
            <p:cNvPr id="77829" name="Line 5"/>
            <p:cNvSpPr>
              <a:spLocks noChangeShapeType="1"/>
            </p:cNvSpPr>
            <p:nvPr/>
          </p:nvSpPr>
          <p:spPr bwMode="auto">
            <a:xfrm>
              <a:off x="1966" y="4065"/>
              <a:ext cx="1044" cy="0"/>
            </a:xfrm>
            <a:prstGeom prst="line">
              <a:avLst/>
            </a:prstGeom>
            <a:noFill/>
            <a:ln w="38100">
              <a:solidFill>
                <a:srgbClr val="FF3300"/>
              </a:solidFill>
              <a:miter lim="800000"/>
              <a:headEnd/>
              <a:tailEnd/>
            </a:ln>
            <a:effectLst/>
          </p:spPr>
          <p:txBody>
            <a:bodyPr wrap="none"/>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Text Box 2"/>
          <p:cNvSpPr txBox="1">
            <a:spLocks noChangeArrowheads="1"/>
          </p:cNvSpPr>
          <p:nvPr/>
        </p:nvSpPr>
        <p:spPr bwMode="auto">
          <a:xfrm>
            <a:off x="685800" y="533400"/>
            <a:ext cx="6138863" cy="477054"/>
          </a:xfrm>
          <a:prstGeom prst="rect">
            <a:avLst/>
          </a:prstGeom>
          <a:noFill/>
          <a:ln w="9525">
            <a:noFill/>
            <a:miter lim="800000"/>
            <a:headEnd/>
            <a:tailEnd/>
          </a:ln>
          <a:effectLst/>
        </p:spPr>
        <p:txBody>
          <a:bodyPr wrap="square">
            <a:spAutoFit/>
          </a:bodyPr>
          <a:lstStyle/>
          <a:p>
            <a:r>
              <a:rPr lang="en-US" sz="2500" b="1" u="sng" dirty="0" smtClean="0">
                <a:solidFill>
                  <a:schemeClr val="folHlink"/>
                </a:solidFill>
                <a:latin typeface="Calibri" pitchFamily="34" charset="0"/>
                <a:cs typeface="Calibri" pitchFamily="34" charset="0"/>
              </a:rPr>
              <a:t>  </a:t>
            </a:r>
            <a:r>
              <a:rPr lang="en-US" sz="2500" b="1" i="1" u="sng" dirty="0">
                <a:latin typeface="Calibri" pitchFamily="34" charset="0"/>
                <a:cs typeface="Calibri" pitchFamily="34" charset="0"/>
              </a:rPr>
              <a:t>Categories of unshielded twisted-pair cables</a:t>
            </a:r>
          </a:p>
        </p:txBody>
      </p:sp>
      <p:pic>
        <p:nvPicPr>
          <p:cNvPr id="884740" name="Picture 4"/>
          <p:cNvPicPr>
            <a:picLocks noChangeAspect="1" noChangeArrowheads="1"/>
          </p:cNvPicPr>
          <p:nvPr/>
        </p:nvPicPr>
        <p:blipFill>
          <a:blip r:embed="rId3" cstate="print"/>
          <a:srcRect/>
          <a:stretch>
            <a:fillRect/>
          </a:stretch>
        </p:blipFill>
        <p:spPr bwMode="auto">
          <a:xfrm>
            <a:off x="228601" y="1371600"/>
            <a:ext cx="8915400" cy="521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32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3236" name="Text Box 4"/>
          <p:cNvSpPr txBox="1">
            <a:spLocks noChangeArrowheads="1"/>
          </p:cNvSpPr>
          <p:nvPr/>
        </p:nvSpPr>
        <p:spPr bwMode="auto">
          <a:xfrm>
            <a:off x="304800" y="762000"/>
            <a:ext cx="3156249" cy="477054"/>
          </a:xfrm>
          <a:prstGeom prst="rect">
            <a:avLst/>
          </a:prstGeom>
          <a:noFill/>
          <a:ln w="9525">
            <a:noFill/>
            <a:miter lim="800000"/>
            <a:headEnd/>
            <a:tailEnd/>
          </a:ln>
          <a:effectLst/>
        </p:spPr>
        <p:txBody>
          <a:bodyPr wrap="none">
            <a:spAutoFit/>
          </a:bodyPr>
          <a:lstStyle/>
          <a:p>
            <a:r>
              <a:rPr lang="en-US" sz="2500" b="1" u="sng" dirty="0">
                <a:solidFill>
                  <a:schemeClr val="folHlink"/>
                </a:solidFill>
                <a:latin typeface="Calibri" pitchFamily="34" charset="0"/>
                <a:cs typeface="Calibri" pitchFamily="34" charset="0"/>
              </a:rPr>
              <a:t>Figure .</a:t>
            </a:r>
            <a:r>
              <a:rPr lang="en-US" sz="2500" b="1" u="sng" dirty="0" smtClean="0">
                <a:solidFill>
                  <a:schemeClr val="folHlink"/>
                </a:solidFill>
                <a:latin typeface="Calibri" pitchFamily="34" charset="0"/>
                <a:cs typeface="Calibri" pitchFamily="34" charset="0"/>
              </a:rPr>
              <a:t> </a:t>
            </a:r>
            <a:r>
              <a:rPr lang="en-US" sz="2500" b="1" i="1" u="sng" dirty="0">
                <a:latin typeface="Calibri" pitchFamily="34" charset="0"/>
                <a:cs typeface="Calibri" pitchFamily="34" charset="0"/>
              </a:rPr>
              <a:t>UTP connector</a:t>
            </a:r>
          </a:p>
        </p:txBody>
      </p:sp>
      <p:sp>
        <p:nvSpPr>
          <p:cNvPr id="863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3238" name="Picture 6"/>
          <p:cNvPicPr>
            <a:picLocks noChangeAspect="1" noChangeArrowheads="1"/>
          </p:cNvPicPr>
          <p:nvPr/>
        </p:nvPicPr>
        <p:blipFill>
          <a:blip r:embed="rId3" cstate="print"/>
          <a:srcRect/>
          <a:stretch>
            <a:fillRect/>
          </a:stretch>
        </p:blipFill>
        <p:spPr bwMode="auto">
          <a:xfrm>
            <a:off x="1519238" y="2244725"/>
            <a:ext cx="6481762" cy="270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latin typeface="Calibri" pitchFamily="34" charset="0"/>
              <a:cs typeface="Calibri" pitchFamily="34" charset="0"/>
            </a:endParaRPr>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latin typeface="Calibri" pitchFamily="34" charset="0"/>
              <a:cs typeface="Calibri" pitchFamily="34" charset="0"/>
            </a:endParaRPr>
          </a:p>
        </p:txBody>
      </p:sp>
      <p:sp>
        <p:nvSpPr>
          <p:cNvPr id="864260" name="Text Box 4"/>
          <p:cNvSpPr txBox="1">
            <a:spLocks noChangeArrowheads="1"/>
          </p:cNvSpPr>
          <p:nvPr/>
        </p:nvSpPr>
        <p:spPr bwMode="auto">
          <a:xfrm>
            <a:off x="304800" y="762000"/>
            <a:ext cx="3622787" cy="477054"/>
          </a:xfrm>
          <a:prstGeom prst="rect">
            <a:avLst/>
          </a:prstGeom>
          <a:noFill/>
          <a:ln w="9525">
            <a:noFill/>
            <a:miter lim="800000"/>
            <a:headEnd/>
            <a:tailEnd/>
          </a:ln>
          <a:effectLst/>
        </p:spPr>
        <p:txBody>
          <a:bodyPr wrap="none">
            <a:spAutoFit/>
          </a:bodyPr>
          <a:lstStyle/>
          <a:p>
            <a:r>
              <a:rPr lang="en-US" sz="2500" b="1" u="sng" dirty="0">
                <a:solidFill>
                  <a:schemeClr val="folHlink"/>
                </a:solidFill>
                <a:latin typeface="Calibri" pitchFamily="34" charset="0"/>
                <a:cs typeface="Calibri" pitchFamily="34" charset="0"/>
              </a:rPr>
              <a:t>Figure </a:t>
            </a:r>
            <a:r>
              <a:rPr lang="en-US" sz="2500" b="1" u="sng" dirty="0" smtClean="0">
                <a:solidFill>
                  <a:schemeClr val="folHlink"/>
                </a:solidFill>
                <a:latin typeface="Calibri" pitchFamily="34" charset="0"/>
                <a:cs typeface="Calibri" pitchFamily="34" charset="0"/>
              </a:rPr>
              <a:t>:  </a:t>
            </a:r>
            <a:r>
              <a:rPr lang="en-US" sz="2500" b="1" i="1" u="sng" dirty="0">
                <a:latin typeface="Calibri" pitchFamily="34" charset="0"/>
                <a:cs typeface="Calibri" pitchFamily="34" charset="0"/>
              </a:rPr>
              <a:t>UTP performance</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latin typeface="Calibri" pitchFamily="34" charset="0"/>
              <a:cs typeface="Calibri" pitchFamily="34" charset="0"/>
            </a:endParaRPr>
          </a:p>
        </p:txBody>
      </p:sp>
      <p:pic>
        <p:nvPicPr>
          <p:cNvPr id="864262" name="Picture 6"/>
          <p:cNvPicPr>
            <a:picLocks noChangeAspect="1" noChangeArrowheads="1"/>
          </p:cNvPicPr>
          <p:nvPr/>
        </p:nvPicPr>
        <p:blipFill>
          <a:blip r:embed="rId3" cstate="print"/>
          <a:srcRect/>
          <a:stretch>
            <a:fillRect/>
          </a:stretch>
        </p:blipFill>
        <p:spPr bwMode="auto">
          <a:xfrm>
            <a:off x="685800" y="1676400"/>
            <a:ext cx="7772400"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82000" cy="914400"/>
          </a:xfrm>
        </p:spPr>
        <p:txBody>
          <a:bodyPr>
            <a:normAutofit fontScale="90000"/>
          </a:bodyPr>
          <a:lstStyle/>
          <a:p>
            <a:r>
              <a:rPr lang="en-US" b="1" u="sng" dirty="0" smtClean="0">
                <a:latin typeface="Calibri" pitchFamily="34" charset="0"/>
                <a:cs typeface="Calibri" pitchFamily="34" charset="0"/>
              </a:rPr>
              <a:t>Advantages and Disadvantages of Twisted pair</a:t>
            </a:r>
            <a:endParaRPr lang="en-US" b="1" u="sng" dirty="0">
              <a:latin typeface="Calibri" pitchFamily="34" charset="0"/>
              <a:cs typeface="Calibri" pitchFamily="34" charset="0"/>
            </a:endParaRPr>
          </a:p>
        </p:txBody>
      </p:sp>
      <p:sp>
        <p:nvSpPr>
          <p:cNvPr id="3" name="Text Placeholder 2"/>
          <p:cNvSpPr>
            <a:spLocks noGrp="1"/>
          </p:cNvSpPr>
          <p:nvPr>
            <p:ph type="body" idx="1"/>
          </p:nvPr>
        </p:nvSpPr>
        <p:spPr>
          <a:xfrm>
            <a:off x="381000" y="2057400"/>
            <a:ext cx="4041648" cy="457200"/>
          </a:xfrm>
        </p:spPr>
        <p:txBody>
          <a:bodyPr/>
          <a:lstStyle/>
          <a:p>
            <a:r>
              <a:rPr lang="en-US" sz="2200" u="sng" dirty="0" smtClean="0">
                <a:latin typeface="Calibri" pitchFamily="34" charset="0"/>
                <a:cs typeface="Calibri" pitchFamily="34" charset="0"/>
              </a:rPr>
              <a:t>Advantages</a:t>
            </a:r>
            <a:endParaRPr lang="en-US" sz="2200" u="sng" dirty="0">
              <a:latin typeface="Calibri" pitchFamily="34" charset="0"/>
              <a:cs typeface="Calibri" pitchFamily="34" charset="0"/>
            </a:endParaRPr>
          </a:p>
        </p:txBody>
      </p:sp>
      <p:sp>
        <p:nvSpPr>
          <p:cNvPr id="5" name="Text Placeholder 4"/>
          <p:cNvSpPr>
            <a:spLocks noGrp="1"/>
          </p:cNvSpPr>
          <p:nvPr>
            <p:ph type="body" sz="half" idx="3"/>
          </p:nvPr>
        </p:nvSpPr>
        <p:spPr>
          <a:xfrm>
            <a:off x="4721225" y="2057400"/>
            <a:ext cx="4041775" cy="457200"/>
          </a:xfrm>
        </p:spPr>
        <p:txBody>
          <a:bodyPr/>
          <a:lstStyle/>
          <a:p>
            <a:r>
              <a:rPr lang="en-US" sz="2200" u="sng" dirty="0" smtClean="0">
                <a:latin typeface="Calibri" pitchFamily="34" charset="0"/>
                <a:cs typeface="Calibri" pitchFamily="34" charset="0"/>
              </a:rPr>
              <a:t>Disadvantages</a:t>
            </a:r>
            <a:endParaRPr lang="en-US" sz="2200" u="sng" dirty="0">
              <a:latin typeface="Calibri" pitchFamily="34" charset="0"/>
              <a:cs typeface="Calibri" pitchFamily="34" charset="0"/>
            </a:endParaRPr>
          </a:p>
        </p:txBody>
      </p:sp>
      <p:sp>
        <p:nvSpPr>
          <p:cNvPr id="4" name="Content Placeholder 3"/>
          <p:cNvSpPr>
            <a:spLocks noGrp="1"/>
          </p:cNvSpPr>
          <p:nvPr>
            <p:ph sz="quarter" idx="2"/>
          </p:nvPr>
        </p:nvSpPr>
        <p:spPr>
          <a:xfrm>
            <a:off x="381000" y="2514600"/>
            <a:ext cx="4041648" cy="4080119"/>
          </a:xfrm>
        </p:spPr>
        <p:txBody>
          <a:bodyPr>
            <a:normAutofit/>
          </a:bodyPr>
          <a:lstStyle/>
          <a:p>
            <a:pPr>
              <a:buNone/>
            </a:pPr>
            <a:r>
              <a:rPr lang="en-US" sz="2800" dirty="0" smtClean="0">
                <a:latin typeface="Calibri" pitchFamily="34" charset="0"/>
                <a:cs typeface="Calibri" pitchFamily="34" charset="0"/>
              </a:rPr>
              <a:t>1.High availability</a:t>
            </a:r>
          </a:p>
          <a:p>
            <a:pPr>
              <a:buNone/>
            </a:pPr>
            <a:r>
              <a:rPr lang="en-US" sz="2800" dirty="0" smtClean="0">
                <a:latin typeface="Calibri" pitchFamily="34" charset="0"/>
                <a:cs typeface="Calibri" pitchFamily="34" charset="0"/>
              </a:rPr>
              <a:t>2.Low cost of installation on </a:t>
            </a:r>
            <a:r>
              <a:rPr lang="en-US" sz="2800" dirty="0" smtClean="0">
                <a:latin typeface="Calibri" pitchFamily="34" charset="0"/>
                <a:cs typeface="Calibri" pitchFamily="34" charset="0"/>
              </a:rPr>
              <a:t>premises</a:t>
            </a:r>
            <a:endParaRPr lang="en-US" sz="2800" dirty="0" smtClean="0">
              <a:latin typeface="Calibri" pitchFamily="34" charset="0"/>
              <a:cs typeface="Calibri" pitchFamily="34" charset="0"/>
            </a:endParaRPr>
          </a:p>
          <a:p>
            <a:pPr>
              <a:buNone/>
            </a:pPr>
            <a:r>
              <a:rPr lang="en-US" sz="2800" dirty="0" smtClean="0">
                <a:latin typeface="Calibri" pitchFamily="34" charset="0"/>
                <a:cs typeface="Calibri" pitchFamily="34" charset="0"/>
              </a:rPr>
              <a:t>3.Low cost for local moves, adds, and changes in </a:t>
            </a:r>
            <a:r>
              <a:rPr lang="en-US" sz="2800" dirty="0" smtClean="0">
                <a:latin typeface="Calibri" pitchFamily="34" charset="0"/>
                <a:cs typeface="Calibri" pitchFamily="34" charset="0"/>
              </a:rPr>
              <a:t>places</a:t>
            </a:r>
            <a:endParaRPr lang="en-US" sz="2800" dirty="0" smtClean="0">
              <a:latin typeface="Calibri" pitchFamily="34" charset="0"/>
              <a:cs typeface="Calibri" pitchFamily="34" charset="0"/>
            </a:endParaRPr>
          </a:p>
          <a:p>
            <a:endParaRPr lang="en-US" sz="2800" dirty="0">
              <a:latin typeface="Calibri" pitchFamily="34" charset="0"/>
              <a:cs typeface="Calibri" pitchFamily="34" charset="0"/>
            </a:endParaRPr>
          </a:p>
        </p:txBody>
      </p:sp>
      <p:sp>
        <p:nvSpPr>
          <p:cNvPr id="6" name="Content Placeholder 5"/>
          <p:cNvSpPr>
            <a:spLocks noGrp="1"/>
          </p:cNvSpPr>
          <p:nvPr>
            <p:ph sz="quarter" idx="4"/>
          </p:nvPr>
        </p:nvSpPr>
        <p:spPr>
          <a:xfrm>
            <a:off x="4718304" y="2514600"/>
            <a:ext cx="4041775" cy="4080119"/>
          </a:xfrm>
        </p:spPr>
        <p:txBody>
          <a:bodyPr>
            <a:normAutofit/>
          </a:bodyPr>
          <a:lstStyle/>
          <a:p>
            <a:pPr>
              <a:buNone/>
            </a:pPr>
            <a:r>
              <a:rPr lang="en-US" sz="2800" dirty="0" smtClean="0">
                <a:latin typeface="Calibri" pitchFamily="34" charset="0"/>
                <a:cs typeface="Calibri" pitchFamily="34" charset="0"/>
              </a:rPr>
              <a:t>1. Limited frequency spectrum</a:t>
            </a:r>
          </a:p>
          <a:p>
            <a:pPr>
              <a:buNone/>
            </a:pPr>
            <a:r>
              <a:rPr lang="en-US" sz="2800" dirty="0" smtClean="0">
                <a:latin typeface="Calibri" pitchFamily="34" charset="0"/>
                <a:cs typeface="Calibri" pitchFamily="34" charset="0"/>
              </a:rPr>
              <a:t>2. Limited data rates</a:t>
            </a:r>
          </a:p>
          <a:p>
            <a:pPr>
              <a:buNone/>
            </a:pPr>
            <a:r>
              <a:rPr lang="en-US" sz="2800" dirty="0" smtClean="0">
                <a:latin typeface="Calibri" pitchFamily="34" charset="0"/>
                <a:cs typeface="Calibri" pitchFamily="34" charset="0"/>
              </a:rPr>
              <a:t>3. Short distances required between repeaters—</a:t>
            </a:r>
          </a:p>
          <a:p>
            <a:pPr>
              <a:buNone/>
            </a:pPr>
            <a:r>
              <a:rPr lang="en-US" sz="2800" dirty="0" smtClean="0">
                <a:latin typeface="Calibri" pitchFamily="34" charset="0"/>
                <a:cs typeface="Calibri" pitchFamily="34" charset="0"/>
              </a:rPr>
              <a:t>4. High error rate</a:t>
            </a:r>
          </a:p>
          <a:p>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539750" y="838200"/>
            <a:ext cx="8229600" cy="3557588"/>
          </a:xfrm>
        </p:spPr>
        <p:txBody>
          <a:bodyPr/>
          <a:lstStyle/>
          <a:p>
            <a:pPr>
              <a:spcAft>
                <a:spcPct val="10000"/>
              </a:spcAft>
              <a:buFontTx/>
              <a:buNone/>
            </a:pPr>
            <a:r>
              <a:rPr lang="en-US" sz="4000" b="1" u="sng" dirty="0">
                <a:solidFill>
                  <a:schemeClr val="hlink"/>
                </a:solidFill>
                <a:latin typeface="Calibri" pitchFamily="34" charset="0"/>
                <a:cs typeface="Calibri" pitchFamily="34" charset="0"/>
              </a:rPr>
              <a:t>Coaxial Cables</a:t>
            </a:r>
          </a:p>
          <a:p>
            <a:r>
              <a:rPr lang="en-US" dirty="0">
                <a:latin typeface="Calibri" pitchFamily="34" charset="0"/>
                <a:cs typeface="Calibri" pitchFamily="34" charset="0"/>
              </a:rPr>
              <a:t>In general, </a:t>
            </a:r>
            <a:r>
              <a:rPr lang="en-US" u="sng" dirty="0">
                <a:solidFill>
                  <a:schemeClr val="hlink"/>
                </a:solidFill>
                <a:latin typeface="Calibri" pitchFamily="34" charset="0"/>
                <a:cs typeface="Calibri" pitchFamily="34" charset="0"/>
              </a:rPr>
              <a:t>coaxial cables</a:t>
            </a:r>
            <a:r>
              <a:rPr lang="en-US" dirty="0">
                <a:latin typeface="Calibri" pitchFamily="34" charset="0"/>
                <a:cs typeface="Calibri" pitchFamily="34" charset="0"/>
              </a:rPr>
              <a:t>, or </a:t>
            </a:r>
            <a:r>
              <a:rPr lang="en-US" u="sng" dirty="0">
                <a:solidFill>
                  <a:schemeClr val="hlink"/>
                </a:solidFill>
                <a:latin typeface="Calibri" pitchFamily="34" charset="0"/>
                <a:cs typeface="Calibri" pitchFamily="34" charset="0"/>
              </a:rPr>
              <a:t>coax</a:t>
            </a:r>
            <a:r>
              <a:rPr lang="en-US" dirty="0">
                <a:latin typeface="Calibri" pitchFamily="34" charset="0"/>
                <a:cs typeface="Calibri" pitchFamily="34" charset="0"/>
              </a:rPr>
              <a:t>, carry signals of higher freq (100KHz–500MHz) than UTP cables</a:t>
            </a:r>
          </a:p>
          <a:p>
            <a:r>
              <a:rPr lang="en-US" dirty="0">
                <a:latin typeface="Calibri" pitchFamily="34" charset="0"/>
                <a:cs typeface="Calibri" pitchFamily="34" charset="0"/>
              </a:rPr>
              <a:t>Outer metallic wrapping serves both as a shield against noise and as the second conductor that completes the circuit</a:t>
            </a:r>
          </a:p>
        </p:txBody>
      </p:sp>
      <p:pic>
        <p:nvPicPr>
          <p:cNvPr id="80900" name="Picture 4" descr="Coaxial_cables"/>
          <p:cNvPicPr>
            <a:picLocks noChangeAspect="1" noChangeArrowheads="1"/>
          </p:cNvPicPr>
          <p:nvPr/>
        </p:nvPicPr>
        <p:blipFill>
          <a:blip r:embed="rId2" cstate="print"/>
          <a:srcRect/>
          <a:stretch>
            <a:fillRect/>
          </a:stretch>
        </p:blipFill>
        <p:spPr bwMode="auto">
          <a:xfrm>
            <a:off x="914400" y="3716338"/>
            <a:ext cx="7632700" cy="30257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u="sng" dirty="0" smtClean="0"/>
              <a:t>Transmission medium</a:t>
            </a:r>
            <a:endParaRPr lang="en-US" dirty="0"/>
          </a:p>
        </p:txBody>
      </p:sp>
      <p:sp>
        <p:nvSpPr>
          <p:cNvPr id="6" name="Content Placeholder 5"/>
          <p:cNvSpPr>
            <a:spLocks noGrp="1"/>
          </p:cNvSpPr>
          <p:nvPr>
            <p:ph idx="1"/>
          </p:nvPr>
        </p:nvSpPr>
        <p:spPr>
          <a:xfrm>
            <a:off x="457200" y="2514600"/>
            <a:ext cx="8229600" cy="4059936"/>
          </a:xfrm>
        </p:spPr>
        <p:txBody>
          <a:bodyPr/>
          <a:lstStyle/>
          <a:p>
            <a:pPr algn="just">
              <a:buClrTx/>
              <a:buFont typeface="Wingdings" pitchFamily="2" charset="2"/>
              <a:buChar char="Ø"/>
            </a:pPr>
            <a:r>
              <a:rPr lang="en-US" dirty="0" smtClean="0">
                <a:latin typeface="Calibri" pitchFamily="34" charset="0"/>
                <a:cs typeface="Calibri" pitchFamily="34" charset="0"/>
              </a:rPr>
              <a:t>Physical path between transmitter and receiver</a:t>
            </a:r>
          </a:p>
          <a:p>
            <a:pPr algn="just">
              <a:buClrTx/>
              <a:buFont typeface="Wingdings" pitchFamily="2" charset="2"/>
              <a:buChar char="Ø"/>
            </a:pPr>
            <a:r>
              <a:rPr lang="en-US" dirty="0" smtClean="0">
                <a:latin typeface="Calibri" pitchFamily="34" charset="0"/>
                <a:cs typeface="Calibri" pitchFamily="34" charset="0"/>
              </a:rPr>
              <a:t> May be guided (wired) or unguided (wireless)</a:t>
            </a:r>
          </a:p>
          <a:p>
            <a:pPr algn="just">
              <a:buClrTx/>
              <a:buFont typeface="Wingdings" pitchFamily="2" charset="2"/>
              <a:buChar char="Ø"/>
            </a:pPr>
            <a:r>
              <a:rPr lang="en-US" dirty="0" smtClean="0">
                <a:latin typeface="Calibri" pitchFamily="34" charset="0"/>
                <a:cs typeface="Calibri" pitchFamily="34" charset="0"/>
              </a:rPr>
              <a:t> Communication achieved by using EM waves</a:t>
            </a:r>
          </a:p>
          <a:p>
            <a:pPr algn="just">
              <a:buClrTx/>
              <a:buFont typeface="Wingdings" pitchFamily="2" charset="2"/>
              <a:buChar char="Ø"/>
            </a:pPr>
            <a:r>
              <a:rPr lang="en-US" dirty="0" smtClean="0">
                <a:latin typeface="Calibri" pitchFamily="34" charset="0"/>
                <a:cs typeface="Calibri" pitchFamily="34" charset="0"/>
              </a:rPr>
              <a:t> The physical path over which the information flows from transmitter to receiver is called the transmission medium or the channel.</a:t>
            </a:r>
          </a:p>
          <a:p>
            <a:pPr algn="just">
              <a:buClrTx/>
              <a:buFont typeface="Wingdings" pitchFamily="2" charset="2"/>
              <a:buChar char="Ø"/>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normAutofit fontScale="90000"/>
          </a:bodyPr>
          <a:lstStyle/>
          <a:p>
            <a:r>
              <a:rPr lang="en-US" b="1" u="sng" dirty="0" smtClean="0">
                <a:latin typeface="Calibri" pitchFamily="34" charset="0"/>
                <a:cs typeface="Calibri" pitchFamily="34" charset="0"/>
              </a:rPr>
              <a:t> Coaxial Cable: Physical description</a:t>
            </a: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752600"/>
            <a:ext cx="8229600" cy="4821936"/>
          </a:xfrm>
        </p:spPr>
        <p:txBody>
          <a:bodyPr>
            <a:normAutofit fontScale="92500" lnSpcReduction="20000"/>
          </a:bodyPr>
          <a:lstStyle/>
          <a:p>
            <a:pPr algn="just">
              <a:buNone/>
            </a:pPr>
            <a:r>
              <a:rPr lang="en-US" dirty="0" smtClean="0">
                <a:latin typeface="Calibri" pitchFamily="34" charset="0"/>
                <a:cs typeface="Calibri" pitchFamily="34" charset="0"/>
              </a:rPr>
              <a:t>* Consists of two conductors with construction that allows it to operate over a wider range of frequencies compared to twisted pair</a:t>
            </a:r>
          </a:p>
          <a:p>
            <a:pPr algn="just">
              <a:buNone/>
            </a:pPr>
            <a:r>
              <a:rPr lang="en-US" dirty="0" smtClean="0">
                <a:latin typeface="Calibri" pitchFamily="34" charset="0"/>
                <a:cs typeface="Calibri" pitchFamily="34" charset="0"/>
              </a:rPr>
              <a:t>*Hollow outer cylindrical conductor surrounding a single inner wire conductor</a:t>
            </a:r>
          </a:p>
          <a:p>
            <a:pPr algn="just">
              <a:buNone/>
            </a:pPr>
            <a:r>
              <a:rPr lang="en-US" dirty="0" smtClean="0">
                <a:latin typeface="Calibri" pitchFamily="34" charset="0"/>
                <a:cs typeface="Calibri" pitchFamily="34" charset="0"/>
              </a:rPr>
              <a:t>* Inner conductor held in place by regularly spaced insulating rings or solid </a:t>
            </a:r>
            <a:r>
              <a:rPr lang="en-US" dirty="0" err="1" smtClean="0">
                <a:latin typeface="Calibri" pitchFamily="34" charset="0"/>
                <a:cs typeface="Calibri" pitchFamily="34" charset="0"/>
              </a:rPr>
              <a:t>dielectrical</a:t>
            </a:r>
            <a:r>
              <a:rPr lang="en-US" dirty="0" smtClean="0">
                <a:latin typeface="Calibri" pitchFamily="34" charset="0"/>
                <a:cs typeface="Calibri" pitchFamily="34" charset="0"/>
              </a:rPr>
              <a:t> material</a:t>
            </a:r>
          </a:p>
          <a:p>
            <a:pPr algn="just">
              <a:buNone/>
            </a:pPr>
            <a:r>
              <a:rPr lang="en-US" dirty="0" smtClean="0">
                <a:latin typeface="Calibri" pitchFamily="34" charset="0"/>
                <a:cs typeface="Calibri" pitchFamily="34" charset="0"/>
              </a:rPr>
              <a:t>* Outer conductor covered with a jacket or shield</a:t>
            </a:r>
          </a:p>
          <a:p>
            <a:pPr algn="just">
              <a:buNone/>
            </a:pPr>
            <a:r>
              <a:rPr lang="en-US" dirty="0" smtClean="0">
                <a:latin typeface="Calibri" pitchFamily="34" charset="0"/>
                <a:cs typeface="Calibri" pitchFamily="34" charset="0"/>
              </a:rPr>
              <a:t>* Diameter from 1 to 2.5 cm</a:t>
            </a:r>
          </a:p>
          <a:p>
            <a:pPr algn="just">
              <a:buNone/>
            </a:pPr>
            <a:r>
              <a:rPr lang="en-US" dirty="0" smtClean="0">
                <a:latin typeface="Calibri" pitchFamily="34" charset="0"/>
                <a:cs typeface="Calibri" pitchFamily="34" charset="0"/>
              </a:rPr>
              <a:t>* Shielded concentric construction reduces interference and crosstalk</a:t>
            </a:r>
          </a:p>
          <a:p>
            <a:pPr algn="just">
              <a:buNone/>
            </a:pPr>
            <a:r>
              <a:rPr lang="en-US" dirty="0" smtClean="0">
                <a:latin typeface="Calibri" pitchFamily="34" charset="0"/>
                <a:cs typeface="Calibri" pitchFamily="34" charset="0"/>
              </a:rPr>
              <a:t>* Can be used over longer distances and support more stations on a shared line than twisted pair</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Calibri" pitchFamily="34" charset="0"/>
                <a:cs typeface="Calibri" pitchFamily="34" charset="0"/>
              </a:rPr>
              <a:t> Applications</a:t>
            </a:r>
            <a:br>
              <a:rPr lang="en-US" b="1" u="sng" dirty="0" smtClean="0">
                <a:latin typeface="Calibri" pitchFamily="34" charset="0"/>
                <a:cs typeface="Calibri" pitchFamily="34" charset="0"/>
              </a:rPr>
            </a:b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981200"/>
            <a:ext cx="8229600" cy="4593336"/>
          </a:xfrm>
        </p:spPr>
        <p:txBody>
          <a:bodyPr/>
          <a:lstStyle/>
          <a:p>
            <a:pPr algn="just">
              <a:buNone/>
            </a:pPr>
            <a:r>
              <a:rPr lang="en-US" dirty="0" smtClean="0">
                <a:latin typeface="Calibri" pitchFamily="34" charset="0"/>
                <a:cs typeface="Calibri" pitchFamily="34" charset="0"/>
              </a:rPr>
              <a:t>*Most common use is in cable </a:t>
            </a:r>
            <a:r>
              <a:rPr lang="en-US" dirty="0" err="1" smtClean="0">
                <a:latin typeface="Calibri" pitchFamily="34" charset="0"/>
                <a:cs typeface="Calibri" pitchFamily="34" charset="0"/>
              </a:rPr>
              <a:t>tv</a:t>
            </a:r>
            <a:endParaRPr lang="en-US" dirty="0" smtClean="0">
              <a:latin typeface="Calibri" pitchFamily="34" charset="0"/>
              <a:cs typeface="Calibri" pitchFamily="34" charset="0"/>
            </a:endParaRPr>
          </a:p>
          <a:p>
            <a:pPr algn="just">
              <a:buNone/>
            </a:pPr>
            <a:r>
              <a:rPr lang="en-US" dirty="0" smtClean="0">
                <a:latin typeface="Calibri" pitchFamily="34" charset="0"/>
                <a:cs typeface="Calibri" pitchFamily="34" charset="0"/>
              </a:rPr>
              <a:t>* Traditionally part of long distance telephone network</a:t>
            </a:r>
          </a:p>
          <a:p>
            <a:pPr algn="just">
              <a:buNone/>
            </a:pPr>
            <a:r>
              <a:rPr lang="en-US" dirty="0" smtClean="0">
                <a:latin typeface="Calibri" pitchFamily="34" charset="0"/>
                <a:cs typeface="Calibri" pitchFamily="34" charset="0"/>
              </a:rPr>
              <a:t>* Can carry more than 10,000 voice channels simultaneously using frequency-division multiplexing</a:t>
            </a:r>
          </a:p>
          <a:p>
            <a:pPr algn="just">
              <a:buNone/>
            </a:pPr>
            <a:r>
              <a:rPr lang="en-US" dirty="0" smtClean="0">
                <a:latin typeface="Calibri" pitchFamily="34" charset="0"/>
                <a:cs typeface="Calibri" pitchFamily="34" charset="0"/>
              </a:rPr>
              <a:t>* Short range connections between devices</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r>
              <a:rPr lang="en-US" b="1" u="sng" dirty="0" smtClean="0">
                <a:latin typeface="Calibri" pitchFamily="34" charset="0"/>
                <a:cs typeface="Calibri" pitchFamily="34" charset="0"/>
              </a:rPr>
              <a:t/>
            </a:r>
            <a:br>
              <a:rPr lang="en-US" b="1" u="sng" dirty="0" smtClean="0">
                <a:latin typeface="Calibri" pitchFamily="34" charset="0"/>
                <a:cs typeface="Calibri" pitchFamily="34" charset="0"/>
              </a:rPr>
            </a:br>
            <a:r>
              <a:rPr lang="en-US" b="1" u="sng" dirty="0" smtClean="0">
                <a:latin typeface="Calibri" pitchFamily="34" charset="0"/>
                <a:cs typeface="Calibri" pitchFamily="34" charset="0"/>
              </a:rPr>
              <a:t>Transmission characteristics</a:t>
            </a:r>
            <a:br>
              <a:rPr lang="en-US" b="1" u="sng" dirty="0" smtClean="0">
                <a:latin typeface="Calibri" pitchFamily="34" charset="0"/>
                <a:cs typeface="Calibri" pitchFamily="34" charset="0"/>
              </a:rPr>
            </a:b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524000"/>
            <a:ext cx="8305800" cy="5050536"/>
          </a:xfrm>
        </p:spPr>
        <p:txBody>
          <a:bodyPr>
            <a:normAutofit fontScale="85000" lnSpcReduction="10000"/>
          </a:bodyPr>
          <a:lstStyle/>
          <a:p>
            <a:pPr>
              <a:buNone/>
            </a:pPr>
            <a:r>
              <a:rPr lang="en-US" dirty="0" smtClean="0">
                <a:latin typeface="Calibri" pitchFamily="34" charset="0"/>
                <a:cs typeface="Calibri" pitchFamily="34" charset="0"/>
              </a:rPr>
              <a:t>*Used to transmit both analog and digital signals</a:t>
            </a:r>
          </a:p>
          <a:p>
            <a:pPr>
              <a:buNone/>
            </a:pPr>
            <a:r>
              <a:rPr lang="en-US" dirty="0" smtClean="0">
                <a:latin typeface="Calibri" pitchFamily="34" charset="0"/>
                <a:cs typeface="Calibri" pitchFamily="34" charset="0"/>
              </a:rPr>
              <a:t>* Superior frequency characteristics compared to twisted pair</a:t>
            </a:r>
          </a:p>
          <a:p>
            <a:pPr>
              <a:buNone/>
            </a:pPr>
            <a:r>
              <a:rPr lang="en-US" dirty="0" smtClean="0">
                <a:latin typeface="Calibri" pitchFamily="34" charset="0"/>
                <a:cs typeface="Calibri" pitchFamily="34" charset="0"/>
              </a:rPr>
              <a:t>* Can support higher frequencies and data rates</a:t>
            </a:r>
          </a:p>
          <a:p>
            <a:pPr>
              <a:buNone/>
            </a:pPr>
            <a:r>
              <a:rPr lang="en-US" dirty="0" smtClean="0">
                <a:latin typeface="Calibri" pitchFamily="34" charset="0"/>
                <a:cs typeface="Calibri" pitchFamily="34" charset="0"/>
              </a:rPr>
              <a:t>* Shielded concentric construction makes it less susceptible to interference and crosstalk than twisted pair</a:t>
            </a:r>
          </a:p>
          <a:p>
            <a:pPr>
              <a:buNone/>
            </a:pPr>
            <a:r>
              <a:rPr lang="en-US" dirty="0" smtClean="0">
                <a:latin typeface="Calibri" pitchFamily="34" charset="0"/>
                <a:cs typeface="Calibri" pitchFamily="34" charset="0"/>
              </a:rPr>
              <a:t>* Constraints on performance are attenuation, thermal noise, and </a:t>
            </a:r>
            <a:r>
              <a:rPr lang="en-US" dirty="0" smtClean="0">
                <a:solidFill>
                  <a:srgbClr val="FF0000"/>
                </a:solidFill>
                <a:latin typeface="Calibri" pitchFamily="34" charset="0"/>
                <a:cs typeface="Calibri" pitchFamily="34" charset="0"/>
              </a:rPr>
              <a:t>inter-modulation</a:t>
            </a:r>
            <a:r>
              <a:rPr lang="en-US" dirty="0" smtClean="0">
                <a:latin typeface="Calibri" pitchFamily="34" charset="0"/>
                <a:cs typeface="Calibri" pitchFamily="34" charset="0"/>
              </a:rPr>
              <a:t> noise</a:t>
            </a:r>
          </a:p>
          <a:p>
            <a:pPr>
              <a:buNone/>
            </a:pPr>
            <a:r>
              <a:rPr lang="en-US" dirty="0" smtClean="0">
                <a:latin typeface="Calibri" pitchFamily="34" charset="0"/>
                <a:cs typeface="Calibri" pitchFamily="34" charset="0"/>
              </a:rPr>
              <a:t>* Requires amplifiers every few kilometers for long distance transmission</a:t>
            </a:r>
          </a:p>
          <a:p>
            <a:pPr>
              <a:buNone/>
            </a:pPr>
            <a:r>
              <a:rPr lang="en-US" dirty="0" smtClean="0">
                <a:latin typeface="Calibri" pitchFamily="34" charset="0"/>
                <a:cs typeface="Calibri" pitchFamily="34" charset="0"/>
              </a:rPr>
              <a:t>* Usable spectrum for analog signaling up to 500 MHZ</a:t>
            </a:r>
          </a:p>
          <a:p>
            <a:pPr>
              <a:buNone/>
            </a:pPr>
            <a:r>
              <a:rPr lang="en-US" dirty="0" smtClean="0">
                <a:latin typeface="Calibri" pitchFamily="34" charset="0"/>
                <a:cs typeface="Calibri" pitchFamily="34" charset="0"/>
              </a:rPr>
              <a:t>* Requires repeaters every few kilometers for digital transmission</a:t>
            </a:r>
          </a:p>
          <a:p>
            <a:pPr>
              <a:buNone/>
            </a:pPr>
            <a:r>
              <a:rPr lang="en-US" dirty="0" smtClean="0">
                <a:latin typeface="Calibri" pitchFamily="34" charset="0"/>
                <a:cs typeface="Calibri" pitchFamily="34" charset="0"/>
              </a:rPr>
              <a:t>* For both analog and digital transmission, closer spacing is necessary for higher frequencies/data rates</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lstStyle/>
          <a:p>
            <a:r>
              <a:rPr lang="en-US" b="1" u="sng" dirty="0" smtClean="0">
                <a:solidFill>
                  <a:srgbClr val="0070C0"/>
                </a:solidFill>
                <a:latin typeface="Calibri" pitchFamily="34" charset="0"/>
                <a:cs typeface="Calibri" pitchFamily="34" charset="0"/>
              </a:rPr>
              <a:t>C</a:t>
            </a:r>
            <a:r>
              <a:rPr lang="en-US" b="1" u="sng" dirty="0" smtClean="0">
                <a:solidFill>
                  <a:srgbClr val="0070C0"/>
                </a:solidFill>
                <a:latin typeface="Calibri" pitchFamily="34" charset="0"/>
                <a:cs typeface="Calibri" pitchFamily="34" charset="0"/>
              </a:rPr>
              <a:t>ategories </a:t>
            </a:r>
            <a:r>
              <a:rPr lang="en-US" b="1" u="sng" dirty="0" smtClean="0">
                <a:solidFill>
                  <a:srgbClr val="0070C0"/>
                </a:solidFill>
                <a:latin typeface="Calibri" pitchFamily="34" charset="0"/>
                <a:cs typeface="Calibri" pitchFamily="34" charset="0"/>
              </a:rPr>
              <a:t>of coaxial cable</a:t>
            </a:r>
            <a:endParaRPr lang="en-US" b="1" u="sng" dirty="0">
              <a:solidFill>
                <a:srgbClr val="0070C0"/>
              </a:solidFill>
              <a:latin typeface="Calibri" pitchFamily="34" charset="0"/>
              <a:cs typeface="Calibri" pitchFamily="34" charset="0"/>
            </a:endParaRPr>
          </a:p>
        </p:txBody>
      </p:sp>
      <p:sp>
        <p:nvSpPr>
          <p:cNvPr id="3" name="Content Placeholder 2"/>
          <p:cNvSpPr>
            <a:spLocks noGrp="1"/>
          </p:cNvSpPr>
          <p:nvPr>
            <p:ph idx="1"/>
          </p:nvPr>
        </p:nvSpPr>
        <p:spPr>
          <a:xfrm>
            <a:off x="457200" y="1905000"/>
            <a:ext cx="8229600" cy="4669536"/>
          </a:xfrm>
        </p:spPr>
        <p:txBody>
          <a:bodyPr>
            <a:normAutofit/>
          </a:bodyPr>
          <a:lstStyle/>
          <a:p>
            <a:pPr>
              <a:buClrTx/>
              <a:buFont typeface="Wingdings" pitchFamily="2" charset="2"/>
              <a:buChar char="Ø"/>
            </a:pPr>
            <a:r>
              <a:rPr lang="en-US" dirty="0" smtClean="0">
                <a:latin typeface="Calibri" pitchFamily="34" charset="0"/>
                <a:cs typeface="Calibri" pitchFamily="34" charset="0"/>
              </a:rPr>
              <a:t>For data applications, it is classified into two categories: thick coax or 10Base5, and thin coax or 10Base2.</a:t>
            </a:r>
          </a:p>
          <a:p>
            <a:pPr>
              <a:buClrTx/>
              <a:buFont typeface="Wingdings" pitchFamily="2" charset="2"/>
              <a:buChar char="Ø"/>
            </a:pPr>
            <a:r>
              <a:rPr lang="en-US" dirty="0" smtClean="0">
                <a:latin typeface="Calibri" pitchFamily="34" charset="0"/>
                <a:cs typeface="Calibri" pitchFamily="34" charset="0"/>
              </a:rPr>
              <a:t> In this designation, the 10 refers to the transmission speed of 10 Mbps, the Base</a:t>
            </a:r>
          </a:p>
          <a:p>
            <a:pPr>
              <a:buClrTx/>
              <a:buFont typeface="Wingdings" pitchFamily="2" charset="2"/>
              <a:buChar char="Ø"/>
            </a:pPr>
            <a:r>
              <a:rPr lang="en-US" dirty="0" smtClean="0">
                <a:latin typeface="Calibri" pitchFamily="34" charset="0"/>
                <a:cs typeface="Calibri" pitchFamily="34" charset="0"/>
              </a:rPr>
              <a:t>refers to baseband signaling, and the 2 and 5 refer to the coaxial cable maximum segment length in meters.</a:t>
            </a:r>
          </a:p>
          <a:p>
            <a:pPr>
              <a:buClrTx/>
              <a:buFont typeface="Wingdings" pitchFamily="2" charset="2"/>
              <a:buChar char="Ø"/>
            </a:pPr>
            <a:r>
              <a:rPr lang="en-US" dirty="0" smtClean="0">
                <a:latin typeface="Calibri" pitchFamily="34" charset="0"/>
                <a:cs typeface="Calibri" pitchFamily="34" charset="0"/>
              </a:rPr>
              <a:t> For instance, in 10Base2, the 2 refers to 200 m (185 m has been rounded off to 200 m).</a:t>
            </a:r>
          </a:p>
          <a:p>
            <a:pPr>
              <a:buClrTx/>
              <a:buFont typeface="Wingdings" pitchFamily="2" charset="2"/>
              <a:buChar char="Ø"/>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Text Box 2"/>
          <p:cNvSpPr txBox="1">
            <a:spLocks noChangeArrowheads="1"/>
          </p:cNvSpPr>
          <p:nvPr/>
        </p:nvSpPr>
        <p:spPr bwMode="auto">
          <a:xfrm>
            <a:off x="1066800" y="1295400"/>
            <a:ext cx="6324600" cy="523220"/>
          </a:xfrm>
          <a:prstGeom prst="rect">
            <a:avLst/>
          </a:prstGeom>
          <a:noFill/>
          <a:ln w="9525">
            <a:noFill/>
            <a:miter lim="800000"/>
            <a:headEnd/>
            <a:tailEnd/>
          </a:ln>
          <a:effectLst/>
        </p:spPr>
        <p:txBody>
          <a:bodyPr wrap="square">
            <a:spAutoFit/>
          </a:bodyPr>
          <a:lstStyle/>
          <a:p>
            <a:r>
              <a:rPr lang="en-US" sz="2800" b="1" u="sng" dirty="0" smtClean="0">
                <a:solidFill>
                  <a:schemeClr val="folHlink"/>
                </a:solidFill>
                <a:latin typeface="Calibri" pitchFamily="34" charset="0"/>
                <a:cs typeface="Calibri" pitchFamily="34" charset="0"/>
              </a:rPr>
              <a:t>Table :  </a:t>
            </a:r>
            <a:r>
              <a:rPr lang="en-US" sz="2800" b="1" i="1" u="sng" dirty="0" smtClean="0">
                <a:latin typeface="Calibri" pitchFamily="34" charset="0"/>
                <a:cs typeface="Calibri" pitchFamily="34" charset="0"/>
              </a:rPr>
              <a:t>Categories of coaxial cables</a:t>
            </a:r>
            <a:endParaRPr lang="en-US" sz="2800" b="1" i="1" u="sng" dirty="0">
              <a:latin typeface="Calibri" pitchFamily="34" charset="0"/>
              <a:cs typeface="Calibri" pitchFamily="34" charset="0"/>
            </a:endParaRPr>
          </a:p>
        </p:txBody>
      </p:sp>
      <p:pic>
        <p:nvPicPr>
          <p:cNvPr id="885764" name="Picture 4"/>
          <p:cNvPicPr>
            <a:picLocks noChangeAspect="1" noChangeArrowheads="1"/>
          </p:cNvPicPr>
          <p:nvPr/>
        </p:nvPicPr>
        <p:blipFill>
          <a:blip r:embed="rId3" cstate="print">
            <a:grayscl/>
          </a:blip>
          <a:srcRect/>
          <a:stretch>
            <a:fillRect/>
          </a:stretch>
        </p:blipFill>
        <p:spPr bwMode="auto">
          <a:xfrm>
            <a:off x="838201" y="2316163"/>
            <a:ext cx="7467600" cy="3094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8153400" cy="4893647"/>
          </a:xfrm>
          <a:prstGeom prst="rect">
            <a:avLst/>
          </a:prstGeom>
        </p:spPr>
        <p:txBody>
          <a:bodyPr wrap="square">
            <a:spAutoFit/>
          </a:bodyPr>
          <a:lstStyle/>
          <a:p>
            <a:pPr algn="just">
              <a:buFont typeface="Wingdings" pitchFamily="2" charset="2"/>
              <a:buChar char="Ø"/>
            </a:pPr>
            <a:r>
              <a:rPr lang="en-US" sz="2600" dirty="0" smtClean="0">
                <a:latin typeface="Calibri" pitchFamily="34" charset="0"/>
                <a:cs typeface="Calibri" pitchFamily="34" charset="0"/>
              </a:rPr>
              <a:t> RG-11, RG-58 and RG-59 these are the three   popular coaxial cables commonly used in three different applications :</a:t>
            </a:r>
          </a:p>
          <a:p>
            <a:pPr algn="just">
              <a:buFont typeface="Wingdings" pitchFamily="2" charset="2"/>
              <a:buChar char="Ø"/>
            </a:pPr>
            <a:r>
              <a:rPr lang="en-US" sz="2600" dirty="0" smtClean="0">
                <a:latin typeface="Calibri" pitchFamily="34" charset="0"/>
                <a:cs typeface="Calibri" pitchFamily="34" charset="0"/>
              </a:rPr>
              <a:t>RG-59 is commonly used in cable TV which is very popular and is of low cost. </a:t>
            </a:r>
          </a:p>
          <a:p>
            <a:pPr algn="just">
              <a:buFont typeface="Wingdings" pitchFamily="2" charset="2"/>
              <a:buChar char="Ø"/>
            </a:pPr>
            <a:r>
              <a:rPr lang="en-US" sz="2600" dirty="0" smtClean="0">
                <a:latin typeface="Calibri" pitchFamily="34" charset="0"/>
                <a:cs typeface="Calibri" pitchFamily="34" charset="0"/>
              </a:rPr>
              <a:t> RG-58 with characteristic impedance of 50 ohms that means the cables are to be transmitted are to be terminated by 50 ohms resistance and that is used in thin Ethernet which gives a data rate of 10 Mbps.  </a:t>
            </a:r>
          </a:p>
          <a:p>
            <a:pPr algn="just">
              <a:buFont typeface="Wingdings" pitchFamily="2" charset="2"/>
              <a:buChar char="Ø"/>
            </a:pPr>
            <a:r>
              <a:rPr lang="en-US" sz="2600" dirty="0" smtClean="0">
                <a:latin typeface="Calibri" pitchFamily="34" charset="0"/>
                <a:cs typeface="Calibri" pitchFamily="34" charset="0"/>
              </a:rPr>
              <a:t>RG 11 is thick Ethernet with characteristic impedance fifty ohms also used in thick Ethernet .</a:t>
            </a:r>
          </a:p>
          <a:p>
            <a:pPr algn="just"/>
            <a:endParaRPr lang="en-US" sz="26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8610600" cy="523220"/>
          </a:xfrm>
          <a:prstGeom prst="rect">
            <a:avLst/>
          </a:prstGeom>
          <a:noFill/>
          <a:ln w="9525">
            <a:noFill/>
            <a:miter lim="800000"/>
            <a:headEnd/>
            <a:tailEnd/>
          </a:ln>
          <a:effectLst/>
        </p:spPr>
        <p:txBody>
          <a:bodyPr wrap="square">
            <a:spAutoFit/>
          </a:bodyPr>
          <a:lstStyle/>
          <a:p>
            <a:r>
              <a:rPr lang="en-US" sz="2800" b="1" u="sng" dirty="0">
                <a:solidFill>
                  <a:schemeClr val="folHlink"/>
                </a:solidFill>
                <a:latin typeface="Calibri" pitchFamily="34" charset="0"/>
                <a:cs typeface="Calibri" pitchFamily="34" charset="0"/>
              </a:rPr>
              <a:t>Figure </a:t>
            </a:r>
            <a:r>
              <a:rPr lang="en-US" sz="2800" b="1" u="sng" dirty="0" smtClean="0">
                <a:solidFill>
                  <a:schemeClr val="folHlink"/>
                </a:solidFill>
                <a:latin typeface="Calibri" pitchFamily="34" charset="0"/>
                <a:cs typeface="Calibri" pitchFamily="34" charset="0"/>
              </a:rPr>
              <a:t>: </a:t>
            </a:r>
            <a:r>
              <a:rPr lang="en-US" sz="2800" b="1" i="1" u="sng" dirty="0" smtClean="0">
                <a:latin typeface="Calibri" pitchFamily="34" charset="0"/>
                <a:cs typeface="Calibri" pitchFamily="34" charset="0"/>
              </a:rPr>
              <a:t>BNC(</a:t>
            </a:r>
            <a:r>
              <a:rPr lang="en-US" sz="2800" b="1" i="1" u="sng" dirty="0" err="1" smtClean="0">
                <a:latin typeface="Calibri" pitchFamily="34" charset="0"/>
                <a:cs typeface="Calibri" pitchFamily="34" charset="0"/>
              </a:rPr>
              <a:t>Bayone-neill-Concelman</a:t>
            </a:r>
            <a:r>
              <a:rPr lang="en-US" sz="2800" b="1" i="1" u="sng" dirty="0" smtClean="0">
                <a:latin typeface="Calibri" pitchFamily="34" charset="0"/>
                <a:cs typeface="Calibri" pitchFamily="34" charset="0"/>
              </a:rPr>
              <a:t>) </a:t>
            </a:r>
            <a:r>
              <a:rPr lang="en-US" sz="2800" b="1" i="1" u="sng" dirty="0">
                <a:latin typeface="Calibri" pitchFamily="34" charset="0"/>
                <a:cs typeface="Calibri" pitchFamily="34" charset="0"/>
              </a:rPr>
              <a:t>connectors</a:t>
            </a: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6310" name="Picture 6"/>
          <p:cNvPicPr>
            <a:picLocks noChangeAspect="1" noChangeArrowheads="1"/>
          </p:cNvPicPr>
          <p:nvPr/>
        </p:nvPicPr>
        <p:blipFill>
          <a:blip r:embed="rId3" cstate="print"/>
          <a:srcRect/>
          <a:stretch>
            <a:fillRect/>
          </a:stretch>
        </p:blipFill>
        <p:spPr bwMode="auto">
          <a:xfrm>
            <a:off x="609600" y="1981200"/>
            <a:ext cx="79248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7.</a:t>
            </a:r>
            <a:fld id="{FBC5897F-C3F4-47ED-94AB-07A1462DC924}" type="slidenum">
              <a:rPr lang="en-US"/>
              <a:pPr/>
              <a:t>27</a:t>
            </a:fld>
            <a:endParaRPr lang="en-US"/>
          </a:p>
        </p:txBody>
      </p:sp>
      <p:sp>
        <p:nvSpPr>
          <p:cNvPr id="8673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762000"/>
            <a:ext cx="5403146" cy="523220"/>
          </a:xfrm>
          <a:prstGeom prst="rect">
            <a:avLst/>
          </a:prstGeom>
          <a:noFill/>
          <a:ln w="9525">
            <a:noFill/>
            <a:miter lim="800000"/>
            <a:headEnd/>
            <a:tailEnd/>
          </a:ln>
          <a:effectLst/>
        </p:spPr>
        <p:txBody>
          <a:bodyPr wrap="none">
            <a:spAutoFit/>
          </a:bodyPr>
          <a:lstStyle/>
          <a:p>
            <a:r>
              <a:rPr lang="en-US" sz="2800" b="1" u="sng" dirty="0">
                <a:solidFill>
                  <a:schemeClr val="folHlink"/>
                </a:solidFill>
                <a:latin typeface="Calibri" pitchFamily="34" charset="0"/>
                <a:cs typeface="Calibri" pitchFamily="34" charset="0"/>
              </a:rPr>
              <a:t>Figure :</a:t>
            </a:r>
            <a:r>
              <a:rPr lang="en-US" sz="2800" b="1" u="sng" dirty="0" smtClean="0">
                <a:solidFill>
                  <a:schemeClr val="folHlink"/>
                </a:solidFill>
                <a:latin typeface="Calibri" pitchFamily="34" charset="0"/>
                <a:cs typeface="Calibri" pitchFamily="34" charset="0"/>
              </a:rPr>
              <a:t>  </a:t>
            </a:r>
            <a:r>
              <a:rPr lang="en-US" sz="2800" b="1" i="1" u="sng" dirty="0">
                <a:latin typeface="Calibri" pitchFamily="34" charset="0"/>
                <a:cs typeface="Calibri" pitchFamily="34" charset="0"/>
              </a:rPr>
              <a:t>Coaxial cable performance</a:t>
            </a:r>
          </a:p>
        </p:txBody>
      </p:sp>
      <p:sp>
        <p:nvSpPr>
          <p:cNvPr id="867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7334" name="Picture 6"/>
          <p:cNvPicPr>
            <a:picLocks noChangeAspect="1" noChangeArrowheads="1"/>
          </p:cNvPicPr>
          <p:nvPr/>
        </p:nvPicPr>
        <p:blipFill>
          <a:blip r:embed="rId3" cstate="print"/>
          <a:srcRect/>
          <a:stretch>
            <a:fillRect/>
          </a:stretch>
        </p:blipFill>
        <p:spPr bwMode="auto">
          <a:xfrm>
            <a:off x="685800" y="1627188"/>
            <a:ext cx="7696200" cy="4468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Autofit/>
          </a:bodyPr>
          <a:lstStyle/>
          <a:p>
            <a:r>
              <a:rPr lang="en-US" sz="4400" b="1" u="sng" dirty="0" smtClean="0">
                <a:latin typeface="Calibri" pitchFamily="34" charset="0"/>
                <a:cs typeface="Calibri" pitchFamily="34" charset="0"/>
              </a:rPr>
              <a:t/>
            </a:r>
            <a:br>
              <a:rPr lang="en-US" sz="4400" b="1" u="sng" dirty="0" smtClean="0">
                <a:latin typeface="Calibri" pitchFamily="34" charset="0"/>
                <a:cs typeface="Calibri" pitchFamily="34" charset="0"/>
              </a:rPr>
            </a:br>
            <a:r>
              <a:rPr lang="en-US" sz="4400" b="1" u="sng" dirty="0" smtClean="0">
                <a:latin typeface="Calibri" pitchFamily="34" charset="0"/>
                <a:cs typeface="Calibri" pitchFamily="34" charset="0"/>
              </a:rPr>
              <a:t>Optical fiber</a:t>
            </a:r>
            <a:br>
              <a:rPr lang="en-US" sz="4400" b="1" u="sng" dirty="0" smtClean="0">
                <a:latin typeface="Calibri" pitchFamily="34" charset="0"/>
                <a:cs typeface="Calibri" pitchFamily="34" charset="0"/>
              </a:rPr>
            </a:br>
            <a:endParaRPr lang="en-US" sz="4400" b="1" u="sng" dirty="0">
              <a:latin typeface="Calibri" pitchFamily="34" charset="0"/>
              <a:cs typeface="Calibri" pitchFamily="34" charset="0"/>
            </a:endParaRPr>
          </a:p>
        </p:txBody>
      </p:sp>
      <p:sp>
        <p:nvSpPr>
          <p:cNvPr id="3" name="Content Placeholder 2"/>
          <p:cNvSpPr>
            <a:spLocks noGrp="1"/>
          </p:cNvSpPr>
          <p:nvPr>
            <p:ph idx="1"/>
          </p:nvPr>
        </p:nvSpPr>
        <p:spPr>
          <a:xfrm>
            <a:off x="457200" y="1371600"/>
            <a:ext cx="8305800" cy="5202936"/>
          </a:xfrm>
        </p:spPr>
        <p:txBody>
          <a:bodyPr>
            <a:normAutofit fontScale="77500" lnSpcReduction="20000"/>
          </a:bodyPr>
          <a:lstStyle/>
          <a:p>
            <a:pPr algn="just">
              <a:buFontTx/>
              <a:buChar char="-"/>
            </a:pPr>
            <a:r>
              <a:rPr lang="en-US" dirty="0" smtClean="0">
                <a:latin typeface="Calibri" pitchFamily="34" charset="0"/>
                <a:cs typeface="Calibri" pitchFamily="34" charset="0"/>
              </a:rPr>
              <a:t>Thin, flexible material to guide optical rays</a:t>
            </a:r>
          </a:p>
          <a:p>
            <a:pPr algn="just">
              <a:buFontTx/>
              <a:buChar char="-"/>
            </a:pPr>
            <a:r>
              <a:rPr lang="en-US" dirty="0" smtClean="0">
                <a:latin typeface="Calibri" pitchFamily="34" charset="0"/>
                <a:cs typeface="Calibri" pitchFamily="34" charset="0"/>
              </a:rPr>
              <a:t> Cylindrical cross-section with three concentric links</a:t>
            </a:r>
          </a:p>
          <a:p>
            <a:pPr algn="just">
              <a:buNone/>
            </a:pPr>
            <a:r>
              <a:rPr lang="en-US" sz="3100" u="sng" dirty="0" smtClean="0">
                <a:latin typeface="Calibri" pitchFamily="34" charset="0"/>
                <a:cs typeface="Calibri" pitchFamily="34" charset="0"/>
              </a:rPr>
              <a:t> 1. Core</a:t>
            </a:r>
          </a:p>
          <a:p>
            <a:pPr algn="just">
              <a:buNone/>
            </a:pPr>
            <a:r>
              <a:rPr lang="en-US" dirty="0" smtClean="0">
                <a:latin typeface="Calibri" pitchFamily="34" charset="0"/>
                <a:cs typeface="Calibri" pitchFamily="34" charset="0"/>
              </a:rPr>
              <a:t> * Innermost section of the </a:t>
            </a:r>
            <a:r>
              <a:rPr lang="en-US" dirty="0" smtClean="0">
                <a:latin typeface="Calibri" pitchFamily="34" charset="0"/>
                <a:cs typeface="Calibri" pitchFamily="34" charset="0"/>
              </a:rPr>
              <a:t>fiber</a:t>
            </a:r>
            <a:endParaRPr lang="en-US" dirty="0" smtClean="0">
              <a:latin typeface="Calibri" pitchFamily="34" charset="0"/>
              <a:cs typeface="Calibri" pitchFamily="34" charset="0"/>
            </a:endParaRPr>
          </a:p>
          <a:p>
            <a:pPr algn="just">
              <a:buNone/>
            </a:pPr>
            <a:r>
              <a:rPr lang="en-US" dirty="0" smtClean="0">
                <a:latin typeface="Calibri" pitchFamily="34" charset="0"/>
                <a:cs typeface="Calibri" pitchFamily="34" charset="0"/>
              </a:rPr>
              <a:t> * One or more very thin (dia. 8-100 m) strands or </a:t>
            </a:r>
            <a:r>
              <a:rPr lang="en-US" dirty="0" smtClean="0">
                <a:latin typeface="Calibri" pitchFamily="34" charset="0"/>
                <a:cs typeface="Calibri" pitchFamily="34" charset="0"/>
              </a:rPr>
              <a:t>fibers</a:t>
            </a:r>
            <a:endParaRPr lang="en-US" dirty="0" smtClean="0">
              <a:latin typeface="Calibri" pitchFamily="34" charset="0"/>
              <a:cs typeface="Calibri" pitchFamily="34" charset="0"/>
            </a:endParaRPr>
          </a:p>
          <a:p>
            <a:pPr algn="just">
              <a:buNone/>
            </a:pPr>
            <a:r>
              <a:rPr lang="en-US" sz="3100" u="sng" dirty="0" smtClean="0">
                <a:latin typeface="Calibri" pitchFamily="34" charset="0"/>
                <a:cs typeface="Calibri" pitchFamily="34" charset="0"/>
              </a:rPr>
              <a:t>2. Cladding</a:t>
            </a:r>
          </a:p>
          <a:p>
            <a:pPr algn="just">
              <a:buNone/>
            </a:pPr>
            <a:r>
              <a:rPr lang="en-US" dirty="0" smtClean="0">
                <a:latin typeface="Calibri" pitchFamily="34" charset="0"/>
                <a:cs typeface="Calibri" pitchFamily="34" charset="0"/>
              </a:rPr>
              <a:t> * Surrounds each strand</a:t>
            </a:r>
          </a:p>
          <a:p>
            <a:pPr algn="just">
              <a:buNone/>
            </a:pPr>
            <a:r>
              <a:rPr lang="en-US" dirty="0" smtClean="0">
                <a:latin typeface="Calibri" pitchFamily="34" charset="0"/>
                <a:cs typeface="Calibri" pitchFamily="34" charset="0"/>
              </a:rPr>
              <a:t> * Plastic or glass coating with optical properties different from core</a:t>
            </a:r>
          </a:p>
          <a:p>
            <a:pPr algn="just">
              <a:buNone/>
            </a:pPr>
            <a:r>
              <a:rPr lang="en-US" dirty="0" smtClean="0">
                <a:latin typeface="Calibri" pitchFamily="34" charset="0"/>
                <a:cs typeface="Calibri" pitchFamily="34" charset="0"/>
              </a:rPr>
              <a:t> * Interface between core and cladding prevents light from escaping the core</a:t>
            </a:r>
          </a:p>
          <a:p>
            <a:pPr algn="just">
              <a:buNone/>
            </a:pPr>
            <a:r>
              <a:rPr lang="en-US" sz="3100" u="sng" dirty="0" smtClean="0">
                <a:latin typeface="Calibri" pitchFamily="34" charset="0"/>
                <a:cs typeface="Calibri" pitchFamily="34" charset="0"/>
              </a:rPr>
              <a:t>3. Jacket</a:t>
            </a:r>
          </a:p>
          <a:p>
            <a:pPr algn="just">
              <a:buNone/>
            </a:pPr>
            <a:r>
              <a:rPr lang="en-US" dirty="0" smtClean="0">
                <a:latin typeface="Calibri" pitchFamily="34" charset="0"/>
                <a:cs typeface="Calibri" pitchFamily="34" charset="0"/>
              </a:rPr>
              <a:t> * Outermost layer, surrounding one or more claddings</a:t>
            </a:r>
          </a:p>
          <a:p>
            <a:pPr algn="just">
              <a:buNone/>
            </a:pPr>
            <a:r>
              <a:rPr lang="en-US" dirty="0" smtClean="0">
                <a:latin typeface="Calibri" pitchFamily="34" charset="0"/>
                <a:cs typeface="Calibri" pitchFamily="34" charset="0"/>
              </a:rPr>
              <a:t> * Made of plastic and other materials</a:t>
            </a:r>
          </a:p>
          <a:p>
            <a:pPr algn="just">
              <a:buNone/>
            </a:pPr>
            <a:r>
              <a:rPr lang="en-US" dirty="0" smtClean="0">
                <a:latin typeface="Calibri" pitchFamily="34" charset="0"/>
                <a:cs typeface="Calibri" pitchFamily="34" charset="0"/>
              </a:rPr>
              <a:t> * Protects from environmental elements like moisture, abrasions, and crushing</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oAutofit/>
          </a:bodyPr>
          <a:lstStyle/>
          <a:p>
            <a:r>
              <a:rPr lang="en-US" sz="3100" b="1" u="sng" dirty="0" smtClean="0">
                <a:latin typeface="Calibri" pitchFamily="34" charset="0"/>
                <a:cs typeface="Calibri" pitchFamily="34" charset="0"/>
              </a:rPr>
              <a:t/>
            </a:r>
            <a:br>
              <a:rPr lang="en-US" sz="3100" b="1" u="sng" dirty="0" smtClean="0">
                <a:latin typeface="Calibri" pitchFamily="34" charset="0"/>
                <a:cs typeface="Calibri" pitchFamily="34" charset="0"/>
              </a:rPr>
            </a:br>
            <a:r>
              <a:rPr lang="en-US" sz="3100" b="1" u="sng" dirty="0" smtClean="0">
                <a:latin typeface="Calibri" pitchFamily="34" charset="0"/>
                <a:cs typeface="Calibri" pitchFamily="34" charset="0"/>
              </a:rPr>
              <a:t>Comparison with twisted pair and coaxial  cable</a:t>
            </a:r>
            <a:br>
              <a:rPr lang="en-US" sz="3100" b="1" u="sng" dirty="0" smtClean="0">
                <a:latin typeface="Calibri" pitchFamily="34" charset="0"/>
                <a:cs typeface="Calibri" pitchFamily="34" charset="0"/>
              </a:rPr>
            </a:br>
            <a:endParaRPr lang="en-US" sz="3100" b="1" u="sng" dirty="0">
              <a:latin typeface="Calibri" pitchFamily="34" charset="0"/>
              <a:cs typeface="Calibri" pitchFamily="34" charset="0"/>
            </a:endParaRPr>
          </a:p>
        </p:txBody>
      </p:sp>
      <p:sp>
        <p:nvSpPr>
          <p:cNvPr id="3" name="Content Placeholder 2"/>
          <p:cNvSpPr>
            <a:spLocks noGrp="1"/>
          </p:cNvSpPr>
          <p:nvPr>
            <p:ph idx="1"/>
          </p:nvPr>
        </p:nvSpPr>
        <p:spPr>
          <a:xfrm>
            <a:off x="457200" y="1752600"/>
            <a:ext cx="8229600" cy="4821936"/>
          </a:xfrm>
        </p:spPr>
        <p:txBody>
          <a:bodyPr>
            <a:normAutofit fontScale="85000" lnSpcReduction="20000"/>
          </a:bodyPr>
          <a:lstStyle/>
          <a:p>
            <a:pPr algn="just">
              <a:buNone/>
            </a:pPr>
            <a:r>
              <a:rPr lang="en-US" dirty="0" smtClean="0">
                <a:latin typeface="Calibri" pitchFamily="34" charset="0"/>
                <a:cs typeface="Calibri" pitchFamily="34" charset="0"/>
              </a:rPr>
              <a:t>1. Capacity</a:t>
            </a:r>
          </a:p>
          <a:p>
            <a:pPr algn="just">
              <a:buNone/>
            </a:pPr>
            <a:r>
              <a:rPr lang="en-US" dirty="0" smtClean="0">
                <a:latin typeface="Calibri" pitchFamily="34" charset="0"/>
                <a:cs typeface="Calibri" pitchFamily="34" charset="0"/>
              </a:rPr>
              <a:t> - Much higher bandwidth</a:t>
            </a:r>
          </a:p>
          <a:p>
            <a:pPr algn="just">
              <a:buNone/>
            </a:pPr>
            <a:r>
              <a:rPr lang="en-US" dirty="0" smtClean="0">
                <a:latin typeface="Calibri" pitchFamily="34" charset="0"/>
                <a:cs typeface="Calibri" pitchFamily="34" charset="0"/>
              </a:rPr>
              <a:t> - Can carry hundreds of </a:t>
            </a:r>
            <a:r>
              <a:rPr lang="en-US" dirty="0" err="1" smtClean="0">
                <a:latin typeface="Calibri" pitchFamily="34" charset="0"/>
                <a:cs typeface="Calibri" pitchFamily="34" charset="0"/>
              </a:rPr>
              <a:t>Gbps</a:t>
            </a:r>
            <a:r>
              <a:rPr lang="en-US" dirty="0" smtClean="0">
                <a:latin typeface="Calibri" pitchFamily="34" charset="0"/>
                <a:cs typeface="Calibri" pitchFamily="34" charset="0"/>
              </a:rPr>
              <a:t> over tens of </a:t>
            </a:r>
            <a:r>
              <a:rPr lang="en-US" dirty="0" err="1" smtClean="0">
                <a:latin typeface="Calibri" pitchFamily="34" charset="0"/>
                <a:cs typeface="Calibri" pitchFamily="34" charset="0"/>
              </a:rPr>
              <a:t>kms</a:t>
            </a:r>
            <a:endParaRPr lang="en-US" dirty="0" smtClean="0">
              <a:latin typeface="Calibri" pitchFamily="34" charset="0"/>
              <a:cs typeface="Calibri" pitchFamily="34" charset="0"/>
            </a:endParaRPr>
          </a:p>
          <a:p>
            <a:pPr algn="just">
              <a:buNone/>
            </a:pPr>
            <a:r>
              <a:rPr lang="en-US" dirty="0" smtClean="0">
                <a:latin typeface="Calibri" pitchFamily="34" charset="0"/>
                <a:cs typeface="Calibri" pitchFamily="34" charset="0"/>
              </a:rPr>
              <a:t>2. Smaller size and light weight</a:t>
            </a:r>
          </a:p>
          <a:p>
            <a:pPr algn="just">
              <a:buNone/>
            </a:pPr>
            <a:r>
              <a:rPr lang="en-US" dirty="0" smtClean="0">
                <a:latin typeface="Calibri" pitchFamily="34" charset="0"/>
                <a:cs typeface="Calibri" pitchFamily="34" charset="0"/>
              </a:rPr>
              <a:t>  - Very thin for similar data capacity Much lighter and easy to support in terms of weight (structural properties)</a:t>
            </a:r>
          </a:p>
          <a:p>
            <a:pPr algn="just">
              <a:buNone/>
            </a:pPr>
            <a:r>
              <a:rPr lang="en-US" dirty="0" smtClean="0">
                <a:latin typeface="Calibri" pitchFamily="34" charset="0"/>
                <a:cs typeface="Calibri" pitchFamily="34" charset="0"/>
              </a:rPr>
              <a:t> 3.  Significantly lower attenuation</a:t>
            </a:r>
          </a:p>
          <a:p>
            <a:pPr algn="just">
              <a:buNone/>
            </a:pPr>
            <a:r>
              <a:rPr lang="en-US" dirty="0" smtClean="0">
                <a:latin typeface="Calibri" pitchFamily="34" charset="0"/>
                <a:cs typeface="Calibri" pitchFamily="34" charset="0"/>
              </a:rPr>
              <a:t>4. EM isolation</a:t>
            </a:r>
          </a:p>
          <a:p>
            <a:pPr algn="just">
              <a:buNone/>
            </a:pPr>
            <a:r>
              <a:rPr lang="en-US" dirty="0" smtClean="0">
                <a:latin typeface="Calibri" pitchFamily="34" charset="0"/>
                <a:cs typeface="Calibri" pitchFamily="34" charset="0"/>
              </a:rPr>
              <a:t>   -Not affected by external EM fields</a:t>
            </a:r>
          </a:p>
          <a:p>
            <a:pPr algn="just">
              <a:buNone/>
            </a:pPr>
            <a:r>
              <a:rPr lang="en-US" dirty="0" smtClean="0">
                <a:latin typeface="Calibri" pitchFamily="34" charset="0"/>
                <a:cs typeface="Calibri" pitchFamily="34" charset="0"/>
              </a:rPr>
              <a:t>   -Not vulnerable to interference, impulse noise, or crosstalk</a:t>
            </a:r>
          </a:p>
          <a:p>
            <a:pPr algn="just">
              <a:buNone/>
            </a:pPr>
            <a:r>
              <a:rPr lang="en-US" dirty="0" smtClean="0">
                <a:latin typeface="Calibri" pitchFamily="34" charset="0"/>
                <a:cs typeface="Calibri" pitchFamily="34" charset="0"/>
              </a:rPr>
              <a:t>   -No energy radiation; little interference with other devices; security from eavesdropping</a:t>
            </a:r>
          </a:p>
          <a:p>
            <a:pPr algn="just">
              <a:buNone/>
            </a:pPr>
            <a:r>
              <a:rPr lang="en-US" dirty="0" smtClean="0">
                <a:latin typeface="Calibri" pitchFamily="34" charset="0"/>
                <a:cs typeface="Calibri" pitchFamily="34" charset="0"/>
              </a:rPr>
              <a:t>5. Greater repeater spacing</a:t>
            </a:r>
          </a:p>
          <a:p>
            <a:pPr algn="just">
              <a:buNone/>
            </a:pPr>
            <a:r>
              <a:rPr lang="en-US" dirty="0" smtClean="0">
                <a:latin typeface="Calibri" pitchFamily="34" charset="0"/>
                <a:cs typeface="Calibri" pitchFamily="34" charset="0"/>
              </a:rPr>
              <a:t>  - Lower cost and fewer error sources</a:t>
            </a:r>
          </a:p>
          <a:p>
            <a:pPr algn="just"/>
            <a:endParaRPr lang="en-US" dirty="0" smtClean="0">
              <a:latin typeface="Calibri" pitchFamily="34" charset="0"/>
              <a:cs typeface="Calibri" pitchFamily="34" charset="0"/>
            </a:endParaRP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59140" name="Text Box 4"/>
          <p:cNvSpPr txBox="1">
            <a:spLocks noChangeArrowheads="1"/>
          </p:cNvSpPr>
          <p:nvPr/>
        </p:nvSpPr>
        <p:spPr bwMode="auto">
          <a:xfrm>
            <a:off x="304800" y="762000"/>
            <a:ext cx="5348195" cy="461665"/>
          </a:xfrm>
          <a:prstGeom prst="rect">
            <a:avLst/>
          </a:prstGeom>
          <a:noFill/>
          <a:ln w="9525">
            <a:noFill/>
            <a:miter lim="800000"/>
            <a:headEnd/>
            <a:tailEnd/>
          </a:ln>
          <a:effectLst/>
        </p:spPr>
        <p:txBody>
          <a:bodyPr wrap="none">
            <a:spAutoFit/>
          </a:bodyPr>
          <a:lstStyle/>
          <a:p>
            <a:r>
              <a:rPr lang="en-US" sz="2400" dirty="0">
                <a:latin typeface="Times New Roman" pitchFamily="18" charset="0"/>
              </a:rPr>
              <a:t>Figure </a:t>
            </a:r>
            <a:r>
              <a:rPr lang="en-US" sz="2400" dirty="0" smtClean="0">
                <a:latin typeface="Times New Roman" pitchFamily="18" charset="0"/>
              </a:rPr>
              <a:t>:</a:t>
            </a:r>
            <a:r>
              <a:rPr lang="en-US" sz="2000" i="1" dirty="0" smtClean="0">
                <a:latin typeface="Times New Roman" pitchFamily="18" charset="0"/>
              </a:rPr>
              <a:t>Transmission </a:t>
            </a:r>
            <a:r>
              <a:rPr lang="en-US" sz="2000" i="1" dirty="0">
                <a:latin typeface="Times New Roman" pitchFamily="18" charset="0"/>
              </a:rPr>
              <a:t>medium and physical layer</a:t>
            </a:r>
          </a:p>
        </p:txBody>
      </p:sp>
      <p:sp>
        <p:nvSpPr>
          <p:cNvPr id="859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59143" name="Picture 7"/>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185738" y="2584450"/>
            <a:ext cx="8729662" cy="2520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fontScale="90000"/>
          </a:bodyPr>
          <a:lstStyle/>
          <a:p>
            <a:r>
              <a:rPr lang="en-US" b="1" u="sng" dirty="0" smtClean="0">
                <a:solidFill>
                  <a:srgbClr val="0070C0"/>
                </a:solidFill>
                <a:latin typeface="Calibri" pitchFamily="34" charset="0"/>
                <a:cs typeface="Calibri" pitchFamily="34" charset="0"/>
              </a:rPr>
              <a:t/>
            </a:r>
            <a:br>
              <a:rPr lang="en-US" b="1" u="sng" dirty="0" smtClean="0">
                <a:solidFill>
                  <a:srgbClr val="0070C0"/>
                </a:solidFill>
                <a:latin typeface="Calibri" pitchFamily="34" charset="0"/>
                <a:cs typeface="Calibri" pitchFamily="34" charset="0"/>
              </a:rPr>
            </a:br>
            <a:r>
              <a:rPr lang="en-US" b="1" u="sng" dirty="0" smtClean="0">
                <a:solidFill>
                  <a:srgbClr val="0070C0"/>
                </a:solidFill>
                <a:latin typeface="Calibri" pitchFamily="34" charset="0"/>
                <a:cs typeface="Calibri" pitchFamily="34" charset="0"/>
              </a:rPr>
              <a:t>COPPER VERSUS FIBER</a:t>
            </a:r>
            <a:br>
              <a:rPr lang="en-US" b="1" u="sng" dirty="0" smtClean="0">
                <a:solidFill>
                  <a:srgbClr val="0070C0"/>
                </a:solidFill>
                <a:latin typeface="Calibri" pitchFamily="34" charset="0"/>
                <a:cs typeface="Calibri" pitchFamily="34" charset="0"/>
              </a:rPr>
            </a:br>
            <a:endParaRPr lang="en-US" b="1" u="sng" dirty="0">
              <a:solidFill>
                <a:srgbClr val="0070C0"/>
              </a:solidFill>
              <a:latin typeface="Calibri" pitchFamily="34" charset="0"/>
              <a:cs typeface="Calibri" pitchFamily="34" charset="0"/>
            </a:endParaRPr>
          </a:p>
        </p:txBody>
      </p:sp>
      <p:sp>
        <p:nvSpPr>
          <p:cNvPr id="3" name="Content Placeholder 2"/>
          <p:cNvSpPr>
            <a:spLocks noGrp="1"/>
          </p:cNvSpPr>
          <p:nvPr>
            <p:ph idx="1"/>
          </p:nvPr>
        </p:nvSpPr>
        <p:spPr>
          <a:xfrm>
            <a:off x="381000" y="1447800"/>
            <a:ext cx="8305800" cy="5126736"/>
          </a:xfrm>
        </p:spPr>
        <p:txBody>
          <a:bodyPr>
            <a:noAutofit/>
          </a:bodyPr>
          <a:lstStyle/>
          <a:p>
            <a:pPr algn="just">
              <a:buClrTx/>
              <a:buFont typeface="Wingdings" pitchFamily="2" charset="2"/>
              <a:buChar char="Ø"/>
            </a:pPr>
            <a:r>
              <a:rPr lang="en-US" sz="2600" dirty="0" smtClean="0">
                <a:latin typeface="Calibri" pitchFamily="34" charset="0"/>
                <a:cs typeface="Calibri" pitchFamily="34" charset="0"/>
              </a:rPr>
              <a:t>Optical fibers have several advantages over copper cables: immunity to EMI, </a:t>
            </a:r>
            <a:r>
              <a:rPr lang="en-US" sz="2600" dirty="0" smtClean="0">
                <a:latin typeface="Calibri" pitchFamily="34" charset="0"/>
                <a:cs typeface="Calibri" pitchFamily="34" charset="0"/>
              </a:rPr>
              <a:t>lighting, electrical </a:t>
            </a:r>
            <a:r>
              <a:rPr lang="en-US" sz="2600" dirty="0" smtClean="0">
                <a:latin typeface="Calibri" pitchFamily="34" charset="0"/>
                <a:cs typeface="Calibri" pitchFamily="34" charset="0"/>
              </a:rPr>
              <a:t>discharges, and crosstalk, no electrical ground loop or short circuit problems, and resistance to nuclear radiation and high temperatures. </a:t>
            </a:r>
          </a:p>
          <a:p>
            <a:pPr algn="just">
              <a:buClrTx/>
              <a:buFont typeface="Wingdings" pitchFamily="2" charset="2"/>
              <a:buChar char="Ø"/>
            </a:pPr>
            <a:r>
              <a:rPr lang="en-US" sz="2600" dirty="0" smtClean="0">
                <a:latin typeface="Calibri" pitchFamily="34" charset="0"/>
                <a:cs typeface="Calibri" pitchFamily="34" charset="0"/>
              </a:rPr>
              <a:t>Also, there is no electrical hazard when a fiber-optic cable is cut or damaged.</a:t>
            </a:r>
          </a:p>
          <a:p>
            <a:pPr algn="just">
              <a:buClrTx/>
              <a:buFont typeface="Wingdings" pitchFamily="2" charset="2"/>
              <a:buChar char="Ø"/>
            </a:pPr>
            <a:r>
              <a:rPr lang="en-US" sz="2600" dirty="0" smtClean="0">
                <a:latin typeface="Calibri" pitchFamily="34" charset="0"/>
                <a:cs typeface="Calibri" pitchFamily="34" charset="0"/>
              </a:rPr>
              <a:t> More importantly, a fiber can carry thousands of times more information than can a copper wire of the same size. </a:t>
            </a:r>
          </a:p>
          <a:p>
            <a:pPr algn="just">
              <a:buClrTx/>
              <a:buFont typeface="Wingdings" pitchFamily="2" charset="2"/>
              <a:buChar char="Ø"/>
            </a:pPr>
            <a:r>
              <a:rPr lang="en-US" sz="2600" dirty="0" smtClean="0">
                <a:latin typeface="Calibri" pitchFamily="34" charset="0"/>
                <a:cs typeface="Calibri" pitchFamily="34" charset="0"/>
              </a:rPr>
              <a:t>Optical fiber cables are lighter and take less space than copper cables for the same information capacity.</a:t>
            </a:r>
          </a:p>
          <a:p>
            <a:pPr algn="just">
              <a:buClrTx/>
              <a:buNone/>
            </a:pPr>
            <a:endParaRPr lang="en-US" sz="2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r>
              <a:rPr lang="en-US" b="1" u="sng" dirty="0" smtClean="0">
                <a:solidFill>
                  <a:srgbClr val="0070C0"/>
                </a:solidFill>
                <a:latin typeface="Calibri" pitchFamily="34" charset="0"/>
                <a:cs typeface="Calibri" pitchFamily="34" charset="0"/>
              </a:rPr>
              <a:t/>
            </a:r>
            <a:br>
              <a:rPr lang="en-US" b="1" u="sng" dirty="0" smtClean="0">
                <a:solidFill>
                  <a:srgbClr val="0070C0"/>
                </a:solidFill>
                <a:latin typeface="Calibri" pitchFamily="34" charset="0"/>
                <a:cs typeface="Calibri" pitchFamily="34" charset="0"/>
              </a:rPr>
            </a:br>
            <a:r>
              <a:rPr lang="en-US" b="1" u="sng" dirty="0" smtClean="0">
                <a:solidFill>
                  <a:srgbClr val="0070C0"/>
                </a:solidFill>
                <a:latin typeface="Calibri" pitchFamily="34" charset="0"/>
                <a:cs typeface="Calibri" pitchFamily="34" charset="0"/>
              </a:rPr>
              <a:t>COPPER VERSUS FIBER</a:t>
            </a:r>
            <a:br>
              <a:rPr lang="en-US" b="1" u="sng" dirty="0" smtClean="0">
                <a:solidFill>
                  <a:srgbClr val="0070C0"/>
                </a:solidFill>
                <a:latin typeface="Calibri" pitchFamily="34" charset="0"/>
                <a:cs typeface="Calibri" pitchFamily="34" charset="0"/>
              </a:rPr>
            </a:br>
            <a:endParaRPr lang="en-US" u="sng" dirty="0">
              <a:solidFill>
                <a:srgbClr val="0070C0"/>
              </a:solidFill>
              <a:latin typeface="Calibri" pitchFamily="34" charset="0"/>
              <a:cs typeface="Calibri" pitchFamily="34" charset="0"/>
            </a:endParaRPr>
          </a:p>
        </p:txBody>
      </p:sp>
      <p:sp>
        <p:nvSpPr>
          <p:cNvPr id="3" name="Content Placeholder 2"/>
          <p:cNvSpPr>
            <a:spLocks noGrp="1"/>
          </p:cNvSpPr>
          <p:nvPr>
            <p:ph idx="1"/>
          </p:nvPr>
        </p:nvSpPr>
        <p:spPr>
          <a:xfrm>
            <a:off x="381000" y="1600200"/>
            <a:ext cx="8305800" cy="4974336"/>
          </a:xfrm>
        </p:spPr>
        <p:txBody>
          <a:bodyPr>
            <a:normAutofit/>
          </a:bodyPr>
          <a:lstStyle/>
          <a:p>
            <a:pPr algn="just">
              <a:buClrTx/>
              <a:buFont typeface="Wingdings" pitchFamily="2" charset="2"/>
              <a:buChar char="Ø"/>
            </a:pPr>
            <a:r>
              <a:rPr lang="en-US" dirty="0" smtClean="0">
                <a:latin typeface="Calibri" pitchFamily="34" charset="0"/>
                <a:cs typeface="Calibri" pitchFamily="34" charset="0"/>
              </a:rPr>
              <a:t>Fibers also have longer cable runs between repeaters because a signal loses very little strength as it travels down a fiber, as compared with copper. </a:t>
            </a:r>
          </a:p>
          <a:p>
            <a:pPr algn="just">
              <a:buClrTx/>
              <a:buFont typeface="Wingdings" pitchFamily="2" charset="2"/>
              <a:buChar char="Ø"/>
            </a:pPr>
            <a:r>
              <a:rPr lang="en-US" dirty="0" smtClean="0">
                <a:latin typeface="Calibri" pitchFamily="34" charset="0"/>
                <a:cs typeface="Calibri" pitchFamily="34" charset="0"/>
              </a:rPr>
              <a:t>Optical fiber losses are independent of the transmission frequency on a network; there is no crosstalk that can degrade or limit the performance of fiber as network speeds increase.</a:t>
            </a:r>
          </a:p>
          <a:p>
            <a:pPr algn="just">
              <a:buClrTx/>
              <a:buFont typeface="Wingdings" pitchFamily="2" charset="2"/>
              <a:buChar char="Ø"/>
            </a:pPr>
            <a:r>
              <a:rPr lang="en-US" dirty="0" smtClean="0">
                <a:latin typeface="Calibri" pitchFamily="34" charset="0"/>
                <a:cs typeface="Calibri" pitchFamily="34" charset="0"/>
              </a:rPr>
              <a:t> As a result of the crucial advantages that fiber offers over copper, it is often used in backbone wiring, noisy environments such as factory floors, and security-conscious installations like military and banking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Autofit/>
          </a:bodyPr>
          <a:lstStyle/>
          <a:p>
            <a:r>
              <a:rPr lang="en-US" sz="4400" b="1" u="sng" dirty="0" smtClean="0">
                <a:latin typeface="Calibri" pitchFamily="34" charset="0"/>
                <a:cs typeface="Calibri" pitchFamily="34" charset="0"/>
              </a:rPr>
              <a:t/>
            </a:r>
            <a:br>
              <a:rPr lang="en-US" sz="4400" b="1" u="sng" dirty="0" smtClean="0">
                <a:latin typeface="Calibri" pitchFamily="34" charset="0"/>
                <a:cs typeface="Calibri" pitchFamily="34" charset="0"/>
              </a:rPr>
            </a:br>
            <a:r>
              <a:rPr lang="en-US" sz="4400" b="1" u="sng" dirty="0" smtClean="0">
                <a:latin typeface="Calibri" pitchFamily="34" charset="0"/>
                <a:cs typeface="Calibri" pitchFamily="34" charset="0"/>
              </a:rPr>
              <a:t>Applications</a:t>
            </a:r>
            <a:br>
              <a:rPr lang="en-US" sz="4400" b="1" u="sng" dirty="0" smtClean="0">
                <a:latin typeface="Calibri" pitchFamily="34" charset="0"/>
                <a:cs typeface="Calibri" pitchFamily="34" charset="0"/>
              </a:rPr>
            </a:br>
            <a:endParaRPr lang="en-US" sz="4400" dirty="0"/>
          </a:p>
        </p:txBody>
      </p:sp>
      <p:sp>
        <p:nvSpPr>
          <p:cNvPr id="3" name="Content Placeholder 2"/>
          <p:cNvSpPr>
            <a:spLocks noGrp="1"/>
          </p:cNvSpPr>
          <p:nvPr>
            <p:ph idx="1"/>
          </p:nvPr>
        </p:nvSpPr>
        <p:spPr>
          <a:xfrm>
            <a:off x="457200" y="1600200"/>
            <a:ext cx="8229600" cy="4974336"/>
          </a:xfrm>
        </p:spPr>
        <p:txBody>
          <a:bodyPr>
            <a:normAutofit/>
          </a:bodyPr>
          <a:lstStyle/>
          <a:p>
            <a:pPr algn="just">
              <a:buClrTx/>
              <a:buFont typeface="Wingdings" pitchFamily="2" charset="2"/>
              <a:buChar char="Ø"/>
            </a:pPr>
            <a:r>
              <a:rPr lang="en-US" dirty="0" smtClean="0">
                <a:latin typeface="Calibri" pitchFamily="34" charset="0"/>
                <a:cs typeface="Calibri" pitchFamily="34" charset="0"/>
              </a:rPr>
              <a:t> Because of greater bandwidth (2Gbps), smaller diameter, lighter weight, low attenuation, immunity to electromagnetic interference and longer repeater spacing, optical fiber cables are finding widespread use in long-distance telecommunications.</a:t>
            </a:r>
          </a:p>
          <a:p>
            <a:pPr algn="just">
              <a:buClrTx/>
              <a:buFont typeface="Wingdings" pitchFamily="2" charset="2"/>
              <a:buChar char="Ø"/>
            </a:pPr>
            <a:r>
              <a:rPr lang="en-US" dirty="0" smtClean="0">
                <a:latin typeface="Calibri" pitchFamily="34" charset="0"/>
                <a:cs typeface="Calibri" pitchFamily="34" charset="0"/>
              </a:rPr>
              <a:t> Especially, the single mode fiber is suitable for this purpose.  </a:t>
            </a:r>
          </a:p>
          <a:p>
            <a:pPr algn="just">
              <a:buClrTx/>
              <a:buFont typeface="Wingdings" pitchFamily="2" charset="2"/>
              <a:buChar char="Ø"/>
            </a:pPr>
            <a:r>
              <a:rPr lang="en-US" dirty="0" smtClean="0">
                <a:latin typeface="Calibri" pitchFamily="34" charset="0"/>
                <a:cs typeface="Calibri" pitchFamily="34" charset="0"/>
              </a:rPr>
              <a:t>Fiber optic cables are also used in high-speed LAN applications. </a:t>
            </a:r>
          </a:p>
          <a:p>
            <a:pPr algn="just">
              <a:buClrTx/>
              <a:buFont typeface="Wingdings" pitchFamily="2" charset="2"/>
              <a:buChar char="Ø"/>
            </a:pPr>
            <a:r>
              <a:rPr lang="en-US" dirty="0" smtClean="0">
                <a:latin typeface="Calibri" pitchFamily="34" charset="0"/>
                <a:cs typeface="Calibri" pitchFamily="34" charset="0"/>
              </a:rPr>
              <a:t>Multi-mode fiber is commonly used in LAN. </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Autofit/>
          </a:bodyPr>
          <a:lstStyle/>
          <a:p>
            <a:r>
              <a:rPr lang="en-US" sz="4400" b="1" u="sng" dirty="0" smtClean="0">
                <a:latin typeface="Calibri" pitchFamily="34" charset="0"/>
                <a:cs typeface="Calibri" pitchFamily="34" charset="0"/>
              </a:rPr>
              <a:t/>
            </a:r>
            <a:br>
              <a:rPr lang="en-US" sz="4400" b="1" u="sng" dirty="0" smtClean="0">
                <a:latin typeface="Calibri" pitchFamily="34" charset="0"/>
                <a:cs typeface="Calibri" pitchFamily="34" charset="0"/>
              </a:rPr>
            </a:br>
            <a:r>
              <a:rPr lang="en-US" sz="4400" b="1" u="sng" dirty="0" smtClean="0">
                <a:latin typeface="Calibri" pitchFamily="34" charset="0"/>
                <a:cs typeface="Calibri" pitchFamily="34" charset="0"/>
              </a:rPr>
              <a:t>Applications</a:t>
            </a:r>
            <a:br>
              <a:rPr lang="en-US" sz="4400" b="1" u="sng" dirty="0" smtClean="0">
                <a:latin typeface="Calibri" pitchFamily="34" charset="0"/>
                <a:cs typeface="Calibri" pitchFamily="34" charset="0"/>
              </a:rPr>
            </a:br>
            <a:endParaRPr lang="en-US" sz="4400" b="1" u="sng" dirty="0">
              <a:latin typeface="Calibri" pitchFamily="34" charset="0"/>
              <a:cs typeface="Calibri" pitchFamily="34" charset="0"/>
            </a:endParaRPr>
          </a:p>
        </p:txBody>
      </p:sp>
      <p:sp>
        <p:nvSpPr>
          <p:cNvPr id="3" name="Content Placeholder 2"/>
          <p:cNvSpPr>
            <a:spLocks noGrp="1"/>
          </p:cNvSpPr>
          <p:nvPr>
            <p:ph idx="1"/>
          </p:nvPr>
        </p:nvSpPr>
        <p:spPr>
          <a:xfrm>
            <a:off x="457200" y="1752600"/>
            <a:ext cx="8229600" cy="4821936"/>
          </a:xfrm>
        </p:spPr>
        <p:txBody>
          <a:bodyPr>
            <a:normAutofit/>
          </a:bodyPr>
          <a:lstStyle/>
          <a:p>
            <a:pPr algn="just">
              <a:buNone/>
            </a:pPr>
            <a:r>
              <a:rPr lang="en-US" dirty="0" smtClean="0">
                <a:latin typeface="Calibri" pitchFamily="34" charset="0"/>
                <a:cs typeface="Calibri" pitchFamily="34" charset="0"/>
              </a:rPr>
              <a:t>1. Long haul trunks</a:t>
            </a:r>
          </a:p>
          <a:p>
            <a:pPr algn="just">
              <a:buNone/>
            </a:pPr>
            <a:r>
              <a:rPr lang="en-US" dirty="0" smtClean="0">
                <a:latin typeface="Calibri" pitchFamily="34" charset="0"/>
                <a:cs typeface="Calibri" pitchFamily="34" charset="0"/>
              </a:rPr>
              <a:t> *  Increasingly common in telephone networks</a:t>
            </a:r>
          </a:p>
          <a:p>
            <a:pPr algn="just">
              <a:buNone/>
            </a:pPr>
            <a:r>
              <a:rPr lang="en-US" dirty="0" smtClean="0">
                <a:latin typeface="Calibri" pitchFamily="34" charset="0"/>
                <a:cs typeface="Calibri" pitchFamily="34" charset="0"/>
              </a:rPr>
              <a:t> * About 1500km in length with high capacity (20000 to 60000 voice channels)</a:t>
            </a:r>
          </a:p>
          <a:p>
            <a:pPr algn="just">
              <a:buNone/>
            </a:pPr>
            <a:r>
              <a:rPr lang="en-US" dirty="0" smtClean="0">
                <a:latin typeface="Calibri" pitchFamily="34" charset="0"/>
                <a:cs typeface="Calibri" pitchFamily="34" charset="0"/>
              </a:rPr>
              <a:t>2.  Metropolitan trunks</a:t>
            </a:r>
          </a:p>
          <a:p>
            <a:pPr algn="just">
              <a:buNone/>
            </a:pPr>
            <a:r>
              <a:rPr lang="en-US" dirty="0" smtClean="0">
                <a:latin typeface="Calibri" pitchFamily="34" charset="0"/>
                <a:cs typeface="Calibri" pitchFamily="34" charset="0"/>
              </a:rPr>
              <a:t>  * Average length of about 12 km with a capacity of 100,000 voice channels</a:t>
            </a:r>
          </a:p>
          <a:p>
            <a:pPr algn="just">
              <a:buNone/>
            </a:pPr>
            <a:r>
              <a:rPr lang="en-US" dirty="0" smtClean="0">
                <a:latin typeface="Calibri" pitchFamily="34" charset="0"/>
                <a:cs typeface="Calibri" pitchFamily="34" charset="0"/>
              </a:rPr>
              <a:t>  * Mostly </a:t>
            </a:r>
            <a:r>
              <a:rPr lang="en-US" dirty="0" smtClean="0">
                <a:latin typeface="Calibri" pitchFamily="34" charset="0"/>
                <a:cs typeface="Calibri" pitchFamily="34" charset="0"/>
              </a:rPr>
              <a:t>repeater less </a:t>
            </a:r>
            <a:r>
              <a:rPr lang="en-US" dirty="0" smtClean="0">
                <a:latin typeface="Calibri" pitchFamily="34" charset="0"/>
                <a:cs typeface="Calibri" pitchFamily="34" charset="0"/>
              </a:rPr>
              <a:t>to join phone exchanges in metro areas</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33400"/>
          </a:xfrm>
        </p:spPr>
        <p:txBody>
          <a:bodyPr>
            <a:normAutofit fontScale="90000"/>
          </a:bodyPr>
          <a:lstStyle/>
          <a:p>
            <a:r>
              <a:rPr lang="en-US" sz="4400" b="1" u="sng" dirty="0" smtClean="0">
                <a:latin typeface="Calibri" pitchFamily="34" charset="0"/>
                <a:cs typeface="Calibri" pitchFamily="34" charset="0"/>
              </a:rPr>
              <a:t>Applications</a:t>
            </a:r>
            <a:endParaRPr lang="en-US" sz="4400" b="1" u="sng" dirty="0">
              <a:latin typeface="Calibri" pitchFamily="34" charset="0"/>
              <a:cs typeface="Calibri" pitchFamily="34" charset="0"/>
            </a:endParaRPr>
          </a:p>
        </p:txBody>
      </p:sp>
      <p:sp>
        <p:nvSpPr>
          <p:cNvPr id="3" name="Content Placeholder 2"/>
          <p:cNvSpPr>
            <a:spLocks noGrp="1"/>
          </p:cNvSpPr>
          <p:nvPr>
            <p:ph idx="1"/>
          </p:nvPr>
        </p:nvSpPr>
        <p:spPr>
          <a:xfrm>
            <a:off x="457200" y="1600200"/>
            <a:ext cx="8229600" cy="4974336"/>
          </a:xfrm>
        </p:spPr>
        <p:txBody>
          <a:bodyPr>
            <a:normAutofit lnSpcReduction="10000"/>
          </a:bodyPr>
          <a:lstStyle/>
          <a:p>
            <a:pPr algn="just">
              <a:buNone/>
            </a:pPr>
            <a:r>
              <a:rPr lang="en-US" dirty="0" smtClean="0">
                <a:latin typeface="Calibri" pitchFamily="34" charset="0"/>
                <a:cs typeface="Calibri" pitchFamily="34" charset="0"/>
              </a:rPr>
              <a:t>3. Rural exchange trunks</a:t>
            </a:r>
          </a:p>
          <a:p>
            <a:pPr algn="just">
              <a:buNone/>
            </a:pPr>
            <a:r>
              <a:rPr lang="en-US" dirty="0" smtClean="0">
                <a:latin typeface="Calibri" pitchFamily="34" charset="0"/>
                <a:cs typeface="Calibri" pitchFamily="34" charset="0"/>
              </a:rPr>
              <a:t>  *Circuit lengths from 40 to 160 km</a:t>
            </a:r>
          </a:p>
          <a:p>
            <a:pPr algn="just">
              <a:buNone/>
            </a:pPr>
            <a:r>
              <a:rPr lang="en-US" dirty="0" smtClean="0">
                <a:latin typeface="Calibri" pitchFamily="34" charset="0"/>
                <a:cs typeface="Calibri" pitchFamily="34" charset="0"/>
              </a:rPr>
              <a:t>   *Fewer than 5000 voice channels</a:t>
            </a:r>
          </a:p>
          <a:p>
            <a:pPr algn="just">
              <a:buNone/>
            </a:pPr>
            <a:r>
              <a:rPr lang="en-US" dirty="0" smtClean="0">
                <a:latin typeface="Calibri" pitchFamily="34" charset="0"/>
                <a:cs typeface="Calibri" pitchFamily="34" charset="0"/>
              </a:rPr>
              <a:t>   *Connect exchanges of different phone companies</a:t>
            </a:r>
          </a:p>
          <a:p>
            <a:pPr marL="624078" indent="-514350" algn="just">
              <a:buNone/>
            </a:pPr>
            <a:r>
              <a:rPr lang="en-US" dirty="0" smtClean="0">
                <a:latin typeface="Calibri" pitchFamily="34" charset="0"/>
                <a:cs typeface="Calibri" pitchFamily="34" charset="0"/>
              </a:rPr>
              <a:t>4. Subscriber loops</a:t>
            </a:r>
          </a:p>
          <a:p>
            <a:pPr marL="624078" indent="-514350" algn="just">
              <a:buNone/>
            </a:pPr>
            <a:r>
              <a:rPr lang="en-US" dirty="0" smtClean="0">
                <a:latin typeface="Calibri" pitchFamily="34" charset="0"/>
                <a:cs typeface="Calibri" pitchFamily="34" charset="0"/>
              </a:rPr>
              <a:t>   *Central exchange to subscriber</a:t>
            </a:r>
          </a:p>
          <a:p>
            <a:pPr algn="just">
              <a:buNone/>
            </a:pPr>
            <a:r>
              <a:rPr lang="en-US" dirty="0" smtClean="0">
                <a:latin typeface="Calibri" pitchFamily="34" charset="0"/>
                <a:cs typeface="Calibri" pitchFamily="34" charset="0"/>
              </a:rPr>
              <a:t>   * May be able to handle image and video in addition to voice and data</a:t>
            </a:r>
          </a:p>
          <a:p>
            <a:pPr marL="624078" indent="-514350" algn="just">
              <a:buNone/>
            </a:pPr>
            <a:r>
              <a:rPr lang="en-US" dirty="0" smtClean="0">
                <a:latin typeface="Calibri" pitchFamily="34" charset="0"/>
                <a:cs typeface="Calibri" pitchFamily="34" charset="0"/>
              </a:rPr>
              <a:t>5. Local area networks</a:t>
            </a:r>
          </a:p>
          <a:p>
            <a:pPr marL="624078" indent="-514350" algn="just">
              <a:buNone/>
            </a:pPr>
            <a:r>
              <a:rPr lang="en-US" dirty="0" smtClean="0">
                <a:latin typeface="Calibri" pitchFamily="34" charset="0"/>
                <a:cs typeface="Calibri" pitchFamily="34" charset="0"/>
              </a:rPr>
              <a:t>   * 100Mbps to 1Gbps capacity</a:t>
            </a:r>
          </a:p>
          <a:p>
            <a:pPr algn="just">
              <a:buNone/>
            </a:pPr>
            <a:r>
              <a:rPr lang="en-US" dirty="0" smtClean="0">
                <a:latin typeface="Calibri" pitchFamily="34" charset="0"/>
                <a:cs typeface="Calibri" pitchFamily="34" charset="0"/>
              </a:rPr>
              <a:t>   * Can support hundreds of stations on a campus</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fontScale="90000"/>
          </a:bodyPr>
          <a:lstStyle/>
          <a:p>
            <a:r>
              <a:rPr lang="en-US" b="1" dirty="0" smtClean="0">
                <a:latin typeface="Calibri" pitchFamily="34" charset="0"/>
                <a:cs typeface="Calibri" pitchFamily="34" charset="0"/>
              </a:rPr>
              <a:t/>
            </a:r>
            <a:br>
              <a:rPr lang="en-US" b="1" dirty="0" smtClean="0">
                <a:latin typeface="Calibri" pitchFamily="34" charset="0"/>
                <a:cs typeface="Calibri" pitchFamily="34" charset="0"/>
              </a:rPr>
            </a:br>
            <a:r>
              <a:rPr lang="en-US" b="1" dirty="0" smtClean="0">
                <a:latin typeface="Calibri" pitchFamily="34" charset="0"/>
                <a:cs typeface="Calibri" pitchFamily="34" charset="0"/>
              </a:rPr>
              <a:t>Transmission characteristics</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5126736"/>
          </a:xfrm>
        </p:spPr>
        <p:txBody>
          <a:bodyPr>
            <a:normAutofit/>
          </a:bodyPr>
          <a:lstStyle/>
          <a:p>
            <a:pPr algn="just">
              <a:buNone/>
            </a:pPr>
            <a:r>
              <a:rPr lang="en-US" dirty="0" smtClean="0">
                <a:latin typeface="Calibri" pitchFamily="34" charset="0"/>
                <a:cs typeface="Calibri" pitchFamily="34" charset="0"/>
              </a:rPr>
              <a:t>* Single-encoded beam of light transmitted by total internal reflection</a:t>
            </a:r>
          </a:p>
          <a:p>
            <a:pPr algn="just">
              <a:buNone/>
            </a:pPr>
            <a:r>
              <a:rPr lang="en-US" dirty="0" smtClean="0">
                <a:latin typeface="Calibri" pitchFamily="34" charset="0"/>
                <a:cs typeface="Calibri" pitchFamily="34" charset="0"/>
              </a:rPr>
              <a:t>*  Transparent medium should have higher refractive index compared to surrounding medium</a:t>
            </a:r>
          </a:p>
          <a:p>
            <a:pPr algn="just">
              <a:buNone/>
            </a:pPr>
            <a:r>
              <a:rPr lang="en-US" i="1" dirty="0" smtClean="0">
                <a:latin typeface="Calibri" pitchFamily="34" charset="0"/>
                <a:cs typeface="Calibri" pitchFamily="34" charset="0"/>
              </a:rPr>
              <a:t>     Refractive Index </a:t>
            </a:r>
            <a:r>
              <a:rPr lang="en-US" dirty="0" smtClean="0">
                <a:latin typeface="Calibri" pitchFamily="34" charset="0"/>
                <a:cs typeface="Calibri" pitchFamily="34" charset="0"/>
              </a:rPr>
              <a:t>- The ratio of the speed of light in a vacuum to the speed of light in a medium under consideration</a:t>
            </a:r>
          </a:p>
          <a:p>
            <a:pPr algn="just">
              <a:buNone/>
            </a:pPr>
            <a:r>
              <a:rPr lang="en-US" dirty="0" smtClean="0">
                <a:latin typeface="Calibri" pitchFamily="34" charset="0"/>
                <a:cs typeface="Calibri" pitchFamily="34" charset="0"/>
              </a:rPr>
              <a:t>*  Optical fiber acts as a waveguide for frequencies in the range of about </a:t>
            </a:r>
            <a:r>
              <a:rPr lang="en-US" dirty="0" smtClean="0">
                <a:latin typeface="Calibri" pitchFamily="34" charset="0"/>
                <a:cs typeface="Calibri" pitchFamily="34" charset="0"/>
              </a:rPr>
              <a:t>10^14 </a:t>
            </a:r>
            <a:r>
              <a:rPr lang="en-US" dirty="0" smtClean="0">
                <a:latin typeface="Calibri" pitchFamily="34" charset="0"/>
                <a:cs typeface="Calibri" pitchFamily="34" charset="0"/>
              </a:rPr>
              <a:t>to </a:t>
            </a:r>
            <a:r>
              <a:rPr lang="en-US" dirty="0" smtClean="0">
                <a:latin typeface="Calibri" pitchFamily="34" charset="0"/>
                <a:cs typeface="Calibri" pitchFamily="34" charset="0"/>
              </a:rPr>
              <a:t>10^15 </a:t>
            </a:r>
            <a:r>
              <a:rPr lang="en-US" dirty="0" smtClean="0">
                <a:latin typeface="Calibri" pitchFamily="34" charset="0"/>
                <a:cs typeface="Calibri" pitchFamily="34" charset="0"/>
              </a:rPr>
              <a:t>Hz (IR and visible regions of spectrum)</a:t>
            </a:r>
          </a:p>
          <a:p>
            <a:pPr algn="just">
              <a:buNone/>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normAutofit fontScale="90000"/>
          </a:bodyPr>
          <a:lstStyle/>
          <a:p>
            <a:r>
              <a:rPr lang="en-US" u="sng" dirty="0" smtClean="0">
                <a:solidFill>
                  <a:srgbClr val="0070C0"/>
                </a:solidFill>
                <a:latin typeface="Calibri" pitchFamily="34" charset="0"/>
                <a:cs typeface="Calibri" pitchFamily="34" charset="0"/>
              </a:rPr>
              <a:t>Multimode transmission</a:t>
            </a:r>
            <a:endParaRPr lang="en-US" dirty="0"/>
          </a:p>
        </p:txBody>
      </p:sp>
      <p:sp>
        <p:nvSpPr>
          <p:cNvPr id="3" name="Content Placeholder 2"/>
          <p:cNvSpPr>
            <a:spLocks noGrp="1"/>
          </p:cNvSpPr>
          <p:nvPr>
            <p:ph idx="1"/>
          </p:nvPr>
        </p:nvSpPr>
        <p:spPr>
          <a:xfrm>
            <a:off x="457200" y="1600200"/>
            <a:ext cx="8229600" cy="4974336"/>
          </a:xfrm>
        </p:spPr>
        <p:txBody>
          <a:bodyPr/>
          <a:lstStyle/>
          <a:p>
            <a:pPr algn="just">
              <a:buFont typeface="Arial" pitchFamily="34" charset="0"/>
              <a:buChar char="•"/>
            </a:pPr>
            <a:r>
              <a:rPr lang="en-US" dirty="0" smtClean="0">
                <a:latin typeface="Calibri" pitchFamily="34" charset="0"/>
                <a:cs typeface="Calibri" pitchFamily="34" charset="0"/>
              </a:rPr>
              <a:t>Allows for multiple propagation paths, with different path lengths and time to traverse the fiber</a:t>
            </a:r>
          </a:p>
          <a:p>
            <a:pPr algn="just">
              <a:buFont typeface="Arial" pitchFamily="34" charset="0"/>
              <a:buChar char="•"/>
            </a:pPr>
            <a:r>
              <a:rPr lang="en-US" dirty="0" smtClean="0">
                <a:latin typeface="Calibri" pitchFamily="34" charset="0"/>
                <a:cs typeface="Calibri" pitchFamily="34" charset="0"/>
              </a:rPr>
              <a:t> Signal elements can be spread over time</a:t>
            </a:r>
          </a:p>
          <a:p>
            <a:pPr algn="just">
              <a:buFont typeface="Arial" pitchFamily="34" charset="0"/>
              <a:buChar char="•"/>
            </a:pPr>
            <a:r>
              <a:rPr lang="en-US" dirty="0" smtClean="0">
                <a:latin typeface="Calibri" pitchFamily="34" charset="0"/>
                <a:cs typeface="Calibri" pitchFamily="34" charset="0"/>
              </a:rPr>
              <a:t> Limits the rate at which data can be accurately       received</a:t>
            </a:r>
          </a:p>
          <a:p>
            <a:pPr algn="just">
              <a:buFont typeface="Arial" pitchFamily="34" charset="0"/>
              <a:buChar char="•"/>
            </a:pPr>
            <a:r>
              <a:rPr lang="en-US" dirty="0" smtClean="0">
                <a:latin typeface="Calibri" pitchFamily="34" charset="0"/>
                <a:cs typeface="Calibri" pitchFamily="34" charset="0"/>
              </a:rPr>
              <a:t> Best suited for transmission over very short </a:t>
            </a:r>
            <a:r>
              <a:rPr lang="en-US" dirty="0" smtClean="0">
                <a:latin typeface="Calibri" pitchFamily="34" charset="0"/>
                <a:cs typeface="Calibri" pitchFamily="34" charset="0"/>
              </a:rPr>
              <a:t>distances.</a:t>
            </a:r>
          </a:p>
          <a:p>
            <a:pPr marL="624078" indent="-514350" algn="just">
              <a:buAutoNum type="arabicPeriod"/>
            </a:pPr>
            <a:r>
              <a:rPr lang="en-US" dirty="0" smtClean="0">
                <a:latin typeface="Calibri" pitchFamily="34" charset="0"/>
                <a:cs typeface="Calibri" pitchFamily="34" charset="0"/>
              </a:rPr>
              <a:t>Multimode step- index</a:t>
            </a:r>
          </a:p>
          <a:p>
            <a:pPr marL="624078" indent="-514350" algn="just">
              <a:buAutoNum type="arabicPeriod"/>
            </a:pPr>
            <a:r>
              <a:rPr lang="en-US" dirty="0" smtClean="0">
                <a:latin typeface="Calibri" pitchFamily="34" charset="0"/>
                <a:cs typeface="Calibri" pitchFamily="34" charset="0"/>
              </a:rPr>
              <a:t>Multimode graded- index</a:t>
            </a:r>
            <a:endParaRPr lang="en-US" dirty="0" smtClean="0">
              <a:latin typeface="Calibri" pitchFamily="34" charset="0"/>
              <a:cs typeface="Calibri" pitchFamily="34" charset="0"/>
            </a:endParaRP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85800"/>
          </a:xfrm>
        </p:spPr>
        <p:txBody>
          <a:bodyPr>
            <a:noAutofit/>
          </a:bodyPr>
          <a:lstStyle/>
          <a:p>
            <a:r>
              <a:rPr lang="en-US" b="1" dirty="0" smtClean="0">
                <a:latin typeface="Calibri" pitchFamily="34" charset="0"/>
                <a:cs typeface="Calibri" pitchFamily="34" charset="0"/>
              </a:rPr>
              <a:t>Multimode step- index fiber</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Calibri" pitchFamily="34" charset="0"/>
                <a:cs typeface="Calibri" pitchFamily="34" charset="0"/>
              </a:rPr>
              <a:t>the density of the core remains constant from the</a:t>
            </a:r>
          </a:p>
          <a:p>
            <a:pPr algn="just"/>
            <a:r>
              <a:rPr lang="en-US" dirty="0" smtClean="0">
                <a:latin typeface="Calibri" pitchFamily="34" charset="0"/>
                <a:cs typeface="Calibri" pitchFamily="34" charset="0"/>
              </a:rPr>
              <a:t>center to the edges. A beam of light moves through this constant density in a straight</a:t>
            </a:r>
          </a:p>
          <a:p>
            <a:pPr algn="just"/>
            <a:r>
              <a:rPr lang="en-US" dirty="0" smtClean="0">
                <a:latin typeface="Calibri" pitchFamily="34" charset="0"/>
                <a:cs typeface="Calibri" pitchFamily="34" charset="0"/>
              </a:rPr>
              <a:t>line until it reaches the interface of the core and the cladding. At the interface, there is</a:t>
            </a:r>
          </a:p>
          <a:p>
            <a:pPr algn="just"/>
            <a:r>
              <a:rPr lang="en-US" dirty="0" smtClean="0">
                <a:latin typeface="Calibri" pitchFamily="34" charset="0"/>
                <a:cs typeface="Calibri" pitchFamily="34" charset="0"/>
              </a:rPr>
              <a:t>an abrupt change due to a lower density; this alters the angle of the beam's motion. The</a:t>
            </a:r>
          </a:p>
          <a:p>
            <a:pPr algn="just"/>
            <a:r>
              <a:rPr lang="en-US" dirty="0" smtClean="0">
                <a:latin typeface="Calibri" pitchFamily="34" charset="0"/>
                <a:cs typeface="Calibri" pitchFamily="34" charset="0"/>
              </a:rPr>
              <a:t>term </a:t>
            </a:r>
            <a:r>
              <a:rPr lang="en-US" i="1" dirty="0" smtClean="0">
                <a:latin typeface="Calibri" pitchFamily="34" charset="0"/>
                <a:cs typeface="Calibri" pitchFamily="34" charset="0"/>
              </a:rPr>
              <a:t>step index refers to the suddenness of this change, which contributes to the distortion</a:t>
            </a:r>
          </a:p>
          <a:p>
            <a:pPr algn="just"/>
            <a:r>
              <a:rPr lang="en-US" dirty="0" smtClean="0">
                <a:latin typeface="Calibri" pitchFamily="34" charset="0"/>
                <a:cs typeface="Calibri" pitchFamily="34" charset="0"/>
              </a:rPr>
              <a:t>of the signal as it passes through the fiber.</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62000"/>
          </a:xfrm>
        </p:spPr>
        <p:txBody>
          <a:bodyPr/>
          <a:lstStyle/>
          <a:p>
            <a:r>
              <a:rPr lang="en-US" b="1" dirty="0" smtClean="0">
                <a:solidFill>
                  <a:srgbClr val="0070C0"/>
                </a:solidFill>
                <a:latin typeface="Calibri" pitchFamily="34" charset="0"/>
                <a:cs typeface="Calibri" pitchFamily="34" charset="0"/>
              </a:rPr>
              <a:t>Graded-index  multimode</a:t>
            </a:r>
            <a:endParaRPr lang="en-US" b="1" dirty="0"/>
          </a:p>
        </p:txBody>
      </p:sp>
      <p:sp>
        <p:nvSpPr>
          <p:cNvPr id="3" name="Content Placeholder 2"/>
          <p:cNvSpPr>
            <a:spLocks noGrp="1"/>
          </p:cNvSpPr>
          <p:nvPr>
            <p:ph idx="1"/>
          </p:nvPr>
        </p:nvSpPr>
        <p:spPr>
          <a:xfrm>
            <a:off x="457200" y="2057400"/>
            <a:ext cx="8229600" cy="4517136"/>
          </a:xfrm>
        </p:spPr>
        <p:txBody>
          <a:bodyPr/>
          <a:lstStyle/>
          <a:p>
            <a:pPr algn="just">
              <a:buFont typeface="Arial" pitchFamily="34" charset="0"/>
              <a:buChar char="•"/>
            </a:pPr>
            <a:r>
              <a:rPr lang="en-US" dirty="0" smtClean="0">
                <a:latin typeface="Calibri" pitchFamily="34" charset="0"/>
                <a:cs typeface="Calibri" pitchFamily="34" charset="0"/>
              </a:rPr>
              <a:t>Lies in between single-mode and multimode</a:t>
            </a:r>
          </a:p>
          <a:p>
            <a:pPr algn="just">
              <a:buFont typeface="Arial" pitchFamily="34" charset="0"/>
              <a:buChar char="•"/>
            </a:pPr>
            <a:r>
              <a:rPr lang="en-US" dirty="0" smtClean="0">
                <a:latin typeface="Calibri" pitchFamily="34" charset="0"/>
                <a:cs typeface="Calibri" pitchFamily="34" charset="0"/>
              </a:rPr>
              <a:t> Higher refractive index at the center implies that the rays close to axis advance slowly compared to rays close to the cladding</a:t>
            </a:r>
          </a:p>
          <a:p>
            <a:pPr algn="just">
              <a:buFont typeface="Arial" pitchFamily="34" charset="0"/>
              <a:buChar char="•"/>
            </a:pPr>
            <a:r>
              <a:rPr lang="en-US" dirty="0" smtClean="0">
                <a:latin typeface="Calibri" pitchFamily="34" charset="0"/>
                <a:cs typeface="Calibri" pitchFamily="34" charset="0"/>
              </a:rPr>
              <a:t> Light in the core curves helically reducing its traveling distance (does not </a:t>
            </a:r>
            <a:r>
              <a:rPr lang="en-US" dirty="0" err="1" smtClean="0">
                <a:latin typeface="Calibri" pitchFamily="34" charset="0"/>
                <a:cs typeface="Calibri" pitchFamily="34" charset="0"/>
              </a:rPr>
              <a:t>zig</a:t>
            </a:r>
            <a:r>
              <a:rPr lang="en-US" dirty="0" smtClean="0">
                <a:latin typeface="Calibri" pitchFamily="34" charset="0"/>
                <a:cs typeface="Calibri" pitchFamily="34" charset="0"/>
              </a:rPr>
              <a:t> </a:t>
            </a:r>
            <a:r>
              <a:rPr lang="en-US" dirty="0" err="1" smtClean="0">
                <a:latin typeface="Calibri" pitchFamily="34" charset="0"/>
                <a:cs typeface="Calibri" pitchFamily="34" charset="0"/>
              </a:rPr>
              <a:t>zag</a:t>
            </a:r>
            <a:r>
              <a:rPr lang="en-US" dirty="0" smtClean="0">
                <a:latin typeface="Calibri" pitchFamily="34" charset="0"/>
                <a:cs typeface="Calibri" pitchFamily="34" charset="0"/>
              </a:rPr>
              <a:t> off the cladding)</a:t>
            </a:r>
          </a:p>
          <a:p>
            <a:pPr algn="just">
              <a:buFont typeface="Arial" pitchFamily="34" charset="0"/>
              <a:buChar char="•"/>
            </a:pPr>
            <a:r>
              <a:rPr lang="en-US" dirty="0" smtClean="0">
                <a:latin typeface="Calibri" pitchFamily="34" charset="0"/>
                <a:cs typeface="Calibri" pitchFamily="34" charset="0"/>
              </a:rPr>
              <a:t> Shorter path and higher speed makes light at periphery as well as at the axis travel at the same</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fontScale="90000"/>
          </a:bodyPr>
          <a:lstStyle/>
          <a:p>
            <a:r>
              <a:rPr lang="en-US" b="1" dirty="0" smtClean="0">
                <a:solidFill>
                  <a:srgbClr val="0070C0"/>
                </a:solidFill>
                <a:latin typeface="Calibri" pitchFamily="34" charset="0"/>
                <a:cs typeface="Calibri" pitchFamily="34" charset="0"/>
              </a:rPr>
              <a:t>Single-mode transmission</a:t>
            </a:r>
            <a:endParaRPr lang="en-US" b="1" dirty="0"/>
          </a:p>
        </p:txBody>
      </p:sp>
      <p:sp>
        <p:nvSpPr>
          <p:cNvPr id="3" name="Content Placeholder 2"/>
          <p:cNvSpPr>
            <a:spLocks noGrp="1"/>
          </p:cNvSpPr>
          <p:nvPr>
            <p:ph idx="1"/>
          </p:nvPr>
        </p:nvSpPr>
        <p:spPr>
          <a:xfrm>
            <a:off x="457200" y="1371600"/>
            <a:ext cx="8229600" cy="5202936"/>
          </a:xfrm>
        </p:spPr>
        <p:txBody>
          <a:bodyPr>
            <a:normAutofit fontScale="92500" lnSpcReduction="20000"/>
          </a:bodyPr>
          <a:lstStyle/>
          <a:p>
            <a:pPr algn="just">
              <a:buFont typeface="Arial" pitchFamily="34" charset="0"/>
              <a:buChar char="•"/>
            </a:pPr>
            <a:r>
              <a:rPr lang="en-US" dirty="0" smtClean="0">
                <a:latin typeface="Calibri" pitchFamily="34" charset="0"/>
                <a:cs typeface="Calibri" pitchFamily="34" charset="0"/>
              </a:rPr>
              <a:t> </a:t>
            </a:r>
            <a:r>
              <a:rPr lang="en-US" dirty="0" smtClean="0">
                <a:latin typeface="Calibri" pitchFamily="34" charset="0"/>
                <a:cs typeface="Calibri" pitchFamily="34" charset="0"/>
              </a:rPr>
              <a:t>Reduced fiber core will allow fewer angles to be reflected</a:t>
            </a:r>
          </a:p>
          <a:p>
            <a:pPr algn="just">
              <a:buFont typeface="Arial" pitchFamily="34" charset="0"/>
              <a:buChar char="•"/>
            </a:pPr>
            <a:r>
              <a:rPr lang="en-US" dirty="0" smtClean="0">
                <a:latin typeface="Calibri" pitchFamily="34" charset="0"/>
                <a:cs typeface="Calibri" pitchFamily="34" charset="0"/>
              </a:rPr>
              <a:t> Single transmission path reduces distortion</a:t>
            </a:r>
          </a:p>
          <a:p>
            <a:pPr algn="just">
              <a:buFont typeface="Arial" pitchFamily="34" charset="0"/>
              <a:buChar char="•"/>
            </a:pPr>
            <a:r>
              <a:rPr lang="en-US" dirty="0" smtClean="0">
                <a:latin typeface="Calibri" pitchFamily="34" charset="0"/>
                <a:cs typeface="Calibri" pitchFamily="34" charset="0"/>
              </a:rPr>
              <a:t> Typically used for long-distance </a:t>
            </a:r>
            <a:r>
              <a:rPr lang="en-US" dirty="0" smtClean="0">
                <a:latin typeface="Calibri" pitchFamily="34" charset="0"/>
                <a:cs typeface="Calibri" pitchFamily="34" charset="0"/>
              </a:rPr>
              <a:t>applications</a:t>
            </a:r>
          </a:p>
          <a:p>
            <a:pPr algn="just"/>
            <a:r>
              <a:rPr lang="en-US" dirty="0" smtClean="0">
                <a:latin typeface="Calibri" pitchFamily="34" charset="0"/>
                <a:cs typeface="Calibri" pitchFamily="34" charset="0"/>
              </a:rPr>
              <a:t>The </a:t>
            </a:r>
            <a:r>
              <a:rPr lang="en-US" dirty="0" err="1" smtClean="0">
                <a:latin typeface="Calibri" pitchFamily="34" charset="0"/>
                <a:cs typeface="Calibri" pitchFamily="34" charset="0"/>
              </a:rPr>
              <a:t>singlemode</a:t>
            </a:r>
            <a:r>
              <a:rPr lang="en-US" dirty="0" smtClean="0">
                <a:latin typeface="Calibri" pitchFamily="34" charset="0"/>
                <a:cs typeface="Calibri" pitchFamily="34" charset="0"/>
              </a:rPr>
              <a:t> fiber </a:t>
            </a:r>
            <a:r>
              <a:rPr lang="en-US" dirty="0" smtClean="0">
                <a:latin typeface="Calibri" pitchFamily="34" charset="0"/>
                <a:cs typeface="Calibri" pitchFamily="34" charset="0"/>
              </a:rPr>
              <a:t>itself is manufactured with a much smaller diameter than that of </a:t>
            </a:r>
            <a:r>
              <a:rPr lang="en-US" dirty="0" smtClean="0">
                <a:latin typeface="Calibri" pitchFamily="34" charset="0"/>
                <a:cs typeface="Calibri" pitchFamily="34" charset="0"/>
              </a:rPr>
              <a:t>multimode fiber</a:t>
            </a:r>
            <a:r>
              <a:rPr lang="en-US" dirty="0" smtClean="0">
                <a:latin typeface="Calibri" pitchFamily="34" charset="0"/>
                <a:cs typeface="Calibri" pitchFamily="34" charset="0"/>
              </a:rPr>
              <a:t>, and with </a:t>
            </a:r>
            <a:r>
              <a:rPr lang="en-US" dirty="0" smtClean="0">
                <a:latin typeface="Calibri" pitchFamily="34" charset="0"/>
                <a:cs typeface="Calibri" pitchFamily="34" charset="0"/>
              </a:rPr>
              <a:t>substantially </a:t>
            </a:r>
            <a:r>
              <a:rPr lang="en-US" dirty="0" smtClean="0">
                <a:latin typeface="Calibri" pitchFamily="34" charset="0"/>
                <a:cs typeface="Calibri" pitchFamily="34" charset="0"/>
              </a:rPr>
              <a:t>lower density (index of refraction). </a:t>
            </a:r>
            <a:endParaRPr lang="en-US" dirty="0" smtClean="0">
              <a:latin typeface="Calibri" pitchFamily="34" charset="0"/>
              <a:cs typeface="Calibri" pitchFamily="34" charset="0"/>
            </a:endParaRPr>
          </a:p>
          <a:p>
            <a:pPr algn="just"/>
            <a:r>
              <a:rPr lang="en-US" dirty="0" smtClean="0">
                <a:latin typeface="Calibri" pitchFamily="34" charset="0"/>
                <a:cs typeface="Calibri" pitchFamily="34" charset="0"/>
              </a:rPr>
              <a:t>The </a:t>
            </a:r>
            <a:r>
              <a:rPr lang="en-US" dirty="0" smtClean="0">
                <a:latin typeface="Calibri" pitchFamily="34" charset="0"/>
                <a:cs typeface="Calibri" pitchFamily="34" charset="0"/>
              </a:rPr>
              <a:t>decrease in </a:t>
            </a:r>
            <a:r>
              <a:rPr lang="en-US" dirty="0" smtClean="0">
                <a:latin typeface="Calibri" pitchFamily="34" charset="0"/>
                <a:cs typeface="Calibri" pitchFamily="34" charset="0"/>
              </a:rPr>
              <a:t>density results </a:t>
            </a:r>
            <a:r>
              <a:rPr lang="en-US" dirty="0" smtClean="0">
                <a:latin typeface="Calibri" pitchFamily="34" charset="0"/>
                <a:cs typeface="Calibri" pitchFamily="34" charset="0"/>
              </a:rPr>
              <a:t>in a critical angle that is close enough to 90° to make the propagation of beams</a:t>
            </a:r>
          </a:p>
          <a:p>
            <a:pPr algn="just">
              <a:buNone/>
            </a:pPr>
            <a:r>
              <a:rPr lang="en-US" dirty="0" smtClean="0">
                <a:latin typeface="Calibri" pitchFamily="34" charset="0"/>
                <a:cs typeface="Calibri" pitchFamily="34" charset="0"/>
              </a:rPr>
              <a:t>	</a:t>
            </a:r>
            <a:r>
              <a:rPr lang="en-US" dirty="0" smtClean="0">
                <a:latin typeface="Calibri" pitchFamily="34" charset="0"/>
                <a:cs typeface="Calibri" pitchFamily="34" charset="0"/>
              </a:rPr>
              <a:t>almost </a:t>
            </a:r>
            <a:r>
              <a:rPr lang="en-US" dirty="0" smtClean="0">
                <a:latin typeface="Calibri" pitchFamily="34" charset="0"/>
                <a:cs typeface="Calibri" pitchFamily="34" charset="0"/>
              </a:rPr>
              <a:t>horizontal</a:t>
            </a:r>
            <a:r>
              <a:rPr lang="en-US" dirty="0" smtClean="0">
                <a:latin typeface="Calibri" pitchFamily="34" charset="0"/>
                <a:cs typeface="Calibri" pitchFamily="34" charset="0"/>
              </a:rPr>
              <a:t>.</a:t>
            </a:r>
          </a:p>
          <a:p>
            <a:pPr algn="just"/>
            <a:r>
              <a:rPr lang="en-US" dirty="0" smtClean="0">
                <a:latin typeface="Calibri" pitchFamily="34" charset="0"/>
                <a:cs typeface="Calibri" pitchFamily="34" charset="0"/>
              </a:rPr>
              <a:t> </a:t>
            </a:r>
            <a:r>
              <a:rPr lang="en-US" dirty="0" smtClean="0">
                <a:latin typeface="Calibri" pitchFamily="34" charset="0"/>
                <a:cs typeface="Calibri" pitchFamily="34" charset="0"/>
              </a:rPr>
              <a:t>In this case, propagation of different beams is almost identical, </a:t>
            </a:r>
            <a:r>
              <a:rPr lang="en-US" dirty="0" smtClean="0">
                <a:latin typeface="Calibri" pitchFamily="34" charset="0"/>
                <a:cs typeface="Calibri" pitchFamily="34" charset="0"/>
              </a:rPr>
              <a:t>and delays </a:t>
            </a:r>
            <a:r>
              <a:rPr lang="en-US" dirty="0" smtClean="0">
                <a:latin typeface="Calibri" pitchFamily="34" charset="0"/>
                <a:cs typeface="Calibri" pitchFamily="34" charset="0"/>
              </a:rPr>
              <a:t>are negligible. </a:t>
            </a:r>
            <a:endParaRPr lang="en-US" dirty="0" smtClean="0">
              <a:latin typeface="Calibri" pitchFamily="34" charset="0"/>
              <a:cs typeface="Calibri" pitchFamily="34" charset="0"/>
            </a:endParaRPr>
          </a:p>
          <a:p>
            <a:pPr algn="just"/>
            <a:r>
              <a:rPr lang="en-US" dirty="0" smtClean="0">
                <a:latin typeface="Calibri" pitchFamily="34" charset="0"/>
                <a:cs typeface="Calibri" pitchFamily="34" charset="0"/>
              </a:rPr>
              <a:t>All </a:t>
            </a:r>
            <a:r>
              <a:rPr lang="en-US" dirty="0" smtClean="0">
                <a:latin typeface="Calibri" pitchFamily="34" charset="0"/>
                <a:cs typeface="Calibri" pitchFamily="34" charset="0"/>
              </a:rPr>
              <a:t>the beams arrive at the destination "together" and can </a:t>
            </a:r>
            <a:r>
              <a:rPr lang="en-US" dirty="0" smtClean="0">
                <a:latin typeface="Calibri" pitchFamily="34" charset="0"/>
                <a:cs typeface="Calibri" pitchFamily="34" charset="0"/>
              </a:rPr>
              <a:t>be recombined </a:t>
            </a:r>
            <a:r>
              <a:rPr lang="en-US" dirty="0" smtClean="0">
                <a:latin typeface="Calibri" pitchFamily="34" charset="0"/>
                <a:cs typeface="Calibri" pitchFamily="34" charset="0"/>
              </a:rPr>
              <a:t>with little distortion to the signal</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04800" y="762000"/>
            <a:ext cx="8610600" cy="838200"/>
          </a:xfrm>
        </p:spPr>
        <p:txBody>
          <a:bodyPr>
            <a:noAutofit/>
          </a:bodyPr>
          <a:lstStyle/>
          <a:p>
            <a:r>
              <a:rPr lang="en-US" sz="3200" b="1" dirty="0" smtClean="0">
                <a:latin typeface="Calibri" pitchFamily="34" charset="0"/>
                <a:cs typeface="Calibri" pitchFamily="34" charset="0"/>
              </a:rPr>
              <a:t/>
            </a:r>
            <a:br>
              <a:rPr lang="en-US" sz="3200" b="1" dirty="0" smtClean="0">
                <a:latin typeface="Calibri" pitchFamily="34" charset="0"/>
                <a:cs typeface="Calibri" pitchFamily="34" charset="0"/>
              </a:rPr>
            </a:br>
            <a:r>
              <a:rPr lang="en-US" sz="3200" b="1" dirty="0" smtClean="0">
                <a:latin typeface="Calibri" pitchFamily="34" charset="0"/>
                <a:cs typeface="Calibri" pitchFamily="34" charset="0"/>
              </a:rPr>
              <a:t>Characteristics and quality of data transmission</a:t>
            </a:r>
            <a:br>
              <a:rPr lang="en-US" sz="3200" b="1" dirty="0" smtClean="0">
                <a:latin typeface="Calibri" pitchFamily="34" charset="0"/>
                <a:cs typeface="Calibri" pitchFamily="34" charset="0"/>
              </a:rPr>
            </a:br>
            <a:endParaRPr lang="en-US" sz="3200" b="1" dirty="0">
              <a:latin typeface="Calibri" pitchFamily="34" charset="0"/>
              <a:cs typeface="Calibri" pitchFamily="34" charset="0"/>
            </a:endParaRPr>
          </a:p>
        </p:txBody>
      </p:sp>
      <p:sp>
        <p:nvSpPr>
          <p:cNvPr id="12" name="Content Placeholder 11"/>
          <p:cNvSpPr>
            <a:spLocks noGrp="1"/>
          </p:cNvSpPr>
          <p:nvPr>
            <p:ph idx="1"/>
          </p:nvPr>
        </p:nvSpPr>
        <p:spPr>
          <a:xfrm>
            <a:off x="457200" y="1600200"/>
            <a:ext cx="8229600" cy="4974336"/>
          </a:xfrm>
        </p:spPr>
        <p:txBody>
          <a:bodyPr>
            <a:normAutofit fontScale="85000" lnSpcReduction="20000"/>
          </a:bodyPr>
          <a:lstStyle/>
          <a:p>
            <a:pPr marL="624078" indent="-514350" algn="just">
              <a:buNone/>
            </a:pPr>
            <a:r>
              <a:rPr lang="en-US" dirty="0" smtClean="0">
                <a:latin typeface="Calibri" pitchFamily="34" charset="0"/>
                <a:cs typeface="Calibri" pitchFamily="34" charset="0"/>
              </a:rPr>
              <a:t> Dependent on characteristics of medium and signal</a:t>
            </a:r>
          </a:p>
          <a:p>
            <a:pPr marL="624078" indent="-514350" algn="just">
              <a:buNone/>
            </a:pPr>
            <a:r>
              <a:rPr lang="en-US" sz="3100" u="sng" dirty="0" smtClean="0">
                <a:latin typeface="Calibri" pitchFamily="34" charset="0"/>
                <a:cs typeface="Calibri" pitchFamily="34" charset="0"/>
              </a:rPr>
              <a:t>1. Guided medium</a:t>
            </a:r>
          </a:p>
          <a:p>
            <a:pPr marL="624078" indent="-514350" algn="just">
              <a:buNone/>
            </a:pPr>
            <a:r>
              <a:rPr lang="en-US" dirty="0" smtClean="0">
                <a:latin typeface="Calibri" pitchFamily="34" charset="0"/>
                <a:cs typeface="Calibri" pitchFamily="34" charset="0"/>
              </a:rPr>
              <a:t>    Medium is more important in setting transmission parameters </a:t>
            </a:r>
            <a:r>
              <a:rPr lang="en-US" dirty="0" err="1" smtClean="0">
                <a:latin typeface="Calibri" pitchFamily="34" charset="0"/>
                <a:cs typeface="Calibri" pitchFamily="34" charset="0"/>
              </a:rPr>
              <a:t>i.e</a:t>
            </a:r>
            <a:r>
              <a:rPr lang="en-US" dirty="0" smtClean="0">
                <a:latin typeface="Calibri" pitchFamily="34" charset="0"/>
                <a:cs typeface="Calibri" pitchFamily="34" charset="0"/>
              </a:rPr>
              <a:t> Quality of transmission will be Primarily determined by transmission media</a:t>
            </a:r>
          </a:p>
          <a:p>
            <a:pPr marL="624078" indent="-514350" algn="just">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Charx</a:t>
            </a:r>
            <a:r>
              <a:rPr lang="en-US" dirty="0" smtClean="0">
                <a:latin typeface="Calibri" pitchFamily="34" charset="0"/>
                <a:cs typeface="Calibri" pitchFamily="34" charset="0"/>
              </a:rPr>
              <a:t>. of medium: BW of </a:t>
            </a:r>
            <a:r>
              <a:rPr lang="en-US" dirty="0" err="1" smtClean="0">
                <a:latin typeface="Calibri" pitchFamily="34" charset="0"/>
                <a:cs typeface="Calibri" pitchFamily="34" charset="0"/>
              </a:rPr>
              <a:t>media,signal</a:t>
            </a:r>
            <a:r>
              <a:rPr lang="en-US" dirty="0" smtClean="0">
                <a:latin typeface="Calibri" pitchFamily="34" charset="0"/>
                <a:cs typeface="Calibri" pitchFamily="34" charset="0"/>
              </a:rPr>
              <a:t> to noise </a:t>
            </a:r>
            <a:r>
              <a:rPr lang="en-US" dirty="0" err="1" smtClean="0">
                <a:latin typeface="Calibri" pitchFamily="34" charset="0"/>
                <a:cs typeface="Calibri" pitchFamily="34" charset="0"/>
              </a:rPr>
              <a:t>ratio,attenuation</a:t>
            </a:r>
            <a:endParaRPr lang="en-US" dirty="0" smtClean="0">
              <a:latin typeface="Calibri" pitchFamily="34" charset="0"/>
              <a:cs typeface="Calibri" pitchFamily="34" charset="0"/>
            </a:endParaRPr>
          </a:p>
          <a:p>
            <a:pPr marL="624078" indent="-514350" algn="just">
              <a:buNone/>
            </a:pPr>
            <a:r>
              <a:rPr lang="en-US" sz="3100" u="sng" dirty="0" smtClean="0">
                <a:latin typeface="Calibri" pitchFamily="34" charset="0"/>
                <a:cs typeface="Calibri" pitchFamily="34" charset="0"/>
              </a:rPr>
              <a:t>2.Unguided medium</a:t>
            </a:r>
          </a:p>
          <a:p>
            <a:pPr marL="624078" indent="-514350" algn="just">
              <a:buNone/>
            </a:pPr>
            <a:r>
              <a:rPr lang="en-US" dirty="0" smtClean="0">
                <a:latin typeface="Calibri" pitchFamily="34" charset="0"/>
                <a:cs typeface="Calibri" pitchFamily="34" charset="0"/>
              </a:rPr>
              <a:t>     - Bandwidth of the signal produced by transmitting antenna is important in setting transmission parameters</a:t>
            </a:r>
          </a:p>
          <a:p>
            <a:pPr marL="624078" indent="-514350" algn="just">
              <a:buNone/>
            </a:pPr>
            <a:r>
              <a:rPr lang="en-US" dirty="0" smtClean="0">
                <a:latin typeface="Calibri" pitchFamily="34" charset="0"/>
                <a:cs typeface="Calibri" pitchFamily="34" charset="0"/>
              </a:rPr>
              <a:t>     - Signal directionality</a:t>
            </a:r>
          </a:p>
          <a:p>
            <a:pPr marL="624078" indent="-514350" algn="just">
              <a:buNone/>
            </a:pPr>
            <a:r>
              <a:rPr lang="en-US" dirty="0" smtClean="0">
                <a:latin typeface="Calibri" pitchFamily="34" charset="0"/>
                <a:cs typeface="Calibri" pitchFamily="34" charset="0"/>
              </a:rPr>
              <a:t>        * Lower frequency signals are </a:t>
            </a:r>
            <a:r>
              <a:rPr lang="en-US" dirty="0" err="1" smtClean="0">
                <a:latin typeface="Calibri" pitchFamily="34" charset="0"/>
                <a:cs typeface="Calibri" pitchFamily="34" charset="0"/>
              </a:rPr>
              <a:t>omni</a:t>
            </a:r>
            <a:r>
              <a:rPr lang="en-US" dirty="0" smtClean="0">
                <a:latin typeface="Calibri" pitchFamily="34" charset="0"/>
                <a:cs typeface="Calibri" pitchFamily="34" charset="0"/>
              </a:rPr>
              <a:t>-directional</a:t>
            </a:r>
          </a:p>
          <a:p>
            <a:pPr marL="624078" indent="-514350" algn="just">
              <a:buNone/>
            </a:pPr>
            <a:r>
              <a:rPr lang="en-US" dirty="0" smtClean="0">
                <a:latin typeface="Calibri" pitchFamily="34" charset="0"/>
                <a:cs typeface="Calibri" pitchFamily="34" charset="0"/>
              </a:rPr>
              <a:t>        * Higher frequency signals can be focused in a             directional beam</a:t>
            </a:r>
          </a:p>
          <a:p>
            <a:pPr marL="624078" indent="-514350" algn="just">
              <a:buNone/>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19460"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19461" name="Text Box 4"/>
          <p:cNvSpPr txBox="1">
            <a:spLocks noChangeArrowheads="1"/>
          </p:cNvSpPr>
          <p:nvPr/>
        </p:nvSpPr>
        <p:spPr bwMode="auto">
          <a:xfrm>
            <a:off x="304800" y="304800"/>
            <a:ext cx="1901483"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28" charset="0"/>
              </a:rPr>
              <a:t>Figure </a:t>
            </a:r>
            <a:r>
              <a:rPr lang="en-US" sz="2400" dirty="0" smtClean="0">
                <a:solidFill>
                  <a:schemeClr val="folHlink"/>
                </a:solidFill>
                <a:latin typeface="Times New Roman" pitchFamily="-128" charset="0"/>
              </a:rPr>
              <a:t>. </a:t>
            </a:r>
            <a:r>
              <a:rPr lang="en-US" sz="2000" i="1" dirty="0">
                <a:latin typeface="Times New Roman" pitchFamily="-128" charset="0"/>
              </a:rPr>
              <a:t>Modes</a:t>
            </a:r>
          </a:p>
        </p:txBody>
      </p:sp>
      <p:sp>
        <p:nvSpPr>
          <p:cNvPr id="19462"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19463" name="Picture 6"/>
          <p:cNvPicPr>
            <a:picLocks noChangeAspect="1" noChangeArrowheads="1"/>
          </p:cNvPicPr>
          <p:nvPr/>
        </p:nvPicPr>
        <p:blipFill>
          <a:blip r:embed="rId3" cstate="print"/>
          <a:srcRect/>
          <a:stretch>
            <a:fillRect/>
          </a:stretch>
        </p:blipFill>
        <p:spPr bwMode="auto">
          <a:xfrm>
            <a:off x="1173163" y="1035050"/>
            <a:ext cx="6370637" cy="528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347663" y="1676400"/>
            <a:ext cx="2251899"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28" charset="0"/>
              </a:rPr>
              <a:t>Table </a:t>
            </a:r>
            <a:r>
              <a:rPr lang="en-US" sz="2400" dirty="0" smtClean="0">
                <a:solidFill>
                  <a:schemeClr val="folHlink"/>
                </a:solidFill>
                <a:latin typeface="Times New Roman" pitchFamily="-128" charset="0"/>
              </a:rPr>
              <a:t>. </a:t>
            </a:r>
            <a:r>
              <a:rPr lang="en-US" sz="2000" i="1" dirty="0">
                <a:latin typeface="Times New Roman" pitchFamily="-128" charset="0"/>
              </a:rPr>
              <a:t>Fiber types</a:t>
            </a:r>
          </a:p>
        </p:txBody>
      </p:sp>
      <p:pic>
        <p:nvPicPr>
          <p:cNvPr id="20484" name="Picture 4"/>
          <p:cNvPicPr>
            <a:picLocks noChangeAspect="1" noChangeArrowheads="1"/>
          </p:cNvPicPr>
          <p:nvPr/>
        </p:nvPicPr>
        <p:blipFill>
          <a:blip r:embed="rId3" cstate="print"/>
          <a:srcRect/>
          <a:stretch>
            <a:fillRect/>
          </a:stretch>
        </p:blipFill>
        <p:spPr bwMode="auto">
          <a:xfrm>
            <a:off x="127000" y="2286000"/>
            <a:ext cx="8940800" cy="2017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22532"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22533" name="Text Box 4"/>
          <p:cNvSpPr txBox="1">
            <a:spLocks noChangeArrowheads="1"/>
          </p:cNvSpPr>
          <p:nvPr/>
        </p:nvSpPr>
        <p:spPr bwMode="auto">
          <a:xfrm>
            <a:off x="304800" y="762000"/>
            <a:ext cx="4262385"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28" charset="0"/>
              </a:rPr>
              <a:t>Figure </a:t>
            </a:r>
            <a:r>
              <a:rPr lang="en-US" sz="2400" dirty="0" smtClean="0">
                <a:solidFill>
                  <a:schemeClr val="folHlink"/>
                </a:solidFill>
                <a:latin typeface="Times New Roman" pitchFamily="-128" charset="0"/>
              </a:rPr>
              <a:t>. </a:t>
            </a:r>
            <a:r>
              <a:rPr lang="en-US" sz="2000" i="1" dirty="0">
                <a:latin typeface="Times New Roman" pitchFamily="-128" charset="0"/>
              </a:rPr>
              <a:t>Fiber-optic cable connectors</a:t>
            </a:r>
          </a:p>
        </p:txBody>
      </p:sp>
      <p:sp>
        <p:nvSpPr>
          <p:cNvPr id="2253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22535" name="Picture 6"/>
          <p:cNvPicPr>
            <a:picLocks noChangeAspect="1" noChangeArrowheads="1"/>
          </p:cNvPicPr>
          <p:nvPr/>
        </p:nvPicPr>
        <p:blipFill>
          <a:blip r:embed="rId3" cstate="print"/>
          <a:srcRect/>
          <a:stretch>
            <a:fillRect/>
          </a:stretch>
        </p:blipFill>
        <p:spPr bwMode="auto">
          <a:xfrm>
            <a:off x="228600" y="1890713"/>
            <a:ext cx="8593138" cy="3900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162050"/>
            <a:ext cx="8381999" cy="523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t>Attenuation in Guided Media</a:t>
            </a:r>
          </a:p>
        </p:txBody>
      </p:sp>
      <p:pic>
        <p:nvPicPr>
          <p:cNvPr id="36868" name="Picture 4"/>
          <p:cNvPicPr>
            <a:picLocks noChangeAspect="1" noChangeArrowheads="1"/>
          </p:cNvPicPr>
          <p:nvPr/>
        </p:nvPicPr>
        <p:blipFill>
          <a:blip r:embed="rId2" cstate="print"/>
          <a:srcRect b="7225"/>
          <a:stretch>
            <a:fillRect/>
          </a:stretch>
        </p:blipFill>
        <p:spPr bwMode="auto">
          <a:xfrm>
            <a:off x="0" y="280988"/>
            <a:ext cx="9144000" cy="6577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normAutofit fontScale="90000"/>
          </a:bodyPr>
          <a:lstStyle/>
          <a:p>
            <a:r>
              <a:rPr lang="en-US" b="1" u="sng" dirty="0" smtClean="0">
                <a:latin typeface="Calibri" pitchFamily="34" charset="0"/>
                <a:cs typeface="Calibri" pitchFamily="34" charset="0"/>
              </a:rPr>
              <a:t>Attenuation curve of Single mode Fiber</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0" y="2286000"/>
            <a:ext cx="73152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62000"/>
          </a:xfrm>
        </p:spPr>
        <p:txBody>
          <a:bodyPr>
            <a:normAutofit/>
          </a:bodyPr>
          <a:lstStyle/>
          <a:p>
            <a:r>
              <a:rPr lang="en-US" b="1" u="sng" dirty="0" smtClean="0">
                <a:latin typeface="Calibri" pitchFamily="34" charset="0"/>
                <a:cs typeface="Calibri" pitchFamily="34" charset="0"/>
              </a:rPr>
              <a:t>Attenuation curve of Multimode Fiber</a:t>
            </a:r>
            <a:endParaRPr lang="en-US" b="1" u="sng" dirty="0">
              <a:latin typeface="Calibri" pitchFamily="34" charset="0"/>
              <a:cs typeface="Calibri" pitchFamily="34"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066800" y="2133600"/>
            <a:ext cx="7086600" cy="422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914400"/>
          </a:xfrm>
        </p:spPr>
        <p:txBody>
          <a:bodyPr>
            <a:noAutofit/>
          </a:bodyPr>
          <a:lstStyle/>
          <a:p>
            <a:r>
              <a:rPr lang="en-US" sz="3400" b="1" dirty="0" smtClean="0">
                <a:latin typeface="Calibri" pitchFamily="34" charset="0"/>
                <a:cs typeface="Calibri" pitchFamily="34" charset="0"/>
              </a:rPr>
              <a:t/>
            </a:r>
            <a:br>
              <a:rPr lang="en-US" sz="3400" b="1" dirty="0" smtClean="0">
                <a:latin typeface="Calibri" pitchFamily="34" charset="0"/>
                <a:cs typeface="Calibri" pitchFamily="34" charset="0"/>
              </a:rPr>
            </a:br>
            <a:r>
              <a:rPr lang="en-US" sz="3400" b="1" dirty="0" smtClean="0">
                <a:latin typeface="Calibri" pitchFamily="34" charset="0"/>
                <a:cs typeface="Calibri" pitchFamily="34" charset="0"/>
              </a:rPr>
              <a:t>DESIGN FACTORS DETERMINING DATA</a:t>
            </a:r>
            <a:br>
              <a:rPr lang="en-US" sz="3400" b="1" dirty="0" smtClean="0">
                <a:latin typeface="Calibri" pitchFamily="34" charset="0"/>
                <a:cs typeface="Calibri" pitchFamily="34" charset="0"/>
              </a:rPr>
            </a:br>
            <a:r>
              <a:rPr lang="en-US" sz="3400" b="1" dirty="0" smtClean="0">
                <a:latin typeface="Calibri" pitchFamily="34" charset="0"/>
                <a:cs typeface="Calibri" pitchFamily="34" charset="0"/>
              </a:rPr>
              <a:t>RATE AND DISTANCE</a:t>
            </a:r>
            <a:br>
              <a:rPr lang="en-US" sz="3400" b="1" dirty="0" smtClean="0">
                <a:latin typeface="Calibri" pitchFamily="34" charset="0"/>
                <a:cs typeface="Calibri" pitchFamily="34" charset="0"/>
              </a:rPr>
            </a:br>
            <a:endParaRPr lang="en-US" sz="3400" b="1" dirty="0">
              <a:latin typeface="Calibri" pitchFamily="34" charset="0"/>
              <a:cs typeface="Calibri" pitchFamily="34" charset="0"/>
            </a:endParaRPr>
          </a:p>
        </p:txBody>
      </p:sp>
      <p:sp>
        <p:nvSpPr>
          <p:cNvPr id="3" name="Content Placeholder 2"/>
          <p:cNvSpPr>
            <a:spLocks noGrp="1"/>
          </p:cNvSpPr>
          <p:nvPr>
            <p:ph idx="1"/>
          </p:nvPr>
        </p:nvSpPr>
        <p:spPr>
          <a:xfrm>
            <a:off x="457200" y="2057400"/>
            <a:ext cx="8229600" cy="4572000"/>
          </a:xfrm>
        </p:spPr>
        <p:txBody>
          <a:bodyPr>
            <a:normAutofit lnSpcReduction="10000"/>
          </a:bodyPr>
          <a:lstStyle/>
          <a:p>
            <a:pPr>
              <a:buClrTx/>
              <a:buFont typeface="Wingdings" pitchFamily="2" charset="2"/>
              <a:buChar char="Ø"/>
            </a:pPr>
            <a:r>
              <a:rPr lang="en-US" u="sng" dirty="0" smtClean="0">
                <a:latin typeface="Calibri" pitchFamily="34" charset="0"/>
                <a:cs typeface="Calibri" pitchFamily="34" charset="0"/>
              </a:rPr>
              <a:t>Bandwidth</a:t>
            </a:r>
          </a:p>
          <a:p>
            <a:pPr>
              <a:buClrTx/>
              <a:buNone/>
            </a:pPr>
            <a:r>
              <a:rPr lang="en-US" dirty="0" smtClean="0">
                <a:latin typeface="Calibri" pitchFamily="34" charset="0"/>
                <a:cs typeface="Calibri" pitchFamily="34" charset="0"/>
              </a:rPr>
              <a:t>     higher bandwidth gives higher data rate</a:t>
            </a:r>
          </a:p>
          <a:p>
            <a:pPr>
              <a:buClrTx/>
              <a:buFont typeface="Wingdings" pitchFamily="2" charset="2"/>
              <a:buChar char="Ø"/>
            </a:pPr>
            <a:r>
              <a:rPr lang="en-US" u="sng" dirty="0" smtClean="0">
                <a:latin typeface="Calibri" pitchFamily="34" charset="0"/>
                <a:cs typeface="Calibri" pitchFamily="34" charset="0"/>
              </a:rPr>
              <a:t>transmission impairments </a:t>
            </a:r>
          </a:p>
          <a:p>
            <a:pPr>
              <a:buClrTx/>
              <a:buNone/>
            </a:pPr>
            <a:r>
              <a:rPr lang="en-US" dirty="0" smtClean="0">
                <a:latin typeface="Calibri" pitchFamily="34" charset="0"/>
                <a:cs typeface="Calibri" pitchFamily="34" charset="0"/>
              </a:rPr>
              <a:t>      impairments, such as attenuation, limit the   distance</a:t>
            </a:r>
          </a:p>
          <a:p>
            <a:pPr>
              <a:buClrTx/>
              <a:buFont typeface="Wingdings" pitchFamily="2" charset="2"/>
              <a:buChar char="Ø"/>
            </a:pPr>
            <a:r>
              <a:rPr lang="en-US" u="sng" dirty="0" smtClean="0">
                <a:latin typeface="Calibri" pitchFamily="34" charset="0"/>
                <a:cs typeface="Calibri" pitchFamily="34" charset="0"/>
              </a:rPr>
              <a:t>interference</a:t>
            </a:r>
          </a:p>
          <a:p>
            <a:pPr>
              <a:buClrTx/>
              <a:buNone/>
            </a:pPr>
            <a:r>
              <a:rPr lang="en-US" dirty="0" smtClean="0">
                <a:latin typeface="Calibri" pitchFamily="34" charset="0"/>
                <a:cs typeface="Calibri" pitchFamily="34" charset="0"/>
              </a:rPr>
              <a:t>    overlapping frequency bands can distort or wipe out a signal</a:t>
            </a:r>
          </a:p>
          <a:p>
            <a:pPr>
              <a:buClrTx/>
              <a:buFont typeface="Wingdings" pitchFamily="2" charset="2"/>
              <a:buChar char="Ø"/>
            </a:pPr>
            <a:r>
              <a:rPr lang="en-US" u="sng" dirty="0" smtClean="0">
                <a:latin typeface="Calibri" pitchFamily="34" charset="0"/>
                <a:cs typeface="Calibri" pitchFamily="34" charset="0"/>
              </a:rPr>
              <a:t>number of receivers</a:t>
            </a:r>
          </a:p>
          <a:p>
            <a:pPr>
              <a:buClrTx/>
              <a:buNone/>
            </a:pPr>
            <a:r>
              <a:rPr lang="en-US" dirty="0" smtClean="0">
                <a:latin typeface="Calibri" pitchFamily="34" charset="0"/>
                <a:cs typeface="Calibri" pitchFamily="34" charset="0"/>
              </a:rPr>
              <a:t>    more receivers introduces more attenuation</a:t>
            </a:r>
          </a:p>
          <a:p>
            <a:pPr>
              <a:buClrTx/>
              <a:buFont typeface="Wingdings" pitchFamily="2" charset="2"/>
              <a:buChar char="Ø"/>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016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0164" name="Text Box 4"/>
          <p:cNvSpPr txBox="1">
            <a:spLocks noChangeArrowheads="1"/>
          </p:cNvSpPr>
          <p:nvPr/>
        </p:nvSpPr>
        <p:spPr bwMode="auto">
          <a:xfrm>
            <a:off x="304800" y="762000"/>
            <a:ext cx="6868740" cy="523220"/>
          </a:xfrm>
          <a:prstGeom prst="rect">
            <a:avLst/>
          </a:prstGeom>
          <a:noFill/>
          <a:ln w="9525">
            <a:noFill/>
            <a:miter lim="800000"/>
            <a:headEnd/>
            <a:tailEnd/>
          </a:ln>
          <a:effectLst/>
        </p:spPr>
        <p:txBody>
          <a:bodyPr wrap="none">
            <a:spAutoFit/>
          </a:bodyPr>
          <a:lstStyle/>
          <a:p>
            <a:r>
              <a:rPr lang="en-US" sz="2800" b="1" u="sng" dirty="0">
                <a:latin typeface="Calibri" pitchFamily="34" charset="0"/>
                <a:cs typeface="Calibri" pitchFamily="34" charset="0"/>
              </a:rPr>
              <a:t>Figure </a:t>
            </a:r>
            <a:r>
              <a:rPr lang="en-US" sz="2800" b="1" u="sng" dirty="0" smtClean="0">
                <a:latin typeface="Calibri" pitchFamily="34" charset="0"/>
                <a:cs typeface="Calibri" pitchFamily="34" charset="0"/>
              </a:rPr>
              <a:t>:  </a:t>
            </a:r>
            <a:r>
              <a:rPr lang="en-US" sz="2800" b="1" i="1" u="sng" dirty="0" smtClean="0">
                <a:latin typeface="Calibri" pitchFamily="34" charset="0"/>
                <a:cs typeface="Calibri" pitchFamily="34" charset="0"/>
              </a:rPr>
              <a:t>Classification  </a:t>
            </a:r>
            <a:r>
              <a:rPr lang="en-US" sz="2800" b="1" i="1" u="sng" dirty="0">
                <a:latin typeface="Calibri" pitchFamily="34" charset="0"/>
                <a:cs typeface="Calibri" pitchFamily="34" charset="0"/>
              </a:rPr>
              <a:t>of transmission media</a:t>
            </a:r>
          </a:p>
        </p:txBody>
      </p:sp>
      <p:sp>
        <p:nvSpPr>
          <p:cNvPr id="8601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0166" name="Picture 6"/>
          <p:cNvPicPr>
            <a:picLocks noChangeAspect="1" noChangeArrowheads="1"/>
          </p:cNvPicPr>
          <p:nvPr/>
        </p:nvPicPr>
        <p:blipFill>
          <a:blip r:embed="rId3" cstate="print">
            <a:grayscl/>
          </a:blip>
          <a:srcRect/>
          <a:stretch>
            <a:fillRect/>
          </a:stretch>
        </p:blipFill>
        <p:spPr bwMode="auto">
          <a:xfrm>
            <a:off x="457200" y="2100263"/>
            <a:ext cx="7715250" cy="3157537"/>
          </a:xfrm>
          <a:prstGeom prst="rect">
            <a:avLst/>
          </a:prstGeom>
          <a:solidFill>
            <a:schemeClr val="tx1">
              <a:alpha val="47000"/>
            </a:schemeClr>
          </a:solid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b="1" u="sng" dirty="0" smtClean="0">
                <a:latin typeface="Calibri" pitchFamily="34" charset="0"/>
                <a:cs typeface="Calibri" pitchFamily="34" charset="0"/>
              </a:rPr>
              <a:t>Classification of  Transmission Media:</a:t>
            </a:r>
            <a:endParaRPr lang="en-US" u="sng" dirty="0">
              <a:latin typeface="Calibri" pitchFamily="34" charset="0"/>
              <a:cs typeface="Calibri" pitchFamily="34" charset="0"/>
            </a:endParaRPr>
          </a:p>
        </p:txBody>
      </p:sp>
      <p:sp>
        <p:nvSpPr>
          <p:cNvPr id="3" name="Content Placeholder 2"/>
          <p:cNvSpPr>
            <a:spLocks noGrp="1"/>
          </p:cNvSpPr>
          <p:nvPr>
            <p:ph idx="1"/>
          </p:nvPr>
        </p:nvSpPr>
        <p:spPr>
          <a:xfrm>
            <a:off x="457200" y="1371600"/>
            <a:ext cx="8229600" cy="5486400"/>
          </a:xfrm>
        </p:spPr>
        <p:txBody>
          <a:bodyPr>
            <a:noAutofit/>
          </a:bodyPr>
          <a:lstStyle/>
          <a:p>
            <a:pPr algn="just">
              <a:buNone/>
            </a:pPr>
            <a:r>
              <a:rPr lang="en-US" sz="2500" u="sng" dirty="0" smtClean="0">
                <a:latin typeface="Calibri" pitchFamily="34" charset="0"/>
                <a:cs typeface="Calibri" pitchFamily="34" charset="0"/>
              </a:rPr>
              <a:t>Two categories:</a:t>
            </a:r>
          </a:p>
          <a:p>
            <a:pPr marL="624078" indent="-514350" algn="just">
              <a:buNone/>
            </a:pPr>
            <a:r>
              <a:rPr lang="en-US" sz="2500" i="1" u="sng" dirty="0" smtClean="0">
                <a:latin typeface="Calibri" pitchFamily="34" charset="0"/>
                <a:cs typeface="Calibri" pitchFamily="34" charset="0"/>
              </a:rPr>
              <a:t>1.Guided media</a:t>
            </a:r>
          </a:p>
          <a:p>
            <a:pPr algn="just">
              <a:buNone/>
            </a:pPr>
            <a:r>
              <a:rPr lang="en-US" sz="2500" dirty="0" smtClean="0">
                <a:latin typeface="Calibri" pitchFamily="34" charset="0"/>
                <a:cs typeface="Calibri" pitchFamily="34" charset="0"/>
              </a:rPr>
              <a:t> - guided along a solid media</a:t>
            </a:r>
          </a:p>
          <a:p>
            <a:pPr algn="just">
              <a:buNone/>
            </a:pPr>
            <a:r>
              <a:rPr lang="en-US" sz="2500" dirty="0" smtClean="0">
                <a:latin typeface="Calibri" pitchFamily="34" charset="0"/>
                <a:cs typeface="Calibri" pitchFamily="34" charset="0"/>
              </a:rPr>
              <a:t>   -Transmission capacity (bandwidth and data rate) depends on distance and type of network (point-to-point or multipoint)</a:t>
            </a:r>
          </a:p>
          <a:p>
            <a:pPr algn="just">
              <a:buNone/>
            </a:pPr>
            <a:r>
              <a:rPr lang="en-US" sz="2500" u="sng" dirty="0" smtClean="0">
                <a:latin typeface="Calibri" pitchFamily="34" charset="0"/>
                <a:cs typeface="Calibri" pitchFamily="34" charset="0"/>
              </a:rPr>
              <a:t>  Ex </a:t>
            </a:r>
            <a:r>
              <a:rPr lang="en-US" sz="2500" dirty="0" smtClean="0">
                <a:latin typeface="Calibri" pitchFamily="34" charset="0"/>
                <a:cs typeface="Calibri" pitchFamily="34" charset="0"/>
              </a:rPr>
              <a:t>:  twisted pair, copper coaxial cable, and optical fiber.</a:t>
            </a:r>
          </a:p>
          <a:p>
            <a:pPr algn="just">
              <a:buNone/>
            </a:pPr>
            <a:r>
              <a:rPr lang="en-US" sz="2500" i="1" u="sng" dirty="0" smtClean="0">
                <a:latin typeface="Calibri" pitchFamily="34" charset="0"/>
                <a:cs typeface="Calibri" pitchFamily="34" charset="0"/>
              </a:rPr>
              <a:t>2. Unguided media</a:t>
            </a:r>
          </a:p>
          <a:p>
            <a:pPr algn="just">
              <a:buNone/>
            </a:pPr>
            <a:r>
              <a:rPr lang="en-US" sz="2500" dirty="0" smtClean="0">
                <a:latin typeface="Calibri" pitchFamily="34" charset="0"/>
                <a:cs typeface="Calibri" pitchFamily="34" charset="0"/>
              </a:rPr>
              <a:t>- atmosphere and outer space</a:t>
            </a:r>
          </a:p>
          <a:p>
            <a:pPr algn="just">
              <a:buNone/>
            </a:pPr>
            <a:r>
              <a:rPr lang="en-US" sz="2500" dirty="0" smtClean="0">
                <a:latin typeface="Calibri" pitchFamily="34" charset="0"/>
                <a:cs typeface="Calibri" pitchFamily="34" charset="0"/>
              </a:rPr>
              <a:t>- provides a means for transmitting electro-magnetic signals through air  but do not guide them. </a:t>
            </a:r>
          </a:p>
          <a:p>
            <a:pPr algn="just">
              <a:buNone/>
            </a:pPr>
            <a:r>
              <a:rPr lang="en-US" sz="2500" i="1" u="sng" dirty="0" smtClean="0">
                <a:latin typeface="Calibri" pitchFamily="34" charset="0"/>
                <a:cs typeface="Calibri" pitchFamily="34" charset="0"/>
              </a:rPr>
              <a:t>  Ex:  </a:t>
            </a:r>
            <a:r>
              <a:rPr lang="en-US" sz="2500" dirty="0" smtClean="0">
                <a:latin typeface="Calibri" pitchFamily="34" charset="0"/>
                <a:cs typeface="Calibri" pitchFamily="34" charset="0"/>
              </a:rPr>
              <a:t>wireless broadcast channels, mobile radio channels,  and satellite channels</a:t>
            </a:r>
          </a:p>
          <a:p>
            <a:pPr algn="just">
              <a:buNone/>
            </a:pPr>
            <a:r>
              <a:rPr lang="en-US" sz="2200" dirty="0" smtClean="0"/>
              <a:t> </a:t>
            </a:r>
          </a:p>
          <a:p>
            <a:pPr algn="just">
              <a:buNone/>
            </a:pPr>
            <a:endParaRPr lang="en-US" sz="2200" dirty="0" smtClean="0"/>
          </a:p>
          <a:p>
            <a:pPr algn="just"/>
            <a:endParaRPr lang="en-US" sz="2200" dirty="0" smtClean="0"/>
          </a:p>
          <a:p>
            <a:pPr algn="just"/>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14400"/>
          </a:xfrm>
        </p:spPr>
        <p:txBody>
          <a:bodyPr>
            <a:normAutofit fontScale="90000"/>
          </a:bodyPr>
          <a:lstStyle/>
          <a:p>
            <a:pPr algn="ctr"/>
            <a:r>
              <a:rPr lang="en-US" b="1" u="sng" dirty="0" err="1" smtClean="0"/>
              <a:t>Guided:Twisted</a:t>
            </a:r>
            <a:r>
              <a:rPr lang="en-US" b="1" u="sng" dirty="0" smtClean="0"/>
              <a:t> pair</a:t>
            </a:r>
            <a:br>
              <a:rPr lang="en-US" b="1" u="sng" dirty="0" smtClean="0"/>
            </a:br>
            <a:endParaRPr lang="en-US" b="1" u="sng" dirty="0"/>
          </a:p>
        </p:txBody>
      </p:sp>
      <p:sp>
        <p:nvSpPr>
          <p:cNvPr id="3" name="Content Placeholder 2"/>
          <p:cNvSpPr>
            <a:spLocks noGrp="1"/>
          </p:cNvSpPr>
          <p:nvPr>
            <p:ph idx="1"/>
          </p:nvPr>
        </p:nvSpPr>
        <p:spPr>
          <a:xfrm>
            <a:off x="457200" y="1905000"/>
            <a:ext cx="8229600" cy="4669536"/>
          </a:xfrm>
        </p:spPr>
        <p:txBody>
          <a:bodyPr>
            <a:normAutofit/>
          </a:bodyPr>
          <a:lstStyle/>
          <a:p>
            <a:pPr algn="just">
              <a:buNone/>
            </a:pPr>
            <a:r>
              <a:rPr lang="en-US" dirty="0" smtClean="0">
                <a:latin typeface="Calibri" pitchFamily="34" charset="0"/>
                <a:cs typeface="Calibri" pitchFamily="34" charset="0"/>
              </a:rPr>
              <a:t>-Least expensive and most widely used</a:t>
            </a:r>
          </a:p>
          <a:p>
            <a:pPr algn="just">
              <a:buNone/>
            </a:pPr>
            <a:r>
              <a:rPr lang="en-US" dirty="0" smtClean="0">
                <a:latin typeface="Calibri" pitchFamily="34" charset="0"/>
                <a:cs typeface="Calibri" pitchFamily="34" charset="0"/>
              </a:rPr>
              <a:t> </a:t>
            </a:r>
            <a:r>
              <a:rPr lang="en-US" u="sng" dirty="0" smtClean="0">
                <a:latin typeface="Calibri" pitchFamily="34" charset="0"/>
                <a:cs typeface="Calibri" pitchFamily="34" charset="0"/>
              </a:rPr>
              <a:t>Physical description</a:t>
            </a:r>
          </a:p>
          <a:p>
            <a:pPr algn="just">
              <a:buNone/>
            </a:pPr>
            <a:r>
              <a:rPr lang="en-US" dirty="0" smtClean="0">
                <a:latin typeface="Calibri" pitchFamily="34" charset="0"/>
                <a:cs typeface="Calibri" pitchFamily="34" charset="0"/>
              </a:rPr>
              <a:t>* Two insulated copper wires arranged in regular spiral pattern</a:t>
            </a:r>
          </a:p>
          <a:p>
            <a:pPr algn="just">
              <a:buNone/>
            </a:pPr>
            <a:r>
              <a:rPr lang="en-US" dirty="0" smtClean="0">
                <a:latin typeface="Calibri" pitchFamily="34" charset="0"/>
                <a:cs typeface="Calibri" pitchFamily="34" charset="0"/>
              </a:rPr>
              <a:t>* Number of pairs are bundled together in a cable</a:t>
            </a:r>
          </a:p>
          <a:p>
            <a:pPr algn="just">
              <a:buNone/>
            </a:pPr>
            <a:r>
              <a:rPr lang="en-US" dirty="0" smtClean="0">
                <a:latin typeface="Calibri" pitchFamily="34" charset="0"/>
                <a:cs typeface="Calibri" pitchFamily="34" charset="0"/>
              </a:rPr>
              <a:t>* Twisting decreases the crosstalk interference between adjacent pairs in the cable, by using different twist length for neighboring pairs </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normAutofit fontScale="90000"/>
          </a:bodyPr>
          <a:lstStyle/>
          <a:p>
            <a:r>
              <a:rPr lang="en-US" b="1" u="sng" dirty="0" smtClean="0">
                <a:latin typeface="Calibri" pitchFamily="34" charset="0"/>
                <a:cs typeface="Calibri" pitchFamily="34" charset="0"/>
              </a:rPr>
              <a:t>Applications</a:t>
            </a: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524000"/>
            <a:ext cx="8229600" cy="5334000"/>
          </a:xfrm>
        </p:spPr>
        <p:txBody>
          <a:bodyPr>
            <a:normAutofit fontScale="92500" lnSpcReduction="20000"/>
          </a:bodyPr>
          <a:lstStyle/>
          <a:p>
            <a:pPr>
              <a:buNone/>
            </a:pPr>
            <a:r>
              <a:rPr lang="en-US" dirty="0" smtClean="0">
                <a:latin typeface="Calibri" pitchFamily="34" charset="0"/>
                <a:cs typeface="Calibri" pitchFamily="34" charset="0"/>
              </a:rPr>
              <a:t>* Most common transmission media for both digital and analog signals</a:t>
            </a:r>
          </a:p>
          <a:p>
            <a:pPr>
              <a:buNone/>
            </a:pPr>
            <a:r>
              <a:rPr lang="en-US" dirty="0" smtClean="0">
                <a:latin typeface="Calibri" pitchFamily="34" charset="0"/>
                <a:cs typeface="Calibri" pitchFamily="34" charset="0"/>
              </a:rPr>
              <a:t>* Less expensive compared to coaxial cable or optical fiber</a:t>
            </a:r>
          </a:p>
          <a:p>
            <a:pPr>
              <a:buNone/>
            </a:pPr>
            <a:r>
              <a:rPr lang="en-US" dirty="0" smtClean="0">
                <a:latin typeface="Calibri" pitchFamily="34" charset="0"/>
                <a:cs typeface="Calibri" pitchFamily="34" charset="0"/>
              </a:rPr>
              <a:t>* Limited in terms of data rate and distance</a:t>
            </a:r>
          </a:p>
          <a:p>
            <a:pPr>
              <a:buNone/>
            </a:pPr>
            <a:r>
              <a:rPr lang="en-US" dirty="0" smtClean="0">
                <a:latin typeface="Calibri" pitchFamily="34" charset="0"/>
                <a:cs typeface="Calibri" pitchFamily="34" charset="0"/>
              </a:rPr>
              <a:t>* Telephone network</a:t>
            </a:r>
          </a:p>
          <a:p>
            <a:pPr>
              <a:buNone/>
            </a:pPr>
            <a:r>
              <a:rPr lang="en-US" dirty="0" smtClean="0">
                <a:latin typeface="Calibri" pitchFamily="34" charset="0"/>
                <a:cs typeface="Calibri" pitchFamily="34" charset="0"/>
              </a:rPr>
              <a:t>  - Individual units (residence lines) to local exchange (end office) </a:t>
            </a:r>
          </a:p>
          <a:p>
            <a:pPr>
              <a:buNone/>
            </a:pPr>
            <a:r>
              <a:rPr lang="en-US" dirty="0" smtClean="0">
                <a:latin typeface="Calibri" pitchFamily="34" charset="0"/>
                <a:cs typeface="Calibri" pitchFamily="34" charset="0"/>
              </a:rPr>
              <a:t>  -Subscriber loops</a:t>
            </a:r>
          </a:p>
          <a:p>
            <a:pPr>
              <a:buNone/>
            </a:pPr>
            <a:r>
              <a:rPr lang="en-US" dirty="0" smtClean="0">
                <a:latin typeface="Calibri" pitchFamily="34" charset="0"/>
                <a:cs typeface="Calibri" pitchFamily="34" charset="0"/>
              </a:rPr>
              <a:t>  - Supports voice traffic using analog signaling</a:t>
            </a:r>
          </a:p>
          <a:p>
            <a:pPr>
              <a:buNone/>
            </a:pPr>
            <a:r>
              <a:rPr lang="en-US" dirty="0" smtClean="0">
                <a:latin typeface="Calibri" pitchFamily="34" charset="0"/>
                <a:cs typeface="Calibri" pitchFamily="34" charset="0"/>
              </a:rPr>
              <a:t>  -May handle digital data at modest rates using modems</a:t>
            </a:r>
          </a:p>
          <a:p>
            <a:pPr>
              <a:buNone/>
            </a:pPr>
            <a:r>
              <a:rPr lang="en-US" dirty="0" smtClean="0">
                <a:latin typeface="Calibri" pitchFamily="34" charset="0"/>
                <a:cs typeface="Calibri" pitchFamily="34" charset="0"/>
              </a:rPr>
              <a:t>* Communications within buildings</a:t>
            </a:r>
          </a:p>
          <a:p>
            <a:pPr>
              <a:buNone/>
            </a:pPr>
            <a:r>
              <a:rPr lang="en-US" dirty="0" smtClean="0">
                <a:latin typeface="Calibri" pitchFamily="34" charset="0"/>
                <a:cs typeface="Calibri" pitchFamily="34" charset="0"/>
              </a:rPr>
              <a:t>  -Connection to digital data switch or digital </a:t>
            </a:r>
            <a:r>
              <a:rPr lang="en-US" dirty="0" err="1" smtClean="0">
                <a:latin typeface="Calibri" pitchFamily="34" charset="0"/>
                <a:cs typeface="Calibri" pitchFamily="34" charset="0"/>
              </a:rPr>
              <a:t>pbx</a:t>
            </a:r>
            <a:r>
              <a:rPr lang="en-US" dirty="0" smtClean="0">
                <a:latin typeface="Calibri" pitchFamily="34" charset="0"/>
                <a:cs typeface="Calibri" pitchFamily="34" charset="0"/>
              </a:rPr>
              <a:t> within a building</a:t>
            </a:r>
          </a:p>
          <a:p>
            <a:pPr>
              <a:buNone/>
            </a:pPr>
            <a:r>
              <a:rPr lang="en-US" dirty="0" smtClean="0">
                <a:latin typeface="Calibri" pitchFamily="34" charset="0"/>
                <a:cs typeface="Calibri" pitchFamily="34" charset="0"/>
              </a:rPr>
              <a:t>  -Allows data rate of 64 kbps</a:t>
            </a:r>
          </a:p>
          <a:p>
            <a:pPr>
              <a:buNone/>
            </a:pPr>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3687</TotalTime>
  <Words>2217</Words>
  <Application>Microsoft Office PowerPoint</Application>
  <PresentationFormat>On-screen Show (4:3)</PresentationFormat>
  <Paragraphs>252</Paragraphs>
  <Slides>46</Slides>
  <Notes>11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Urban</vt:lpstr>
      <vt:lpstr>Chapter-3.1 Transmission Media</vt:lpstr>
      <vt:lpstr>Transmission medium</vt:lpstr>
      <vt:lpstr>Slide 3</vt:lpstr>
      <vt:lpstr> Characteristics and quality of data transmission </vt:lpstr>
      <vt:lpstr> DESIGN FACTORS DETERMINING DATA RATE AND DISTANCE </vt:lpstr>
      <vt:lpstr>Slide 6</vt:lpstr>
      <vt:lpstr>Classification of  Transmission Media:</vt:lpstr>
      <vt:lpstr>Guided:Twisted pair </vt:lpstr>
      <vt:lpstr>Applications</vt:lpstr>
      <vt:lpstr>Transmission characteristics</vt:lpstr>
      <vt:lpstr>Unshielded and shielded twisted pairs </vt:lpstr>
      <vt:lpstr>Slide 12</vt:lpstr>
      <vt:lpstr>Slide 13</vt:lpstr>
      <vt:lpstr>Slide 14</vt:lpstr>
      <vt:lpstr>Slide 15</vt:lpstr>
      <vt:lpstr>Slide 16</vt:lpstr>
      <vt:lpstr>Slide 17</vt:lpstr>
      <vt:lpstr>Advantages and Disadvantages of Twisted pair</vt:lpstr>
      <vt:lpstr>Slide 19</vt:lpstr>
      <vt:lpstr> Coaxial Cable: Physical description</vt:lpstr>
      <vt:lpstr> Applications </vt:lpstr>
      <vt:lpstr> Transmission characteristics </vt:lpstr>
      <vt:lpstr>Categories of coaxial cable</vt:lpstr>
      <vt:lpstr>Slide 24</vt:lpstr>
      <vt:lpstr>Slide 25</vt:lpstr>
      <vt:lpstr>Slide 26</vt:lpstr>
      <vt:lpstr>Slide 27</vt:lpstr>
      <vt:lpstr> Optical fiber </vt:lpstr>
      <vt:lpstr> Comparison with twisted pair and coaxial  cable </vt:lpstr>
      <vt:lpstr> COPPER VERSUS FIBER </vt:lpstr>
      <vt:lpstr> COPPER VERSUS FIBER </vt:lpstr>
      <vt:lpstr> Applications </vt:lpstr>
      <vt:lpstr> Applications </vt:lpstr>
      <vt:lpstr>Applications</vt:lpstr>
      <vt:lpstr> Transmission characteristics </vt:lpstr>
      <vt:lpstr>Multimode transmission</vt:lpstr>
      <vt:lpstr>Multimode step- index fiber</vt:lpstr>
      <vt:lpstr>Graded-index  multimode</vt:lpstr>
      <vt:lpstr>Single-mode transmission</vt:lpstr>
      <vt:lpstr>Slide 40</vt:lpstr>
      <vt:lpstr>Slide 41</vt:lpstr>
      <vt:lpstr>Slide 42</vt:lpstr>
      <vt:lpstr>Slide 43</vt:lpstr>
      <vt:lpstr>Attenuation in Guided Media</vt:lpstr>
      <vt:lpstr>Attenuation curve of Single mode Fiber</vt:lpstr>
      <vt:lpstr>Attenuation curve of Multimode Fiber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 Transmission Media</dc:title>
  <dc:creator>RaBn</dc:creator>
  <cp:lastModifiedBy>Rabindra</cp:lastModifiedBy>
  <cp:revision>23</cp:revision>
  <dcterms:created xsi:type="dcterms:W3CDTF">2014-04-16T16:28:35Z</dcterms:created>
  <dcterms:modified xsi:type="dcterms:W3CDTF">2018-06-14T06:29:03Z</dcterms:modified>
</cp:coreProperties>
</file>