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5" r:id="rId1"/>
  </p:sldMasterIdLst>
  <p:sldIdLst>
    <p:sldId id="309" r:id="rId2"/>
    <p:sldId id="306" r:id="rId3"/>
    <p:sldId id="307" r:id="rId4"/>
    <p:sldId id="310" r:id="rId5"/>
    <p:sldId id="311" r:id="rId6"/>
    <p:sldId id="314" r:id="rId7"/>
    <p:sldId id="316" r:id="rId8"/>
    <p:sldId id="315" r:id="rId9"/>
    <p:sldId id="379" r:id="rId10"/>
    <p:sldId id="381" r:id="rId11"/>
    <p:sldId id="382" r:id="rId12"/>
    <p:sldId id="383" r:id="rId13"/>
    <p:sldId id="380" r:id="rId14"/>
    <p:sldId id="317" r:id="rId15"/>
    <p:sldId id="361" r:id="rId16"/>
    <p:sldId id="362" r:id="rId17"/>
    <p:sldId id="363" r:id="rId18"/>
    <p:sldId id="318" r:id="rId19"/>
    <p:sldId id="364" r:id="rId20"/>
    <p:sldId id="366" r:id="rId21"/>
    <p:sldId id="368" r:id="rId22"/>
    <p:sldId id="367" r:id="rId23"/>
    <p:sldId id="320" r:id="rId24"/>
    <p:sldId id="321" r:id="rId25"/>
    <p:sldId id="369" r:id="rId26"/>
    <p:sldId id="370" r:id="rId27"/>
    <p:sldId id="372" r:id="rId28"/>
    <p:sldId id="326" r:id="rId29"/>
    <p:sldId id="327" r:id="rId30"/>
    <p:sldId id="328" r:id="rId31"/>
    <p:sldId id="374" r:id="rId32"/>
    <p:sldId id="334" r:id="rId33"/>
    <p:sldId id="375" r:id="rId34"/>
    <p:sldId id="376" r:id="rId35"/>
    <p:sldId id="377" r:id="rId36"/>
    <p:sldId id="329" r:id="rId37"/>
    <p:sldId id="330" r:id="rId38"/>
    <p:sldId id="331" r:id="rId39"/>
    <p:sldId id="332" r:id="rId40"/>
    <p:sldId id="336" r:id="rId41"/>
    <p:sldId id="337" r:id="rId42"/>
    <p:sldId id="378" r:id="rId43"/>
    <p:sldId id="338" r:id="rId44"/>
    <p:sldId id="339" r:id="rId45"/>
    <p:sldId id="340" r:id="rId46"/>
    <p:sldId id="345" r:id="rId47"/>
    <p:sldId id="342" r:id="rId48"/>
    <p:sldId id="343" r:id="rId49"/>
    <p:sldId id="344" r:id="rId50"/>
    <p:sldId id="346" r:id="rId51"/>
    <p:sldId id="347" r:id="rId52"/>
    <p:sldId id="349" r:id="rId53"/>
    <p:sldId id="348" r:id="rId54"/>
    <p:sldId id="350" r:id="rId55"/>
    <p:sldId id="351" r:id="rId56"/>
  </p:sldIdLst>
  <p:sldSz cx="9144000" cy="5715000" type="screen16x1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000066"/>
    <a:srgbClr val="6600CC"/>
    <a:srgbClr val="663300"/>
    <a:srgbClr val="FF0066"/>
    <a:srgbClr val="CC3300"/>
    <a:srgbClr val="666699"/>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03" autoAdjust="0"/>
    <p:restoredTop sz="94676" autoAdjust="0"/>
  </p:normalViewPr>
  <p:slideViewPr>
    <p:cSldViewPr>
      <p:cViewPr varScale="1">
        <p:scale>
          <a:sx n="88" d="100"/>
          <a:sy n="88" d="100"/>
        </p:scale>
        <p:origin x="-642" y="-102"/>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6"/>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61"/>
            <a:ext cx="7772400" cy="1225021"/>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4A2DE7F7-9D1B-44C2-954B-5FCA7C57C8A5}" type="slidenum">
              <a:rPr lang="en-GB" smtClean="0"/>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AA593B73-C433-4833-98B8-47F298F50371}" type="slidenum">
              <a:rPr lang="en-GB" smtClean="0"/>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71"/>
            <a:ext cx="2057400" cy="487627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871"/>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C03D69FD-1CF6-4802-AA65-DDCEBFCCFD41}" type="slidenum">
              <a:rPr lang="en-GB" smtClean="0"/>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4350" y="698500"/>
            <a:ext cx="8324850" cy="523875"/>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514351" y="1275292"/>
            <a:ext cx="4067175" cy="384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733926" y="1275292"/>
            <a:ext cx="4067175" cy="384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1066800" y="5344583"/>
            <a:ext cx="1905000" cy="381000"/>
          </a:xfrm>
        </p:spPr>
        <p:txBody>
          <a:bodyPr/>
          <a:lstStyle>
            <a:lvl1pPr>
              <a:defRPr/>
            </a:lvl1pPr>
          </a:lstStyle>
          <a:p>
            <a:pPr>
              <a:defRPr/>
            </a:pPr>
            <a:endParaRPr lang="en-GB"/>
          </a:p>
        </p:txBody>
      </p:sp>
      <p:sp>
        <p:nvSpPr>
          <p:cNvPr id="6" name="Footer Placeholder 5"/>
          <p:cNvSpPr>
            <a:spLocks noGrp="1"/>
          </p:cNvSpPr>
          <p:nvPr>
            <p:ph type="ftr" sz="quarter" idx="11"/>
          </p:nvPr>
        </p:nvSpPr>
        <p:spPr>
          <a:xfrm>
            <a:off x="3429000" y="5344583"/>
            <a:ext cx="2895600" cy="381000"/>
          </a:xfrm>
        </p:spPr>
        <p:txBody>
          <a:bodyPr/>
          <a:lstStyle>
            <a:lvl1pPr>
              <a:defRPr/>
            </a:lvl1pPr>
          </a:lstStyle>
          <a:p>
            <a:pPr>
              <a:defRPr/>
            </a:pPr>
            <a:endParaRPr lang="en-GB"/>
          </a:p>
        </p:txBody>
      </p:sp>
      <p:sp>
        <p:nvSpPr>
          <p:cNvPr id="7" name="Slide Number Placeholder 6"/>
          <p:cNvSpPr>
            <a:spLocks noGrp="1"/>
          </p:cNvSpPr>
          <p:nvPr>
            <p:ph type="sldNum" sz="quarter" idx="12"/>
          </p:nvPr>
        </p:nvSpPr>
        <p:spPr>
          <a:xfrm>
            <a:off x="8229600" y="5344583"/>
            <a:ext cx="914400" cy="381000"/>
          </a:xfrm>
        </p:spPr>
        <p:txBody>
          <a:bodyPr/>
          <a:lstStyle>
            <a:lvl1pPr>
              <a:defRPr/>
            </a:lvl1pPr>
          </a:lstStyle>
          <a:p>
            <a:pPr>
              <a:defRPr/>
            </a:pPr>
            <a:fld id="{A019BB4B-EEDC-4E52-8390-451FB6CA2AFE}" type="slidenum">
              <a:rPr lang="en-GB" smtClean="0"/>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EC4B1239-E839-4023-B907-734224AF3EFB}" type="slidenum">
              <a:rPr lang="en-GB" smtClean="0"/>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9"/>
            <a:ext cx="7772400" cy="113506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5567991F-3B00-4DF7-988A-A420119614A0}" type="slidenum">
              <a:rPr lang="en-GB" smtClean="0"/>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GB"/>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p:txBody>
          <a:bodyPr/>
          <a:lstStyle/>
          <a:p>
            <a:pPr>
              <a:defRPr/>
            </a:pPr>
            <a:fld id="{50D9C191-FDC5-4F1D-AC4D-AFAE018574F9}" type="slidenum">
              <a:rPr lang="en-GB" smtClean="0"/>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79263"/>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3" y="1279263"/>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GB"/>
          </a:p>
        </p:txBody>
      </p:sp>
      <p:sp>
        <p:nvSpPr>
          <p:cNvPr id="8" name="Footer Placeholder 7"/>
          <p:cNvSpPr>
            <a:spLocks noGrp="1"/>
          </p:cNvSpPr>
          <p:nvPr>
            <p:ph type="ftr" sz="quarter" idx="11"/>
          </p:nvPr>
        </p:nvSpPr>
        <p:spPr/>
        <p:txBody>
          <a:bodyPr/>
          <a:lstStyle/>
          <a:p>
            <a:pPr>
              <a:defRPr/>
            </a:pPr>
            <a:endParaRPr lang="en-GB"/>
          </a:p>
        </p:txBody>
      </p:sp>
      <p:sp>
        <p:nvSpPr>
          <p:cNvPr id="9" name="Slide Number Placeholder 8"/>
          <p:cNvSpPr>
            <a:spLocks noGrp="1"/>
          </p:cNvSpPr>
          <p:nvPr>
            <p:ph type="sldNum" sz="quarter" idx="12"/>
          </p:nvPr>
        </p:nvSpPr>
        <p:spPr/>
        <p:txBody>
          <a:bodyPr/>
          <a:lstStyle/>
          <a:p>
            <a:pPr>
              <a:defRPr/>
            </a:pPr>
            <a:fld id="{5CA53FEF-5E7F-4385-BB2A-DBBD993DAD5F}" type="slidenum">
              <a:rPr lang="en-GB" smtClean="0"/>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GB"/>
          </a:p>
        </p:txBody>
      </p:sp>
      <p:sp>
        <p:nvSpPr>
          <p:cNvPr id="4" name="Footer Placeholder 3"/>
          <p:cNvSpPr>
            <a:spLocks noGrp="1"/>
          </p:cNvSpPr>
          <p:nvPr>
            <p:ph type="ftr" sz="quarter" idx="11"/>
          </p:nvPr>
        </p:nvSpPr>
        <p:spPr/>
        <p:txBody>
          <a:bodyPr/>
          <a:lstStyle/>
          <a:p>
            <a:pPr>
              <a:defRPr/>
            </a:pPr>
            <a:endParaRPr lang="en-GB"/>
          </a:p>
        </p:txBody>
      </p:sp>
      <p:sp>
        <p:nvSpPr>
          <p:cNvPr id="5" name="Slide Number Placeholder 4"/>
          <p:cNvSpPr>
            <a:spLocks noGrp="1"/>
          </p:cNvSpPr>
          <p:nvPr>
            <p:ph type="sldNum" sz="quarter" idx="12"/>
          </p:nvPr>
        </p:nvSpPr>
        <p:spPr/>
        <p:txBody>
          <a:bodyPr/>
          <a:lstStyle/>
          <a:p>
            <a:pPr>
              <a:defRPr/>
            </a:pPr>
            <a:fld id="{37392CBA-BC8C-45AD-80AD-7CEF5005902D}" type="slidenum">
              <a:rPr lang="en-GB" smtClean="0"/>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GB"/>
          </a:p>
        </p:txBody>
      </p:sp>
      <p:sp>
        <p:nvSpPr>
          <p:cNvPr id="3" name="Footer Placeholder 2"/>
          <p:cNvSpPr>
            <a:spLocks noGrp="1"/>
          </p:cNvSpPr>
          <p:nvPr>
            <p:ph type="ftr" sz="quarter" idx="11"/>
          </p:nvPr>
        </p:nvSpPr>
        <p:spPr/>
        <p:txBody>
          <a:bodyPr/>
          <a:lstStyle/>
          <a:p>
            <a:pPr>
              <a:defRPr/>
            </a:pPr>
            <a:endParaRPr lang="en-GB"/>
          </a:p>
        </p:txBody>
      </p:sp>
      <p:sp>
        <p:nvSpPr>
          <p:cNvPr id="4" name="Slide Number Placeholder 3"/>
          <p:cNvSpPr>
            <a:spLocks noGrp="1"/>
          </p:cNvSpPr>
          <p:nvPr>
            <p:ph type="sldNum" sz="quarter" idx="12"/>
          </p:nvPr>
        </p:nvSpPr>
        <p:spPr/>
        <p:txBody>
          <a:bodyPr/>
          <a:lstStyle/>
          <a:p>
            <a:pPr>
              <a:defRPr/>
            </a:pPr>
            <a:fld id="{0E5444D2-599B-4DFB-92D7-DE28F21D99A3}" type="slidenum">
              <a:rPr lang="en-GB" smtClean="0"/>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3" y="227543"/>
            <a:ext cx="3008313" cy="96837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3"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GB"/>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p:txBody>
          <a:bodyPr/>
          <a:lstStyle/>
          <a:p>
            <a:pPr>
              <a:defRPr/>
            </a:pPr>
            <a:fld id="{C8D9A19D-21D9-43D7-8FA6-1F23A65D7EFF}" type="slidenum">
              <a:rPr lang="en-GB" smtClean="0"/>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GB"/>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p:txBody>
          <a:bodyPr/>
          <a:lstStyle/>
          <a:p>
            <a:pPr>
              <a:defRPr/>
            </a:pPr>
            <a:fld id="{90433EB8-ACAC-452D-B28F-36FC9221AADD}" type="slidenum">
              <a:rPr lang="en-GB" smtClean="0"/>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5296965"/>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GB"/>
          </a:p>
        </p:txBody>
      </p:sp>
      <p:sp>
        <p:nvSpPr>
          <p:cNvPr id="5" name="Footer Placeholder 4"/>
          <p:cNvSpPr>
            <a:spLocks noGrp="1"/>
          </p:cNvSpPr>
          <p:nvPr>
            <p:ph type="ftr" sz="quarter" idx="3"/>
          </p:nvPr>
        </p:nvSpPr>
        <p:spPr>
          <a:xfrm>
            <a:off x="3124200" y="5296965"/>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GB"/>
          </a:p>
        </p:txBody>
      </p:sp>
      <p:sp>
        <p:nvSpPr>
          <p:cNvPr id="6" name="Slide Number Placeholder 5"/>
          <p:cNvSpPr>
            <a:spLocks noGrp="1"/>
          </p:cNvSpPr>
          <p:nvPr>
            <p:ph type="sldNum" sz="quarter" idx="4"/>
          </p:nvPr>
        </p:nvSpPr>
        <p:spPr>
          <a:xfrm>
            <a:off x="6553200" y="5296965"/>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019BB4B-EEDC-4E52-8390-451FB6CA2AFE}" type="slidenum">
              <a:rPr lang="en-GB" smtClean="0"/>
              <a:pPr>
                <a:defRPr/>
              </a:pPr>
              <a:t>‹#›</a:t>
            </a:fld>
            <a:endParaRPr lang="en-GB"/>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1" name="Rectangle 11"/>
          <p:cNvSpPr>
            <a:spLocks noChangeArrowheads="1"/>
          </p:cNvSpPr>
          <p:nvPr/>
        </p:nvSpPr>
        <p:spPr bwMode="auto">
          <a:xfrm>
            <a:off x="1930400" y="2794000"/>
            <a:ext cx="5689600" cy="571500"/>
          </a:xfrm>
          <a:prstGeom prst="rect">
            <a:avLst/>
          </a:prstGeom>
          <a:noFill/>
          <a:ln w="9525">
            <a:noFill/>
            <a:miter lim="800000"/>
            <a:headEnd/>
            <a:tailEnd/>
          </a:ln>
        </p:spPr>
        <p:txBody>
          <a:bodyPr anchor="b"/>
          <a:lstStyle/>
          <a:p>
            <a:r>
              <a:rPr kumimoji="1" lang="en-US" b="1">
                <a:solidFill>
                  <a:schemeClr val="accent1"/>
                </a:solidFill>
                <a:latin typeface="Arial Black" pitchFamily="34" charset="0"/>
                <a:cs typeface="Times New Roman" pitchFamily="18" charset="0"/>
              </a:rPr>
              <a:t/>
            </a:r>
            <a:br>
              <a:rPr kumimoji="1" lang="en-US" b="1">
                <a:solidFill>
                  <a:schemeClr val="accent1"/>
                </a:solidFill>
                <a:latin typeface="Arial Black" pitchFamily="34" charset="0"/>
                <a:cs typeface="Times New Roman" pitchFamily="18" charset="0"/>
              </a:rPr>
            </a:br>
            <a:r>
              <a:rPr kumimoji="1" lang="en-US" b="1">
                <a:solidFill>
                  <a:srgbClr val="336600"/>
                </a:solidFill>
                <a:latin typeface="Arial Black" pitchFamily="34" charset="0"/>
                <a:cs typeface="Times New Roman" pitchFamily="18" charset="0"/>
              </a:rPr>
              <a:t>PROTOCOLS </a:t>
            </a:r>
            <a:r>
              <a:rPr kumimoji="1" lang="en-US" b="1">
                <a:solidFill>
                  <a:srgbClr val="FF0066"/>
                </a:solidFill>
                <a:latin typeface="Arial Black" pitchFamily="34" charset="0"/>
                <a:cs typeface="Times New Roman" pitchFamily="18" charset="0"/>
              </a:rPr>
              <a:t>AND</a:t>
            </a:r>
            <a:r>
              <a:rPr kumimoji="1" lang="en-US" b="1">
                <a:solidFill>
                  <a:srgbClr val="336600"/>
                </a:solidFill>
                <a:latin typeface="Arial Black" pitchFamily="34" charset="0"/>
                <a:cs typeface="Times New Roman" pitchFamily="18" charset="0"/>
              </a:rPr>
              <a:t> </a:t>
            </a:r>
            <a:r>
              <a:rPr kumimoji="1" lang="en-US" b="1">
                <a:solidFill>
                  <a:srgbClr val="990000"/>
                </a:solidFill>
                <a:latin typeface="Arial Black" pitchFamily="34" charset="0"/>
                <a:cs typeface="Times New Roman" pitchFamily="18" charset="0"/>
              </a:rPr>
              <a:t>STANDARDS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799835"/>
          </a:xfrm>
        </p:spPr>
        <p:txBody>
          <a:bodyPr>
            <a:normAutofit fontScale="90000"/>
          </a:bodyPr>
          <a:lstStyle/>
          <a:p>
            <a:r>
              <a:rPr lang="en-US" b="1" dirty="0" smtClean="0"/>
              <a:t/>
            </a:r>
            <a:br>
              <a:rPr lang="en-US" b="1" dirty="0" smtClean="0"/>
            </a:br>
            <a:r>
              <a:rPr lang="en-US" b="1" dirty="0" smtClean="0"/>
              <a:t>Organization of the Layers</a:t>
            </a:r>
            <a:br>
              <a:rPr lang="en-US" b="1" dirty="0" smtClean="0"/>
            </a:br>
            <a:endParaRPr lang="en-US" b="1" dirty="0"/>
          </a:p>
        </p:txBody>
      </p:sp>
      <p:sp>
        <p:nvSpPr>
          <p:cNvPr id="3" name="Content Placeholder 2"/>
          <p:cNvSpPr>
            <a:spLocks noGrp="1"/>
          </p:cNvSpPr>
          <p:nvPr>
            <p:ph idx="1"/>
          </p:nvPr>
        </p:nvSpPr>
        <p:spPr>
          <a:xfrm>
            <a:off x="514350" y="1028700"/>
            <a:ext cx="8286750" cy="4088342"/>
          </a:xfrm>
        </p:spPr>
        <p:txBody>
          <a:bodyPr/>
          <a:lstStyle/>
          <a:p>
            <a:r>
              <a:rPr lang="en-US" sz="2800" b="0" dirty="0" smtClean="0"/>
              <a:t>Layers 5, 6, and 7-session, presentation, and application-can be thought of as the user support layers</a:t>
            </a:r>
          </a:p>
          <a:p>
            <a:r>
              <a:rPr lang="en-US" sz="2800" b="0" dirty="0" smtClean="0"/>
              <a:t>They allow interoperability among unrelated software systems.</a:t>
            </a:r>
          </a:p>
          <a:p>
            <a:r>
              <a:rPr lang="en-US" sz="2800" b="0" dirty="0" smtClean="0"/>
              <a:t>Layer 4, the transport layer, links the two subgroups and ensures that what the lower layers have transmitted is in a form that the upper layers can use.</a:t>
            </a:r>
            <a:endParaRPr lang="en-US" sz="2800" b="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647435"/>
          </a:xfrm>
        </p:spPr>
        <p:txBody>
          <a:bodyPr>
            <a:normAutofit fontScale="90000"/>
          </a:bodyPr>
          <a:lstStyle/>
          <a:p>
            <a:r>
              <a:rPr lang="en-US" b="1" dirty="0" smtClean="0"/>
              <a:t/>
            </a:r>
            <a:br>
              <a:rPr lang="en-US" b="1" dirty="0" smtClean="0"/>
            </a:br>
            <a:r>
              <a:rPr lang="en-US" b="1" dirty="0" smtClean="0"/>
              <a:t>Organization of the Layers</a:t>
            </a:r>
            <a:br>
              <a:rPr lang="en-US" b="1" dirty="0" smtClean="0"/>
            </a:br>
            <a:endParaRPr lang="en-US" b="1" dirty="0"/>
          </a:p>
        </p:txBody>
      </p:sp>
      <p:sp>
        <p:nvSpPr>
          <p:cNvPr id="3" name="Content Placeholder 2"/>
          <p:cNvSpPr>
            <a:spLocks noGrp="1"/>
          </p:cNvSpPr>
          <p:nvPr>
            <p:ph idx="1"/>
          </p:nvPr>
        </p:nvSpPr>
        <p:spPr>
          <a:xfrm>
            <a:off x="514350" y="876300"/>
            <a:ext cx="8401050" cy="4419600"/>
          </a:xfrm>
        </p:spPr>
        <p:txBody>
          <a:bodyPr>
            <a:normAutofit lnSpcReduction="10000"/>
          </a:bodyPr>
          <a:lstStyle/>
          <a:p>
            <a:r>
              <a:rPr lang="en-US" sz="2800" b="0" dirty="0" smtClean="0"/>
              <a:t>The process starts at layer 7 (the application layer), then moves from layer to layer in descending, sequential order.</a:t>
            </a:r>
          </a:p>
          <a:p>
            <a:r>
              <a:rPr lang="en-US" sz="2800" b="0" dirty="0" smtClean="0"/>
              <a:t> At each layer, a header, or possibly a trailer, can be added to the data unit.</a:t>
            </a:r>
          </a:p>
          <a:p>
            <a:r>
              <a:rPr lang="en-US" sz="2800" b="0" dirty="0" smtClean="0"/>
              <a:t>Commonly, the trailer is added only at layer 2. </a:t>
            </a:r>
          </a:p>
          <a:p>
            <a:r>
              <a:rPr lang="en-US" sz="2800" b="0" dirty="0" smtClean="0"/>
              <a:t>When the formatted data unit passes through the physical layer (layer 1), it is changed into an electromagnetic signal and transported along a physical link. </a:t>
            </a:r>
            <a:endParaRPr lang="en-US" sz="2800" b="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3" name="Content Placeholder 2"/>
          <p:cNvSpPr>
            <a:spLocks noGrp="1"/>
          </p:cNvSpPr>
          <p:nvPr>
            <p:ph idx="1"/>
          </p:nvPr>
        </p:nvSpPr>
        <p:spPr>
          <a:xfrm>
            <a:off x="514350" y="1181100"/>
            <a:ext cx="8286750" cy="3935942"/>
          </a:xfrm>
        </p:spPr>
        <p:txBody>
          <a:bodyPr>
            <a:normAutofit lnSpcReduction="10000"/>
          </a:bodyPr>
          <a:lstStyle/>
          <a:p>
            <a:pPr algn="just"/>
            <a:r>
              <a:rPr lang="en-US" sz="2800" b="0" dirty="0" smtClean="0"/>
              <a:t>The data portion of a packet at level </a:t>
            </a:r>
            <a:r>
              <a:rPr lang="en-US" sz="2800" b="0" i="1" dirty="0" smtClean="0"/>
              <a:t>N - 1 carries the whole packet </a:t>
            </a:r>
            <a:r>
              <a:rPr lang="en-US" sz="2800" b="0" dirty="0" smtClean="0"/>
              <a:t>(data and header and maybe trailer) from level </a:t>
            </a:r>
            <a:r>
              <a:rPr lang="en-US" sz="2800" b="0" i="1" dirty="0" smtClean="0"/>
              <a:t>N.</a:t>
            </a:r>
          </a:p>
          <a:p>
            <a:pPr algn="just"/>
            <a:r>
              <a:rPr lang="en-US" sz="2800" b="0" i="1" dirty="0" smtClean="0"/>
              <a:t>The concept is called encapsulation;</a:t>
            </a:r>
          </a:p>
          <a:p>
            <a:pPr algn="just"/>
            <a:r>
              <a:rPr lang="en-US" sz="2800" b="0" dirty="0" smtClean="0"/>
              <a:t>level </a:t>
            </a:r>
            <a:r>
              <a:rPr lang="en-US" sz="2800" b="0" i="1" dirty="0" smtClean="0"/>
              <a:t>N - 1 is not aware of which part of the encapsulated packet is data and which part </a:t>
            </a:r>
            <a:r>
              <a:rPr lang="en-US" sz="2800" b="0" dirty="0" smtClean="0"/>
              <a:t>is the header or trailer.</a:t>
            </a:r>
          </a:p>
          <a:p>
            <a:pPr algn="just"/>
            <a:r>
              <a:rPr lang="en-US" sz="2800" b="0" dirty="0" smtClean="0"/>
              <a:t> For level </a:t>
            </a:r>
            <a:r>
              <a:rPr lang="en-US" sz="2800" b="0" i="1" dirty="0" smtClean="0"/>
              <a:t>N - 1, the whole packet coming from level N is treated </a:t>
            </a:r>
            <a:r>
              <a:rPr lang="en-US" sz="2800" b="0" dirty="0" smtClean="0"/>
              <a:t>as one integral unit. </a:t>
            </a:r>
            <a:endParaRPr lang="en-US" sz="2800" b="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idx="4294967295"/>
          </p:nvPr>
        </p:nvSpPr>
        <p:spPr bwMode="auto">
          <a:xfrm>
            <a:off x="152400" y="444500"/>
            <a:ext cx="8610600" cy="635000"/>
          </a:xfrm>
          <a:noFill/>
        </p:spPr>
        <p:txBody>
          <a:bodyPr wrap="square" lIns="91440" tIns="45720" rIns="91440" bIns="45720" numCol="1" anchorCtr="0" compatLnSpc="1">
            <a:prstTxWarp prst="textNoShape">
              <a:avLst/>
            </a:prstTxWarp>
            <a:noAutofit/>
          </a:bodyPr>
          <a:lstStyle/>
          <a:p>
            <a:r>
              <a:rPr lang="en-US" sz="3600" b="1" dirty="0" smtClean="0">
                <a:effectLst/>
              </a:rPr>
              <a:t>Protocol Reference Model of OSI</a:t>
            </a:r>
          </a:p>
        </p:txBody>
      </p:sp>
      <p:sp>
        <p:nvSpPr>
          <p:cNvPr id="48131" name="Content Placeholder 2"/>
          <p:cNvSpPr>
            <a:spLocks noGrp="1"/>
          </p:cNvSpPr>
          <p:nvPr>
            <p:ph idx="4294967295"/>
          </p:nvPr>
        </p:nvSpPr>
        <p:spPr>
          <a:xfrm>
            <a:off x="228600" y="1487488"/>
            <a:ext cx="2895600" cy="3884612"/>
          </a:xfrm>
        </p:spPr>
        <p:txBody>
          <a:bodyPr>
            <a:normAutofit fontScale="92500" lnSpcReduction="10000"/>
          </a:bodyPr>
          <a:lstStyle/>
          <a:p>
            <a:pPr>
              <a:buFont typeface="Wingdings 3" pitchFamily="18" charset="2"/>
              <a:buNone/>
            </a:pPr>
            <a:r>
              <a:rPr lang="en-US" sz="2300" dirty="0" smtClean="0"/>
              <a:t> OSI Overview</a:t>
            </a:r>
          </a:p>
          <a:p>
            <a:pPr>
              <a:buFont typeface="Wingdings 3" pitchFamily="18" charset="2"/>
              <a:buNone/>
            </a:pPr>
            <a:r>
              <a:rPr lang="en-US" sz="1400" dirty="0" smtClean="0"/>
              <a:t>  </a:t>
            </a:r>
            <a:r>
              <a:rPr lang="en-US" sz="1600" dirty="0" smtClean="0"/>
              <a:t>Data Encapsulation </a:t>
            </a:r>
          </a:p>
          <a:p>
            <a:pPr>
              <a:buFont typeface="Wingdings 3" pitchFamily="18" charset="2"/>
              <a:buNone/>
            </a:pPr>
            <a:r>
              <a:rPr lang="en-US" sz="1600" dirty="0" smtClean="0"/>
              <a:t>	a) Protocol Data Unit (PDU) conception – each protocol on the diff. layer has its own format.</a:t>
            </a:r>
          </a:p>
          <a:p>
            <a:pPr>
              <a:buFont typeface="Wingdings 3" pitchFamily="18" charset="2"/>
              <a:buNone/>
            </a:pPr>
            <a:r>
              <a:rPr lang="en-US" sz="1600" dirty="0" smtClean="0"/>
              <a:t>	b) Headers are added while a packet is going down the stack at each layer. </a:t>
            </a:r>
          </a:p>
          <a:p>
            <a:pPr>
              <a:buFont typeface="Wingdings 3" pitchFamily="18" charset="2"/>
              <a:buNone/>
            </a:pPr>
            <a:r>
              <a:rPr lang="en-US" sz="1600" dirty="0" smtClean="0"/>
              <a:t>	c) Trailers are usually added on the second layer.    </a:t>
            </a:r>
          </a:p>
          <a:p>
            <a:pPr>
              <a:buFont typeface="Wingdings 3" pitchFamily="18" charset="2"/>
              <a:buNone/>
            </a:pPr>
            <a:r>
              <a:rPr lang="en-US" sz="3600" dirty="0" smtClean="0"/>
              <a:t>	 </a:t>
            </a:r>
          </a:p>
          <a:p>
            <a:pPr>
              <a:buFont typeface="Wingdings 3" pitchFamily="18" charset="2"/>
              <a:buNone/>
            </a:pPr>
            <a:r>
              <a:rPr lang="en-US" dirty="0" smtClean="0"/>
              <a:t> </a:t>
            </a:r>
          </a:p>
          <a:p>
            <a:pPr>
              <a:buFont typeface="Wingdings 3" pitchFamily="18" charset="2"/>
              <a:buNone/>
            </a:pPr>
            <a:endParaRPr lang="en-US" dirty="0" smtClean="0"/>
          </a:p>
        </p:txBody>
      </p:sp>
      <p:pic>
        <p:nvPicPr>
          <p:cNvPr id="48132" name="Picture 1032"/>
          <p:cNvPicPr>
            <a:picLocks noChangeAspect="1" noChangeArrowheads="1"/>
          </p:cNvPicPr>
          <p:nvPr/>
        </p:nvPicPr>
        <p:blipFill>
          <a:blip r:embed="rId2" cstate="print"/>
          <a:srcRect/>
          <a:stretch>
            <a:fillRect/>
          </a:stretch>
        </p:blipFill>
        <p:spPr bwMode="auto">
          <a:xfrm>
            <a:off x="3124200" y="1486961"/>
            <a:ext cx="5867400" cy="318822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990000"/>
                </a:solidFill>
              </a:rPr>
              <a:t>Physical Layer</a:t>
            </a:r>
            <a:endParaRPr lang="en-US" sz="4000" b="1" dirty="0">
              <a:solidFill>
                <a:srgbClr val="990000"/>
              </a:solidFill>
            </a:endParaRPr>
          </a:p>
        </p:txBody>
      </p:sp>
      <p:pic>
        <p:nvPicPr>
          <p:cNvPr id="5" name="Picture 10"/>
          <p:cNvPicPr>
            <a:picLocks noChangeAspect="1" noChangeArrowheads="1"/>
          </p:cNvPicPr>
          <p:nvPr/>
        </p:nvPicPr>
        <p:blipFill>
          <a:blip r:embed="rId2" cstate="print"/>
          <a:srcRect/>
          <a:stretch>
            <a:fillRect/>
          </a:stretch>
        </p:blipFill>
        <p:spPr bwMode="auto">
          <a:xfrm>
            <a:off x="1219204" y="1459275"/>
            <a:ext cx="7059613" cy="2541226"/>
          </a:xfrm>
          <a:prstGeom prst="rect">
            <a:avLst/>
          </a:prstGeom>
          <a:noFill/>
          <a:ln w="9525">
            <a:noFill/>
            <a:miter lim="800000"/>
            <a:headEnd/>
            <a:tailEnd/>
          </a:ln>
          <a:effectLst/>
        </p:spPr>
      </p:pic>
      <p:sp>
        <p:nvSpPr>
          <p:cNvPr id="10" name="Rectangle 2"/>
          <p:cNvSpPr>
            <a:spLocks noChangeArrowheads="1"/>
          </p:cNvSpPr>
          <p:nvPr/>
        </p:nvSpPr>
        <p:spPr bwMode="auto">
          <a:xfrm>
            <a:off x="1828800" y="4801969"/>
            <a:ext cx="6553200" cy="707886"/>
          </a:xfrm>
          <a:prstGeom prst="rect">
            <a:avLst/>
          </a:prstGeom>
          <a:solidFill>
            <a:schemeClr val="bg1"/>
          </a:solidFill>
          <a:ln w="57150">
            <a:solidFill>
              <a:srgbClr val="FF0066"/>
            </a:solidFill>
            <a:miter lim="800000"/>
            <a:headEnd/>
            <a:tailEnd/>
          </a:ln>
          <a:effectLst/>
        </p:spPr>
        <p:txBody>
          <a:bodyPr wrap="square">
            <a:spAutoFit/>
          </a:bodyPr>
          <a:lstStyle/>
          <a:p>
            <a:pPr algn="ctr" eaLnBrk="1" hangingPunct="1">
              <a:spcBef>
                <a:spcPts val="1200"/>
              </a:spcBef>
              <a:spcAft>
                <a:spcPts val="1000"/>
              </a:spcAft>
            </a:pPr>
            <a:r>
              <a:rPr lang="en-US" sz="2000" b="1" i="1" dirty="0">
                <a:solidFill>
                  <a:srgbClr val="000066"/>
                </a:solidFill>
                <a:latin typeface="Times New Roman" charset="0"/>
              </a:rPr>
              <a:t>The physical layer is responsible for transmitting individual bits from one node to the next.</a:t>
            </a:r>
          </a:p>
        </p:txBody>
      </p:sp>
      <p:grpSp>
        <p:nvGrpSpPr>
          <p:cNvPr id="15" name="Group 14"/>
          <p:cNvGrpSpPr/>
          <p:nvPr/>
        </p:nvGrpSpPr>
        <p:grpSpPr>
          <a:xfrm>
            <a:off x="1828800" y="4229100"/>
            <a:ext cx="1752600" cy="533400"/>
            <a:chOff x="1828800" y="3543300"/>
            <a:chExt cx="1752600" cy="533400"/>
          </a:xfrm>
        </p:grpSpPr>
        <p:sp>
          <p:nvSpPr>
            <p:cNvPr id="12" name="PubRRectCallout"/>
            <p:cNvSpPr>
              <a:spLocks noEditPoints="1" noChangeArrowheads="1"/>
            </p:cNvSpPr>
            <p:nvPr/>
          </p:nvSpPr>
          <p:spPr bwMode="auto">
            <a:xfrm>
              <a:off x="1828800" y="3543300"/>
              <a:ext cx="1752600" cy="533400"/>
            </a:xfrm>
            <a:custGeom>
              <a:avLst/>
              <a:gdLst>
                <a:gd name="G0" fmla="+- 0 0 0"/>
                <a:gd name="G1" fmla="+- 8607 0 0"/>
                <a:gd name="T0" fmla="*/ 10800 w 21600"/>
                <a:gd name="T1" fmla="*/ 0 h 21600"/>
                <a:gd name="T2" fmla="*/ 0 w 21600"/>
                <a:gd name="T3" fmla="*/ 8638 h 21600"/>
                <a:gd name="T4" fmla="*/ 8607 w 21600"/>
                <a:gd name="T5" fmla="*/ 21600 h 21600"/>
                <a:gd name="T6" fmla="*/ 10800 w 21600"/>
                <a:gd name="T7" fmla="*/ 17277 h 21600"/>
                <a:gd name="T8" fmla="*/ 21600 w 21600"/>
                <a:gd name="T9" fmla="*/ 8638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en-US" sz="1600"/>
            </a:p>
          </p:txBody>
        </p:sp>
        <p:pic>
          <p:nvPicPr>
            <p:cNvPr id="13" name="Picture 4"/>
            <p:cNvPicPr>
              <a:picLocks noChangeAspect="1" noChangeArrowheads="1"/>
            </p:cNvPicPr>
            <p:nvPr/>
          </p:nvPicPr>
          <p:blipFill>
            <a:blip r:embed="rId3" cstate="print"/>
            <a:srcRect/>
            <a:stretch>
              <a:fillRect/>
            </a:stretch>
          </p:blipFill>
          <p:spPr bwMode="auto">
            <a:xfrm>
              <a:off x="1862181" y="3568700"/>
              <a:ext cx="500019" cy="431800"/>
            </a:xfrm>
            <a:prstGeom prst="rect">
              <a:avLst/>
            </a:prstGeom>
            <a:noFill/>
            <a:ln w="9525">
              <a:noFill/>
              <a:miter lim="800000"/>
              <a:headEnd/>
              <a:tailEnd/>
            </a:ln>
            <a:effectLst/>
          </p:spPr>
        </p:pic>
        <p:sp>
          <p:nvSpPr>
            <p:cNvPr id="14" name="Text Box 5"/>
            <p:cNvSpPr txBox="1">
              <a:spLocks noChangeArrowheads="1"/>
            </p:cNvSpPr>
            <p:nvPr/>
          </p:nvSpPr>
          <p:spPr bwMode="auto">
            <a:xfrm>
              <a:off x="2438400" y="3585746"/>
              <a:ext cx="766763" cy="338554"/>
            </a:xfrm>
            <a:prstGeom prst="rect">
              <a:avLst/>
            </a:prstGeom>
            <a:noFill/>
            <a:ln w="9525">
              <a:noFill/>
              <a:miter lim="800000"/>
              <a:headEnd/>
              <a:tailEnd/>
            </a:ln>
            <a:effectLst/>
          </p:spPr>
          <p:txBody>
            <a:bodyPr wrap="square">
              <a:spAutoFit/>
            </a:bodyPr>
            <a:lstStyle/>
            <a:p>
              <a:pPr eaLnBrk="1" hangingPunct="1"/>
              <a:r>
                <a:rPr lang="en-US" sz="1600" b="1" dirty="0">
                  <a:solidFill>
                    <a:srgbClr val="990000"/>
                  </a:solidFill>
                  <a:effectLst>
                    <a:outerShdw blurRad="38100" dist="38100" dir="2700000" algn="tl">
                      <a:srgbClr val="FFFFFF"/>
                    </a:outerShdw>
                  </a:effectLst>
                  <a:latin typeface="Times New Roman" charset="0"/>
                </a:rPr>
                <a:t>Note:</a:t>
              </a: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Autofit/>
          </a:bodyPr>
          <a:lstStyle/>
          <a:p>
            <a:r>
              <a:rPr lang="en-US" sz="4000" b="1" dirty="0"/>
              <a:t>Physical Layer</a:t>
            </a:r>
          </a:p>
        </p:txBody>
      </p:sp>
      <p:sp>
        <p:nvSpPr>
          <p:cNvPr id="18435" name="Rectangle 3"/>
          <p:cNvSpPr>
            <a:spLocks noGrp="1" noChangeArrowheads="1"/>
          </p:cNvSpPr>
          <p:nvPr>
            <p:ph type="body" sz="half" idx="1"/>
          </p:nvPr>
        </p:nvSpPr>
        <p:spPr>
          <a:xfrm>
            <a:off x="685800" y="1651000"/>
            <a:ext cx="7696200" cy="2730500"/>
          </a:xfrm>
        </p:spPr>
        <p:txBody>
          <a:bodyPr/>
          <a:lstStyle/>
          <a:p>
            <a:pPr algn="just"/>
            <a:r>
              <a:rPr lang="en-US" sz="2400" dirty="0"/>
              <a:t>The physical layer coordinates the functions required to transmit a bit stream over a physical medium. </a:t>
            </a:r>
            <a:endParaRPr lang="en-US" sz="2400" dirty="0" smtClean="0"/>
          </a:p>
          <a:p>
            <a:pPr algn="just"/>
            <a:r>
              <a:rPr lang="en-US" sz="2400" dirty="0" smtClean="0"/>
              <a:t>It </a:t>
            </a:r>
            <a:r>
              <a:rPr lang="en-US" sz="2400" dirty="0"/>
              <a:t>also defines the procedures  and functions that physical devices and interfaces  have to perform for transmission occur.</a:t>
            </a:r>
          </a:p>
          <a:p>
            <a:pPr algn="just"/>
            <a:endParaRPr lang="en-US" sz="2400" dirty="0"/>
          </a:p>
          <a:p>
            <a:pPr algn="just"/>
            <a:endParaRPr lang="en-US" sz="2400" dirty="0"/>
          </a:p>
          <a:p>
            <a:pPr algn="just"/>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228865"/>
            <a:ext cx="8229600" cy="647435"/>
          </a:xfrm>
        </p:spPr>
        <p:txBody>
          <a:bodyPr>
            <a:noAutofit/>
          </a:bodyPr>
          <a:lstStyle/>
          <a:p>
            <a:r>
              <a:rPr lang="en-US" sz="4000" b="1" dirty="0"/>
              <a:t>Physical layer</a:t>
            </a:r>
          </a:p>
        </p:txBody>
      </p:sp>
      <p:sp>
        <p:nvSpPr>
          <p:cNvPr id="20483" name="Rectangle 3"/>
          <p:cNvSpPr>
            <a:spLocks noGrp="1" noChangeArrowheads="1"/>
          </p:cNvSpPr>
          <p:nvPr>
            <p:ph idx="1"/>
          </p:nvPr>
        </p:nvSpPr>
        <p:spPr>
          <a:xfrm>
            <a:off x="381000" y="952500"/>
            <a:ext cx="8610600" cy="4648200"/>
          </a:xfrm>
        </p:spPr>
        <p:txBody>
          <a:bodyPr/>
          <a:lstStyle/>
          <a:p>
            <a:pPr marL="609600" indent="-609600" algn="just">
              <a:buFontTx/>
              <a:buNone/>
            </a:pPr>
            <a:r>
              <a:rPr lang="en-US" sz="2200" dirty="0"/>
              <a:t>The physical layer is concerned with the following:</a:t>
            </a:r>
          </a:p>
          <a:p>
            <a:pPr marL="609600" indent="-609600" algn="just"/>
            <a:r>
              <a:rPr lang="en-US" sz="2200" u="sng" dirty="0"/>
              <a:t>Physical characteristics of interfaces and media</a:t>
            </a:r>
            <a:r>
              <a:rPr lang="en-US" sz="2200" dirty="0"/>
              <a:t>: The physical layer defines the characteristics of the interface between  devices and the transmission media, including its type.</a:t>
            </a:r>
          </a:p>
          <a:p>
            <a:pPr marL="609600" indent="-609600" algn="just"/>
            <a:r>
              <a:rPr lang="en-US" sz="2200" u="sng" dirty="0"/>
              <a:t>Representation of the bits</a:t>
            </a:r>
            <a:r>
              <a:rPr lang="en-US" sz="2200" dirty="0"/>
              <a:t>: the physical layer data consist of a stream of bits  without any interpretation. To be transmitted, bits must be encoded into signals –electrical or optical-. The physical layer defines the type of </a:t>
            </a:r>
            <a:r>
              <a:rPr lang="en-US" sz="2200" b="1" dirty="0"/>
              <a:t>encoding</a:t>
            </a:r>
            <a:r>
              <a:rPr lang="en-US" sz="2200" dirty="0"/>
              <a:t>.</a:t>
            </a:r>
          </a:p>
          <a:p>
            <a:pPr marL="609600" indent="-609600" algn="just"/>
            <a:r>
              <a:rPr lang="en-US" sz="2200" u="sng" dirty="0"/>
              <a:t>Data rate</a:t>
            </a:r>
            <a:r>
              <a:rPr lang="en-US" sz="2200" dirty="0"/>
              <a:t>: The physical layer defines the transmission rate, the number of bits sent each second.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508000"/>
            <a:ext cx="7848600" cy="698500"/>
          </a:xfrm>
        </p:spPr>
        <p:txBody>
          <a:bodyPr/>
          <a:lstStyle/>
          <a:p>
            <a:r>
              <a:rPr lang="en-US" sz="3200" b="1" dirty="0"/>
              <a:t>Physical Layer</a:t>
            </a:r>
          </a:p>
        </p:txBody>
      </p:sp>
      <p:sp>
        <p:nvSpPr>
          <p:cNvPr id="21507" name="Rectangle 3"/>
          <p:cNvSpPr>
            <a:spLocks noGrp="1" noChangeArrowheads="1"/>
          </p:cNvSpPr>
          <p:nvPr>
            <p:ph idx="1"/>
          </p:nvPr>
        </p:nvSpPr>
        <p:spPr>
          <a:xfrm>
            <a:off x="685800" y="1270000"/>
            <a:ext cx="7772400" cy="3810000"/>
          </a:xfrm>
        </p:spPr>
        <p:txBody>
          <a:bodyPr/>
          <a:lstStyle/>
          <a:p>
            <a:pPr marL="609600" indent="-609600"/>
            <a:r>
              <a:rPr lang="en-US" sz="2400" u="sng" dirty="0"/>
              <a:t>Line configuration: </a:t>
            </a:r>
            <a:r>
              <a:rPr lang="en-US" sz="2400" dirty="0"/>
              <a:t> the physical layer is concerned with the connection of devices to the medium. </a:t>
            </a:r>
          </a:p>
          <a:p>
            <a:pPr marL="609600" indent="-609600"/>
            <a:r>
              <a:rPr lang="en-US" sz="2400" u="sng" dirty="0"/>
              <a:t>Physical topology</a:t>
            </a:r>
          </a:p>
          <a:p>
            <a:pPr marL="609600" indent="-609600"/>
            <a:r>
              <a:rPr lang="en-US" sz="2400" u="sng" dirty="0"/>
              <a:t>Transmission Mode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990000"/>
                </a:solidFill>
              </a:rPr>
              <a:t>Data Link Layer</a:t>
            </a:r>
            <a:endParaRPr lang="en-US" sz="4000" b="1" dirty="0">
              <a:solidFill>
                <a:srgbClr val="990000"/>
              </a:solidFill>
            </a:endParaRPr>
          </a:p>
        </p:txBody>
      </p:sp>
      <p:pic>
        <p:nvPicPr>
          <p:cNvPr id="5" name="Picture 10"/>
          <p:cNvPicPr>
            <a:picLocks noChangeAspect="1" noChangeArrowheads="1"/>
          </p:cNvPicPr>
          <p:nvPr/>
        </p:nvPicPr>
        <p:blipFill>
          <a:blip r:embed="rId2" cstate="print"/>
          <a:srcRect/>
          <a:stretch>
            <a:fillRect/>
          </a:stretch>
        </p:blipFill>
        <p:spPr bwMode="auto">
          <a:xfrm>
            <a:off x="838200" y="1333500"/>
            <a:ext cx="7924800" cy="2607326"/>
          </a:xfrm>
          <a:prstGeom prst="rect">
            <a:avLst/>
          </a:prstGeom>
          <a:noFill/>
          <a:ln w="9525">
            <a:noFill/>
            <a:miter lim="800000"/>
            <a:headEnd/>
            <a:tailEnd/>
          </a:ln>
          <a:effectLst/>
        </p:spPr>
      </p:pic>
      <p:sp>
        <p:nvSpPr>
          <p:cNvPr id="6" name="Rectangle 2"/>
          <p:cNvSpPr>
            <a:spLocks noChangeArrowheads="1"/>
          </p:cNvSpPr>
          <p:nvPr/>
        </p:nvSpPr>
        <p:spPr bwMode="auto">
          <a:xfrm>
            <a:off x="838200" y="4838700"/>
            <a:ext cx="7543800" cy="707886"/>
          </a:xfrm>
          <a:prstGeom prst="rect">
            <a:avLst/>
          </a:prstGeom>
          <a:solidFill>
            <a:schemeClr val="bg1"/>
          </a:solidFill>
          <a:ln w="57150">
            <a:solidFill>
              <a:srgbClr val="FF0066"/>
            </a:solidFill>
            <a:miter lim="800000"/>
            <a:headEnd/>
            <a:tailEnd/>
          </a:ln>
          <a:effectLst/>
        </p:spPr>
        <p:txBody>
          <a:bodyPr>
            <a:spAutoFit/>
          </a:bodyPr>
          <a:lstStyle/>
          <a:p>
            <a:pPr algn="ctr" eaLnBrk="1" hangingPunct="1">
              <a:spcBef>
                <a:spcPts val="1200"/>
              </a:spcBef>
              <a:spcAft>
                <a:spcPts val="1000"/>
              </a:spcAft>
            </a:pPr>
            <a:r>
              <a:rPr lang="en-US" sz="2000" b="1" i="1" dirty="0">
                <a:solidFill>
                  <a:srgbClr val="000066"/>
                </a:solidFill>
                <a:latin typeface="Times New Roman" charset="0"/>
              </a:rPr>
              <a:t>The data link layer is responsible for transmitting frames from </a:t>
            </a:r>
            <a:br>
              <a:rPr lang="en-US" sz="2000" b="1" i="1" dirty="0">
                <a:solidFill>
                  <a:srgbClr val="000066"/>
                </a:solidFill>
                <a:latin typeface="Times New Roman" charset="0"/>
              </a:rPr>
            </a:br>
            <a:r>
              <a:rPr lang="en-US" sz="2000" b="1" i="1" dirty="0">
                <a:solidFill>
                  <a:srgbClr val="000066"/>
                </a:solidFill>
                <a:latin typeface="Times New Roman" charset="0"/>
              </a:rPr>
              <a:t>one node to the next.</a:t>
            </a:r>
          </a:p>
        </p:txBody>
      </p:sp>
      <p:grpSp>
        <p:nvGrpSpPr>
          <p:cNvPr id="7" name="Group 6"/>
          <p:cNvGrpSpPr/>
          <p:nvPr/>
        </p:nvGrpSpPr>
        <p:grpSpPr>
          <a:xfrm>
            <a:off x="838200" y="4229100"/>
            <a:ext cx="1752600" cy="533400"/>
            <a:chOff x="1828800" y="3543300"/>
            <a:chExt cx="1752600" cy="533400"/>
          </a:xfrm>
        </p:grpSpPr>
        <p:sp>
          <p:nvSpPr>
            <p:cNvPr id="8" name="PubRRectCallout"/>
            <p:cNvSpPr>
              <a:spLocks noEditPoints="1" noChangeArrowheads="1"/>
            </p:cNvSpPr>
            <p:nvPr/>
          </p:nvSpPr>
          <p:spPr bwMode="auto">
            <a:xfrm>
              <a:off x="1828800" y="3543300"/>
              <a:ext cx="1752600" cy="533400"/>
            </a:xfrm>
            <a:custGeom>
              <a:avLst/>
              <a:gdLst>
                <a:gd name="G0" fmla="+- 0 0 0"/>
                <a:gd name="G1" fmla="+- 8607 0 0"/>
                <a:gd name="T0" fmla="*/ 10800 w 21600"/>
                <a:gd name="T1" fmla="*/ 0 h 21600"/>
                <a:gd name="T2" fmla="*/ 0 w 21600"/>
                <a:gd name="T3" fmla="*/ 8638 h 21600"/>
                <a:gd name="T4" fmla="*/ 8607 w 21600"/>
                <a:gd name="T5" fmla="*/ 21600 h 21600"/>
                <a:gd name="T6" fmla="*/ 10800 w 21600"/>
                <a:gd name="T7" fmla="*/ 17277 h 21600"/>
                <a:gd name="T8" fmla="*/ 21600 w 21600"/>
                <a:gd name="T9" fmla="*/ 8638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en-US" sz="1600"/>
            </a:p>
          </p:txBody>
        </p:sp>
        <p:pic>
          <p:nvPicPr>
            <p:cNvPr id="9" name="Picture 4"/>
            <p:cNvPicPr>
              <a:picLocks noChangeAspect="1" noChangeArrowheads="1"/>
            </p:cNvPicPr>
            <p:nvPr/>
          </p:nvPicPr>
          <p:blipFill>
            <a:blip r:embed="rId3" cstate="print"/>
            <a:srcRect/>
            <a:stretch>
              <a:fillRect/>
            </a:stretch>
          </p:blipFill>
          <p:spPr bwMode="auto">
            <a:xfrm>
              <a:off x="1862181" y="3568700"/>
              <a:ext cx="500019" cy="431800"/>
            </a:xfrm>
            <a:prstGeom prst="rect">
              <a:avLst/>
            </a:prstGeom>
            <a:noFill/>
            <a:ln w="9525">
              <a:noFill/>
              <a:miter lim="800000"/>
              <a:headEnd/>
              <a:tailEnd/>
            </a:ln>
            <a:effectLst/>
          </p:spPr>
        </p:pic>
        <p:sp>
          <p:nvSpPr>
            <p:cNvPr id="10" name="Text Box 5"/>
            <p:cNvSpPr txBox="1">
              <a:spLocks noChangeArrowheads="1"/>
            </p:cNvSpPr>
            <p:nvPr/>
          </p:nvSpPr>
          <p:spPr bwMode="auto">
            <a:xfrm>
              <a:off x="2438400" y="3585746"/>
              <a:ext cx="766763" cy="338554"/>
            </a:xfrm>
            <a:prstGeom prst="rect">
              <a:avLst/>
            </a:prstGeom>
            <a:noFill/>
            <a:ln w="9525">
              <a:noFill/>
              <a:miter lim="800000"/>
              <a:headEnd/>
              <a:tailEnd/>
            </a:ln>
            <a:effectLst/>
          </p:spPr>
          <p:txBody>
            <a:bodyPr wrap="square">
              <a:spAutoFit/>
            </a:bodyPr>
            <a:lstStyle/>
            <a:p>
              <a:pPr eaLnBrk="1" hangingPunct="1"/>
              <a:r>
                <a:rPr lang="en-US" sz="1600" b="1" dirty="0">
                  <a:solidFill>
                    <a:srgbClr val="990000"/>
                  </a:solidFill>
                  <a:effectLst>
                    <a:outerShdw blurRad="38100" dist="38100" dir="2700000" algn="tl">
                      <a:srgbClr val="FFFFFF"/>
                    </a:outerShdw>
                  </a:effectLst>
                  <a:latin typeface="Times New Roman" charset="0"/>
                </a:rPr>
                <a:t>Note:</a:t>
              </a: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Autofit/>
          </a:bodyPr>
          <a:lstStyle/>
          <a:p>
            <a:r>
              <a:rPr lang="en-US" sz="4000" b="1" dirty="0"/>
              <a:t>Data Link Layer</a:t>
            </a:r>
          </a:p>
        </p:txBody>
      </p:sp>
      <p:sp>
        <p:nvSpPr>
          <p:cNvPr id="22531" name="Rectangle 3"/>
          <p:cNvSpPr>
            <a:spLocks noGrp="1" noChangeArrowheads="1"/>
          </p:cNvSpPr>
          <p:nvPr>
            <p:ph type="body" sz="half" idx="1"/>
          </p:nvPr>
        </p:nvSpPr>
        <p:spPr>
          <a:xfrm>
            <a:off x="219080" y="1275292"/>
            <a:ext cx="7705720" cy="3841750"/>
          </a:xfrm>
        </p:spPr>
        <p:txBody>
          <a:bodyPr/>
          <a:lstStyle/>
          <a:p>
            <a:pPr algn="just"/>
            <a:r>
              <a:rPr lang="en-US" sz="2400" dirty="0"/>
              <a:t>The data link layer transforms  the physical layer, a raw transmission facility, to a reliable link and is responsible for node-to-node delivery. </a:t>
            </a:r>
            <a:endParaRPr lang="en-US" sz="2400" dirty="0" smtClean="0"/>
          </a:p>
          <a:p>
            <a:pPr algn="just"/>
            <a:r>
              <a:rPr lang="en-US" sz="2400" dirty="0" smtClean="0"/>
              <a:t>It </a:t>
            </a:r>
            <a:r>
              <a:rPr lang="en-US" sz="2400" dirty="0"/>
              <a:t>makes the physical layer appear error free to the upper layer (network layer).</a:t>
            </a:r>
          </a:p>
          <a:p>
            <a:pPr algn="just"/>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06400" y="508000"/>
            <a:ext cx="8204200" cy="571500"/>
          </a:xfrm>
        </p:spPr>
        <p:txBody>
          <a:bodyPr/>
          <a:lstStyle/>
          <a:p>
            <a:r>
              <a:rPr lang="en-US" sz="2400" b="1" dirty="0" smtClean="0">
                <a:solidFill>
                  <a:srgbClr val="336600"/>
                </a:solidFill>
                <a:cs typeface="Times New Roman" pitchFamily="18" charset="0"/>
              </a:rPr>
              <a:t>PROTOCOLS AND STANDARDS </a:t>
            </a:r>
          </a:p>
        </p:txBody>
      </p:sp>
      <p:sp>
        <p:nvSpPr>
          <p:cNvPr id="23555" name="Rectangle 3"/>
          <p:cNvSpPr>
            <a:spLocks noGrp="1" noChangeArrowheads="1"/>
          </p:cNvSpPr>
          <p:nvPr>
            <p:ph idx="1"/>
          </p:nvPr>
        </p:nvSpPr>
        <p:spPr>
          <a:xfrm>
            <a:off x="514350" y="1275292"/>
            <a:ext cx="8286750" cy="4096808"/>
          </a:xfrm>
        </p:spPr>
        <p:txBody>
          <a:bodyPr/>
          <a:lstStyle/>
          <a:p>
            <a:r>
              <a:rPr lang="en-US" sz="2400" dirty="0" smtClean="0"/>
              <a:t>In this section, we define two widely used terms: </a:t>
            </a:r>
            <a:r>
              <a:rPr lang="en-US" sz="2400" dirty="0" smtClean="0">
                <a:solidFill>
                  <a:srgbClr val="CC3300"/>
                </a:solidFill>
              </a:rPr>
              <a:t>protocol</a:t>
            </a:r>
            <a:r>
              <a:rPr lang="en-US" sz="2400" dirty="0" smtClean="0"/>
              <a:t> and  </a:t>
            </a:r>
            <a:r>
              <a:rPr lang="en-US" sz="2400" dirty="0" smtClean="0">
                <a:solidFill>
                  <a:srgbClr val="000066"/>
                </a:solidFill>
              </a:rPr>
              <a:t>standards</a:t>
            </a:r>
            <a:r>
              <a:rPr lang="en-US" sz="2400" dirty="0" smtClean="0"/>
              <a:t>.</a:t>
            </a:r>
          </a:p>
          <a:p>
            <a:r>
              <a:rPr lang="en-US" sz="2400" dirty="0" smtClean="0"/>
              <a:t>First,  we  define  protocol,  which  is synonymous with rule.</a:t>
            </a:r>
          </a:p>
          <a:p>
            <a:r>
              <a:rPr lang="en-US" sz="2400" dirty="0" smtClean="0"/>
              <a:t>Second, we discuss standards, which are agreed-upon rules.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a:xfrm>
            <a:off x="228600" y="419100"/>
            <a:ext cx="8686800" cy="4876800"/>
          </a:xfrm>
        </p:spPr>
        <p:txBody>
          <a:bodyPr>
            <a:noAutofit/>
          </a:bodyPr>
          <a:lstStyle/>
          <a:p>
            <a:pPr marL="609600" indent="-609600" algn="just">
              <a:buFontTx/>
              <a:buNone/>
            </a:pPr>
            <a:r>
              <a:rPr lang="en-US" sz="2600" dirty="0"/>
              <a:t>Functions  of the data link layer:</a:t>
            </a:r>
          </a:p>
          <a:p>
            <a:pPr marL="609600" indent="-609600" algn="just"/>
            <a:r>
              <a:rPr lang="en-US" sz="2600" u="sng" dirty="0"/>
              <a:t>Framing</a:t>
            </a:r>
            <a:r>
              <a:rPr lang="en-US" sz="2600" dirty="0"/>
              <a:t>. The data link layer divides the stream of bits received from the network layer into data units called </a:t>
            </a:r>
            <a:r>
              <a:rPr lang="en-US" sz="2600" b="1" dirty="0"/>
              <a:t>frames</a:t>
            </a:r>
            <a:r>
              <a:rPr lang="en-US" sz="2600" dirty="0" smtClean="0"/>
              <a:t>.</a:t>
            </a:r>
            <a:endParaRPr lang="en-US" sz="2600" dirty="0"/>
          </a:p>
          <a:p>
            <a:pPr marL="609600" indent="-609600" algn="just"/>
            <a:r>
              <a:rPr lang="en-US" sz="2600" u="sng" dirty="0"/>
              <a:t>Physical addressing</a:t>
            </a:r>
            <a:r>
              <a:rPr lang="en-US" sz="2600" dirty="0"/>
              <a:t>. If frames are to be distributed to different systems on the network, the data link layer adds a header to the frame to define the physical address of the sender (source address) and/or receiver (destination address) of the frame</a:t>
            </a:r>
            <a:r>
              <a:rPr lang="en-US" sz="2600" dirty="0" smtClean="0"/>
              <a:t>.</a:t>
            </a:r>
            <a:endParaRPr lang="en-US" sz="2600" dirty="0"/>
          </a:p>
          <a:p>
            <a:pPr marL="609600" indent="-609600" algn="just"/>
            <a:r>
              <a:rPr lang="en-US" sz="2600" dirty="0"/>
              <a:t>If the frame is intended for a system outside the sender’s network, the receiver address is the address of the device that connects one network to the next.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228600" y="317500"/>
            <a:ext cx="8534400" cy="4978400"/>
          </a:xfrm>
        </p:spPr>
        <p:txBody>
          <a:bodyPr>
            <a:noAutofit/>
          </a:bodyPr>
          <a:lstStyle/>
          <a:p>
            <a:pPr algn="just"/>
            <a:r>
              <a:rPr lang="en-US" sz="2600" u="sng" dirty="0"/>
              <a:t>Flow Control</a:t>
            </a:r>
            <a:r>
              <a:rPr lang="en-US" sz="2600" dirty="0"/>
              <a:t>. If the rate at which the data  are absorbed by the receiver is less than the rate produced in  the sender, the data link layer imposes a flow control mechanism to prevent overwhelming the receiver.</a:t>
            </a:r>
          </a:p>
          <a:p>
            <a:pPr algn="just"/>
            <a:r>
              <a:rPr lang="en-US" sz="2600" u="sng" dirty="0"/>
              <a:t>Error control</a:t>
            </a:r>
            <a:r>
              <a:rPr lang="en-US" sz="2600" dirty="0"/>
              <a:t>.  The data link layer  adds reliability to the physical layer by adding mechanisms to detect and retransmit  damaged or lost frames. Error control is normally achieved through a trailer to the end of the frame</a:t>
            </a:r>
            <a:r>
              <a:rPr lang="en-US" sz="2600" dirty="0" smtClean="0"/>
              <a:t>.</a:t>
            </a:r>
            <a:endParaRPr lang="en-US" sz="2600" dirty="0"/>
          </a:p>
          <a:p>
            <a:pPr algn="just"/>
            <a:r>
              <a:rPr lang="en-US" sz="2600" u="sng" dirty="0"/>
              <a:t>Access Control</a:t>
            </a:r>
            <a:r>
              <a:rPr lang="en-US" sz="2600" dirty="0"/>
              <a:t>. When two or more devices are connected to the same link, data link layer protocols are necessary to determine which device has control over the link at any time.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cstate="print"/>
          <a:srcRect/>
          <a:stretch>
            <a:fillRect/>
          </a:stretch>
        </p:blipFill>
        <p:spPr bwMode="auto">
          <a:xfrm>
            <a:off x="149230" y="2084917"/>
            <a:ext cx="8766175" cy="2161646"/>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533404" y="639763"/>
            <a:ext cx="1768433" cy="523220"/>
          </a:xfrm>
          <a:prstGeom prst="rect">
            <a:avLst/>
          </a:prstGeom>
          <a:solidFill>
            <a:schemeClr val="bg1"/>
          </a:solidFill>
          <a:ln w="38100">
            <a:solidFill>
              <a:srgbClr val="FF3300"/>
            </a:solidFill>
            <a:miter lim="800000"/>
            <a:headEnd/>
            <a:tailEnd/>
          </a:ln>
          <a:effectLst/>
        </p:spPr>
        <p:txBody>
          <a:bodyPr wrap="none">
            <a:spAutoFit/>
          </a:bodyPr>
          <a:lstStyle/>
          <a:p>
            <a:pPr eaLnBrk="1" hangingPunct="1"/>
            <a:r>
              <a:rPr lang="en-US" sz="2800" b="1" i="1" dirty="0">
                <a:solidFill>
                  <a:srgbClr val="990000"/>
                </a:solidFill>
                <a:effectLst>
                  <a:outerShdw blurRad="38100" dist="38100" dir="2700000" algn="tl">
                    <a:srgbClr val="C0C0C0"/>
                  </a:outerShdw>
                </a:effectLst>
                <a:latin typeface="Times New Roman" charset="0"/>
              </a:rPr>
              <a:t>Example 1</a:t>
            </a:r>
          </a:p>
        </p:txBody>
      </p:sp>
      <p:sp>
        <p:nvSpPr>
          <p:cNvPr id="5" name="Rectangle 3"/>
          <p:cNvSpPr>
            <a:spLocks noChangeArrowheads="1"/>
          </p:cNvSpPr>
          <p:nvPr/>
        </p:nvSpPr>
        <p:spPr bwMode="auto">
          <a:xfrm>
            <a:off x="609600" y="1680508"/>
            <a:ext cx="8458200" cy="1938992"/>
          </a:xfrm>
          <a:prstGeom prst="rect">
            <a:avLst/>
          </a:prstGeom>
          <a:noFill/>
          <a:ln w="9525">
            <a:noFill/>
            <a:miter lim="800000"/>
            <a:headEnd/>
            <a:tailEnd/>
          </a:ln>
          <a:effectLst/>
        </p:spPr>
        <p:txBody>
          <a:bodyPr>
            <a:spAutoFit/>
          </a:bodyPr>
          <a:lstStyle/>
          <a:p>
            <a:pPr eaLnBrk="1" hangingPunct="1">
              <a:spcBef>
                <a:spcPct val="50000"/>
              </a:spcBef>
            </a:pPr>
            <a:r>
              <a:rPr lang="en-US" sz="2000" b="1" dirty="0">
                <a:solidFill>
                  <a:schemeClr val="accent1">
                    <a:lumMod val="10000"/>
                  </a:schemeClr>
                </a:solidFill>
                <a:latin typeface="Times" pitchFamily="18" charset="0"/>
              </a:rPr>
              <a:t>In </a:t>
            </a:r>
            <a:r>
              <a:rPr lang="en-US" sz="2000" b="1" dirty="0" smtClean="0">
                <a:solidFill>
                  <a:schemeClr val="accent1">
                    <a:lumMod val="10000"/>
                  </a:schemeClr>
                </a:solidFill>
                <a:latin typeface="Times" pitchFamily="18" charset="0"/>
              </a:rPr>
              <a:t>Figure a </a:t>
            </a:r>
            <a:r>
              <a:rPr lang="en-US" sz="2000" b="1" dirty="0">
                <a:solidFill>
                  <a:schemeClr val="accent1">
                    <a:lumMod val="10000"/>
                  </a:schemeClr>
                </a:solidFill>
                <a:latin typeface="Times" pitchFamily="18" charset="0"/>
              </a:rPr>
              <a:t>node with physical address 10 sends a frame to a node with physical address 87. The two nodes are connected by a link. At the data link level this frame contains physical addresses in the header. These are the only addresses needed. The rest of the header contains other information needed at this level. The trailer usually contains extra bits needed for error detection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solidFill>
                  <a:schemeClr val="accent1">
                    <a:lumMod val="10000"/>
                  </a:schemeClr>
                </a:solidFill>
              </a:rPr>
              <a:t>Example 1 Figure</a:t>
            </a:r>
            <a:endParaRPr lang="en-US" sz="2000" dirty="0">
              <a:solidFill>
                <a:schemeClr val="accent1">
                  <a:lumMod val="10000"/>
                </a:schemeClr>
              </a:solidFill>
            </a:endParaRPr>
          </a:p>
        </p:txBody>
      </p:sp>
      <p:pic>
        <p:nvPicPr>
          <p:cNvPr id="4" name="Picture 10"/>
          <p:cNvPicPr>
            <a:picLocks noChangeAspect="1" noChangeArrowheads="1"/>
          </p:cNvPicPr>
          <p:nvPr/>
        </p:nvPicPr>
        <p:blipFill>
          <a:blip r:embed="rId2" cstate="print"/>
          <a:srcRect/>
          <a:stretch>
            <a:fillRect/>
          </a:stretch>
        </p:blipFill>
        <p:spPr bwMode="auto">
          <a:xfrm>
            <a:off x="609600" y="2022503"/>
            <a:ext cx="8229600" cy="24351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a:xfrm>
            <a:off x="685800" y="508000"/>
            <a:ext cx="8001000" cy="444500"/>
          </a:xfrm>
        </p:spPr>
        <p:txBody>
          <a:bodyPr>
            <a:noAutofit/>
          </a:bodyPr>
          <a:lstStyle/>
          <a:p>
            <a:r>
              <a:rPr lang="en-US" sz="3600" b="1" dirty="0"/>
              <a:t>Network Layer</a:t>
            </a:r>
          </a:p>
        </p:txBody>
      </p:sp>
      <p:sp>
        <p:nvSpPr>
          <p:cNvPr id="6154" name="Text Box 10"/>
          <p:cNvSpPr txBox="1">
            <a:spLocks noChangeArrowheads="1"/>
          </p:cNvSpPr>
          <p:nvPr/>
        </p:nvSpPr>
        <p:spPr bwMode="auto">
          <a:xfrm>
            <a:off x="304800" y="1240896"/>
            <a:ext cx="8305800" cy="4401205"/>
          </a:xfrm>
          <a:prstGeom prst="rect">
            <a:avLst/>
          </a:prstGeom>
          <a:noFill/>
          <a:ln w="9525">
            <a:noFill/>
            <a:miter lim="800000"/>
            <a:headEnd/>
            <a:tailEnd/>
          </a:ln>
          <a:effectLst/>
        </p:spPr>
        <p:txBody>
          <a:bodyPr>
            <a:spAutoFit/>
          </a:bodyPr>
          <a:lstStyle/>
          <a:p>
            <a:pPr algn="just">
              <a:buFontTx/>
              <a:buChar char="•"/>
            </a:pPr>
            <a:r>
              <a:rPr lang="en-US" sz="2800" dirty="0">
                <a:latin typeface="+mj-lt"/>
              </a:rPr>
              <a:t>The Network layer is responsible for the source-to-destination delivery of a packet possible across multiple networks</a:t>
            </a:r>
            <a:r>
              <a:rPr lang="en-US" sz="2800" dirty="0" smtClean="0">
                <a:latin typeface="+mj-lt"/>
              </a:rPr>
              <a:t>.</a:t>
            </a:r>
            <a:endParaRPr lang="en-US" sz="2800" dirty="0">
              <a:latin typeface="+mj-lt"/>
            </a:endParaRPr>
          </a:p>
          <a:p>
            <a:pPr algn="just">
              <a:buFontTx/>
              <a:buChar char="•"/>
            </a:pPr>
            <a:endParaRPr lang="en-US" sz="2800" dirty="0">
              <a:latin typeface="+mj-lt"/>
            </a:endParaRPr>
          </a:p>
          <a:p>
            <a:pPr algn="just">
              <a:buFontTx/>
              <a:buChar char="•"/>
            </a:pPr>
            <a:r>
              <a:rPr lang="en-US" sz="2800" dirty="0">
                <a:latin typeface="+mj-lt"/>
              </a:rPr>
              <a:t>If two systems are connected to the same link, there is  usually no need for a network layer. However, if the two systems are attached to different networks, there is often a need for the network layer to accomplish source-to-destination delivery. </a:t>
            </a:r>
          </a:p>
          <a:p>
            <a:pPr algn="just"/>
            <a:endParaRPr lang="en-US" sz="2800" dirty="0">
              <a:latin typeface="+mj-l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7" name="Rectangle 5"/>
          <p:cNvSpPr>
            <a:spLocks noGrp="1" noChangeArrowheads="1"/>
          </p:cNvSpPr>
          <p:nvPr>
            <p:ph type="title"/>
          </p:nvPr>
        </p:nvSpPr>
        <p:spPr>
          <a:xfrm>
            <a:off x="685800" y="190500"/>
            <a:ext cx="7772400" cy="571500"/>
          </a:xfrm>
        </p:spPr>
        <p:txBody>
          <a:bodyPr>
            <a:noAutofit/>
          </a:bodyPr>
          <a:lstStyle/>
          <a:p>
            <a:r>
              <a:rPr lang="en-US" sz="3600" b="1" dirty="0"/>
              <a:t>Network Layer</a:t>
            </a:r>
          </a:p>
        </p:txBody>
      </p:sp>
      <p:pic>
        <p:nvPicPr>
          <p:cNvPr id="28682" name="Picture 10"/>
          <p:cNvPicPr>
            <a:picLocks noGrp="1" noChangeAspect="1" noChangeArrowheads="1"/>
          </p:cNvPicPr>
          <p:nvPr>
            <p:ph idx="1"/>
          </p:nvPr>
        </p:nvPicPr>
        <p:blipFill>
          <a:blip r:embed="rId2" cstate="print"/>
          <a:srcRect/>
          <a:stretch>
            <a:fillRect/>
          </a:stretch>
        </p:blipFill>
        <p:spPr>
          <a:xfrm>
            <a:off x="685800" y="1841503"/>
            <a:ext cx="7772400" cy="2099469"/>
          </a:xfrm>
          <a:noFill/>
          <a:ln/>
        </p:spPr>
      </p:pic>
      <p:sp>
        <p:nvSpPr>
          <p:cNvPr id="28680" name="Text Box 8"/>
          <p:cNvSpPr txBox="1">
            <a:spLocks noChangeArrowheads="1"/>
          </p:cNvSpPr>
          <p:nvPr/>
        </p:nvSpPr>
        <p:spPr bwMode="auto">
          <a:xfrm>
            <a:off x="381000" y="698502"/>
            <a:ext cx="8077200" cy="1200329"/>
          </a:xfrm>
          <a:prstGeom prst="rect">
            <a:avLst/>
          </a:prstGeom>
          <a:noFill/>
          <a:ln w="9525">
            <a:noFill/>
            <a:miter lim="800000"/>
            <a:headEnd/>
            <a:tailEnd/>
          </a:ln>
          <a:effectLst/>
        </p:spPr>
        <p:txBody>
          <a:bodyPr>
            <a:spAutoFit/>
          </a:bodyPr>
          <a:lstStyle/>
          <a:p>
            <a:r>
              <a:rPr lang="en-US" sz="2400" dirty="0">
                <a:latin typeface="+mj-lt"/>
              </a:rPr>
              <a:t>Functions:</a:t>
            </a:r>
          </a:p>
          <a:p>
            <a:pPr>
              <a:buFontTx/>
              <a:buChar char="•"/>
            </a:pPr>
            <a:r>
              <a:rPr lang="en-US" sz="2400" u="sng" dirty="0">
                <a:latin typeface="+mj-lt"/>
              </a:rPr>
              <a:t>Logical addressing</a:t>
            </a:r>
            <a:r>
              <a:rPr lang="en-US" sz="2400" dirty="0">
                <a:latin typeface="+mj-lt"/>
              </a:rPr>
              <a:t>.</a:t>
            </a:r>
          </a:p>
          <a:p>
            <a:pPr>
              <a:buFontTx/>
              <a:buChar char="•"/>
            </a:pPr>
            <a:r>
              <a:rPr lang="en-US" sz="2400" u="sng" dirty="0">
                <a:latin typeface="+mj-lt"/>
              </a:rPr>
              <a:t>Routing</a:t>
            </a:r>
          </a:p>
        </p:txBody>
      </p:sp>
      <p:sp>
        <p:nvSpPr>
          <p:cNvPr id="28683" name="Text Box 11"/>
          <p:cNvSpPr txBox="1">
            <a:spLocks noChangeArrowheads="1"/>
          </p:cNvSpPr>
          <p:nvPr/>
        </p:nvSpPr>
        <p:spPr bwMode="auto">
          <a:xfrm>
            <a:off x="212730" y="4381500"/>
            <a:ext cx="8626475" cy="1143903"/>
          </a:xfrm>
          <a:prstGeom prst="rect">
            <a:avLst/>
          </a:prstGeom>
          <a:noFill/>
          <a:ln w="9525">
            <a:noFill/>
            <a:miter lim="800000"/>
            <a:headEnd/>
            <a:tailEnd/>
          </a:ln>
          <a:effectLst/>
        </p:spPr>
        <p:txBody>
          <a:bodyPr>
            <a:spAutoFit/>
          </a:bodyPr>
          <a:lstStyle/>
          <a:p>
            <a:pPr>
              <a:spcBef>
                <a:spcPts val="1200"/>
              </a:spcBef>
              <a:spcAft>
                <a:spcPts val="1000"/>
              </a:spcAft>
            </a:pPr>
            <a:r>
              <a:rPr lang="en-US" sz="2000" b="1" i="1" dirty="0">
                <a:latin typeface="+mj-lt"/>
              </a:rPr>
              <a:t>The network layer is responsible for the delivery of packets from the original source to the  final destination.</a:t>
            </a:r>
          </a:p>
          <a:p>
            <a:endParaRPr lang="en-US" sz="2000" i="1" dirty="0">
              <a:latin typeface="+mj-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685800" y="254000"/>
            <a:ext cx="7772400" cy="4826000"/>
          </a:xfrm>
        </p:spPr>
        <p:txBody>
          <a:bodyPr/>
          <a:lstStyle/>
          <a:p>
            <a:pPr algn="just"/>
            <a:r>
              <a:rPr lang="en-US" sz="2400" u="sng" dirty="0"/>
              <a:t>Logical addressing</a:t>
            </a:r>
            <a:r>
              <a:rPr lang="en-US" sz="2400" dirty="0"/>
              <a:t>. The physical addressing implemented by the data link layer handles the addressing problem locally. </a:t>
            </a:r>
          </a:p>
          <a:p>
            <a:pPr algn="just"/>
            <a:r>
              <a:rPr lang="en-US" sz="2400" dirty="0"/>
              <a:t>The network layer adds a header to the packet coming from the upper layer, among other things, includes the </a:t>
            </a:r>
            <a:r>
              <a:rPr lang="en-US" sz="2400" u="sng" dirty="0"/>
              <a:t>logical address</a:t>
            </a:r>
            <a:r>
              <a:rPr lang="en-US" sz="2400" dirty="0"/>
              <a:t>  of the sender and receiver</a:t>
            </a:r>
            <a:r>
              <a:rPr lang="en-US" sz="2400" dirty="0" smtClean="0"/>
              <a:t>.</a:t>
            </a:r>
            <a:endParaRPr lang="en-US" sz="2400" dirty="0"/>
          </a:p>
          <a:p>
            <a:pPr algn="just"/>
            <a:r>
              <a:rPr lang="en-US" sz="2400" dirty="0"/>
              <a:t>Routing. When independent networks or links are connected together to create an </a:t>
            </a:r>
            <a:r>
              <a:rPr lang="en-US" sz="2400" b="1" dirty="0"/>
              <a:t>internetwork</a:t>
            </a:r>
            <a:r>
              <a:rPr lang="en-US" sz="2400" dirty="0"/>
              <a:t> (a network of networks) or a large network, the connecting devices (called routers or gateways) route or switch the packets to their final destination.</a:t>
            </a:r>
            <a:endParaRPr lang="en-US" sz="2400" u="sng" dirty="0"/>
          </a:p>
          <a:p>
            <a:pPr algn="just"/>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533404" y="734080"/>
            <a:ext cx="1768433" cy="523220"/>
          </a:xfrm>
          <a:prstGeom prst="rect">
            <a:avLst/>
          </a:prstGeom>
          <a:solidFill>
            <a:schemeClr val="bg1"/>
          </a:solidFill>
          <a:ln w="38100">
            <a:solidFill>
              <a:srgbClr val="FF3300"/>
            </a:solidFill>
            <a:miter lim="800000"/>
            <a:headEnd/>
            <a:tailEnd/>
          </a:ln>
          <a:effectLst/>
        </p:spPr>
        <p:txBody>
          <a:bodyPr wrap="none">
            <a:spAutoFit/>
          </a:bodyPr>
          <a:lstStyle/>
          <a:p>
            <a:pPr eaLnBrk="1" hangingPunct="1"/>
            <a:r>
              <a:rPr lang="en-US" sz="2800" b="1" i="1" dirty="0">
                <a:solidFill>
                  <a:srgbClr val="990000"/>
                </a:solidFill>
                <a:effectLst>
                  <a:outerShdw blurRad="38100" dist="38100" dir="2700000" algn="tl">
                    <a:srgbClr val="C0C0C0"/>
                  </a:outerShdw>
                </a:effectLst>
                <a:latin typeface="Times New Roman" charset="0"/>
              </a:rPr>
              <a:t>Example </a:t>
            </a:r>
            <a:r>
              <a:rPr lang="en-US" sz="2800" b="1" i="1" dirty="0" smtClean="0">
                <a:solidFill>
                  <a:srgbClr val="990000"/>
                </a:solidFill>
                <a:effectLst>
                  <a:outerShdw blurRad="38100" dist="38100" dir="2700000" algn="tl">
                    <a:srgbClr val="C0C0C0"/>
                  </a:outerShdw>
                </a:effectLst>
                <a:latin typeface="Times New Roman" charset="0"/>
              </a:rPr>
              <a:t>2</a:t>
            </a:r>
            <a:endParaRPr lang="en-US" sz="2800" b="1" i="1" dirty="0">
              <a:solidFill>
                <a:srgbClr val="990000"/>
              </a:solidFill>
              <a:effectLst>
                <a:outerShdw blurRad="38100" dist="38100" dir="2700000" algn="tl">
                  <a:srgbClr val="C0C0C0"/>
                </a:outerShdw>
              </a:effectLst>
              <a:latin typeface="Times New Roman" charset="0"/>
            </a:endParaRPr>
          </a:p>
        </p:txBody>
      </p:sp>
      <p:sp>
        <p:nvSpPr>
          <p:cNvPr id="5" name="Rectangle 3"/>
          <p:cNvSpPr>
            <a:spLocks noChangeArrowheads="1"/>
          </p:cNvSpPr>
          <p:nvPr/>
        </p:nvSpPr>
        <p:spPr bwMode="auto">
          <a:xfrm>
            <a:off x="533400" y="1714502"/>
            <a:ext cx="8458200" cy="2246769"/>
          </a:xfrm>
          <a:prstGeom prst="rect">
            <a:avLst/>
          </a:prstGeom>
          <a:noFill/>
          <a:ln w="9525">
            <a:noFill/>
            <a:miter lim="800000"/>
            <a:headEnd/>
            <a:tailEnd/>
          </a:ln>
          <a:effectLst/>
        </p:spPr>
        <p:txBody>
          <a:bodyPr wrap="square">
            <a:spAutoFit/>
          </a:bodyPr>
          <a:lstStyle/>
          <a:p>
            <a:pPr eaLnBrk="1" hangingPunct="1">
              <a:spcBef>
                <a:spcPct val="50000"/>
              </a:spcBef>
            </a:pPr>
            <a:r>
              <a:rPr lang="en-US" sz="2000" b="1" dirty="0">
                <a:solidFill>
                  <a:schemeClr val="accent5">
                    <a:lumMod val="10000"/>
                  </a:schemeClr>
                </a:solidFill>
                <a:latin typeface="Times" pitchFamily="18" charset="0"/>
              </a:rPr>
              <a:t>In </a:t>
            </a:r>
            <a:r>
              <a:rPr lang="en-US" sz="2000" b="1" dirty="0" smtClean="0">
                <a:solidFill>
                  <a:schemeClr val="accent5">
                    <a:lumMod val="10000"/>
                  </a:schemeClr>
                </a:solidFill>
                <a:latin typeface="Times" pitchFamily="18" charset="0"/>
              </a:rPr>
              <a:t>Figure we </a:t>
            </a:r>
            <a:r>
              <a:rPr lang="en-US" sz="2000" b="1" dirty="0">
                <a:solidFill>
                  <a:schemeClr val="accent5">
                    <a:lumMod val="10000"/>
                  </a:schemeClr>
                </a:solidFill>
                <a:latin typeface="Times" pitchFamily="18" charset="0"/>
              </a:rPr>
              <a:t>want to send data from a node with network address A and physical address 10, located on one LAN, to a node with a network address P and physical address 95, located on another LAN. Because the two devices are located on different networks, we cannot use physical addresses only; the physical addresses only have local jurisdiction. What we need here are universal addresses that can pass through the LAN boundaries. The network (logical) addresses have this characteristic.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solidFill>
                  <a:srgbClr val="6600CC"/>
                </a:solidFill>
              </a:rPr>
              <a:t>Example 2 Figure</a:t>
            </a:r>
            <a:endParaRPr lang="en-US" sz="2000" dirty="0">
              <a:solidFill>
                <a:srgbClr val="6600CC"/>
              </a:solidFill>
            </a:endParaRPr>
          </a:p>
        </p:txBody>
      </p:sp>
      <p:pic>
        <p:nvPicPr>
          <p:cNvPr id="4" name="Picture 10"/>
          <p:cNvPicPr>
            <a:picLocks noChangeAspect="1" noChangeArrowheads="1"/>
          </p:cNvPicPr>
          <p:nvPr/>
        </p:nvPicPr>
        <p:blipFill>
          <a:blip r:embed="rId2" cstate="print"/>
          <a:srcRect/>
          <a:stretch>
            <a:fillRect/>
          </a:stretch>
        </p:blipFill>
        <p:spPr bwMode="auto">
          <a:xfrm>
            <a:off x="2667000" y="1333500"/>
            <a:ext cx="3200400" cy="40709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9" name="Rectangle 6"/>
          <p:cNvSpPr>
            <a:spLocks noGrp="1" noChangeArrowheads="1"/>
          </p:cNvSpPr>
          <p:nvPr>
            <p:ph type="title"/>
          </p:nvPr>
        </p:nvSpPr>
        <p:spPr>
          <a:xfrm>
            <a:off x="406400" y="419100"/>
            <a:ext cx="8128000" cy="660400"/>
          </a:xfrm>
          <a:noFill/>
        </p:spPr>
        <p:txBody>
          <a:bodyPr>
            <a:normAutofit/>
          </a:bodyPr>
          <a:lstStyle/>
          <a:p>
            <a:r>
              <a:rPr lang="en-US" sz="3600" b="1" dirty="0" smtClean="0">
                <a:solidFill>
                  <a:srgbClr val="336600"/>
                </a:solidFill>
              </a:rPr>
              <a:t>PROTOCOLS</a:t>
            </a:r>
            <a:endParaRPr lang="en-US" sz="3600" dirty="0" smtClean="0">
              <a:solidFill>
                <a:srgbClr val="336600"/>
              </a:solidFill>
            </a:endParaRPr>
          </a:p>
        </p:txBody>
      </p:sp>
      <p:sp>
        <p:nvSpPr>
          <p:cNvPr id="8" name="Rectangle 3"/>
          <p:cNvSpPr>
            <a:spLocks noGrp="1" noChangeArrowheads="1"/>
          </p:cNvSpPr>
          <p:nvPr>
            <p:ph idx="1"/>
          </p:nvPr>
        </p:nvSpPr>
        <p:spPr>
          <a:xfrm>
            <a:off x="514350" y="1073150"/>
            <a:ext cx="8286750" cy="4451350"/>
          </a:xfrm>
        </p:spPr>
        <p:txBody>
          <a:bodyPr/>
          <a:lstStyle/>
          <a:p>
            <a:r>
              <a:rPr lang="en-US" sz="2000" dirty="0">
                <a:solidFill>
                  <a:srgbClr val="990000"/>
                </a:solidFill>
              </a:rPr>
              <a:t>Protocol </a:t>
            </a:r>
            <a:r>
              <a:rPr lang="en-US" sz="2000" dirty="0"/>
              <a:t>are used for communication between computers in different computer networks. Protocol achieves:</a:t>
            </a:r>
          </a:p>
          <a:p>
            <a:pPr lvl="1"/>
            <a:r>
              <a:rPr lang="en-US" sz="1800" dirty="0"/>
              <a:t>What is communicated between computers?</a:t>
            </a:r>
          </a:p>
          <a:p>
            <a:pPr lvl="1"/>
            <a:r>
              <a:rPr lang="en-US" sz="1800" dirty="0"/>
              <a:t>How it is communicated?</a:t>
            </a:r>
          </a:p>
          <a:p>
            <a:pPr lvl="1"/>
            <a:r>
              <a:rPr lang="en-US" sz="1800" dirty="0"/>
              <a:t>When it is communicated?</a:t>
            </a:r>
          </a:p>
          <a:p>
            <a:pPr lvl="1"/>
            <a:r>
              <a:rPr lang="en-US" sz="1800" dirty="0"/>
              <a:t>What conformance (bit sequence) between computers?</a:t>
            </a:r>
          </a:p>
          <a:p>
            <a:r>
              <a:rPr lang="en-US" sz="2000" dirty="0"/>
              <a:t>Key elements of a protocol are:</a:t>
            </a:r>
          </a:p>
          <a:p>
            <a:pPr lvl="1"/>
            <a:r>
              <a:rPr lang="en-US" sz="1800" dirty="0" smtClean="0">
                <a:solidFill>
                  <a:srgbClr val="990000"/>
                </a:solidFill>
              </a:rPr>
              <a:t>SYNTAX</a:t>
            </a:r>
            <a:r>
              <a:rPr lang="en-US" sz="1800" dirty="0" smtClean="0"/>
              <a:t>: </a:t>
            </a:r>
            <a:r>
              <a:rPr lang="en-US" sz="1800" dirty="0"/>
              <a:t>Data format and signal levels</a:t>
            </a:r>
          </a:p>
          <a:p>
            <a:pPr lvl="1"/>
            <a:r>
              <a:rPr lang="en-US" sz="1800" dirty="0">
                <a:solidFill>
                  <a:srgbClr val="990000"/>
                </a:solidFill>
              </a:rPr>
              <a:t>SEMANTICS</a:t>
            </a:r>
            <a:r>
              <a:rPr lang="en-US" sz="1800" dirty="0"/>
              <a:t>: Control information for coordination and error handling</a:t>
            </a:r>
          </a:p>
          <a:p>
            <a:pPr lvl="1"/>
            <a:r>
              <a:rPr lang="en-US" sz="1800" dirty="0">
                <a:solidFill>
                  <a:srgbClr val="990000"/>
                </a:solidFill>
              </a:rPr>
              <a:t>TIMING</a:t>
            </a:r>
            <a:r>
              <a:rPr lang="en-US" sz="1800" dirty="0"/>
              <a:t>: Synchronization, speed matching, and sequencing</a:t>
            </a:r>
          </a:p>
          <a:p>
            <a:r>
              <a:rPr lang="en-US" sz="2000" dirty="0"/>
              <a:t>Examples of protocols:</a:t>
            </a:r>
          </a:p>
          <a:p>
            <a:pPr lvl="1"/>
            <a:r>
              <a:rPr lang="en-US" sz="1800" dirty="0"/>
              <a:t>WAN Protocol: TCP/IP</a:t>
            </a:r>
          </a:p>
          <a:p>
            <a:pPr lvl="1"/>
            <a:r>
              <a:rPr lang="en-US" sz="1800" dirty="0"/>
              <a:t>LAN Protocol: Media Access Control; Contention; Token Passing</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990000"/>
                </a:solidFill>
              </a:rPr>
              <a:t>Transport Layer</a:t>
            </a:r>
            <a:endParaRPr lang="en-US" sz="4000" b="1" dirty="0">
              <a:solidFill>
                <a:srgbClr val="990000"/>
              </a:solidFill>
            </a:endParaRPr>
          </a:p>
        </p:txBody>
      </p:sp>
      <p:pic>
        <p:nvPicPr>
          <p:cNvPr id="4" name="Picture 10"/>
          <p:cNvPicPr>
            <a:picLocks noChangeAspect="1" noChangeArrowheads="1"/>
          </p:cNvPicPr>
          <p:nvPr/>
        </p:nvPicPr>
        <p:blipFill>
          <a:blip r:embed="rId2" cstate="print"/>
          <a:srcRect/>
          <a:stretch>
            <a:fillRect/>
          </a:stretch>
        </p:blipFill>
        <p:spPr bwMode="auto">
          <a:xfrm>
            <a:off x="838200" y="1443736"/>
            <a:ext cx="7848600" cy="2556764"/>
          </a:xfrm>
          <a:prstGeom prst="rect">
            <a:avLst/>
          </a:prstGeom>
          <a:noFill/>
          <a:ln w="9525">
            <a:noFill/>
            <a:miter lim="800000"/>
            <a:headEnd/>
            <a:tailEnd/>
          </a:ln>
          <a:effectLst/>
        </p:spPr>
      </p:pic>
      <p:sp>
        <p:nvSpPr>
          <p:cNvPr id="5" name="Rectangle 2"/>
          <p:cNvSpPr>
            <a:spLocks noChangeArrowheads="1"/>
          </p:cNvSpPr>
          <p:nvPr/>
        </p:nvSpPr>
        <p:spPr bwMode="auto">
          <a:xfrm>
            <a:off x="838200" y="4740414"/>
            <a:ext cx="7543800" cy="707886"/>
          </a:xfrm>
          <a:prstGeom prst="rect">
            <a:avLst/>
          </a:prstGeom>
          <a:solidFill>
            <a:schemeClr val="bg1"/>
          </a:solidFill>
          <a:ln w="57150">
            <a:solidFill>
              <a:srgbClr val="FF0066"/>
            </a:solidFill>
            <a:miter lim="800000"/>
            <a:headEnd/>
            <a:tailEnd/>
          </a:ln>
          <a:effectLst/>
        </p:spPr>
        <p:txBody>
          <a:bodyPr>
            <a:spAutoFit/>
          </a:bodyPr>
          <a:lstStyle/>
          <a:p>
            <a:pPr eaLnBrk="1" hangingPunct="1">
              <a:spcBef>
                <a:spcPts val="1200"/>
              </a:spcBef>
              <a:spcAft>
                <a:spcPts val="1000"/>
              </a:spcAft>
            </a:pPr>
            <a:r>
              <a:rPr lang="en-US" sz="2000" b="1" i="1" dirty="0">
                <a:solidFill>
                  <a:srgbClr val="000066"/>
                </a:solidFill>
                <a:latin typeface="Times New Roman" charset="0"/>
              </a:rPr>
              <a:t>The transport layer is responsible for delivery of a message from one process to another.</a:t>
            </a:r>
          </a:p>
        </p:txBody>
      </p:sp>
      <p:grpSp>
        <p:nvGrpSpPr>
          <p:cNvPr id="6" name="Group 5"/>
          <p:cNvGrpSpPr/>
          <p:nvPr/>
        </p:nvGrpSpPr>
        <p:grpSpPr>
          <a:xfrm>
            <a:off x="838200" y="4229100"/>
            <a:ext cx="1752600" cy="533400"/>
            <a:chOff x="1828800" y="3543300"/>
            <a:chExt cx="1752600" cy="533400"/>
          </a:xfrm>
        </p:grpSpPr>
        <p:sp>
          <p:nvSpPr>
            <p:cNvPr id="7" name="PubRRectCallout"/>
            <p:cNvSpPr>
              <a:spLocks noEditPoints="1" noChangeArrowheads="1"/>
            </p:cNvSpPr>
            <p:nvPr/>
          </p:nvSpPr>
          <p:spPr bwMode="auto">
            <a:xfrm>
              <a:off x="1828800" y="3543300"/>
              <a:ext cx="1752600" cy="533400"/>
            </a:xfrm>
            <a:custGeom>
              <a:avLst/>
              <a:gdLst>
                <a:gd name="G0" fmla="+- 0 0 0"/>
                <a:gd name="G1" fmla="+- 8607 0 0"/>
                <a:gd name="T0" fmla="*/ 10800 w 21600"/>
                <a:gd name="T1" fmla="*/ 0 h 21600"/>
                <a:gd name="T2" fmla="*/ 0 w 21600"/>
                <a:gd name="T3" fmla="*/ 8638 h 21600"/>
                <a:gd name="T4" fmla="*/ 8607 w 21600"/>
                <a:gd name="T5" fmla="*/ 21600 h 21600"/>
                <a:gd name="T6" fmla="*/ 10800 w 21600"/>
                <a:gd name="T7" fmla="*/ 17277 h 21600"/>
                <a:gd name="T8" fmla="*/ 21600 w 21600"/>
                <a:gd name="T9" fmla="*/ 8638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en-US" sz="1600"/>
            </a:p>
          </p:txBody>
        </p:sp>
        <p:pic>
          <p:nvPicPr>
            <p:cNvPr id="8" name="Picture 4"/>
            <p:cNvPicPr>
              <a:picLocks noChangeAspect="1" noChangeArrowheads="1"/>
            </p:cNvPicPr>
            <p:nvPr/>
          </p:nvPicPr>
          <p:blipFill>
            <a:blip r:embed="rId3" cstate="print"/>
            <a:srcRect/>
            <a:stretch>
              <a:fillRect/>
            </a:stretch>
          </p:blipFill>
          <p:spPr bwMode="auto">
            <a:xfrm>
              <a:off x="1862181" y="3568700"/>
              <a:ext cx="500019" cy="431800"/>
            </a:xfrm>
            <a:prstGeom prst="rect">
              <a:avLst/>
            </a:prstGeom>
            <a:noFill/>
            <a:ln w="9525">
              <a:noFill/>
              <a:miter lim="800000"/>
              <a:headEnd/>
              <a:tailEnd/>
            </a:ln>
            <a:effectLst/>
          </p:spPr>
        </p:pic>
        <p:sp>
          <p:nvSpPr>
            <p:cNvPr id="9" name="Text Box 5"/>
            <p:cNvSpPr txBox="1">
              <a:spLocks noChangeArrowheads="1"/>
            </p:cNvSpPr>
            <p:nvPr/>
          </p:nvSpPr>
          <p:spPr bwMode="auto">
            <a:xfrm>
              <a:off x="2438400" y="3585746"/>
              <a:ext cx="766763" cy="338554"/>
            </a:xfrm>
            <a:prstGeom prst="rect">
              <a:avLst/>
            </a:prstGeom>
            <a:noFill/>
            <a:ln w="9525">
              <a:noFill/>
              <a:miter lim="800000"/>
              <a:headEnd/>
              <a:tailEnd/>
            </a:ln>
            <a:effectLst/>
          </p:spPr>
          <p:txBody>
            <a:bodyPr wrap="square">
              <a:spAutoFit/>
            </a:bodyPr>
            <a:lstStyle/>
            <a:p>
              <a:pPr eaLnBrk="1" hangingPunct="1"/>
              <a:r>
                <a:rPr lang="en-US" sz="1600" b="1" dirty="0">
                  <a:solidFill>
                    <a:srgbClr val="990000"/>
                  </a:solidFill>
                  <a:effectLst>
                    <a:outerShdw blurRad="38100" dist="38100" dir="2700000" algn="tl">
                      <a:srgbClr val="FFFFFF"/>
                    </a:outerShdw>
                  </a:effectLst>
                  <a:latin typeface="Times New Roman" charset="0"/>
                </a:rPr>
                <a:t>Note:</a:t>
              </a: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r>
              <a:rPr lang="en-US" sz="3600" b="1" dirty="0"/>
              <a:t>Transport Layer</a:t>
            </a:r>
          </a:p>
        </p:txBody>
      </p:sp>
      <p:sp>
        <p:nvSpPr>
          <p:cNvPr id="36867" name="Rectangle 3"/>
          <p:cNvSpPr>
            <a:spLocks noGrp="1" noChangeArrowheads="1"/>
          </p:cNvSpPr>
          <p:nvPr>
            <p:ph idx="1"/>
          </p:nvPr>
        </p:nvSpPr>
        <p:spPr/>
        <p:txBody>
          <a:bodyPr>
            <a:noAutofit/>
          </a:bodyPr>
          <a:lstStyle/>
          <a:p>
            <a:pPr algn="just"/>
            <a:r>
              <a:rPr lang="en-US" sz="2800" dirty="0"/>
              <a:t>The transport layer is responsible for process-to-process delivery of the entire message.</a:t>
            </a:r>
          </a:p>
          <a:p>
            <a:pPr algn="just"/>
            <a:r>
              <a:rPr lang="en-US" sz="2800" dirty="0"/>
              <a:t>The network layer oversees host-to-destination delivery  of individual packets, it does not recognize any relationship between those packets.</a:t>
            </a:r>
          </a:p>
          <a:p>
            <a:pPr algn="just"/>
            <a:r>
              <a:rPr lang="en-US" sz="2800" dirty="0"/>
              <a:t>The transport layer ensures that the whole message arrives intact and in order, overseeing both error control and flow control at the process-to-process level.</a:t>
            </a:r>
          </a:p>
          <a:p>
            <a:pPr algn="just">
              <a:buFontTx/>
              <a:buNone/>
            </a:pPr>
            <a:endParaRPr lang="en-US"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457200" y="723902"/>
            <a:ext cx="7543800" cy="461665"/>
          </a:xfrm>
          <a:prstGeom prst="rect">
            <a:avLst/>
          </a:prstGeom>
          <a:noFill/>
          <a:ln w="9525">
            <a:noFill/>
            <a:miter lim="800000"/>
            <a:headEnd/>
            <a:tailEnd/>
          </a:ln>
          <a:effectLst/>
        </p:spPr>
        <p:txBody>
          <a:bodyPr>
            <a:spAutoFit/>
          </a:bodyPr>
          <a:lstStyle/>
          <a:p>
            <a:r>
              <a:rPr lang="en-US" altLang="en-US" b="1" dirty="0" smtClean="0">
                <a:solidFill>
                  <a:srgbClr val="990000"/>
                </a:solidFill>
                <a:latin typeface="Times New Roman" charset="0"/>
              </a:rPr>
              <a:t>Reliable </a:t>
            </a:r>
            <a:r>
              <a:rPr lang="en-US" altLang="en-US" b="1" dirty="0">
                <a:solidFill>
                  <a:srgbClr val="990000"/>
                </a:solidFill>
                <a:latin typeface="Times New Roman" charset="0"/>
              </a:rPr>
              <a:t>process-to-process delivery of a message</a:t>
            </a:r>
          </a:p>
        </p:txBody>
      </p:sp>
      <p:pic>
        <p:nvPicPr>
          <p:cNvPr id="5" name="Picture 10"/>
          <p:cNvPicPr>
            <a:picLocks noChangeAspect="1" noChangeArrowheads="1"/>
          </p:cNvPicPr>
          <p:nvPr/>
        </p:nvPicPr>
        <p:blipFill>
          <a:blip r:embed="rId2" cstate="print"/>
          <a:srcRect/>
          <a:stretch>
            <a:fillRect/>
          </a:stretch>
        </p:blipFill>
        <p:spPr bwMode="auto">
          <a:xfrm>
            <a:off x="544516" y="1790702"/>
            <a:ext cx="8447087" cy="2930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0" y="254000"/>
            <a:ext cx="7924800" cy="622300"/>
          </a:xfrm>
        </p:spPr>
        <p:txBody>
          <a:bodyPr>
            <a:normAutofit/>
          </a:bodyPr>
          <a:lstStyle/>
          <a:p>
            <a:r>
              <a:rPr lang="en-US" sz="3200" b="1" dirty="0"/>
              <a:t>Functions of the transport layer</a:t>
            </a:r>
          </a:p>
        </p:txBody>
      </p:sp>
      <p:sp>
        <p:nvSpPr>
          <p:cNvPr id="40963" name="Rectangle 3"/>
          <p:cNvSpPr>
            <a:spLocks noGrp="1" noChangeArrowheads="1"/>
          </p:cNvSpPr>
          <p:nvPr>
            <p:ph idx="1"/>
          </p:nvPr>
        </p:nvSpPr>
        <p:spPr>
          <a:xfrm>
            <a:off x="457200" y="1028700"/>
            <a:ext cx="8229600" cy="4076436"/>
          </a:xfrm>
        </p:spPr>
        <p:txBody>
          <a:bodyPr>
            <a:normAutofit/>
          </a:bodyPr>
          <a:lstStyle/>
          <a:p>
            <a:pPr algn="just"/>
            <a:r>
              <a:rPr lang="en-US" sz="2600" dirty="0"/>
              <a:t>Port addressing</a:t>
            </a:r>
            <a:r>
              <a:rPr lang="en-US" sz="2600" dirty="0" smtClean="0"/>
              <a:t>: computer  </a:t>
            </a:r>
            <a:r>
              <a:rPr lang="en-US" sz="2600" dirty="0"/>
              <a:t>often run several processes (running programs) at the same time. Process-to-process delivery means delivery from a specific process on one computer to a specific process on the other.</a:t>
            </a:r>
          </a:p>
          <a:p>
            <a:pPr algn="just"/>
            <a:r>
              <a:rPr lang="en-US" sz="2600" dirty="0"/>
              <a:t>The transport layer header include a type of address called port address.</a:t>
            </a:r>
          </a:p>
          <a:p>
            <a:pPr algn="just"/>
            <a:r>
              <a:rPr lang="en-US" sz="2600" dirty="0"/>
              <a:t>The network layer gets each packet to the correct computer; the transport layer gets the entire message to the correct process on that computer.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800" y="254000"/>
            <a:ext cx="7772400" cy="381000"/>
          </a:xfrm>
        </p:spPr>
        <p:txBody>
          <a:bodyPr>
            <a:noAutofit/>
          </a:bodyPr>
          <a:lstStyle/>
          <a:p>
            <a:pPr algn="just"/>
            <a:r>
              <a:rPr lang="en-US" sz="3200" b="1" dirty="0"/>
              <a:t>Functions of the transport layer</a:t>
            </a:r>
          </a:p>
        </p:txBody>
      </p:sp>
      <p:sp>
        <p:nvSpPr>
          <p:cNvPr id="41987" name="Rectangle 3"/>
          <p:cNvSpPr>
            <a:spLocks noGrp="1" noChangeArrowheads="1"/>
          </p:cNvSpPr>
          <p:nvPr>
            <p:ph idx="1"/>
          </p:nvPr>
        </p:nvSpPr>
        <p:spPr>
          <a:xfrm>
            <a:off x="685800" y="889000"/>
            <a:ext cx="7772400" cy="4191000"/>
          </a:xfrm>
        </p:spPr>
        <p:txBody>
          <a:bodyPr>
            <a:noAutofit/>
          </a:bodyPr>
          <a:lstStyle/>
          <a:p>
            <a:pPr algn="just">
              <a:lnSpc>
                <a:spcPct val="90000"/>
              </a:lnSpc>
            </a:pPr>
            <a:r>
              <a:rPr lang="en-US" sz="2400" b="1" dirty="0"/>
              <a:t>Segmentation and reassembly</a:t>
            </a:r>
            <a:r>
              <a:rPr lang="en-US" sz="2400" dirty="0"/>
              <a:t>: a message is divided into transmittable segments, each having a sequence number. These numbers enable the transport layer to reassemble the message correctly upon arrival at the destination.</a:t>
            </a:r>
          </a:p>
          <a:p>
            <a:pPr algn="just">
              <a:lnSpc>
                <a:spcPct val="90000"/>
              </a:lnSpc>
            </a:pPr>
            <a:r>
              <a:rPr lang="en-US" sz="2400" b="1" dirty="0"/>
              <a:t>Connection control</a:t>
            </a:r>
            <a:r>
              <a:rPr lang="en-US" sz="2400" dirty="0"/>
              <a:t>: The transport layer can be either </a:t>
            </a:r>
            <a:r>
              <a:rPr lang="en-US" sz="2400" u="sng" dirty="0"/>
              <a:t>connectionless</a:t>
            </a:r>
            <a:r>
              <a:rPr lang="en-US" sz="2400" dirty="0"/>
              <a:t> or </a:t>
            </a:r>
            <a:r>
              <a:rPr lang="en-US" sz="2400" u="sng" dirty="0"/>
              <a:t>connection-oriented</a:t>
            </a:r>
            <a:r>
              <a:rPr lang="en-US" sz="2400" dirty="0"/>
              <a:t>.</a:t>
            </a:r>
          </a:p>
          <a:p>
            <a:pPr algn="just">
              <a:lnSpc>
                <a:spcPct val="90000"/>
              </a:lnSpc>
            </a:pPr>
            <a:r>
              <a:rPr lang="en-US" sz="2400" dirty="0"/>
              <a:t>A connectionless transport layer treats each segment as an independent packet and delivers it to the transport layer at the destination machine.</a:t>
            </a:r>
          </a:p>
          <a:p>
            <a:pPr algn="just">
              <a:lnSpc>
                <a:spcPct val="90000"/>
              </a:lnSpc>
            </a:pPr>
            <a:r>
              <a:rPr lang="en-US" sz="2400" dirty="0"/>
              <a:t>A connection-oriented transport layer makes a connection with the transport layer at the destination machine first before delivering the packets. After all the data are transferred, the connection is terminated.</a:t>
            </a:r>
          </a:p>
          <a:p>
            <a:pPr algn="just">
              <a:lnSpc>
                <a:spcPct val="90000"/>
              </a:lnSpc>
            </a:pPr>
            <a:endParaRPr lang="en-US" sz="2400" dirty="0"/>
          </a:p>
          <a:p>
            <a:pPr algn="just">
              <a:lnSpc>
                <a:spcPct val="90000"/>
              </a:lnSpc>
            </a:pPr>
            <a:endParaRPr lang="en-U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254000"/>
            <a:ext cx="7772400" cy="381000"/>
          </a:xfrm>
        </p:spPr>
        <p:txBody>
          <a:bodyPr>
            <a:noAutofit/>
          </a:bodyPr>
          <a:lstStyle/>
          <a:p>
            <a:r>
              <a:rPr lang="en-US" sz="3200" b="1" dirty="0"/>
              <a:t>Functions of the transport layer</a:t>
            </a:r>
          </a:p>
        </p:txBody>
      </p:sp>
      <p:sp>
        <p:nvSpPr>
          <p:cNvPr id="43011" name="Rectangle 3"/>
          <p:cNvSpPr>
            <a:spLocks noGrp="1" noChangeArrowheads="1"/>
          </p:cNvSpPr>
          <p:nvPr>
            <p:ph idx="1"/>
          </p:nvPr>
        </p:nvSpPr>
        <p:spPr>
          <a:xfrm>
            <a:off x="685800" y="889000"/>
            <a:ext cx="7772400" cy="4191000"/>
          </a:xfrm>
        </p:spPr>
        <p:txBody>
          <a:bodyPr>
            <a:normAutofit/>
          </a:bodyPr>
          <a:lstStyle/>
          <a:p>
            <a:pPr algn="just"/>
            <a:r>
              <a:rPr lang="en-US" sz="2800" b="1" dirty="0"/>
              <a:t>Flow control</a:t>
            </a:r>
            <a:r>
              <a:rPr lang="en-US" sz="2800" dirty="0"/>
              <a:t>:  the transport layer performs a flow control end to end. The data link layer performs flow control across a single link</a:t>
            </a:r>
            <a:r>
              <a:rPr lang="en-US" sz="2800" dirty="0" smtClean="0"/>
              <a:t>.</a:t>
            </a:r>
            <a:endParaRPr lang="en-US" sz="2800" dirty="0"/>
          </a:p>
          <a:p>
            <a:pPr algn="just"/>
            <a:r>
              <a:rPr lang="en-US" sz="2800" b="1" dirty="0"/>
              <a:t>Error control</a:t>
            </a:r>
            <a:r>
              <a:rPr lang="en-US" sz="2800" dirty="0"/>
              <a:t>: the transport layer performs error control end to end. The data link layer performs control across a single link. </a:t>
            </a:r>
          </a:p>
          <a:p>
            <a:pPr algn="just"/>
            <a:endParaRPr lang="en-US" sz="2800" dirty="0"/>
          </a:p>
          <a:p>
            <a:pPr algn="just"/>
            <a:endParaRPr lang="en-US"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698502"/>
            <a:ext cx="1390650" cy="523875"/>
          </a:xfrm>
        </p:spPr>
        <p:txBody>
          <a:bodyPr/>
          <a:lstStyle/>
          <a:p>
            <a:r>
              <a:rPr lang="en-US" sz="2000" dirty="0" smtClean="0">
                <a:solidFill>
                  <a:srgbClr val="990000"/>
                </a:solidFill>
              </a:rPr>
              <a:t>Example 3</a:t>
            </a:r>
            <a:endParaRPr lang="en-US" sz="2000" dirty="0">
              <a:solidFill>
                <a:srgbClr val="990000"/>
              </a:solidFill>
            </a:endParaRPr>
          </a:p>
        </p:txBody>
      </p:sp>
      <p:sp>
        <p:nvSpPr>
          <p:cNvPr id="4" name="Rectangle 3"/>
          <p:cNvSpPr>
            <a:spLocks noChangeArrowheads="1"/>
          </p:cNvSpPr>
          <p:nvPr/>
        </p:nvSpPr>
        <p:spPr bwMode="auto">
          <a:xfrm>
            <a:off x="685800" y="1333500"/>
            <a:ext cx="8305800" cy="3970318"/>
          </a:xfrm>
          <a:prstGeom prst="rect">
            <a:avLst/>
          </a:prstGeom>
          <a:noFill/>
          <a:ln w="9525">
            <a:noFill/>
            <a:miter lim="800000"/>
            <a:headEnd/>
            <a:tailEnd/>
          </a:ln>
          <a:effectLst/>
        </p:spPr>
        <p:txBody>
          <a:bodyPr wrap="square">
            <a:spAutoFit/>
          </a:bodyPr>
          <a:lstStyle/>
          <a:p>
            <a:pPr algn="just" eaLnBrk="1" hangingPunct="1">
              <a:spcBef>
                <a:spcPct val="50000"/>
              </a:spcBef>
            </a:pPr>
            <a:r>
              <a:rPr lang="en-US" sz="2800" dirty="0" smtClean="0">
                <a:solidFill>
                  <a:srgbClr val="000066"/>
                </a:solidFill>
                <a:latin typeface="+mj-lt"/>
              </a:rPr>
              <a:t>Figure shows </a:t>
            </a:r>
            <a:r>
              <a:rPr lang="en-US" sz="2800" dirty="0">
                <a:solidFill>
                  <a:srgbClr val="000066"/>
                </a:solidFill>
                <a:latin typeface="+mj-lt"/>
              </a:rPr>
              <a:t>an example of transport layer communication. Data coming from the upper layers have port addresses j and k (j is the address of the sending process, and k is the address of the receiving process). Since the data size is larger than the network layer can handle, the data are split into two packets, each packet retaining the port addresses (j and k). Then in the network layer, network addresses (A and P) are added to each packet.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solidFill>
                  <a:srgbClr val="990000"/>
                </a:solidFill>
              </a:rPr>
              <a:t>Example 3 Figure</a:t>
            </a:r>
            <a:endParaRPr lang="en-US" sz="2000" dirty="0">
              <a:solidFill>
                <a:srgbClr val="990000"/>
              </a:solidFill>
            </a:endParaRPr>
          </a:p>
        </p:txBody>
      </p:sp>
      <p:pic>
        <p:nvPicPr>
          <p:cNvPr id="4" name="Picture 10"/>
          <p:cNvPicPr>
            <a:picLocks noChangeAspect="1" noChangeArrowheads="1"/>
          </p:cNvPicPr>
          <p:nvPr/>
        </p:nvPicPr>
        <p:blipFill>
          <a:blip r:embed="rId2" cstate="print"/>
          <a:srcRect/>
          <a:stretch>
            <a:fillRect/>
          </a:stretch>
        </p:blipFill>
        <p:spPr bwMode="auto">
          <a:xfrm>
            <a:off x="1484312" y="1295402"/>
            <a:ext cx="6592888" cy="394889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990000"/>
                </a:solidFill>
              </a:rPr>
              <a:t>Session Layer</a:t>
            </a:r>
            <a:endParaRPr lang="en-US" sz="4000" b="1" dirty="0">
              <a:solidFill>
                <a:srgbClr val="990000"/>
              </a:solidFill>
            </a:endParaRPr>
          </a:p>
        </p:txBody>
      </p:sp>
      <p:pic>
        <p:nvPicPr>
          <p:cNvPr id="4099" name="Picture 3"/>
          <p:cNvPicPr>
            <a:picLocks noChangeAspect="1" noChangeArrowheads="1"/>
          </p:cNvPicPr>
          <p:nvPr/>
        </p:nvPicPr>
        <p:blipFill>
          <a:blip r:embed="rId2" cstate="print"/>
          <a:srcRect/>
          <a:stretch>
            <a:fillRect/>
          </a:stretch>
        </p:blipFill>
        <p:spPr bwMode="auto">
          <a:xfrm>
            <a:off x="1382755" y="1381127"/>
            <a:ext cx="5913399" cy="2543175"/>
          </a:xfrm>
          <a:prstGeom prst="rect">
            <a:avLst/>
          </a:prstGeom>
          <a:noFill/>
          <a:ln w="9525">
            <a:noFill/>
            <a:miter lim="800000"/>
            <a:headEnd/>
            <a:tailEnd/>
          </a:ln>
          <a:effectLst/>
        </p:spPr>
      </p:pic>
      <p:sp>
        <p:nvSpPr>
          <p:cNvPr id="7" name="Rectangle 2"/>
          <p:cNvSpPr>
            <a:spLocks noChangeArrowheads="1"/>
          </p:cNvSpPr>
          <p:nvPr/>
        </p:nvSpPr>
        <p:spPr bwMode="auto">
          <a:xfrm>
            <a:off x="1447800" y="4971990"/>
            <a:ext cx="7543800" cy="400110"/>
          </a:xfrm>
          <a:prstGeom prst="rect">
            <a:avLst/>
          </a:prstGeom>
          <a:solidFill>
            <a:schemeClr val="bg1"/>
          </a:solidFill>
          <a:ln w="57150">
            <a:solidFill>
              <a:srgbClr val="FF0066"/>
            </a:solidFill>
            <a:miter lim="800000"/>
            <a:headEnd/>
            <a:tailEnd/>
          </a:ln>
          <a:effectLst/>
        </p:spPr>
        <p:txBody>
          <a:bodyPr>
            <a:spAutoFit/>
          </a:bodyPr>
          <a:lstStyle/>
          <a:p>
            <a:pPr eaLnBrk="1" hangingPunct="1">
              <a:spcBef>
                <a:spcPts val="1200"/>
              </a:spcBef>
              <a:spcAft>
                <a:spcPts val="1000"/>
              </a:spcAft>
            </a:pPr>
            <a:r>
              <a:rPr lang="en-US" sz="2000" b="1" i="1" dirty="0" smtClean="0">
                <a:solidFill>
                  <a:srgbClr val="000066"/>
                </a:solidFill>
                <a:latin typeface="Times New Roman" charset="0"/>
              </a:rPr>
              <a:t>The session layer is responsible for dialog </a:t>
            </a:r>
            <a:r>
              <a:rPr lang="en-US" sz="2000" b="1" i="1" dirty="0" err="1" smtClean="0">
                <a:solidFill>
                  <a:srgbClr val="000066"/>
                </a:solidFill>
                <a:latin typeface="Times New Roman" charset="0"/>
              </a:rPr>
              <a:t>contol</a:t>
            </a:r>
            <a:r>
              <a:rPr lang="en-US" sz="2000" b="1" i="1" dirty="0" smtClean="0">
                <a:solidFill>
                  <a:srgbClr val="000066"/>
                </a:solidFill>
                <a:latin typeface="Times New Roman" charset="0"/>
              </a:rPr>
              <a:t> and synchronization</a:t>
            </a:r>
            <a:endParaRPr lang="en-US" sz="2000" b="1" i="1" dirty="0">
              <a:solidFill>
                <a:srgbClr val="000066"/>
              </a:solidFill>
              <a:latin typeface="Times New Roman" charset="0"/>
            </a:endParaRPr>
          </a:p>
        </p:txBody>
      </p:sp>
      <p:grpSp>
        <p:nvGrpSpPr>
          <p:cNvPr id="8" name="Group 7"/>
          <p:cNvGrpSpPr/>
          <p:nvPr/>
        </p:nvGrpSpPr>
        <p:grpSpPr>
          <a:xfrm>
            <a:off x="1447800" y="4381500"/>
            <a:ext cx="1752600" cy="533400"/>
            <a:chOff x="1828800" y="3543300"/>
            <a:chExt cx="1752600" cy="533400"/>
          </a:xfrm>
        </p:grpSpPr>
        <p:sp>
          <p:nvSpPr>
            <p:cNvPr id="9" name="PubRRectCallout"/>
            <p:cNvSpPr>
              <a:spLocks noEditPoints="1" noChangeArrowheads="1"/>
            </p:cNvSpPr>
            <p:nvPr/>
          </p:nvSpPr>
          <p:spPr bwMode="auto">
            <a:xfrm>
              <a:off x="1828800" y="3543300"/>
              <a:ext cx="1752600" cy="533400"/>
            </a:xfrm>
            <a:custGeom>
              <a:avLst/>
              <a:gdLst>
                <a:gd name="G0" fmla="+- 0 0 0"/>
                <a:gd name="G1" fmla="+- 8607 0 0"/>
                <a:gd name="T0" fmla="*/ 10800 w 21600"/>
                <a:gd name="T1" fmla="*/ 0 h 21600"/>
                <a:gd name="T2" fmla="*/ 0 w 21600"/>
                <a:gd name="T3" fmla="*/ 8638 h 21600"/>
                <a:gd name="T4" fmla="*/ 8607 w 21600"/>
                <a:gd name="T5" fmla="*/ 21600 h 21600"/>
                <a:gd name="T6" fmla="*/ 10800 w 21600"/>
                <a:gd name="T7" fmla="*/ 17277 h 21600"/>
                <a:gd name="T8" fmla="*/ 21600 w 21600"/>
                <a:gd name="T9" fmla="*/ 8638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en-US" sz="1600"/>
            </a:p>
          </p:txBody>
        </p:sp>
        <p:pic>
          <p:nvPicPr>
            <p:cNvPr id="10" name="Picture 4"/>
            <p:cNvPicPr>
              <a:picLocks noChangeAspect="1" noChangeArrowheads="1"/>
            </p:cNvPicPr>
            <p:nvPr/>
          </p:nvPicPr>
          <p:blipFill>
            <a:blip r:embed="rId3" cstate="print"/>
            <a:srcRect/>
            <a:stretch>
              <a:fillRect/>
            </a:stretch>
          </p:blipFill>
          <p:spPr bwMode="auto">
            <a:xfrm>
              <a:off x="1862181" y="3568700"/>
              <a:ext cx="500019" cy="431800"/>
            </a:xfrm>
            <a:prstGeom prst="rect">
              <a:avLst/>
            </a:prstGeom>
            <a:noFill/>
            <a:ln w="9525">
              <a:noFill/>
              <a:miter lim="800000"/>
              <a:headEnd/>
              <a:tailEnd/>
            </a:ln>
            <a:effectLst/>
          </p:spPr>
        </p:pic>
        <p:sp>
          <p:nvSpPr>
            <p:cNvPr id="11" name="Text Box 5"/>
            <p:cNvSpPr txBox="1">
              <a:spLocks noChangeArrowheads="1"/>
            </p:cNvSpPr>
            <p:nvPr/>
          </p:nvSpPr>
          <p:spPr bwMode="auto">
            <a:xfrm>
              <a:off x="2438400" y="3585746"/>
              <a:ext cx="766763" cy="338554"/>
            </a:xfrm>
            <a:prstGeom prst="rect">
              <a:avLst/>
            </a:prstGeom>
            <a:noFill/>
            <a:ln w="9525">
              <a:noFill/>
              <a:miter lim="800000"/>
              <a:headEnd/>
              <a:tailEnd/>
            </a:ln>
            <a:effectLst/>
          </p:spPr>
          <p:txBody>
            <a:bodyPr wrap="square">
              <a:spAutoFit/>
            </a:bodyPr>
            <a:lstStyle/>
            <a:p>
              <a:pPr eaLnBrk="1" hangingPunct="1"/>
              <a:r>
                <a:rPr lang="en-US" sz="1600" b="1" dirty="0">
                  <a:solidFill>
                    <a:srgbClr val="990000"/>
                  </a:solidFill>
                  <a:effectLst>
                    <a:outerShdw blurRad="38100" dist="38100" dir="2700000" algn="tl">
                      <a:srgbClr val="FFFFFF"/>
                    </a:outerShdw>
                  </a:effectLst>
                  <a:latin typeface="Times New Roman" charset="0"/>
                </a:rPr>
                <a:t>Note:</a:t>
              </a:r>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990000"/>
                </a:solidFill>
              </a:rPr>
              <a:t>Presentation Layer</a:t>
            </a:r>
            <a:endParaRPr lang="en-US" sz="4000" b="1" dirty="0">
              <a:solidFill>
                <a:srgbClr val="990000"/>
              </a:solidFill>
            </a:endParaRPr>
          </a:p>
        </p:txBody>
      </p:sp>
      <p:pic>
        <p:nvPicPr>
          <p:cNvPr id="5122" name="Picture 2"/>
          <p:cNvPicPr>
            <a:picLocks noChangeAspect="1" noChangeArrowheads="1"/>
          </p:cNvPicPr>
          <p:nvPr/>
        </p:nvPicPr>
        <p:blipFill>
          <a:blip r:embed="rId2" cstate="print"/>
          <a:srcRect/>
          <a:stretch>
            <a:fillRect/>
          </a:stretch>
        </p:blipFill>
        <p:spPr bwMode="auto">
          <a:xfrm>
            <a:off x="1457325" y="1543050"/>
            <a:ext cx="6229350" cy="2152650"/>
          </a:xfrm>
          <a:prstGeom prst="rect">
            <a:avLst/>
          </a:prstGeom>
          <a:noFill/>
          <a:ln w="9525">
            <a:noFill/>
            <a:miter lim="800000"/>
            <a:headEnd/>
            <a:tailEnd/>
          </a:ln>
          <a:effectLst/>
        </p:spPr>
      </p:pic>
      <p:grpSp>
        <p:nvGrpSpPr>
          <p:cNvPr id="10" name="Group 9"/>
          <p:cNvGrpSpPr/>
          <p:nvPr/>
        </p:nvGrpSpPr>
        <p:grpSpPr>
          <a:xfrm>
            <a:off x="1447800" y="4152902"/>
            <a:ext cx="7543800" cy="1295400"/>
            <a:chOff x="1447800" y="4152900"/>
            <a:chExt cx="7543800" cy="1295400"/>
          </a:xfrm>
        </p:grpSpPr>
        <p:sp>
          <p:nvSpPr>
            <p:cNvPr id="5" name="Rectangle 2"/>
            <p:cNvSpPr>
              <a:spLocks noChangeArrowheads="1"/>
            </p:cNvSpPr>
            <p:nvPr/>
          </p:nvSpPr>
          <p:spPr bwMode="auto">
            <a:xfrm>
              <a:off x="1447800" y="4740414"/>
              <a:ext cx="7543800" cy="707886"/>
            </a:xfrm>
            <a:prstGeom prst="rect">
              <a:avLst/>
            </a:prstGeom>
            <a:solidFill>
              <a:schemeClr val="bg1"/>
            </a:solidFill>
            <a:ln w="57150">
              <a:solidFill>
                <a:srgbClr val="FF0066"/>
              </a:solidFill>
              <a:miter lim="800000"/>
              <a:headEnd/>
              <a:tailEnd/>
            </a:ln>
            <a:effectLst/>
          </p:spPr>
          <p:txBody>
            <a:bodyPr>
              <a:spAutoFit/>
            </a:bodyPr>
            <a:lstStyle/>
            <a:p>
              <a:pPr eaLnBrk="1" hangingPunct="1">
                <a:spcBef>
                  <a:spcPts val="1200"/>
                </a:spcBef>
                <a:spcAft>
                  <a:spcPts val="1000"/>
                </a:spcAft>
              </a:pPr>
              <a:r>
                <a:rPr lang="en-US" sz="2000" b="1" i="1" dirty="0" smtClean="0">
                  <a:solidFill>
                    <a:srgbClr val="000066"/>
                  </a:solidFill>
                  <a:latin typeface="Times New Roman" charset="0"/>
                </a:rPr>
                <a:t>The Presentation  layer is responsible for translation, compression and encryption.</a:t>
              </a:r>
              <a:endParaRPr lang="en-US" sz="2000" b="1" i="1" dirty="0">
                <a:solidFill>
                  <a:srgbClr val="000066"/>
                </a:solidFill>
                <a:latin typeface="Times New Roman" charset="0"/>
              </a:endParaRPr>
            </a:p>
          </p:txBody>
        </p:sp>
        <p:grpSp>
          <p:nvGrpSpPr>
            <p:cNvPr id="6" name="Group 5"/>
            <p:cNvGrpSpPr/>
            <p:nvPr/>
          </p:nvGrpSpPr>
          <p:grpSpPr>
            <a:xfrm>
              <a:off x="1447800" y="4152900"/>
              <a:ext cx="1752600" cy="533400"/>
              <a:chOff x="1828800" y="3543300"/>
              <a:chExt cx="1752600" cy="533400"/>
            </a:xfrm>
          </p:grpSpPr>
          <p:sp>
            <p:nvSpPr>
              <p:cNvPr id="7" name="PubRRectCallout"/>
              <p:cNvSpPr>
                <a:spLocks noEditPoints="1" noChangeArrowheads="1"/>
              </p:cNvSpPr>
              <p:nvPr/>
            </p:nvSpPr>
            <p:spPr bwMode="auto">
              <a:xfrm>
                <a:off x="1828800" y="3543300"/>
                <a:ext cx="1752600" cy="533400"/>
              </a:xfrm>
              <a:custGeom>
                <a:avLst/>
                <a:gdLst>
                  <a:gd name="G0" fmla="+- 0 0 0"/>
                  <a:gd name="G1" fmla="+- 8607 0 0"/>
                  <a:gd name="T0" fmla="*/ 10800 w 21600"/>
                  <a:gd name="T1" fmla="*/ 0 h 21600"/>
                  <a:gd name="T2" fmla="*/ 0 w 21600"/>
                  <a:gd name="T3" fmla="*/ 8638 h 21600"/>
                  <a:gd name="T4" fmla="*/ 8607 w 21600"/>
                  <a:gd name="T5" fmla="*/ 21600 h 21600"/>
                  <a:gd name="T6" fmla="*/ 10800 w 21600"/>
                  <a:gd name="T7" fmla="*/ 17277 h 21600"/>
                  <a:gd name="T8" fmla="*/ 21600 w 21600"/>
                  <a:gd name="T9" fmla="*/ 8638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en-US" sz="1600"/>
              </a:p>
            </p:txBody>
          </p:sp>
          <p:pic>
            <p:nvPicPr>
              <p:cNvPr id="8" name="Picture 4"/>
              <p:cNvPicPr>
                <a:picLocks noChangeAspect="1" noChangeArrowheads="1"/>
              </p:cNvPicPr>
              <p:nvPr/>
            </p:nvPicPr>
            <p:blipFill>
              <a:blip r:embed="rId3" cstate="print"/>
              <a:srcRect/>
              <a:stretch>
                <a:fillRect/>
              </a:stretch>
            </p:blipFill>
            <p:spPr bwMode="auto">
              <a:xfrm>
                <a:off x="1862181" y="3568700"/>
                <a:ext cx="500019" cy="431800"/>
              </a:xfrm>
              <a:prstGeom prst="rect">
                <a:avLst/>
              </a:prstGeom>
              <a:noFill/>
              <a:ln w="9525">
                <a:noFill/>
                <a:miter lim="800000"/>
                <a:headEnd/>
                <a:tailEnd/>
              </a:ln>
              <a:effectLst/>
            </p:spPr>
          </p:pic>
          <p:sp>
            <p:nvSpPr>
              <p:cNvPr id="9" name="Text Box 5"/>
              <p:cNvSpPr txBox="1">
                <a:spLocks noChangeArrowheads="1"/>
              </p:cNvSpPr>
              <p:nvPr/>
            </p:nvSpPr>
            <p:spPr bwMode="auto">
              <a:xfrm>
                <a:off x="2438400" y="3585744"/>
                <a:ext cx="766763" cy="338554"/>
              </a:xfrm>
              <a:prstGeom prst="rect">
                <a:avLst/>
              </a:prstGeom>
              <a:noFill/>
              <a:ln w="9525">
                <a:noFill/>
                <a:miter lim="800000"/>
                <a:headEnd/>
                <a:tailEnd/>
              </a:ln>
              <a:effectLst/>
            </p:spPr>
            <p:txBody>
              <a:bodyPr wrap="square">
                <a:spAutoFit/>
              </a:bodyPr>
              <a:lstStyle/>
              <a:p>
                <a:pPr eaLnBrk="1" hangingPunct="1"/>
                <a:r>
                  <a:rPr lang="en-US" sz="1600" b="1" dirty="0">
                    <a:solidFill>
                      <a:srgbClr val="990000"/>
                    </a:solidFill>
                    <a:effectLst>
                      <a:outerShdw blurRad="38100" dist="38100" dir="2700000" algn="tl">
                        <a:srgbClr val="FFFFFF"/>
                      </a:outerShdw>
                    </a:effectLst>
                    <a:latin typeface="Times New Roman" charset="0"/>
                  </a:rPr>
                  <a:t>Note:</a:t>
                </a:r>
              </a:p>
            </p:txBody>
          </p:sp>
        </p:gr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3" name="Rectangle 5"/>
          <p:cNvSpPr>
            <a:spLocks noGrp="1" noChangeArrowheads="1"/>
          </p:cNvSpPr>
          <p:nvPr>
            <p:ph type="title"/>
          </p:nvPr>
        </p:nvSpPr>
        <p:spPr>
          <a:xfrm>
            <a:off x="381000" y="495300"/>
            <a:ext cx="8001000" cy="571500"/>
          </a:xfrm>
          <a:noFill/>
        </p:spPr>
        <p:txBody>
          <a:bodyPr>
            <a:noAutofit/>
          </a:bodyPr>
          <a:lstStyle/>
          <a:p>
            <a:r>
              <a:rPr lang="en-US" sz="4000" b="1" dirty="0" smtClean="0">
                <a:solidFill>
                  <a:srgbClr val="336600"/>
                </a:solidFill>
              </a:rPr>
              <a:t>Standards</a:t>
            </a:r>
          </a:p>
        </p:txBody>
      </p:sp>
      <p:sp>
        <p:nvSpPr>
          <p:cNvPr id="25602" name="Rectangle 3"/>
          <p:cNvSpPr>
            <a:spLocks noGrp="1" noChangeArrowheads="1"/>
          </p:cNvSpPr>
          <p:nvPr>
            <p:ph idx="1"/>
          </p:nvPr>
        </p:nvSpPr>
        <p:spPr>
          <a:xfrm>
            <a:off x="457200" y="1028700"/>
            <a:ext cx="8178800" cy="4686300"/>
          </a:xfrm>
        </p:spPr>
        <p:txBody>
          <a:bodyPr/>
          <a:lstStyle/>
          <a:p>
            <a:r>
              <a:rPr lang="en-US" sz="2000" b="1" dirty="0" smtClean="0">
                <a:solidFill>
                  <a:srgbClr val="6600CC"/>
                </a:solidFill>
              </a:rPr>
              <a:t>Standards</a:t>
            </a:r>
            <a:r>
              <a:rPr lang="en-US" sz="2000" dirty="0" smtClean="0"/>
              <a:t> are essential in creating and maintaining an open and competitive market for equipment manufacturers </a:t>
            </a:r>
          </a:p>
          <a:p>
            <a:endParaRPr lang="en-US" sz="2000" dirty="0" smtClean="0"/>
          </a:p>
          <a:p>
            <a:r>
              <a:rPr lang="en-US" sz="2000" dirty="0" smtClean="0"/>
              <a:t>Required to guarantee national and international </a:t>
            </a:r>
            <a:r>
              <a:rPr lang="en-US" sz="2000" dirty="0" smtClean="0">
                <a:solidFill>
                  <a:srgbClr val="000066"/>
                </a:solidFill>
              </a:rPr>
              <a:t>interoperability</a:t>
            </a:r>
            <a:r>
              <a:rPr lang="en-US" sz="2000" dirty="0" smtClean="0"/>
              <a:t> of data and telecommunications technology and processes </a:t>
            </a:r>
          </a:p>
          <a:p>
            <a:endParaRPr lang="en-US" sz="2000" dirty="0" smtClean="0"/>
          </a:p>
          <a:p>
            <a:r>
              <a:rPr lang="en-US" sz="2000" dirty="0" smtClean="0"/>
              <a:t>Categories of data communications standards:</a:t>
            </a:r>
          </a:p>
          <a:p>
            <a:pPr>
              <a:buFontTx/>
              <a:buNone/>
            </a:pPr>
            <a:r>
              <a:rPr lang="en-US" sz="2000" dirty="0" smtClean="0"/>
              <a:t> </a:t>
            </a:r>
            <a:br>
              <a:rPr lang="en-US" sz="2000" dirty="0" smtClean="0"/>
            </a:br>
            <a:r>
              <a:rPr lang="en-US" sz="2000" dirty="0" smtClean="0"/>
              <a:t>	</a:t>
            </a:r>
            <a:r>
              <a:rPr lang="en-US" sz="2000" dirty="0" smtClean="0">
                <a:solidFill>
                  <a:srgbClr val="000066"/>
                </a:solidFill>
              </a:rPr>
              <a:t>—De facto:</a:t>
            </a:r>
            <a:r>
              <a:rPr lang="en-US" sz="2000" dirty="0" smtClean="0"/>
              <a:t> Standards that have not been approved by an 		      organizational body but have been adopted 			      through widespread use, </a:t>
            </a:r>
            <a:r>
              <a:rPr lang="en-US" sz="2000" dirty="0" err="1" smtClean="0"/>
              <a:t>eg</a:t>
            </a:r>
            <a:r>
              <a:rPr lang="en-US" sz="2000" dirty="0" smtClean="0"/>
              <a:t>. model TCP/IP)</a:t>
            </a:r>
          </a:p>
          <a:p>
            <a:pPr>
              <a:buFontTx/>
              <a:buNone/>
            </a:pPr>
            <a:r>
              <a:rPr lang="en-US" sz="2000" dirty="0" smtClean="0"/>
              <a:t>		</a:t>
            </a:r>
            <a:r>
              <a:rPr lang="en-US" sz="2000" dirty="0" smtClean="0">
                <a:solidFill>
                  <a:srgbClr val="990000"/>
                </a:solidFill>
              </a:rPr>
              <a:t>—De jure:</a:t>
            </a:r>
            <a:r>
              <a:rPr lang="en-US" sz="2000" dirty="0" smtClean="0"/>
              <a:t>  Those that have been legislated by an official 		      recognized body, </a:t>
            </a:r>
            <a:r>
              <a:rPr lang="en-US" sz="2000" dirty="0" err="1" smtClean="0"/>
              <a:t>eg</a:t>
            </a:r>
            <a:r>
              <a:rPr lang="en-US" sz="2000" dirty="0" smtClean="0"/>
              <a:t>. OSI model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990000"/>
                </a:solidFill>
              </a:rPr>
              <a:t>Application Layer</a:t>
            </a:r>
            <a:endParaRPr lang="en-US" sz="3600" b="1" dirty="0">
              <a:solidFill>
                <a:srgbClr val="990000"/>
              </a:solidFill>
            </a:endParaRPr>
          </a:p>
        </p:txBody>
      </p:sp>
      <p:pic>
        <p:nvPicPr>
          <p:cNvPr id="4" name="Picture 10"/>
          <p:cNvPicPr>
            <a:picLocks noChangeAspect="1" noChangeArrowheads="1"/>
          </p:cNvPicPr>
          <p:nvPr/>
        </p:nvPicPr>
        <p:blipFill>
          <a:blip r:embed="rId2" cstate="print"/>
          <a:srcRect/>
          <a:stretch>
            <a:fillRect/>
          </a:stretch>
        </p:blipFill>
        <p:spPr bwMode="auto">
          <a:xfrm>
            <a:off x="2057400" y="1333502"/>
            <a:ext cx="5638800" cy="2751091"/>
          </a:xfrm>
          <a:prstGeom prst="rect">
            <a:avLst/>
          </a:prstGeom>
          <a:noFill/>
          <a:ln w="9525">
            <a:noFill/>
            <a:miter lim="800000"/>
            <a:headEnd/>
            <a:tailEnd/>
          </a:ln>
          <a:effectLst/>
        </p:spPr>
      </p:pic>
      <p:grpSp>
        <p:nvGrpSpPr>
          <p:cNvPr id="5" name="Group 4"/>
          <p:cNvGrpSpPr/>
          <p:nvPr/>
        </p:nvGrpSpPr>
        <p:grpSpPr>
          <a:xfrm>
            <a:off x="1219200" y="4232076"/>
            <a:ext cx="7543800" cy="987624"/>
            <a:chOff x="1447800" y="4152900"/>
            <a:chExt cx="7543800" cy="987624"/>
          </a:xfrm>
        </p:grpSpPr>
        <p:sp>
          <p:nvSpPr>
            <p:cNvPr id="6" name="Rectangle 2"/>
            <p:cNvSpPr>
              <a:spLocks noChangeArrowheads="1"/>
            </p:cNvSpPr>
            <p:nvPr/>
          </p:nvSpPr>
          <p:spPr bwMode="auto">
            <a:xfrm>
              <a:off x="1447800" y="4740414"/>
              <a:ext cx="7543800" cy="400110"/>
            </a:xfrm>
            <a:prstGeom prst="rect">
              <a:avLst/>
            </a:prstGeom>
            <a:solidFill>
              <a:schemeClr val="bg1"/>
            </a:solidFill>
            <a:ln w="57150">
              <a:solidFill>
                <a:srgbClr val="FF0066"/>
              </a:solidFill>
              <a:miter lim="800000"/>
              <a:headEnd/>
              <a:tailEnd/>
            </a:ln>
            <a:effectLst/>
          </p:spPr>
          <p:txBody>
            <a:bodyPr>
              <a:spAutoFit/>
            </a:bodyPr>
            <a:lstStyle/>
            <a:p>
              <a:pPr eaLnBrk="1" hangingPunct="1">
                <a:spcBef>
                  <a:spcPts val="1200"/>
                </a:spcBef>
                <a:spcAft>
                  <a:spcPts val="1000"/>
                </a:spcAft>
              </a:pPr>
              <a:r>
                <a:rPr lang="en-US" sz="2000" b="1" i="1" dirty="0" smtClean="0">
                  <a:solidFill>
                    <a:srgbClr val="000066"/>
                  </a:solidFill>
                  <a:latin typeface="Times New Roman" charset="0"/>
                </a:rPr>
                <a:t>The application layer is responsible for providing services to the user.</a:t>
              </a:r>
              <a:endParaRPr lang="en-US" sz="2000" b="1" i="1" dirty="0">
                <a:solidFill>
                  <a:srgbClr val="000066"/>
                </a:solidFill>
                <a:latin typeface="Times New Roman" charset="0"/>
              </a:endParaRPr>
            </a:p>
          </p:txBody>
        </p:sp>
        <p:grpSp>
          <p:nvGrpSpPr>
            <p:cNvPr id="7" name="Group 5"/>
            <p:cNvGrpSpPr/>
            <p:nvPr/>
          </p:nvGrpSpPr>
          <p:grpSpPr>
            <a:xfrm>
              <a:off x="1447800" y="4152900"/>
              <a:ext cx="1752600" cy="533400"/>
              <a:chOff x="1828800" y="3543300"/>
              <a:chExt cx="1752600" cy="533400"/>
            </a:xfrm>
          </p:grpSpPr>
          <p:sp>
            <p:nvSpPr>
              <p:cNvPr id="8" name="PubRRectCallout"/>
              <p:cNvSpPr>
                <a:spLocks noEditPoints="1" noChangeArrowheads="1"/>
              </p:cNvSpPr>
              <p:nvPr/>
            </p:nvSpPr>
            <p:spPr bwMode="auto">
              <a:xfrm>
                <a:off x="1828800" y="3543300"/>
                <a:ext cx="1752600" cy="533400"/>
              </a:xfrm>
              <a:custGeom>
                <a:avLst/>
                <a:gdLst>
                  <a:gd name="G0" fmla="+- 0 0 0"/>
                  <a:gd name="G1" fmla="+- 8607 0 0"/>
                  <a:gd name="T0" fmla="*/ 10800 w 21600"/>
                  <a:gd name="T1" fmla="*/ 0 h 21600"/>
                  <a:gd name="T2" fmla="*/ 0 w 21600"/>
                  <a:gd name="T3" fmla="*/ 8638 h 21600"/>
                  <a:gd name="T4" fmla="*/ 8607 w 21600"/>
                  <a:gd name="T5" fmla="*/ 21600 h 21600"/>
                  <a:gd name="T6" fmla="*/ 10800 w 21600"/>
                  <a:gd name="T7" fmla="*/ 17277 h 21600"/>
                  <a:gd name="T8" fmla="*/ 21600 w 21600"/>
                  <a:gd name="T9" fmla="*/ 8638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en-US" sz="1600"/>
              </a:p>
            </p:txBody>
          </p:sp>
          <p:pic>
            <p:nvPicPr>
              <p:cNvPr id="9" name="Picture 4"/>
              <p:cNvPicPr>
                <a:picLocks noChangeAspect="1" noChangeArrowheads="1"/>
              </p:cNvPicPr>
              <p:nvPr/>
            </p:nvPicPr>
            <p:blipFill>
              <a:blip r:embed="rId3" cstate="print"/>
              <a:srcRect/>
              <a:stretch>
                <a:fillRect/>
              </a:stretch>
            </p:blipFill>
            <p:spPr bwMode="auto">
              <a:xfrm>
                <a:off x="1862181" y="3568700"/>
                <a:ext cx="500019" cy="431800"/>
              </a:xfrm>
              <a:prstGeom prst="rect">
                <a:avLst/>
              </a:prstGeom>
              <a:noFill/>
              <a:ln w="9525">
                <a:noFill/>
                <a:miter lim="800000"/>
                <a:headEnd/>
                <a:tailEnd/>
              </a:ln>
              <a:effectLst/>
            </p:spPr>
          </p:pic>
          <p:sp>
            <p:nvSpPr>
              <p:cNvPr id="10" name="Text Box 5"/>
              <p:cNvSpPr txBox="1">
                <a:spLocks noChangeArrowheads="1"/>
              </p:cNvSpPr>
              <p:nvPr/>
            </p:nvSpPr>
            <p:spPr bwMode="auto">
              <a:xfrm>
                <a:off x="2438400" y="3585746"/>
                <a:ext cx="766763" cy="338554"/>
              </a:xfrm>
              <a:prstGeom prst="rect">
                <a:avLst/>
              </a:prstGeom>
              <a:noFill/>
              <a:ln w="9525">
                <a:noFill/>
                <a:miter lim="800000"/>
                <a:headEnd/>
                <a:tailEnd/>
              </a:ln>
              <a:effectLst/>
            </p:spPr>
            <p:txBody>
              <a:bodyPr wrap="square">
                <a:spAutoFit/>
              </a:bodyPr>
              <a:lstStyle/>
              <a:p>
                <a:pPr eaLnBrk="1" hangingPunct="1"/>
                <a:r>
                  <a:rPr lang="en-US" sz="1600" b="1" dirty="0">
                    <a:solidFill>
                      <a:srgbClr val="990000"/>
                    </a:solidFill>
                    <a:effectLst>
                      <a:outerShdw blurRad="38100" dist="38100" dir="2700000" algn="tl">
                        <a:srgbClr val="FFFFFF"/>
                      </a:outerShdw>
                    </a:effectLst>
                    <a:latin typeface="Times New Roman" charset="0"/>
                  </a:rPr>
                  <a:t>Note:</a:t>
                </a:r>
              </a:p>
            </p:txBody>
          </p:sp>
        </p:gr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cstate="print"/>
          <a:stretch>
            <a:fillRect/>
          </a:stretch>
        </p:blipFill>
        <p:spPr bwMode="auto">
          <a:xfrm>
            <a:off x="609600" y="628066"/>
            <a:ext cx="8023645" cy="45916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a:t>Examples </a:t>
            </a:r>
          </a:p>
        </p:txBody>
      </p:sp>
      <p:graphicFrame>
        <p:nvGraphicFramePr>
          <p:cNvPr id="1028" name="Group 4"/>
          <p:cNvGraphicFramePr>
            <a:graphicFrameLocks noGrp="1"/>
          </p:cNvGraphicFramePr>
          <p:nvPr/>
        </p:nvGraphicFramePr>
        <p:xfrm>
          <a:off x="533400" y="1587500"/>
          <a:ext cx="8153400" cy="3810000"/>
        </p:xfrm>
        <a:graphic>
          <a:graphicData uri="http://schemas.openxmlformats.org/drawingml/2006/table">
            <a:tbl>
              <a:tblPr/>
              <a:tblGrid>
                <a:gridCol w="2438400"/>
                <a:gridCol w="5715000"/>
              </a:tblGrid>
              <a:tr h="476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Times New Roman" pitchFamily="18" charset="0"/>
                        </a:rPr>
                        <a:t>Layer</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Times New Roman" pitchFamily="18" charset="0"/>
                        </a:rPr>
                        <a:t>Example</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Times New Roman" pitchFamily="18" charset="0"/>
                        </a:rPr>
                        <a:t>7.) Application</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Times New Roman" pitchFamily="18" charset="0"/>
                        </a:rPr>
                        <a:t>HTTP, FTP, SMTP</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Times New Roman" pitchFamily="18" charset="0"/>
                        </a:rPr>
                        <a:t>6.) Presentation</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Times New Roman" pitchFamily="18" charset="0"/>
                        </a:rPr>
                        <a:t>ASCII, JPEG, PGP</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Times New Roman" pitchFamily="18" charset="0"/>
                        </a:rPr>
                        <a:t>5.) Session</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Times New Roman" pitchFamily="18" charset="0"/>
                        </a:rPr>
                        <a:t>BOOTP, NetBIOS, DHCP, DNS</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Times New Roman" pitchFamily="18" charset="0"/>
                        </a:rPr>
                        <a:t>4.) Transport</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Times New Roman" pitchFamily="18" charset="0"/>
                        </a:rPr>
                        <a:t>TCP, UDP, SPX</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Times New Roman" pitchFamily="18" charset="0"/>
                        </a:rPr>
                        <a:t>3.) Network</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Times New Roman" pitchFamily="18" charset="0"/>
                        </a:rPr>
                        <a:t>IP, IPX, ICMP </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Times New Roman" pitchFamily="18" charset="0"/>
                        </a:rPr>
                        <a:t>2.) Data Link</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Times New Roman" pitchFamily="18" charset="0"/>
                        </a:rPr>
                        <a:t>Ethernet, Token Ring, Frame Relay</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smtClean="0">
                          <a:ln>
                            <a:noFill/>
                          </a:ln>
                          <a:solidFill>
                            <a:schemeClr val="tx1"/>
                          </a:solidFill>
                          <a:effectLst/>
                          <a:latin typeface="Times New Roman" pitchFamily="18" charset="0"/>
                        </a:rPr>
                        <a:t>1.) Physical</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300" b="0" i="0" u="none" strike="noStrike" cap="none" normalizeH="0" baseline="0" dirty="0" smtClean="0">
                          <a:ln>
                            <a:noFill/>
                          </a:ln>
                          <a:solidFill>
                            <a:schemeClr val="tx1"/>
                          </a:solidFill>
                          <a:effectLst/>
                          <a:latin typeface="Times New Roman" pitchFamily="18" charset="0"/>
                        </a:rPr>
                        <a:t>Bits, Interfaces, Hubs</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b="1" dirty="0" smtClean="0">
                <a:solidFill>
                  <a:srgbClr val="990000"/>
                </a:solidFill>
              </a:rPr>
              <a:t>TCP/IP Protocol Suite: Internet Layer</a:t>
            </a:r>
            <a:endParaRPr lang="en-US" sz="3600" b="1" dirty="0">
              <a:solidFill>
                <a:srgbClr val="990000"/>
              </a:solidFill>
            </a:endParaRPr>
          </a:p>
        </p:txBody>
      </p:sp>
      <p:pic>
        <p:nvPicPr>
          <p:cNvPr id="4" name="Picture 10"/>
          <p:cNvPicPr>
            <a:picLocks noChangeAspect="1" noChangeArrowheads="1"/>
          </p:cNvPicPr>
          <p:nvPr/>
        </p:nvPicPr>
        <p:blipFill>
          <a:blip r:embed="rId2" cstate="print"/>
          <a:srcRect/>
          <a:stretch>
            <a:fillRect/>
          </a:stretch>
        </p:blipFill>
        <p:spPr bwMode="auto">
          <a:xfrm>
            <a:off x="4492150" y="1485900"/>
            <a:ext cx="4423250" cy="281940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cstate="print"/>
          <a:srcRect/>
          <a:stretch>
            <a:fillRect/>
          </a:stretch>
        </p:blipFill>
        <p:spPr bwMode="auto">
          <a:xfrm>
            <a:off x="384814" y="1562100"/>
            <a:ext cx="4063365" cy="205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838200" y="643237"/>
            <a:ext cx="6248400" cy="461665"/>
          </a:xfrm>
          <a:prstGeom prst="rect">
            <a:avLst/>
          </a:prstGeom>
          <a:noFill/>
          <a:ln w="9525">
            <a:noFill/>
            <a:miter lim="800000"/>
            <a:headEnd/>
            <a:tailEnd/>
          </a:ln>
          <a:effectLst/>
        </p:spPr>
        <p:txBody>
          <a:bodyPr>
            <a:spAutoFit/>
          </a:bodyPr>
          <a:lstStyle/>
          <a:p>
            <a:r>
              <a:rPr lang="en-US" altLang="en-US" b="1" i="1" dirty="0" smtClean="0">
                <a:solidFill>
                  <a:srgbClr val="990000"/>
                </a:solidFill>
                <a:latin typeface="Times New Roman" charset="0"/>
              </a:rPr>
              <a:t>An </a:t>
            </a:r>
            <a:r>
              <a:rPr lang="en-US" altLang="en-US" b="1" i="1" dirty="0">
                <a:solidFill>
                  <a:srgbClr val="990000"/>
                </a:solidFill>
                <a:latin typeface="Times New Roman" charset="0"/>
              </a:rPr>
              <a:t>exchange using the Internet model</a:t>
            </a:r>
          </a:p>
        </p:txBody>
      </p:sp>
      <p:pic>
        <p:nvPicPr>
          <p:cNvPr id="6" name="Picture 10"/>
          <p:cNvPicPr>
            <a:picLocks noChangeAspect="1" noChangeArrowheads="1"/>
          </p:cNvPicPr>
          <p:nvPr/>
        </p:nvPicPr>
        <p:blipFill>
          <a:blip r:embed="rId2" cstate="print"/>
          <a:srcRect/>
          <a:stretch>
            <a:fillRect/>
          </a:stretch>
        </p:blipFill>
        <p:spPr bwMode="auto">
          <a:xfrm>
            <a:off x="1371600" y="1460502"/>
            <a:ext cx="7010400" cy="36041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1604967" y="971550"/>
            <a:ext cx="5934075" cy="4095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1100142" y="1042988"/>
            <a:ext cx="6943725" cy="3629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497108" y="952500"/>
            <a:ext cx="7986797"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685801" y="537536"/>
            <a:ext cx="7843162" cy="4682163"/>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1062042" y="990600"/>
            <a:ext cx="7019925" cy="3733800"/>
          </a:xfrm>
          <a:prstGeom prst="rect">
            <a:avLst/>
          </a:prstGeom>
          <a:noFill/>
          <a:ln w="9525">
            <a:noFill/>
            <a:miter lim="800000"/>
            <a:headEnd/>
            <a:tailEnd/>
          </a:ln>
          <a:effectLst/>
        </p:spPr>
      </p:pic>
      <p:pic>
        <p:nvPicPr>
          <p:cNvPr id="12291" name="Picture 3"/>
          <p:cNvPicPr>
            <a:picLocks noChangeAspect="1" noChangeArrowheads="1"/>
          </p:cNvPicPr>
          <p:nvPr/>
        </p:nvPicPr>
        <p:blipFill>
          <a:blip r:embed="rId2" cstate="print"/>
          <a:srcRect/>
          <a:stretch>
            <a:fillRect/>
          </a:stretch>
        </p:blipFill>
        <p:spPr bwMode="auto">
          <a:xfrm>
            <a:off x="762000" y="876300"/>
            <a:ext cx="7879508" cy="41910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7" name="Rectangle 4"/>
          <p:cNvSpPr>
            <a:spLocks noGrp="1" noChangeArrowheads="1"/>
          </p:cNvSpPr>
          <p:nvPr>
            <p:ph type="title"/>
          </p:nvPr>
        </p:nvSpPr>
        <p:spPr>
          <a:xfrm>
            <a:off x="381000" y="342900"/>
            <a:ext cx="8534400" cy="533400"/>
          </a:xfrm>
          <a:noFill/>
        </p:spPr>
        <p:txBody>
          <a:bodyPr>
            <a:noAutofit/>
          </a:bodyPr>
          <a:lstStyle/>
          <a:p>
            <a:r>
              <a:rPr lang="en-US" sz="3600" b="1" dirty="0" smtClean="0">
                <a:solidFill>
                  <a:srgbClr val="6600CC"/>
                </a:solidFill>
              </a:rPr>
              <a:t>Standards Organization</a:t>
            </a:r>
          </a:p>
        </p:txBody>
      </p:sp>
      <p:sp>
        <p:nvSpPr>
          <p:cNvPr id="26626" name="Rectangle 3"/>
          <p:cNvSpPr>
            <a:spLocks noGrp="1" noChangeArrowheads="1"/>
          </p:cNvSpPr>
          <p:nvPr>
            <p:ph idx="1"/>
          </p:nvPr>
        </p:nvSpPr>
        <p:spPr>
          <a:xfrm>
            <a:off x="304800" y="952500"/>
            <a:ext cx="8610600" cy="4318000"/>
          </a:xfrm>
        </p:spPr>
        <p:txBody>
          <a:bodyPr>
            <a:normAutofit/>
          </a:bodyPr>
          <a:lstStyle/>
          <a:p>
            <a:pPr>
              <a:lnSpc>
                <a:spcPct val="80000"/>
              </a:lnSpc>
            </a:pPr>
            <a:r>
              <a:rPr lang="en-US" sz="2000" dirty="0" smtClean="0">
                <a:solidFill>
                  <a:srgbClr val="990000"/>
                </a:solidFill>
              </a:rPr>
              <a:t>Standards creation committees</a:t>
            </a:r>
            <a:r>
              <a:rPr lang="en-US" sz="2000" dirty="0" smtClean="0"/>
              <a:t> </a:t>
            </a:r>
          </a:p>
          <a:p>
            <a:pPr>
              <a:lnSpc>
                <a:spcPct val="80000"/>
              </a:lnSpc>
              <a:buFontTx/>
              <a:buNone/>
            </a:pPr>
            <a:r>
              <a:rPr lang="en-US" sz="1800" dirty="0" smtClean="0"/>
              <a:t>		</a:t>
            </a:r>
            <a:r>
              <a:rPr lang="en-US" sz="1800" dirty="0" smtClean="0">
                <a:solidFill>
                  <a:srgbClr val="336600"/>
                </a:solidFill>
              </a:rPr>
              <a:t>— ISO</a:t>
            </a:r>
            <a:r>
              <a:rPr lang="en-US" sz="1800" dirty="0" smtClean="0"/>
              <a:t> (International Organization for Standardization) </a:t>
            </a:r>
          </a:p>
          <a:p>
            <a:pPr>
              <a:lnSpc>
                <a:spcPct val="80000"/>
              </a:lnSpc>
              <a:buFontTx/>
              <a:buNone/>
            </a:pPr>
            <a:r>
              <a:rPr lang="en-US" sz="1800" dirty="0" smtClean="0"/>
              <a:t>		</a:t>
            </a:r>
            <a:r>
              <a:rPr lang="en-US" sz="1800" dirty="0" smtClean="0">
                <a:solidFill>
                  <a:schemeClr val="accent1"/>
                </a:solidFill>
              </a:rPr>
              <a:t>—</a:t>
            </a:r>
            <a:r>
              <a:rPr lang="en-US" sz="1800" dirty="0" smtClean="0">
                <a:solidFill>
                  <a:schemeClr val="accent1">
                    <a:lumMod val="75000"/>
                  </a:schemeClr>
                </a:solidFill>
              </a:rPr>
              <a:t> ITU-T </a:t>
            </a:r>
            <a:r>
              <a:rPr lang="en-US" sz="1800" dirty="0" smtClean="0"/>
              <a:t>(International Telecommunications Union - 				Telecommunications Standards) </a:t>
            </a:r>
          </a:p>
          <a:p>
            <a:pPr lvl="4">
              <a:lnSpc>
                <a:spcPct val="80000"/>
              </a:lnSpc>
            </a:pPr>
            <a:r>
              <a:rPr lang="en-US" sz="1400" dirty="0" smtClean="0"/>
              <a:t>Initially known as </a:t>
            </a:r>
            <a:r>
              <a:rPr lang="en-US" sz="1400" dirty="0" smtClean="0">
                <a:solidFill>
                  <a:srgbClr val="FF0000"/>
                </a:solidFill>
              </a:rPr>
              <a:t>CCITT</a:t>
            </a:r>
            <a:r>
              <a:rPr lang="en-US" sz="1400" dirty="0" smtClean="0"/>
              <a:t> (Consultative Committee for International </a:t>
            </a:r>
            <a:br>
              <a:rPr lang="en-US" sz="1400" dirty="0" smtClean="0"/>
            </a:br>
            <a:r>
              <a:rPr lang="en-US" sz="1400" dirty="0" smtClean="0"/>
              <a:t>	Telegraphy and Telephony) </a:t>
            </a:r>
          </a:p>
          <a:p>
            <a:pPr>
              <a:lnSpc>
                <a:spcPct val="80000"/>
              </a:lnSpc>
              <a:buFontTx/>
              <a:buNone/>
            </a:pPr>
            <a:r>
              <a:rPr lang="en-US" sz="1800" dirty="0" smtClean="0"/>
              <a:t>		</a:t>
            </a:r>
            <a:r>
              <a:rPr lang="en-US" sz="1800" dirty="0" smtClean="0">
                <a:solidFill>
                  <a:srgbClr val="663300"/>
                </a:solidFill>
              </a:rPr>
              <a:t>— ANSI</a:t>
            </a:r>
            <a:r>
              <a:rPr lang="en-US" sz="1800" dirty="0" smtClean="0"/>
              <a:t> (American National Standards Institute) </a:t>
            </a:r>
          </a:p>
          <a:p>
            <a:pPr>
              <a:lnSpc>
                <a:spcPct val="80000"/>
              </a:lnSpc>
              <a:buFontTx/>
              <a:buNone/>
            </a:pPr>
            <a:r>
              <a:rPr lang="en-US" sz="1800" dirty="0" smtClean="0"/>
              <a:t>		</a:t>
            </a:r>
            <a:r>
              <a:rPr lang="en-US" sz="1800" dirty="0" smtClean="0">
                <a:solidFill>
                  <a:srgbClr val="6600CC"/>
                </a:solidFill>
              </a:rPr>
              <a:t>— IEEE</a:t>
            </a:r>
            <a:r>
              <a:rPr lang="en-US" sz="1800" dirty="0" smtClean="0"/>
              <a:t> (Institute of Electrical and Electronics Engineers) — EIA 		(Electronic Industries Association) </a:t>
            </a:r>
          </a:p>
          <a:p>
            <a:pPr>
              <a:lnSpc>
                <a:spcPct val="80000"/>
              </a:lnSpc>
            </a:pPr>
            <a:r>
              <a:rPr lang="en-US" sz="2000" dirty="0" smtClean="0">
                <a:solidFill>
                  <a:srgbClr val="000066"/>
                </a:solidFill>
              </a:rPr>
              <a:t>Forums </a:t>
            </a:r>
          </a:p>
          <a:p>
            <a:pPr>
              <a:lnSpc>
                <a:spcPct val="80000"/>
              </a:lnSpc>
              <a:buFontTx/>
              <a:buNone/>
            </a:pPr>
            <a:r>
              <a:rPr lang="en-US" sz="1800" dirty="0" smtClean="0"/>
              <a:t>		— Made up of representatives from interested corporations to speed </a:t>
            </a:r>
            <a:br>
              <a:rPr lang="en-US" sz="1800" dirty="0" smtClean="0"/>
            </a:br>
            <a:r>
              <a:rPr lang="en-US" sz="1800" dirty="0" smtClean="0"/>
              <a:t>	    acceptance and use of new technologies in the telecom industry </a:t>
            </a:r>
          </a:p>
          <a:p>
            <a:pPr>
              <a:lnSpc>
                <a:spcPct val="80000"/>
              </a:lnSpc>
            </a:pPr>
            <a:endParaRPr lang="en-US" sz="1800" dirty="0" smtClean="0"/>
          </a:p>
          <a:p>
            <a:pPr>
              <a:lnSpc>
                <a:spcPct val="80000"/>
              </a:lnSpc>
            </a:pPr>
            <a:r>
              <a:rPr lang="en-US" sz="2000" dirty="0" smtClean="0">
                <a:solidFill>
                  <a:srgbClr val="CC3300"/>
                </a:solidFill>
              </a:rPr>
              <a:t>Regulatory Agencies </a:t>
            </a:r>
          </a:p>
          <a:p>
            <a:pPr>
              <a:lnSpc>
                <a:spcPct val="80000"/>
              </a:lnSpc>
              <a:buFontTx/>
              <a:buNone/>
            </a:pPr>
            <a:r>
              <a:rPr lang="en-US" sz="1800" dirty="0" smtClean="0"/>
              <a:t>		— Governmental agencies: to protect public interest by regulating 	    radio, TV and wire/cable communications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srcRect/>
          <a:stretch>
            <a:fillRect/>
          </a:stretch>
        </p:blipFill>
        <p:spPr bwMode="auto">
          <a:xfrm>
            <a:off x="838201" y="779604"/>
            <a:ext cx="7567702" cy="4211496"/>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srcRect/>
          <a:stretch>
            <a:fillRect/>
          </a:stretch>
        </p:blipFill>
        <p:spPr bwMode="auto">
          <a:xfrm>
            <a:off x="368908" y="952500"/>
            <a:ext cx="8238065" cy="3733799"/>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cstate="print"/>
          <a:srcRect/>
          <a:stretch>
            <a:fillRect/>
          </a:stretch>
        </p:blipFill>
        <p:spPr bwMode="auto">
          <a:xfrm>
            <a:off x="1514475" y="652463"/>
            <a:ext cx="6115050" cy="4410075"/>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srcRect/>
          <a:stretch>
            <a:fillRect/>
          </a:stretch>
        </p:blipFill>
        <p:spPr bwMode="auto">
          <a:xfrm>
            <a:off x="824550" y="1028700"/>
            <a:ext cx="8119485" cy="3962400"/>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cstate="print"/>
          <a:srcRect/>
          <a:stretch>
            <a:fillRect/>
          </a:stretch>
        </p:blipFill>
        <p:spPr bwMode="auto">
          <a:xfrm>
            <a:off x="1371600" y="417061"/>
            <a:ext cx="6781800" cy="48291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3276604" y="2857502"/>
            <a:ext cx="2211631" cy="646331"/>
          </a:xfrm>
          <a:prstGeom prst="rect">
            <a:avLst/>
          </a:prstGeom>
          <a:noFill/>
        </p:spPr>
        <p:txBody>
          <a:bodyPr wrap="none" rtlCol="0">
            <a:spAutoFit/>
          </a:bodyPr>
          <a:lstStyle/>
          <a:p>
            <a:r>
              <a:rPr lang="en-US" sz="3600" dirty="0" smtClean="0"/>
              <a:t>Thank You</a:t>
            </a:r>
            <a:endParaRPr lang="en-US" sz="3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3160880" y="2626670"/>
            <a:ext cx="3065263" cy="461665"/>
          </a:xfrm>
          <a:prstGeom prst="rect">
            <a:avLst/>
          </a:prstGeom>
        </p:spPr>
        <p:txBody>
          <a:bodyPr wrap="none">
            <a:spAutoFit/>
          </a:bodyPr>
          <a:lstStyle/>
          <a:p>
            <a:r>
              <a:rPr lang="en-US" b="1" dirty="0" smtClean="0">
                <a:solidFill>
                  <a:srgbClr val="000066"/>
                </a:solidFill>
              </a:rPr>
              <a:t>NETWORK MODEL</a:t>
            </a:r>
            <a:endParaRPr lang="en-US" b="1" dirty="0">
              <a:solidFill>
                <a:srgbClr val="000066"/>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990000"/>
                </a:solidFill>
              </a:rPr>
              <a:t>Task Involved in Sending a Letter</a:t>
            </a:r>
            <a:endParaRPr lang="en-US" sz="2800" dirty="0">
              <a:solidFill>
                <a:srgbClr val="990000"/>
              </a:solidFill>
            </a:endParaRPr>
          </a:p>
        </p:txBody>
      </p:sp>
      <p:pic>
        <p:nvPicPr>
          <p:cNvPr id="4" name="Picture 11"/>
          <p:cNvPicPr>
            <a:picLocks noGrp="1" noChangeAspect="1" noChangeArrowheads="1"/>
          </p:cNvPicPr>
          <p:nvPr>
            <p:ph idx="1"/>
          </p:nvPr>
        </p:nvPicPr>
        <p:blipFill>
          <a:blip r:embed="rId2" cstate="print"/>
          <a:stretch>
            <a:fillRect/>
          </a:stretch>
        </p:blipFill>
        <p:spPr bwMode="auto">
          <a:xfrm>
            <a:off x="2259649" y="1333500"/>
            <a:ext cx="4624702" cy="37719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0" y="723900"/>
            <a:ext cx="7029450" cy="533400"/>
          </a:xfrm>
        </p:spPr>
        <p:txBody>
          <a:bodyPr/>
          <a:lstStyle/>
          <a:p>
            <a:r>
              <a:rPr lang="en-US" sz="2800" dirty="0">
                <a:solidFill>
                  <a:srgbClr val="990000"/>
                </a:solidFill>
              </a:rPr>
              <a:t>ISO/OSI Reference </a:t>
            </a:r>
            <a:r>
              <a:rPr lang="en-US" sz="2800" dirty="0" smtClean="0">
                <a:solidFill>
                  <a:srgbClr val="990000"/>
                </a:solidFill>
              </a:rPr>
              <a:t>Model</a:t>
            </a:r>
            <a:endParaRPr lang="en-US" sz="2800" dirty="0">
              <a:solidFill>
                <a:srgbClr val="990000"/>
              </a:solidFill>
            </a:endParaRPr>
          </a:p>
        </p:txBody>
      </p:sp>
      <p:pic>
        <p:nvPicPr>
          <p:cNvPr id="5" name="Content Placeholder 4" descr="C:\Ch_DataFiles\SyncMe\DBBM_Class\Lecture\Huynh\lan-switch-osi.jpg"/>
          <p:cNvPicPr>
            <a:picLocks noGrp="1" noChangeAspect="1" noChangeArrowheads="1"/>
          </p:cNvPicPr>
          <p:nvPr>
            <p:ph idx="1"/>
          </p:nvPr>
        </p:nvPicPr>
        <p:blipFill>
          <a:blip r:embed="rId2" cstate="print"/>
          <a:srcRect/>
          <a:stretch>
            <a:fillRect/>
          </a:stretch>
        </p:blipFill>
        <p:spPr bwMode="auto">
          <a:xfrm>
            <a:off x="2667004" y="1409700"/>
            <a:ext cx="3368919" cy="384175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723635"/>
          </a:xfrm>
        </p:spPr>
        <p:txBody>
          <a:bodyPr>
            <a:normAutofit fontScale="90000"/>
          </a:bodyPr>
          <a:lstStyle/>
          <a:p>
            <a:r>
              <a:rPr lang="en-US" b="1" dirty="0" smtClean="0"/>
              <a:t/>
            </a:r>
            <a:br>
              <a:rPr lang="en-US" b="1" dirty="0" smtClean="0"/>
            </a:br>
            <a:r>
              <a:rPr lang="en-US" b="1" dirty="0" smtClean="0"/>
              <a:t>Organization of the Layers</a:t>
            </a:r>
            <a:br>
              <a:rPr lang="en-US" b="1" dirty="0" smtClean="0"/>
            </a:br>
            <a:endParaRPr lang="en-US" b="1" dirty="0"/>
          </a:p>
        </p:txBody>
      </p:sp>
      <p:sp>
        <p:nvSpPr>
          <p:cNvPr id="3" name="Content Placeholder 2"/>
          <p:cNvSpPr>
            <a:spLocks noGrp="1"/>
          </p:cNvSpPr>
          <p:nvPr>
            <p:ph idx="1"/>
          </p:nvPr>
        </p:nvSpPr>
        <p:spPr>
          <a:xfrm>
            <a:off x="514350" y="1028700"/>
            <a:ext cx="8286750" cy="4088342"/>
          </a:xfrm>
        </p:spPr>
        <p:txBody>
          <a:bodyPr>
            <a:normAutofit lnSpcReduction="10000"/>
          </a:bodyPr>
          <a:lstStyle/>
          <a:p>
            <a:pPr algn="just"/>
            <a:r>
              <a:rPr lang="en-US" sz="2800" b="0" dirty="0" smtClean="0"/>
              <a:t>The seven layers can be thought of as belonging to three subgroups. </a:t>
            </a:r>
          </a:p>
          <a:p>
            <a:pPr algn="just"/>
            <a:r>
              <a:rPr lang="en-US" sz="2800" b="0" dirty="0" smtClean="0"/>
              <a:t>Layers 1, 2, and 3-physical, data link, and network-are the network support layers</a:t>
            </a:r>
          </a:p>
          <a:p>
            <a:pPr algn="just"/>
            <a:r>
              <a:rPr lang="en-US" sz="2800" b="0" dirty="0" smtClean="0"/>
              <a:t> They deal with the physical aspects of moving data from one device to another</a:t>
            </a:r>
          </a:p>
          <a:p>
            <a:pPr algn="just"/>
            <a:r>
              <a:rPr lang="en-US" sz="2800" b="0" dirty="0" smtClean="0"/>
              <a:t>such as electrical specifications, physical connections, physical addressing, and transport timing and reliability</a:t>
            </a:r>
            <a:endParaRPr lang="en-US" sz="2800" b="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833</TotalTime>
  <Words>1850</Words>
  <Application>Microsoft Office PowerPoint</Application>
  <PresentationFormat>On-screen Show (16:10)</PresentationFormat>
  <Paragraphs>167</Paragraphs>
  <Slides>55</Slides>
  <Notes>0</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Slide 1</vt:lpstr>
      <vt:lpstr>PROTOCOLS AND STANDARDS </vt:lpstr>
      <vt:lpstr>PROTOCOLS</vt:lpstr>
      <vt:lpstr>Standards</vt:lpstr>
      <vt:lpstr>Standards Organization</vt:lpstr>
      <vt:lpstr>Slide 6</vt:lpstr>
      <vt:lpstr>Task Involved in Sending a Letter</vt:lpstr>
      <vt:lpstr>ISO/OSI Reference Model</vt:lpstr>
      <vt:lpstr> Organization of the Layers </vt:lpstr>
      <vt:lpstr> Organization of the Layers </vt:lpstr>
      <vt:lpstr> Organization of the Layers </vt:lpstr>
      <vt:lpstr>Encapsulation</vt:lpstr>
      <vt:lpstr>Protocol Reference Model of OSI</vt:lpstr>
      <vt:lpstr>Physical Layer</vt:lpstr>
      <vt:lpstr>Physical Layer</vt:lpstr>
      <vt:lpstr>Physical layer</vt:lpstr>
      <vt:lpstr>Physical Layer</vt:lpstr>
      <vt:lpstr>Data Link Layer</vt:lpstr>
      <vt:lpstr>Data Link Layer</vt:lpstr>
      <vt:lpstr>Slide 20</vt:lpstr>
      <vt:lpstr>Slide 21</vt:lpstr>
      <vt:lpstr>Slide 22</vt:lpstr>
      <vt:lpstr>Slide 23</vt:lpstr>
      <vt:lpstr>Example 1 Figure</vt:lpstr>
      <vt:lpstr>Network Layer</vt:lpstr>
      <vt:lpstr>Network Layer</vt:lpstr>
      <vt:lpstr>Slide 27</vt:lpstr>
      <vt:lpstr>Slide 28</vt:lpstr>
      <vt:lpstr>Example 2 Figure</vt:lpstr>
      <vt:lpstr>Transport Layer</vt:lpstr>
      <vt:lpstr>Transport Layer</vt:lpstr>
      <vt:lpstr>Slide 32</vt:lpstr>
      <vt:lpstr>Functions of the transport layer</vt:lpstr>
      <vt:lpstr>Functions of the transport layer</vt:lpstr>
      <vt:lpstr>Functions of the transport layer</vt:lpstr>
      <vt:lpstr>Example 3</vt:lpstr>
      <vt:lpstr>Example 3 Figure</vt:lpstr>
      <vt:lpstr>Session Layer</vt:lpstr>
      <vt:lpstr>Presentation Layer</vt:lpstr>
      <vt:lpstr>Application Layer</vt:lpstr>
      <vt:lpstr>Slide 41</vt:lpstr>
      <vt:lpstr>Examples </vt:lpstr>
      <vt:lpstr>TCP/IP Protocol Suite: Internet Layer</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Data Communications and Networks Overview</dc:title>
  <dc:creator>Adrian J Pullin</dc:creator>
  <cp:lastModifiedBy>Rabindra</cp:lastModifiedBy>
  <cp:revision>96</cp:revision>
  <dcterms:created xsi:type="dcterms:W3CDTF">1999-09-03T12:49:47Z</dcterms:created>
  <dcterms:modified xsi:type="dcterms:W3CDTF">2018-06-07T03:18:39Z</dcterms:modified>
</cp:coreProperties>
</file>