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99" r:id="rId3"/>
    <p:sldId id="285" r:id="rId4"/>
    <p:sldId id="286" r:id="rId5"/>
    <p:sldId id="287" r:id="rId6"/>
    <p:sldId id="288" r:id="rId7"/>
    <p:sldId id="300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94" r:id="rId30"/>
    <p:sldId id="295" r:id="rId31"/>
    <p:sldId id="298" r:id="rId32"/>
    <p:sldId id="296" r:id="rId33"/>
    <p:sldId id="297" r:id="rId34"/>
    <p:sldId id="276" r:id="rId35"/>
    <p:sldId id="278" r:id="rId36"/>
    <p:sldId id="279" r:id="rId37"/>
    <p:sldId id="280" r:id="rId38"/>
    <p:sldId id="281" r:id="rId39"/>
    <p:sldId id="282" r:id="rId40"/>
    <p:sldId id="28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53805A1-D238-48D7-9C0B-3E65ACD02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480-7779-4321-83D2-7D63250048DC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D295-2471-4AD1-A8ED-51BCDB087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523999"/>
          </a:xfrm>
        </p:spPr>
        <p:txBody>
          <a:bodyPr/>
          <a:lstStyle/>
          <a:p>
            <a:r>
              <a:rPr lang="en-US" dirty="0" smtClean="0"/>
              <a:t>Internetworking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Repeater, Hub, Bridge, switch, router,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10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Broadcast domain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754563"/>
          </a:xfrm>
        </p:spPr>
        <p:txBody>
          <a:bodyPr>
            <a:normAutofit fontScale="92500" lnSpcReduction="10000"/>
          </a:bodyPr>
          <a:lstStyle/>
          <a:p>
            <a:pPr algn="just" fontAlgn="t"/>
            <a:r>
              <a:rPr lang="en-US" dirty="0" smtClean="0">
                <a:latin typeface="+mj-lt"/>
                <a:cs typeface="Times New Roman" pitchFamily="18" charset="0"/>
              </a:rPr>
              <a:t>A broadcast domain is a domain in which a broadcast is forwarded. </a:t>
            </a:r>
          </a:p>
          <a:p>
            <a:pPr algn="just" fontAlgn="t"/>
            <a:r>
              <a:rPr lang="en-US" dirty="0" smtClean="0">
                <a:latin typeface="+mj-lt"/>
                <a:cs typeface="Times New Roman" pitchFamily="18" charset="0"/>
              </a:rPr>
              <a:t>A broadcast domain contains all devices that can reach each other at the data link layer (OSI layer 2) by using broadcast. </a:t>
            </a:r>
          </a:p>
          <a:p>
            <a:pPr algn="just" fontAlgn="t"/>
            <a:r>
              <a:rPr lang="en-US" dirty="0" smtClean="0">
                <a:latin typeface="+mj-lt"/>
                <a:cs typeface="Times New Roman" pitchFamily="18" charset="0"/>
              </a:rPr>
              <a:t>All ports on a hub or a switch are by default in the same broadcast domain. </a:t>
            </a:r>
          </a:p>
          <a:p>
            <a:pPr algn="just" fontAlgn="t"/>
            <a:r>
              <a:rPr lang="en-US" dirty="0" smtClean="0">
                <a:latin typeface="+mj-lt"/>
                <a:cs typeface="Times New Roman" pitchFamily="18" charset="0"/>
              </a:rPr>
              <a:t>All ports on a router are in the different broadcast domains and routers don’t forward broadcasts from one broadcast domain to another.</a:t>
            </a:r>
          </a:p>
          <a:p>
            <a:pPr algn="just"/>
            <a:endParaRPr lang="en-U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Broadcast Domain </a:t>
            </a:r>
            <a:endParaRPr lang="en-US" b="1" dirty="0"/>
          </a:p>
        </p:txBody>
      </p:sp>
      <p:pic>
        <p:nvPicPr>
          <p:cNvPr id="4" name="Content Placeholder 3" descr="broadcast domain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7818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Each port on a hub is in the same collision domain. Each port on a bridge, a switch or router is in a separate collision domain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All ports on a hub or a switch are in the same broadcast domain, and all ports on a router are in a different broadcast domain.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410-6110-42D9-9B92-F361132BB40F}" type="slidenum">
              <a:rPr lang="en-US"/>
              <a:pPr/>
              <a:t>13</a:t>
            </a:fld>
            <a:endParaRPr 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Network Interface Card</a:t>
            </a:r>
            <a:endParaRPr lang="en-US" sz="4400"/>
          </a:p>
        </p:txBody>
      </p:sp>
      <p:graphicFrame>
        <p:nvGraphicFramePr>
          <p:cNvPr id="625667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2514600" y="3276600"/>
          <a:ext cx="4419600" cy="3343275"/>
        </p:xfrm>
        <a:graphic>
          <a:graphicData uri="http://schemas.openxmlformats.org/presentationml/2006/ole">
            <p:oleObj spid="_x0000_s1026" name="Bitmap Image" r:id="rId3" imgW="4067743" imgH="3076190" progId="PBrush">
              <p:embed/>
            </p:oleObj>
          </a:graphicData>
        </a:graphic>
      </p:graphicFrame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001000" cy="1244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b="0" dirty="0">
                <a:latin typeface="+mj-lt"/>
              </a:rPr>
              <a:t>A network interface card (NIC) is a printed circuit board that provides network communication capabilities to and from a personal computer.   Also called a LAN adapter.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9A5E-C4E1-4DFD-9670-496DEEB3FE84}" type="slidenum">
              <a:rPr lang="en-US"/>
              <a:pPr/>
              <a:t>14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838200"/>
          </a:xfrm>
        </p:spPr>
        <p:txBody>
          <a:bodyPr/>
          <a:lstStyle/>
          <a:p>
            <a:r>
              <a:rPr lang="en-US" sz="4400"/>
              <a:t>Hub</a:t>
            </a:r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4114800" cy="5143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0">
                <a:latin typeface="Tahoma" pitchFamily="34" charset="0"/>
              </a:rPr>
              <a:t>Connects a group of Hosts</a:t>
            </a:r>
            <a:endParaRPr lang="en-US" sz="2400" b="0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>
            <p:ph idx="1"/>
          </p:nvPr>
        </p:nvGraphicFramePr>
        <p:xfrm>
          <a:off x="4800600" y="1676400"/>
          <a:ext cx="3848100" cy="4191000"/>
        </p:xfrm>
        <a:graphic>
          <a:graphicData uri="http://schemas.openxmlformats.org/presentationml/2006/ole">
            <p:oleObj spid="_x0000_s2050" name="Bitmap Image" r:id="rId3" imgW="1876190" imgH="226666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9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02F2-3D12-4AC6-97C1-766BF880A145}" type="slidenum">
              <a:rPr lang="en-US"/>
              <a:pPr/>
              <a:t>15</a:t>
            </a:fld>
            <a:endParaRPr 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sz="4400"/>
              <a:t>Switch</a:t>
            </a:r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152400" y="2819400"/>
            <a:ext cx="4038600" cy="1244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b="0">
                <a:latin typeface="Tahoma" pitchFamily="34" charset="0"/>
              </a:rPr>
              <a:t>Switches add more intelligence to data transfer management.  </a:t>
            </a:r>
          </a:p>
        </p:txBody>
      </p:sp>
      <p:graphicFrame>
        <p:nvGraphicFramePr>
          <p:cNvPr id="561156" name="Object 4"/>
          <p:cNvGraphicFramePr>
            <a:graphicFrameLocks noChangeAspect="1"/>
          </p:cNvGraphicFramePr>
          <p:nvPr>
            <p:ph idx="1"/>
          </p:nvPr>
        </p:nvGraphicFramePr>
        <p:xfrm>
          <a:off x="4267200" y="1524000"/>
          <a:ext cx="4800600" cy="4111625"/>
        </p:xfrm>
        <a:graphic>
          <a:graphicData uri="http://schemas.openxmlformats.org/presentationml/2006/ole">
            <p:oleObj spid="_x0000_s3074" name="Bitmap Image" r:id="rId3" imgW="3914286" imgH="335238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9875-8E87-43DE-8DD1-0769AF84055A}" type="slidenum">
              <a:rPr lang="en-US"/>
              <a:pPr/>
              <a:t>16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sz="4400"/>
              <a:t>Router</a:t>
            </a:r>
          </a:p>
        </p:txBody>
      </p:sp>
      <p:graphicFrame>
        <p:nvGraphicFramePr>
          <p:cNvPr id="56217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0" y="3375025"/>
          <a:ext cx="3810000" cy="3262313"/>
        </p:xfrm>
        <a:graphic>
          <a:graphicData uri="http://schemas.openxmlformats.org/presentationml/2006/ole">
            <p:oleObj spid="_x0000_s4098" name="Bitmap Image" r:id="rId3" imgW="3914286" imgH="3352381" progId="PBrush">
              <p:embed/>
            </p:oleObj>
          </a:graphicData>
        </a:graphic>
      </p:graphicFrame>
      <p:graphicFrame>
        <p:nvGraphicFramePr>
          <p:cNvPr id="562180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5334000" y="3429000"/>
          <a:ext cx="3810000" cy="3382963"/>
        </p:xfrm>
        <a:graphic>
          <a:graphicData uri="http://schemas.openxmlformats.org/presentationml/2006/ole">
            <p:oleObj spid="_x0000_s4099" name="Bitmap Image" r:id="rId4" imgW="3914286" imgH="3352381" progId="PBrush">
              <p:embed/>
            </p:oleObj>
          </a:graphicData>
        </a:graphic>
      </p:graphicFrame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93899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b="0" dirty="0">
                <a:latin typeface="+mj-lt"/>
              </a:rPr>
              <a:t>Routers are used to connect networks together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0" dirty="0">
                <a:latin typeface="+mj-lt"/>
              </a:rPr>
              <a:t>Route packets of data from one network to another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0" dirty="0">
                <a:latin typeface="+mj-lt"/>
              </a:rPr>
              <a:t>Cisco became the de facto standard of routers because of their high-quality router products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0" dirty="0">
                <a:latin typeface="+mj-lt"/>
              </a:rPr>
              <a:t>Routers, by default, break up a </a:t>
            </a:r>
            <a:r>
              <a:rPr lang="en-US" sz="2400" b="0" i="1" dirty="0">
                <a:latin typeface="+mj-lt"/>
              </a:rPr>
              <a:t>broadcast domain</a:t>
            </a:r>
            <a:r>
              <a:rPr lang="en-US" sz="2400" b="0" dirty="0">
                <a:latin typeface="+mj-lt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09800" y="5105400"/>
            <a:ext cx="4572000" cy="1147763"/>
            <a:chOff x="1392" y="3216"/>
            <a:chExt cx="2880" cy="723"/>
          </a:xfrm>
        </p:grpSpPr>
        <p:graphicFrame>
          <p:nvGraphicFramePr>
            <p:cNvPr id="562183" name="Object 7"/>
            <p:cNvGraphicFramePr>
              <a:graphicFrameLocks noChangeAspect="1"/>
            </p:cNvGraphicFramePr>
            <p:nvPr/>
          </p:nvGraphicFramePr>
          <p:xfrm>
            <a:off x="2352" y="3246"/>
            <a:ext cx="1008" cy="693"/>
          </p:xfrm>
          <a:graphic>
            <a:graphicData uri="http://schemas.openxmlformats.org/presentationml/2006/ole">
              <p:oleObj spid="_x0000_s4100" name="Bitmap Image" r:id="rId5" imgW="1371429" imgH="942857" progId="PBrush">
                <p:embed/>
              </p:oleObj>
            </a:graphicData>
          </a:graphic>
        </p:graphicFrame>
        <p:sp>
          <p:nvSpPr>
            <p:cNvPr id="562184" name="Line 8"/>
            <p:cNvSpPr>
              <a:spLocks noChangeShapeType="1"/>
            </p:cNvSpPr>
            <p:nvPr/>
          </p:nvSpPr>
          <p:spPr bwMode="auto">
            <a:xfrm>
              <a:off x="1392" y="3216"/>
              <a:ext cx="105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2185" name="Line 9"/>
            <p:cNvSpPr>
              <a:spLocks noChangeShapeType="1"/>
            </p:cNvSpPr>
            <p:nvPr/>
          </p:nvSpPr>
          <p:spPr bwMode="auto">
            <a:xfrm flipH="1">
              <a:off x="3264" y="3360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56498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473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connecting devices</a:t>
            </a:r>
            <a:endParaRPr lang="en-US" dirty="0"/>
          </a:p>
        </p:txBody>
      </p:sp>
      <p:pic>
        <p:nvPicPr>
          <p:cNvPr id="5" name="Picture 5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00"/>
            <a:ext cx="6151601" cy="278095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21668" y="5237544"/>
            <a:ext cx="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6474" y="5596723"/>
            <a:ext cx="17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Passive Hub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45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Classification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hub: operate below the physical layer</a:t>
            </a:r>
          </a:p>
          <a:p>
            <a:r>
              <a:rPr lang="en-US" dirty="0" smtClean="0"/>
              <a:t>Repeater/ active hub: operate at the physical layer</a:t>
            </a:r>
          </a:p>
          <a:p>
            <a:r>
              <a:rPr lang="en-US" dirty="0" smtClean="0"/>
              <a:t>Bridge (or two layer switch): operate at the physical and data link layer</a:t>
            </a:r>
          </a:p>
          <a:p>
            <a:r>
              <a:rPr lang="en-US" dirty="0" smtClean="0"/>
              <a:t>Router (or three layer switch): operate at physical, data link layer and network layer .</a:t>
            </a:r>
          </a:p>
          <a:p>
            <a:r>
              <a:rPr lang="en-US" dirty="0" smtClean="0"/>
              <a:t>Gateway: can operate all the layers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8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Networking Devices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Equipment that connects directly to a network segment is referred to as a device. </a:t>
            </a:r>
          </a:p>
          <a:p>
            <a:endParaRPr lang="en-US" dirty="0" smtClean="0"/>
          </a:p>
          <a:p>
            <a:r>
              <a:rPr lang="en-US" dirty="0" smtClean="0"/>
              <a:t>These devices are broken up into two classifications. </a:t>
            </a:r>
          </a:p>
          <a:p>
            <a:pPr>
              <a:buNone/>
            </a:pPr>
            <a:r>
              <a:rPr lang="en-US" dirty="0" smtClean="0"/>
              <a:t>	-End-user devices</a:t>
            </a:r>
          </a:p>
          <a:p>
            <a:pPr>
              <a:buNone/>
            </a:pPr>
            <a:r>
              <a:rPr lang="en-US" dirty="0" smtClean="0"/>
              <a:t>	-Network devices</a:t>
            </a:r>
          </a:p>
          <a:p>
            <a:endParaRPr lang="en-US" dirty="0" smtClean="0"/>
          </a:p>
          <a:p>
            <a:r>
              <a:rPr lang="en-US" dirty="0" smtClean="0"/>
              <a:t>End-user devices include computers, printers, scanners, and other devices that provide services directly to the user.  </a:t>
            </a:r>
          </a:p>
          <a:p>
            <a:endParaRPr lang="en-US" dirty="0" smtClean="0"/>
          </a:p>
          <a:p>
            <a:r>
              <a:rPr lang="en-US" dirty="0" smtClean="0"/>
              <a:t>Network devices include all the devices that connect the end-user devices together to allow them to communicate.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they allow a greater number of nodes to be connected to the network. </a:t>
            </a:r>
          </a:p>
          <a:p>
            <a:r>
              <a:rPr lang="en-US" dirty="0"/>
              <a:t>Second, they extend the distance over which a network can extend. </a:t>
            </a:r>
          </a:p>
          <a:p>
            <a:r>
              <a:rPr lang="en-US" dirty="0"/>
              <a:t>Third, they localize traffic on the network. </a:t>
            </a:r>
          </a:p>
          <a:p>
            <a:r>
              <a:rPr lang="en-US" dirty="0"/>
              <a:t>Fourth, they can merge existing networks.</a:t>
            </a:r>
          </a:p>
          <a:p>
            <a:r>
              <a:rPr lang="en-US" dirty="0"/>
              <a:t>Fifth, they isolate network problems so that they can be diagnosed more easily.  </a:t>
            </a:r>
          </a:p>
        </p:txBody>
      </p:sp>
    </p:spTree>
    <p:extLst>
      <p:ext uri="{BB962C8B-B14F-4D97-AF65-F5344CB8AC3E}">
        <p14:creationId xmlns="" xmlns:p14="http://schemas.microsoft.com/office/powerpoint/2010/main" val="17782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passive hub is just a connector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passive hub is a central connecting device in a network that acts as a point contact for wires from numerous stations in a star topology.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 not provide any regeneration or processing of signals.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9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in the OSI model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40" y="1676400"/>
            <a:ext cx="6324660" cy="478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6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repeater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0" y="1981201"/>
            <a:ext cx="7398909" cy="408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643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a repeater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62" y="2557465"/>
            <a:ext cx="582286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215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638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Device that operates only in the physical layer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During signal transmission, signal may attenuate and the integrity of data is changed.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A repeater receives a signal and, before it becomes too </a:t>
            </a:r>
            <a:r>
              <a:rPr lang="en-US" dirty="0" smtClean="0">
                <a:latin typeface="+mj-lt"/>
                <a:cs typeface="Times New Roman" pitchFamily="18" charset="0"/>
              </a:rPr>
              <a:t>weak or corrupted</a:t>
            </a:r>
            <a:r>
              <a:rPr lang="en-US" dirty="0">
                <a:latin typeface="+mj-lt"/>
                <a:cs typeface="Times New Roman" pitchFamily="18" charset="0"/>
              </a:rPr>
              <a:t>, regenerates the original </a:t>
            </a:r>
            <a:r>
              <a:rPr lang="en-US" dirty="0" smtClean="0">
                <a:latin typeface="+mj-lt"/>
                <a:cs typeface="Times New Roman" pitchFamily="18" charset="0"/>
              </a:rPr>
              <a:t>bit pattern.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The repeater then sends the </a:t>
            </a:r>
            <a:r>
              <a:rPr lang="en-US" dirty="0" smtClean="0">
                <a:latin typeface="+mj-lt"/>
                <a:cs typeface="Times New Roman" pitchFamily="18" charset="0"/>
              </a:rPr>
              <a:t>refreshed signal.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A repeater can extend the physical length of a </a:t>
            </a:r>
            <a:r>
              <a:rPr lang="en-US" dirty="0" smtClean="0">
                <a:latin typeface="+mj-lt"/>
                <a:cs typeface="Times New Roman" pitchFamily="18" charset="0"/>
              </a:rPr>
              <a:t>LAN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A repeater does not actually connect two LANs; it connects two segments of </a:t>
            </a:r>
            <a:r>
              <a:rPr lang="en-US" dirty="0" smtClean="0">
                <a:latin typeface="+mj-lt"/>
                <a:cs typeface="Times New Roman" pitchFamily="18" charset="0"/>
              </a:rPr>
              <a:t>the same LAN</a:t>
            </a:r>
            <a:r>
              <a:rPr lang="en-US" dirty="0">
                <a:latin typeface="+mj-lt"/>
                <a:cs typeface="Times New Roman" pitchFamily="18" charset="0"/>
              </a:rPr>
              <a:t>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The </a:t>
            </a:r>
            <a:r>
              <a:rPr lang="en-US" dirty="0">
                <a:latin typeface="+mj-lt"/>
                <a:cs typeface="Times New Roman" pitchFamily="18" charset="0"/>
              </a:rPr>
              <a:t>segments </a:t>
            </a:r>
            <a:r>
              <a:rPr lang="en-US" dirty="0" smtClean="0">
                <a:latin typeface="+mj-lt"/>
                <a:cs typeface="Times New Roman" pitchFamily="18" charset="0"/>
              </a:rPr>
              <a:t>connected are </a:t>
            </a:r>
            <a:r>
              <a:rPr lang="en-US" dirty="0">
                <a:latin typeface="+mj-lt"/>
                <a:cs typeface="Times New Roman" pitchFamily="18" charset="0"/>
              </a:rPr>
              <a:t>still part of one single LAN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A repeater is </a:t>
            </a:r>
            <a:r>
              <a:rPr lang="en-US" dirty="0" smtClean="0">
                <a:latin typeface="+mj-lt"/>
                <a:cs typeface="Times New Roman" pitchFamily="18" charset="0"/>
              </a:rPr>
              <a:t>not a </a:t>
            </a:r>
            <a:r>
              <a:rPr lang="en-US" dirty="0">
                <a:latin typeface="+mj-lt"/>
                <a:cs typeface="Times New Roman" pitchFamily="18" charset="0"/>
              </a:rPr>
              <a:t>device that can </a:t>
            </a:r>
            <a:r>
              <a:rPr lang="en-US" dirty="0" smtClean="0">
                <a:latin typeface="+mj-lt"/>
                <a:cs typeface="Times New Roman" pitchFamily="18" charset="0"/>
              </a:rPr>
              <a:t>connect two </a:t>
            </a:r>
            <a:r>
              <a:rPr lang="en-US" dirty="0">
                <a:latin typeface="+mj-lt"/>
                <a:cs typeface="Times New Roman" pitchFamily="18" charset="0"/>
              </a:rPr>
              <a:t>LANs of different protocols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The location of a repeater </a:t>
            </a:r>
            <a:r>
              <a:rPr lang="en-US" dirty="0" smtClean="0">
                <a:latin typeface="+mj-lt"/>
                <a:cs typeface="Times New Roman" pitchFamily="18" charset="0"/>
              </a:rPr>
              <a:t>on a </a:t>
            </a:r>
            <a:r>
              <a:rPr lang="en-US" dirty="0">
                <a:latin typeface="+mj-lt"/>
                <a:cs typeface="Times New Roman" pitchFamily="18" charset="0"/>
              </a:rPr>
              <a:t>link is vital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A repeater must be placed so that a </a:t>
            </a:r>
            <a:r>
              <a:rPr lang="en-US" dirty="0" smtClean="0">
                <a:latin typeface="+mj-lt"/>
                <a:cs typeface="Times New Roman" pitchFamily="18" charset="0"/>
              </a:rPr>
              <a:t>signal reaches it </a:t>
            </a:r>
            <a:r>
              <a:rPr lang="en-US" dirty="0">
                <a:latin typeface="+mj-lt"/>
                <a:cs typeface="Times New Roman" pitchFamily="18" charset="0"/>
              </a:rPr>
              <a:t>before any </a:t>
            </a:r>
            <a:r>
              <a:rPr lang="en-US" dirty="0" smtClean="0">
                <a:latin typeface="+mj-lt"/>
                <a:cs typeface="Times New Roman" pitchFamily="18" charset="0"/>
              </a:rPr>
              <a:t>noise changes </a:t>
            </a:r>
            <a:r>
              <a:rPr lang="en-US" dirty="0">
                <a:latin typeface="+mj-lt"/>
                <a:cs typeface="Times New Roman" pitchFamily="18" charset="0"/>
              </a:rPr>
              <a:t>the </a:t>
            </a:r>
            <a:r>
              <a:rPr lang="en-US" dirty="0" smtClean="0">
                <a:latin typeface="+mj-lt"/>
                <a:cs typeface="Times New Roman" pitchFamily="18" charset="0"/>
              </a:rPr>
              <a:t>meaning of </a:t>
            </a:r>
            <a:r>
              <a:rPr lang="en-US" dirty="0">
                <a:latin typeface="+mj-lt"/>
                <a:cs typeface="Times New Roman" pitchFamily="18" charset="0"/>
              </a:rPr>
              <a:t>any of its bits.</a:t>
            </a:r>
          </a:p>
        </p:txBody>
      </p:sp>
    </p:spTree>
    <p:extLst>
      <p:ext uri="{BB962C8B-B14F-4D97-AF65-F5344CB8AC3E}">
        <p14:creationId xmlns="" xmlns:p14="http://schemas.microsoft.com/office/powerpoint/2010/main" val="32834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Repeater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 marL="0" indent="0" algn="just"/>
            <a:r>
              <a:rPr lang="en-US" sz="2500" dirty="0">
                <a:latin typeface="+mj-lt"/>
                <a:cs typeface="Times New Roman" pitchFamily="18" charset="0"/>
              </a:rPr>
              <a:t>A repeater can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overcome the </a:t>
            </a:r>
            <a:r>
              <a:rPr lang="en-US" sz="2500" dirty="0">
                <a:latin typeface="+mj-lt"/>
                <a:cs typeface="Times New Roman" pitchFamily="18" charset="0"/>
              </a:rPr>
              <a:t>10Base5 Ethernet length restriction. In this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standard, the </a:t>
            </a:r>
            <a:r>
              <a:rPr lang="en-US" sz="2500" dirty="0">
                <a:latin typeface="+mj-lt"/>
                <a:cs typeface="Times New Roman" pitchFamily="18" charset="0"/>
              </a:rPr>
              <a:t>length of the cable is limited to 500 m. </a:t>
            </a:r>
            <a:endParaRPr lang="en-US" sz="2500" dirty="0" smtClean="0">
              <a:latin typeface="+mj-lt"/>
              <a:cs typeface="Times New Roman" pitchFamily="18" charset="0"/>
            </a:endParaRPr>
          </a:p>
          <a:p>
            <a:pPr marL="0" indent="0" algn="just"/>
            <a:r>
              <a:rPr lang="en-US" sz="2500" dirty="0" smtClean="0">
                <a:latin typeface="+mj-lt"/>
                <a:cs typeface="Times New Roman" pitchFamily="18" charset="0"/>
              </a:rPr>
              <a:t>To extend </a:t>
            </a:r>
            <a:r>
              <a:rPr lang="en-US" sz="2500" dirty="0">
                <a:latin typeface="+mj-lt"/>
                <a:cs typeface="Times New Roman" pitchFamily="18" charset="0"/>
              </a:rPr>
              <a:t>this length,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we divide </a:t>
            </a:r>
            <a:r>
              <a:rPr lang="en-US" sz="2500" dirty="0">
                <a:latin typeface="+mj-lt"/>
                <a:cs typeface="Times New Roman" pitchFamily="18" charset="0"/>
              </a:rPr>
              <a:t>the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cable into </a:t>
            </a:r>
            <a:r>
              <a:rPr lang="en-US" sz="2500" dirty="0">
                <a:latin typeface="+mj-lt"/>
                <a:cs typeface="Times New Roman" pitchFamily="18" charset="0"/>
              </a:rPr>
              <a:t>segments and install repeaters between segments. </a:t>
            </a:r>
            <a:endParaRPr lang="en-US" sz="2500" dirty="0" smtClean="0">
              <a:latin typeface="+mj-lt"/>
              <a:cs typeface="Times New Roman" pitchFamily="18" charset="0"/>
            </a:endParaRPr>
          </a:p>
          <a:p>
            <a:pPr marL="0" indent="0" algn="just"/>
            <a:r>
              <a:rPr lang="en-US" sz="2500" dirty="0" smtClean="0">
                <a:latin typeface="+mj-lt"/>
                <a:cs typeface="Times New Roman" pitchFamily="18" charset="0"/>
              </a:rPr>
              <a:t>Note </a:t>
            </a:r>
            <a:r>
              <a:rPr lang="en-US" sz="2500" dirty="0">
                <a:latin typeface="+mj-lt"/>
                <a:cs typeface="Times New Roman" pitchFamily="18" charset="0"/>
              </a:rPr>
              <a:t>that the whole network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is still </a:t>
            </a:r>
            <a:r>
              <a:rPr lang="en-US" sz="2500" dirty="0">
                <a:latin typeface="+mj-lt"/>
                <a:cs typeface="Times New Roman" pitchFamily="18" charset="0"/>
              </a:rPr>
              <a:t>considered one LAN, but the portions of the network separated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by repeaters are called </a:t>
            </a:r>
            <a:r>
              <a:rPr lang="en-US" sz="2500" dirty="0">
                <a:latin typeface="+mj-lt"/>
                <a:cs typeface="Times New Roman" pitchFamily="18" charset="0"/>
              </a:rPr>
              <a:t>segments. </a:t>
            </a:r>
            <a:endParaRPr lang="en-US" sz="2500" dirty="0" smtClean="0">
              <a:latin typeface="+mj-lt"/>
              <a:cs typeface="Times New Roman" pitchFamily="18" charset="0"/>
            </a:endParaRPr>
          </a:p>
          <a:p>
            <a:pPr marL="0" indent="0" algn="just"/>
            <a:r>
              <a:rPr lang="en-US" sz="2500" dirty="0" smtClean="0">
                <a:latin typeface="+mj-lt"/>
                <a:cs typeface="Times New Roman" pitchFamily="18" charset="0"/>
              </a:rPr>
              <a:t>The </a:t>
            </a:r>
            <a:r>
              <a:rPr lang="en-US" sz="2500" dirty="0">
                <a:latin typeface="+mj-lt"/>
                <a:cs typeface="Times New Roman" pitchFamily="18" charset="0"/>
              </a:rPr>
              <a:t>repeater acts as a two-port node</a:t>
            </a:r>
            <a:r>
              <a:rPr lang="en-US" sz="2500" dirty="0" smtClean="0">
                <a:latin typeface="+mj-lt"/>
                <a:cs typeface="Times New Roman" pitchFamily="18" charset="0"/>
              </a:rPr>
              <a:t>, but </a:t>
            </a:r>
            <a:r>
              <a:rPr lang="en-US" sz="2500" dirty="0">
                <a:latin typeface="+mj-lt"/>
                <a:cs typeface="Times New Roman" pitchFamily="18" charset="0"/>
              </a:rPr>
              <a:t>operates only in the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physical layer</a:t>
            </a:r>
            <a:r>
              <a:rPr lang="en-US" sz="2500" dirty="0">
                <a:latin typeface="+mj-lt"/>
                <a:cs typeface="Times New Roman" pitchFamily="18" charset="0"/>
              </a:rPr>
              <a:t>. </a:t>
            </a:r>
            <a:endParaRPr lang="en-US" sz="2500" dirty="0" smtClean="0">
              <a:latin typeface="+mj-lt"/>
              <a:cs typeface="Times New Roman" pitchFamily="18" charset="0"/>
            </a:endParaRPr>
          </a:p>
          <a:p>
            <a:pPr marL="0" indent="0" algn="just"/>
            <a:r>
              <a:rPr lang="en-US" sz="2500" dirty="0" smtClean="0">
                <a:latin typeface="+mj-lt"/>
                <a:cs typeface="Times New Roman" pitchFamily="18" charset="0"/>
              </a:rPr>
              <a:t>When it </a:t>
            </a:r>
            <a:r>
              <a:rPr lang="en-US" sz="2500" dirty="0">
                <a:latin typeface="+mj-lt"/>
                <a:cs typeface="Times New Roman" pitchFamily="18" charset="0"/>
              </a:rPr>
              <a:t>receives a frame from any of the ports, it regenerates and forwards it </a:t>
            </a:r>
            <a:r>
              <a:rPr lang="en-US" sz="2500" dirty="0" smtClean="0">
                <a:latin typeface="+mj-lt"/>
                <a:cs typeface="Times New Roman" pitchFamily="18" charset="0"/>
              </a:rPr>
              <a:t>to the other port</a:t>
            </a:r>
            <a:r>
              <a:rPr lang="en-US" sz="2500" dirty="0"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2461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Active Hub 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8658" y="2557465"/>
            <a:ext cx="6569068" cy="3317875"/>
          </a:xfrm>
          <a:noFill/>
          <a:ln/>
        </p:spPr>
      </p:pic>
    </p:spTree>
    <p:extLst>
      <p:ext uri="{BB962C8B-B14F-4D97-AF65-F5344CB8AC3E}">
        <p14:creationId xmlns="" xmlns:p14="http://schemas.microsoft.com/office/powerpoint/2010/main" val="23425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792162"/>
          </a:xfrm>
        </p:spPr>
        <p:txBody>
          <a:bodyPr/>
          <a:lstStyle/>
          <a:p>
            <a:r>
              <a:rPr lang="en-US" dirty="0" smtClean="0"/>
              <a:t>Active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 multi port repeater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Normally </a:t>
            </a:r>
            <a:r>
              <a:rPr lang="en-US" dirty="0">
                <a:latin typeface="+mj-lt"/>
                <a:cs typeface="Times New Roman" pitchFamily="18" charset="0"/>
              </a:rPr>
              <a:t>used to create </a:t>
            </a:r>
            <a:r>
              <a:rPr lang="en-US" dirty="0" smtClean="0">
                <a:latin typeface="+mj-lt"/>
                <a:cs typeface="Times New Roman" pitchFamily="18" charset="0"/>
              </a:rPr>
              <a:t>connections between </a:t>
            </a:r>
            <a:r>
              <a:rPr lang="en-US" dirty="0">
                <a:latin typeface="+mj-lt"/>
                <a:cs typeface="Times New Roman" pitchFamily="18" charset="0"/>
              </a:rPr>
              <a:t>stations in a physical star </a:t>
            </a:r>
            <a:r>
              <a:rPr lang="en-US" dirty="0" smtClean="0">
                <a:latin typeface="+mj-lt"/>
                <a:cs typeface="Times New Roman" pitchFamily="18" charset="0"/>
              </a:rPr>
              <a:t>topology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Hubs </a:t>
            </a:r>
            <a:r>
              <a:rPr lang="en-US" dirty="0">
                <a:latin typeface="+mj-lt"/>
                <a:cs typeface="Times New Roman" pitchFamily="18" charset="0"/>
              </a:rPr>
              <a:t>can also be used </a:t>
            </a:r>
            <a:r>
              <a:rPr lang="en-US" dirty="0" smtClean="0">
                <a:latin typeface="+mj-lt"/>
                <a:cs typeface="Times New Roman" pitchFamily="18" charset="0"/>
              </a:rPr>
              <a:t>to create multiple levels </a:t>
            </a:r>
            <a:r>
              <a:rPr lang="en-US" dirty="0">
                <a:latin typeface="+mj-lt"/>
                <a:cs typeface="Times New Roman" pitchFamily="18" charset="0"/>
              </a:rPr>
              <a:t>of </a:t>
            </a:r>
            <a:r>
              <a:rPr lang="en-US" dirty="0" smtClean="0">
                <a:latin typeface="+mj-lt"/>
                <a:cs typeface="Times New Roman" pitchFamily="18" charset="0"/>
              </a:rPr>
              <a:t>hierarchy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The hierarchical use </a:t>
            </a:r>
            <a:r>
              <a:rPr lang="en-US" dirty="0" smtClean="0">
                <a:latin typeface="+mj-lt"/>
                <a:cs typeface="Times New Roman" pitchFamily="18" charset="0"/>
              </a:rPr>
              <a:t>of hubs </a:t>
            </a:r>
            <a:r>
              <a:rPr lang="en-US" dirty="0">
                <a:latin typeface="+mj-lt"/>
                <a:cs typeface="Times New Roman" pitchFamily="18" charset="0"/>
              </a:rPr>
              <a:t>removes the length limitation of 10Base-T (100 m</a:t>
            </a:r>
            <a:r>
              <a:rPr lang="en-US" dirty="0" smtClean="0">
                <a:latin typeface="+mj-lt"/>
                <a:cs typeface="Times New Roman" pitchFamily="18" charset="0"/>
              </a:rPr>
              <a:t>)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A hub takes the data that comes into a port and sends it out all the other ports in the hub.  It doesn't perform any filtering or redirection of data.</a:t>
            </a:r>
          </a:p>
        </p:txBody>
      </p:sp>
      <p:pic>
        <p:nvPicPr>
          <p:cNvPr id="4" name="Picture 7" descr="FIG7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465"/>
          <a:stretch>
            <a:fillRect/>
          </a:stretch>
        </p:blipFill>
        <p:spPr bwMode="auto">
          <a:xfrm>
            <a:off x="6336761" y="533400"/>
            <a:ext cx="2807239" cy="19227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9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 smtClean="0"/>
              <a:t>A Hub is the simplest of these devices out of the five compared.</a:t>
            </a:r>
          </a:p>
          <a:p>
            <a:pPr algn="just" fontAlgn="base"/>
            <a:r>
              <a:rPr lang="en-US" dirty="0" smtClean="0"/>
              <a:t>Hubs cannot filter data so data packets are sent to all connected devices/computers. </a:t>
            </a:r>
          </a:p>
          <a:p>
            <a:pPr algn="just" fontAlgn="base"/>
            <a:r>
              <a:rPr lang="en-US" dirty="0" smtClean="0"/>
              <a:t>The device has to make decision if it needs the packet. This can slow down the network overall.</a:t>
            </a:r>
          </a:p>
          <a:p>
            <a:pPr algn="just" fontAlgn="base"/>
            <a:r>
              <a:rPr lang="en-US" dirty="0" smtClean="0"/>
              <a:t>Hubs do not have intelligence to find out best path for data packets. </a:t>
            </a:r>
          </a:p>
          <a:p>
            <a:pPr algn="just" fontAlgn="base"/>
            <a:r>
              <a:rPr lang="en-US" dirty="0" smtClean="0"/>
              <a:t>This leads to inefficiencies and wastage.</a:t>
            </a:r>
          </a:p>
          <a:p>
            <a:pPr algn="just" fontAlgn="base"/>
            <a:r>
              <a:rPr lang="en-US" dirty="0" smtClean="0"/>
              <a:t>Pretty much repeat signal on one end to another.</a:t>
            </a:r>
          </a:p>
          <a:p>
            <a:pPr algn="just" fontAlgn="base"/>
            <a:r>
              <a:rPr lang="en-US" dirty="0" smtClean="0"/>
              <a:t>Hubs are used on small networks where data transmission is not very high.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944562"/>
          </a:xfrm>
        </p:spPr>
        <p:txBody>
          <a:bodyPr>
            <a:noAutofit/>
          </a:bodyPr>
          <a:lstStyle/>
          <a:p>
            <a:r>
              <a:rPr lang="en-US" sz="3800" b="1" dirty="0" smtClean="0"/>
              <a:t>Collision domains and Broadcast domains</a:t>
            </a:r>
            <a:endParaRPr lang="en-US" sz="3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The definition of a </a:t>
            </a:r>
            <a:r>
              <a:rPr lang="en-US" dirty="0" smtClean="0">
                <a:latin typeface="+mj-lt"/>
                <a:cs typeface="Times New Roman" pitchFamily="18" charset="0"/>
              </a:rPr>
              <a:t>collision domain</a:t>
            </a:r>
            <a:r>
              <a:rPr lang="en-US" dirty="0" smtClean="0">
                <a:latin typeface="+mj-lt"/>
                <a:cs typeface="Times New Roman" pitchFamily="18" charset="0"/>
              </a:rPr>
              <a:t> is a set of LAN devices whose frames could collide with one another. 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This happens with hubs, bridges, repeaters and wireless access points as only one device can send and receive.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 If more than one device tries sending or receiving, the information is lost and irrecoverable it will need to be resent. 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This can slow </a:t>
            </a:r>
            <a:r>
              <a:rPr lang="en-US" dirty="0" smtClean="0">
                <a:latin typeface="+mj-lt"/>
                <a:cs typeface="Times New Roman" pitchFamily="18" charset="0"/>
              </a:rPr>
              <a:t>down network performance</a:t>
            </a:r>
            <a:r>
              <a:rPr lang="en-US" dirty="0" smtClean="0">
                <a:latin typeface="+mj-lt"/>
                <a:cs typeface="Times New Roman" pitchFamily="18" charset="0"/>
              </a:rPr>
              <a:t> along with making it a security threat.</a:t>
            </a:r>
          </a:p>
          <a:p>
            <a:pPr algn="just"/>
            <a:endParaRPr lang="en-U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A bridge is more complex than hub.</a:t>
            </a:r>
          </a:p>
          <a:p>
            <a:pPr fontAlgn="base"/>
            <a:r>
              <a:rPr lang="en-US" dirty="0" smtClean="0"/>
              <a:t>A bridge maintains a MAC address table for both LAN segments it is connected to.</a:t>
            </a:r>
          </a:p>
          <a:p>
            <a:pPr fontAlgn="base"/>
            <a:r>
              <a:rPr lang="en-US" dirty="0" smtClean="0"/>
              <a:t>Bridge has a single incoming and outgoing port.</a:t>
            </a:r>
          </a:p>
          <a:p>
            <a:pPr fontAlgn="base"/>
            <a:r>
              <a:rPr lang="en-US" dirty="0" smtClean="0"/>
              <a:t>Bridge filters traffic on the LAN by looking at the MAC address.</a:t>
            </a:r>
          </a:p>
          <a:p>
            <a:pPr fontAlgn="base"/>
            <a:r>
              <a:rPr lang="en-US" dirty="0" smtClean="0"/>
              <a:t>Bridge looks at the destination of the packet before forwarding unlike a hub.</a:t>
            </a:r>
          </a:p>
          <a:p>
            <a:pPr fontAlgn="base"/>
            <a:r>
              <a:rPr lang="en-US" dirty="0" smtClean="0"/>
              <a:t>It restricts transmission on other LAN segment if destination is not found.</a:t>
            </a:r>
          </a:p>
          <a:p>
            <a:pPr fontAlgn="base"/>
            <a:r>
              <a:rPr lang="en-US" dirty="0" smtClean="0"/>
              <a:t>Bridges are used to separate parts of a network that do not need to communicate regularly, but need to be connected.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94" y="2557465"/>
            <a:ext cx="4732394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06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 smtClean="0"/>
              <a:t>A switch when compared to bridge </a:t>
            </a:r>
            <a:r>
              <a:rPr lang="en-US" i="1" dirty="0" smtClean="0"/>
              <a:t>has multiple ports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Switches can </a:t>
            </a:r>
            <a:r>
              <a:rPr lang="en-US" i="1" dirty="0" smtClean="0"/>
              <a:t>perform error checking</a:t>
            </a:r>
            <a:r>
              <a:rPr lang="en-US" dirty="0" smtClean="0"/>
              <a:t> before forwarding data.</a:t>
            </a:r>
          </a:p>
          <a:p>
            <a:pPr algn="just" fontAlgn="base"/>
            <a:r>
              <a:rPr lang="en-US" dirty="0" smtClean="0"/>
              <a:t>Switches are </a:t>
            </a:r>
            <a:r>
              <a:rPr lang="en-US" i="1" dirty="0" smtClean="0"/>
              <a:t>very efficient</a:t>
            </a:r>
            <a:r>
              <a:rPr lang="en-US" dirty="0" smtClean="0"/>
              <a:t> by not forwarding packets that error-</a:t>
            </a:r>
            <a:r>
              <a:rPr lang="en-US" dirty="0" err="1" smtClean="0"/>
              <a:t>ed</a:t>
            </a:r>
            <a:r>
              <a:rPr lang="en-US" dirty="0" smtClean="0"/>
              <a:t> out or forwarding good packets selectively to correct devices only.</a:t>
            </a:r>
          </a:p>
          <a:p>
            <a:pPr algn="just" fontAlgn="base"/>
            <a:r>
              <a:rPr lang="en-US" dirty="0" smtClean="0"/>
              <a:t>Switches can </a:t>
            </a:r>
            <a:r>
              <a:rPr lang="en-US" i="1" dirty="0" smtClean="0"/>
              <a:t>support both layer 2 (based on MAC Address) and layer 3 (Based on IP address)</a:t>
            </a:r>
            <a:r>
              <a:rPr lang="en-US" dirty="0" smtClean="0"/>
              <a:t> depending on the type of switch.</a:t>
            </a:r>
          </a:p>
          <a:p>
            <a:pPr algn="just" fontAlgn="base"/>
            <a:r>
              <a:rPr lang="en-US" dirty="0" smtClean="0"/>
              <a:t>Usually </a:t>
            </a:r>
            <a:r>
              <a:rPr lang="en-US" i="1" dirty="0" smtClean="0"/>
              <a:t>large networks use switches</a:t>
            </a:r>
            <a:r>
              <a:rPr lang="en-US" dirty="0" smtClean="0"/>
              <a:t> instead of hubs to connect computers within the same subnet.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 smtClean="0">
                <a:cs typeface="Times New Roman" pitchFamily="18" charset="0"/>
              </a:rPr>
              <a:t>A router, like a switch forwards packets based on address.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A router uses the IP address to forward packets. This allows the network to go across different protocols.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Routers forward packets based on software while a switch (Layer 3 for example) forwards using hardware called ASIC (Application Specific Integrated Circuits)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Routers support different WAN technologies but switches do not.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Wireless Routers have Access Point built in.</a:t>
            </a:r>
          </a:p>
          <a:p>
            <a:pPr algn="just" fontAlgn="base"/>
            <a:r>
              <a:rPr lang="en-US" sz="2400" dirty="0" smtClean="0">
                <a:cs typeface="Times New Roman" pitchFamily="18" charset="0"/>
              </a:rPr>
              <a:t>The most common home use for routers is to share a broadband internet connection. The router has a public IP address and that address is shared with the network. When data comes through the router it is forwarded to the correct computer.</a:t>
            </a:r>
          </a:p>
          <a:p>
            <a:pPr algn="just"/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bridge in the OSI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79" y="2557465"/>
            <a:ext cx="4381226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152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a bridge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01" y="2557465"/>
            <a:ext cx="4674983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408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Operates in both physical and data link layer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As a </a:t>
            </a:r>
            <a:r>
              <a:rPr lang="en-US" dirty="0">
                <a:latin typeface="+mj-lt"/>
                <a:cs typeface="Times New Roman" pitchFamily="18" charset="0"/>
              </a:rPr>
              <a:t>physical </a:t>
            </a:r>
            <a:r>
              <a:rPr lang="en-US" dirty="0" smtClean="0">
                <a:latin typeface="+mj-lt"/>
                <a:cs typeface="Times New Roman" pitchFamily="18" charset="0"/>
              </a:rPr>
              <a:t>layer device</a:t>
            </a:r>
            <a:r>
              <a:rPr lang="en-US" dirty="0">
                <a:latin typeface="+mj-lt"/>
                <a:cs typeface="Times New Roman" pitchFamily="18" charset="0"/>
              </a:rPr>
              <a:t>, it regenerates the signal it receives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As a </a:t>
            </a:r>
            <a:r>
              <a:rPr lang="en-US" dirty="0">
                <a:latin typeface="+mj-lt"/>
                <a:cs typeface="Times New Roman" pitchFamily="18" charset="0"/>
              </a:rPr>
              <a:t>data link layer device, the bridge </a:t>
            </a:r>
            <a:r>
              <a:rPr lang="en-US" dirty="0" smtClean="0">
                <a:latin typeface="+mj-lt"/>
                <a:cs typeface="Times New Roman" pitchFamily="18" charset="0"/>
              </a:rPr>
              <a:t>can check </a:t>
            </a:r>
            <a:r>
              <a:rPr lang="en-US" dirty="0">
                <a:latin typeface="+mj-lt"/>
                <a:cs typeface="Times New Roman" pitchFamily="18" charset="0"/>
              </a:rPr>
              <a:t>the physical (MAC) addresses (source and destination) contained in the frame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What is the difference between bridge and repeater??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It had the filtering capability.</a:t>
            </a:r>
          </a:p>
          <a:p>
            <a:pPr lvl="1" algn="just"/>
            <a:r>
              <a:rPr lang="en-US" dirty="0">
                <a:latin typeface="+mj-lt"/>
                <a:cs typeface="Times New Roman" pitchFamily="18" charset="0"/>
              </a:rPr>
              <a:t>It can check the destination </a:t>
            </a:r>
            <a:r>
              <a:rPr lang="en-US" dirty="0" smtClean="0">
                <a:latin typeface="+mj-lt"/>
                <a:cs typeface="Times New Roman" pitchFamily="18" charset="0"/>
              </a:rPr>
              <a:t>address of </a:t>
            </a:r>
            <a:r>
              <a:rPr lang="en-US" dirty="0">
                <a:latin typeface="+mj-lt"/>
                <a:cs typeface="Times New Roman" pitchFamily="18" charset="0"/>
              </a:rPr>
              <a:t>a frame </a:t>
            </a:r>
            <a:r>
              <a:rPr lang="en-US" dirty="0" smtClean="0">
                <a:latin typeface="+mj-lt"/>
                <a:cs typeface="Times New Roman" pitchFamily="18" charset="0"/>
              </a:rPr>
              <a:t>and decide </a:t>
            </a:r>
            <a:r>
              <a:rPr lang="en-US" dirty="0">
                <a:latin typeface="+mj-lt"/>
                <a:cs typeface="Times New Roman" pitchFamily="18" charset="0"/>
              </a:rPr>
              <a:t>if the frame should be forwarded or dropped. If the frame is to be forwarded, </a:t>
            </a:r>
            <a:r>
              <a:rPr lang="en-US" dirty="0" smtClean="0">
                <a:latin typeface="+mj-lt"/>
                <a:cs typeface="Times New Roman" pitchFamily="18" charset="0"/>
              </a:rPr>
              <a:t>the decision must specify </a:t>
            </a:r>
            <a:r>
              <a:rPr lang="en-US" dirty="0">
                <a:latin typeface="+mj-lt"/>
                <a:cs typeface="Times New Roman" pitchFamily="18" charset="0"/>
              </a:rPr>
              <a:t>the port. A bridge has a table that </a:t>
            </a:r>
            <a:r>
              <a:rPr lang="en-US" dirty="0" smtClean="0">
                <a:latin typeface="+mj-lt"/>
                <a:cs typeface="Times New Roman" pitchFamily="18" charset="0"/>
              </a:rPr>
              <a:t>maps addresses </a:t>
            </a:r>
            <a:r>
              <a:rPr lang="en-US" dirty="0">
                <a:latin typeface="+mj-lt"/>
                <a:cs typeface="Times New Roman" pitchFamily="18" charset="0"/>
              </a:rPr>
              <a:t>to ports.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66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Bridge-example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6603" y="2557465"/>
            <a:ext cx="4033176" cy="3317875"/>
          </a:xfrm>
          <a:noFill/>
          <a:ln/>
        </p:spPr>
      </p:pic>
    </p:spTree>
    <p:extLst>
      <p:ext uri="{BB962C8B-B14F-4D97-AF65-F5344CB8AC3E}">
        <p14:creationId xmlns="" xmlns:p14="http://schemas.microsoft.com/office/powerpoint/2010/main" val="11349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Two LANs are connected by a bridge.</a:t>
            </a: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If </a:t>
            </a:r>
            <a:r>
              <a:rPr lang="en-US" dirty="0" smtClean="0">
                <a:latin typeface="+mj-lt"/>
                <a:cs typeface="Times New Roman" pitchFamily="18" charset="0"/>
              </a:rPr>
              <a:t>a frame </a:t>
            </a:r>
            <a:r>
              <a:rPr lang="en-US" dirty="0">
                <a:latin typeface="+mj-lt"/>
                <a:cs typeface="Times New Roman" pitchFamily="18" charset="0"/>
              </a:rPr>
              <a:t>destined for station 712B13456142arrives at port 1, the bridge consults its </a:t>
            </a:r>
            <a:r>
              <a:rPr lang="en-US" dirty="0" smtClean="0">
                <a:latin typeface="+mj-lt"/>
                <a:cs typeface="Times New Roman" pitchFamily="18" charset="0"/>
              </a:rPr>
              <a:t>table to find </a:t>
            </a:r>
            <a:r>
              <a:rPr lang="en-US" dirty="0">
                <a:latin typeface="+mj-lt"/>
                <a:cs typeface="Times New Roman" pitchFamily="18" charset="0"/>
              </a:rPr>
              <a:t>the departing port. </a:t>
            </a:r>
            <a:r>
              <a:rPr lang="en-US" dirty="0" smtClean="0">
                <a:latin typeface="+mj-lt"/>
                <a:cs typeface="Times New Roman" pitchFamily="18" charset="0"/>
              </a:rPr>
              <a:t>According to </a:t>
            </a:r>
            <a:r>
              <a:rPr lang="en-US" dirty="0">
                <a:latin typeface="+mj-lt"/>
                <a:cs typeface="Times New Roman" pitchFamily="18" charset="0"/>
              </a:rPr>
              <a:t>its table, frames for </a:t>
            </a:r>
            <a:r>
              <a:rPr lang="en-US" dirty="0" smtClean="0">
                <a:latin typeface="+mj-lt"/>
                <a:cs typeface="Times New Roman" pitchFamily="18" charset="0"/>
              </a:rPr>
              <a:t>7l2B13456142 leave through port </a:t>
            </a:r>
            <a:r>
              <a:rPr lang="en-US" dirty="0">
                <a:latin typeface="+mj-lt"/>
                <a:cs typeface="Times New Roman" pitchFamily="18" charset="0"/>
              </a:rPr>
              <a:t>1; therefore, there is no need for forwarding, and the frame is dropped.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On the other hand</a:t>
            </a:r>
            <a:r>
              <a:rPr lang="en-US" dirty="0">
                <a:latin typeface="+mj-lt"/>
                <a:cs typeface="Times New Roman" pitchFamily="18" charset="0"/>
              </a:rPr>
              <a:t>, if a frame for 712B13456141 arrives at port 2, the departing port is port </a:t>
            </a:r>
            <a:r>
              <a:rPr lang="en-US" dirty="0" smtClean="0">
                <a:latin typeface="+mj-lt"/>
                <a:cs typeface="Times New Roman" pitchFamily="18" charset="0"/>
              </a:rPr>
              <a:t>1and the frame is forwarded.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Shown two port bridge, but in reality it has many ports.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Bridge doesn’t change the physical address (MAC) contained in the frame.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router in the OSI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79" y="2557465"/>
            <a:ext cx="4381226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316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Collision domain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 hub is considered a layer one device of the OSI Model; all it does is send frames out on all ports including the port in which the frame was received on.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 This causes a collision domain because only one device can send at the same time. This also shares the bandwidth between of all devices connected to that collision domain.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 These devices can inefficiently use that bandwidth because of the CSMA/CD and jamming signals 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Device that operates in first three layers in the OSI model.</a:t>
            </a:r>
          </a:p>
          <a:p>
            <a:r>
              <a:rPr lang="en-US" dirty="0"/>
              <a:t>A router is a three-layer device that routes </a:t>
            </a:r>
            <a:r>
              <a:rPr lang="en-US" dirty="0" smtClean="0"/>
              <a:t>packets based on their </a:t>
            </a:r>
            <a:r>
              <a:rPr lang="en-US" dirty="0"/>
              <a:t>logical </a:t>
            </a:r>
            <a:r>
              <a:rPr lang="en-US" dirty="0" smtClean="0"/>
              <a:t>addresses(host-to-host </a:t>
            </a:r>
            <a:r>
              <a:rPr lang="en-US" dirty="0"/>
              <a:t>addressing</a:t>
            </a:r>
            <a:r>
              <a:rPr lang="en-US" dirty="0" smtClean="0"/>
              <a:t>).</a:t>
            </a:r>
          </a:p>
          <a:p>
            <a:r>
              <a:rPr lang="en-US" dirty="0"/>
              <a:t>A router normally connects LANs and WANs in the </a:t>
            </a:r>
            <a:r>
              <a:rPr lang="en-US" dirty="0" smtClean="0"/>
              <a:t>Internet and </a:t>
            </a:r>
            <a:r>
              <a:rPr lang="en-US" dirty="0"/>
              <a:t>has a routing table that is used for </a:t>
            </a:r>
            <a:r>
              <a:rPr lang="en-US" dirty="0" smtClean="0"/>
              <a:t>making decisions </a:t>
            </a:r>
            <a:r>
              <a:rPr lang="en-US" dirty="0"/>
              <a:t>about the route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routing tables </a:t>
            </a:r>
            <a:r>
              <a:rPr lang="en-US" dirty="0"/>
              <a:t>are normally dynamic and are updated </a:t>
            </a:r>
            <a:r>
              <a:rPr lang="en-US" dirty="0" smtClean="0"/>
              <a:t>using routing </a:t>
            </a:r>
            <a:r>
              <a:rPr lang="en-US" dirty="0"/>
              <a:t>protocols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843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ollision Domain with a hub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480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Collision domain -Switch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A switch uses layer two of the OSI model, so the switch uses MAC Address to send frames to the correct device.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 Rather than sending it to all ports a switch only sends the frame out one port, if it has the MAC address in its MAC address table.</a:t>
            </a:r>
          </a:p>
          <a:p>
            <a:pPr algn="just"/>
            <a:r>
              <a:rPr lang="en-US" dirty="0" smtClean="0">
                <a:latin typeface="+mj-lt"/>
                <a:cs typeface="Times New Roman" pitchFamily="18" charset="0"/>
              </a:rPr>
              <a:t> If not the switch will send the frame on all ports except for the port in which the frame was received on.</a:t>
            </a:r>
          </a:p>
          <a:p>
            <a:pPr algn="just">
              <a:buNone/>
            </a:pPr>
            <a:endParaRPr lang="en-US" sz="26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Collision domain -Switch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cs typeface="Times New Roman" pitchFamily="18" charset="0"/>
              </a:rPr>
              <a:t>Switches provide separate collision domains on each port, this provides dedicated bandwidth to that device and allows simultaneous conversations between devices on different ports. </a:t>
            </a:r>
          </a:p>
          <a:p>
            <a:pPr algn="just"/>
            <a:r>
              <a:rPr lang="en-US" dirty="0" smtClean="0">
                <a:cs typeface="Times New Roman" pitchFamily="18" charset="0"/>
              </a:rPr>
              <a:t>Each port can be operated at full-duplex so the device can send and receive information at the same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Collision domain -Switch</a:t>
            </a:r>
            <a:endParaRPr lang="en-US" dirty="0"/>
          </a:p>
        </p:txBody>
      </p:sp>
      <p:pic>
        <p:nvPicPr>
          <p:cNvPr id="4" name="Content Placeholder 3" descr="A Collision Domain with a switch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6248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Domain</a:t>
            </a:r>
            <a:endParaRPr lang="en-US" dirty="0"/>
          </a:p>
        </p:txBody>
      </p:sp>
      <p:pic>
        <p:nvPicPr>
          <p:cNvPr id="4" name="Content Placeholder 3" descr="collision domains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477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1164</Words>
  <Application>Microsoft Office PowerPoint</Application>
  <PresentationFormat>On-screen Show (4:3)</PresentationFormat>
  <Paragraphs>153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Bitmap Image</vt:lpstr>
      <vt:lpstr>Internetworking Devices</vt:lpstr>
      <vt:lpstr>Networking Devices</vt:lpstr>
      <vt:lpstr>Collision domains and Broadcast domains</vt:lpstr>
      <vt:lpstr>Collision domain</vt:lpstr>
      <vt:lpstr>Slide 5</vt:lpstr>
      <vt:lpstr>Collision domain -Switch</vt:lpstr>
      <vt:lpstr>Collision domain -Switch</vt:lpstr>
      <vt:lpstr>Collision domain -Switch</vt:lpstr>
      <vt:lpstr>Collision Domain</vt:lpstr>
      <vt:lpstr> Broadcast domain </vt:lpstr>
      <vt:lpstr>Broadcast Domain </vt:lpstr>
      <vt:lpstr>Slide 12</vt:lpstr>
      <vt:lpstr>Network Interface Card</vt:lpstr>
      <vt:lpstr>Hub</vt:lpstr>
      <vt:lpstr>Switch</vt:lpstr>
      <vt:lpstr>Router</vt:lpstr>
      <vt:lpstr>Connecting Devices</vt:lpstr>
      <vt:lpstr>Classification of connecting devices</vt:lpstr>
      <vt:lpstr> Classification </vt:lpstr>
      <vt:lpstr>Purpose </vt:lpstr>
      <vt:lpstr>Passive hub</vt:lpstr>
      <vt:lpstr>Repeater in the OSI model</vt:lpstr>
      <vt:lpstr>A repeater</vt:lpstr>
      <vt:lpstr>Function of a repeater</vt:lpstr>
      <vt:lpstr>Repeater </vt:lpstr>
      <vt:lpstr>Repeater </vt:lpstr>
      <vt:lpstr> Active Hub </vt:lpstr>
      <vt:lpstr>Active Hub</vt:lpstr>
      <vt:lpstr>HUB</vt:lpstr>
      <vt:lpstr>Bridge</vt:lpstr>
      <vt:lpstr>A bridge</vt:lpstr>
      <vt:lpstr>Switch</vt:lpstr>
      <vt:lpstr>Router</vt:lpstr>
      <vt:lpstr>A bridge in the OSI model</vt:lpstr>
      <vt:lpstr>Function of a bridge</vt:lpstr>
      <vt:lpstr>Bridge </vt:lpstr>
      <vt:lpstr>Bridge-example</vt:lpstr>
      <vt:lpstr>Bridge- example</vt:lpstr>
      <vt:lpstr>A router in the OSI model</vt:lpstr>
      <vt:lpstr>A router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raBn</dc:creator>
  <cp:lastModifiedBy>Rabindra</cp:lastModifiedBy>
  <cp:revision>12</cp:revision>
  <dcterms:created xsi:type="dcterms:W3CDTF">2016-12-06T06:35:33Z</dcterms:created>
  <dcterms:modified xsi:type="dcterms:W3CDTF">2017-07-28T00:35:31Z</dcterms:modified>
</cp:coreProperties>
</file>