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ECF91-3CB6-44A8-827E-CC2DC8987768}" type="datetimeFigureOut">
              <a:rPr lang="en-US" smtClean="0"/>
              <a:pPr/>
              <a:t>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3713F-C845-4809-A9C6-6B48952E2E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3713F-C845-4809-A9C6-6B48952E2E13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F965A-6289-4BDD-B484-0CDBFFEA20F0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68DD-2E65-4134-B3D3-BC5F8DA08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4104-176A-4BED-BC49-4CBD6DE695D6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68DD-2E65-4134-B3D3-BC5F8DA08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11FC-1F3E-4E38-8F47-0987AC6ECAA1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68DD-2E65-4134-B3D3-BC5F8DA08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7F5D4-9A43-45A6-8ECC-8A5BF90F61B4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68DD-2E65-4134-B3D3-BC5F8DA08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61EFD-6A73-439C-B615-5E2737D117F4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68DD-2E65-4134-B3D3-BC5F8DA08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4EC2-DBBC-4404-BCC7-4B8BA3244D0C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68DD-2E65-4134-B3D3-BC5F8DA08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E0BC2-0516-4AFE-A29D-AD84CA6FA751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68DD-2E65-4134-B3D3-BC5F8DA08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C2CB4-9AE5-454C-903F-5C82C1638A73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68DD-2E65-4134-B3D3-BC5F8DA08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4FABE-C610-4AB3-A541-DF41150A1E93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68DD-2E65-4134-B3D3-BC5F8DA08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6623-126F-4C25-9395-4D2236A34F99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68DD-2E65-4134-B3D3-BC5F8DA08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09AB-38AC-4F23-8D62-5512C03D4C28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68DD-2E65-4134-B3D3-BC5F8DA08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648F3-ADC5-41D5-8022-DF3052D6036C}" type="datetime1">
              <a:rPr lang="en-US" smtClean="0"/>
              <a:pPr/>
              <a:t>1/28/2016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868DD-2E65-4134-B3D3-BC5F8DA08E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Calculating%20the%20Number%20of%20Subnets%20and%20Hosts%20available%20from%20the%20Subnet%20Mask.doc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sz="2000" smtClean="0"/>
              <a:t/>
            </a:r>
            <a:br>
              <a:rPr lang="en-US" sz="2000" smtClean="0"/>
            </a:br>
            <a:r>
              <a:rPr lang="en-US" sz="5400" smtClean="0"/>
              <a:t>Subnetting</a:t>
            </a:r>
            <a:endParaRPr lang="en-AU" sz="54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868DD-2E65-4134-B3D3-BC5F8DA08EE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310EE4-AEB4-4E66-A02D-5DAB971CFA97}" type="slidenum">
              <a:rPr lang="en-AU"/>
              <a:pPr/>
              <a:t>10</a:t>
            </a:fld>
            <a:endParaRPr lang="en-AU"/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Subnetting </a:t>
            </a:r>
            <a:endParaRPr lang="en-AU" smtClean="0"/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A network has its own unique address, such as a Class B network with the address </a:t>
            </a:r>
            <a:r>
              <a:rPr lang="en-US" sz="3000" smtClean="0">
                <a:solidFill>
                  <a:srgbClr val="993300"/>
                </a:solidFill>
              </a:rPr>
              <a:t>172.20.0.0</a:t>
            </a:r>
            <a:r>
              <a:rPr lang="en-US" sz="3000" smtClean="0"/>
              <a:t> which has all zeroes in the host portion of the address.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From the basic definitions of a Class B network &amp; the default Class B subnet mask, you know that this network can be created as a single network that contains </a:t>
            </a:r>
            <a:r>
              <a:rPr lang="en-US" sz="3000" smtClean="0">
                <a:solidFill>
                  <a:srgbClr val="993300"/>
                </a:solidFill>
              </a:rPr>
              <a:t>65,534</a:t>
            </a:r>
            <a:r>
              <a:rPr lang="en-US" sz="3000" smtClean="0"/>
              <a:t> individual hosts.</a:t>
            </a:r>
            <a:endParaRPr lang="en-AU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D4B0E1-DEB3-43A8-BA48-8D6B7AA205EC}" type="slidenum">
              <a:rPr lang="en-AU"/>
              <a:pPr/>
              <a:t>11</a:t>
            </a:fld>
            <a:endParaRPr lang="en-AU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Subnetting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Through the use of subnetting, the network from the previous slide can be logically divided into subnets with fewer hosts on each subnetwork.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It does not improve the available shared bandwidth only, but it cuts down on the amount of broadcast traffic generated over the entire network as well.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B2EC17-B9A2-4E1A-BEAE-2555BB3B9CE1}" type="slidenum">
              <a:rPr lang="en-AU"/>
              <a:pPr/>
              <a:t>12</a:t>
            </a:fld>
            <a:endParaRPr lang="en-AU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Subnetting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The 2 primary benefits of subnetting are: </a:t>
            </a:r>
          </a:p>
          <a:p>
            <a:pPr marL="990600" lvl="1" indent="-533400" eaLnBrk="1" hangingPunct="1">
              <a:buClr>
                <a:schemeClr val="accent2"/>
              </a:buClr>
              <a:buFont typeface="Wingdings" pitchFamily="2" charset="2"/>
              <a:buAutoNum type="arabicPeriod"/>
            </a:pPr>
            <a:r>
              <a:rPr lang="en-US" smtClean="0"/>
              <a:t>Fewer IP addresses, often as few as one, are needed to provide addressing to a network &amp; subnetting.</a:t>
            </a:r>
          </a:p>
          <a:p>
            <a:pPr marL="990600" lvl="1" indent="-533400" eaLnBrk="1" hangingPunct="1">
              <a:buClr>
                <a:schemeClr val="accent2"/>
              </a:buClr>
              <a:buFont typeface="Wingdings" pitchFamily="2" charset="2"/>
              <a:buAutoNum type="arabicPeriod"/>
            </a:pPr>
            <a:r>
              <a:rPr lang="en-US" smtClean="0"/>
              <a:t>Subnetting usually results in smaller routing tables in routers beyond the local internetwork.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493DB3-6902-4A53-9683-1886F6A5FD7A}" type="slidenum">
              <a:rPr lang="en-AU"/>
              <a:pPr/>
              <a:t>13</a:t>
            </a:fld>
            <a:endParaRPr lang="en-AU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Subnetting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Example of subnetting:  when the network administrator divides the </a:t>
            </a:r>
            <a:r>
              <a:rPr lang="en-US" smtClean="0">
                <a:solidFill>
                  <a:srgbClr val="993300"/>
                </a:solidFill>
              </a:rPr>
              <a:t>172.20.0.0</a:t>
            </a:r>
            <a:r>
              <a:rPr lang="en-US" smtClean="0"/>
              <a:t> network into 5 smaller networks – </a:t>
            </a:r>
            <a:r>
              <a:rPr lang="en-US" smtClean="0">
                <a:solidFill>
                  <a:srgbClr val="993300"/>
                </a:solidFill>
              </a:rPr>
              <a:t>172.20.1.0</a:t>
            </a:r>
            <a:r>
              <a:rPr lang="en-US" smtClean="0"/>
              <a:t>, </a:t>
            </a:r>
            <a:r>
              <a:rPr lang="en-US" smtClean="0">
                <a:solidFill>
                  <a:srgbClr val="993300"/>
                </a:solidFill>
              </a:rPr>
              <a:t>172.20.2.0</a:t>
            </a:r>
            <a:r>
              <a:rPr lang="en-US" smtClean="0"/>
              <a:t>, </a:t>
            </a:r>
            <a:r>
              <a:rPr lang="en-US" smtClean="0">
                <a:solidFill>
                  <a:srgbClr val="993300"/>
                </a:solidFill>
              </a:rPr>
              <a:t>172.20.3.0</a:t>
            </a:r>
            <a:r>
              <a:rPr lang="en-US" smtClean="0"/>
              <a:t>, </a:t>
            </a:r>
            <a:r>
              <a:rPr lang="en-US" smtClean="0">
                <a:solidFill>
                  <a:srgbClr val="993300"/>
                </a:solidFill>
              </a:rPr>
              <a:t>172.20.4.0</a:t>
            </a:r>
            <a:r>
              <a:rPr lang="en-US" smtClean="0"/>
              <a:t> &amp; </a:t>
            </a:r>
            <a:r>
              <a:rPr lang="en-US" smtClean="0">
                <a:solidFill>
                  <a:srgbClr val="993300"/>
                </a:solidFill>
              </a:rPr>
              <a:t>172.20.5.0</a:t>
            </a:r>
            <a:r>
              <a:rPr lang="en-US" smtClean="0"/>
              <a:t> – the outside world stills sees the network as </a:t>
            </a:r>
            <a:r>
              <a:rPr lang="en-US" smtClean="0">
                <a:solidFill>
                  <a:srgbClr val="993300"/>
                </a:solidFill>
              </a:rPr>
              <a:t>172.20.0.0</a:t>
            </a:r>
            <a:r>
              <a:rPr lang="en-US" smtClean="0"/>
              <a:t>, but the internal routers now break the network addressing into the 5 smaller subnetworks. 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D15DCB-F464-44C6-A24C-44DA98C68ABE}" type="slidenum">
              <a:rPr lang="en-AU"/>
              <a:pPr/>
              <a:t>14</a:t>
            </a:fld>
            <a:endParaRPr lang="en-AU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Subnetting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the example, only a single IP address is used to reference the network &amp;  instead of 5 network addresses, only one network reference is included in the routing tables of routers on other networks.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6C4969-EDD8-44F0-A88F-9C3145C74DBA}" type="slidenum">
              <a:rPr lang="en-AU"/>
              <a:pPr/>
              <a:t>15</a:t>
            </a:fld>
            <a:endParaRPr lang="en-AU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Borrowing Bits to Grow a Subnet</a:t>
            </a:r>
            <a:endParaRPr lang="en-AU" smtClean="0"/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key concept in subnetting is borrowing bits from the host portion of the network to create a subnetwork.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Rules govern this borrowing, ensuring that some bits are left for a Host ID.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rules require that two bits remain available to use for the Host ID&amp; that all of the subnet bits cannot be all 1s or 0s at the same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2B3349-2341-47CA-8E68-3A78A8D10D0B}" type="slidenum">
              <a:rPr lang="en-AU"/>
              <a:pPr/>
              <a:t>16</a:t>
            </a:fld>
            <a:endParaRPr lang="en-AU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Borrowing Bits to Grow a Subnet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each IP address class, only a certain number of bits can be borrowed from the host portion for use in the subnet mask.  </a:t>
            </a:r>
            <a:endParaRPr lang="en-AU" smtClean="0"/>
          </a:p>
          <a:p>
            <a:pPr eaLnBrk="1" hangingPunct="1">
              <a:buFont typeface="Wingdings" pitchFamily="2" charset="2"/>
              <a:buNone/>
            </a:pP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8F31D22-3325-48C9-869E-848B251ACA33}" type="slidenum">
              <a:rPr lang="en-AU"/>
              <a:pPr/>
              <a:t>17</a:t>
            </a:fld>
            <a:endParaRPr lang="en-AU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Borrowing Bits to Grow a Subnet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447800" y="2209800"/>
            <a:ext cx="6175375" cy="3654425"/>
            <a:chOff x="-3" y="-3"/>
            <a:chExt cx="3890" cy="2302"/>
          </a:xfrm>
        </p:grpSpPr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0" y="0"/>
              <a:ext cx="3884" cy="2296"/>
              <a:chOff x="0" y="0"/>
              <a:chExt cx="3884" cy="2296"/>
            </a:xfrm>
          </p:grpSpPr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0" y="0"/>
                <a:ext cx="3884" cy="461"/>
                <a:chOff x="0" y="0"/>
                <a:chExt cx="3884" cy="461"/>
              </a:xfrm>
            </p:grpSpPr>
            <p:sp>
              <p:nvSpPr>
                <p:cNvPr id="75827" name="Rectangle 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798" cy="4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/>
                  <a:r>
                    <a:rPr lang="en-AU" sz="1800" b="1">
                      <a:solidFill>
                        <a:srgbClr val="993366"/>
                      </a:solidFill>
                      <a:cs typeface="Times New Roman" pitchFamily="18" charset="0"/>
                    </a:rPr>
                    <a:t>Bits Available for Creating Subnets</a:t>
                  </a:r>
                  <a:endParaRPr lang="en-AU" sz="1300">
                    <a:cs typeface="Times New Roman" pitchFamily="18" charset="0"/>
                  </a:endParaRPr>
                </a:p>
                <a:p>
                  <a:pPr algn="ctr" eaLnBrk="0" hangingPunct="0"/>
                  <a:endParaRPr lang="en-AU"/>
                </a:p>
              </p:txBody>
            </p:sp>
            <p:sp>
              <p:nvSpPr>
                <p:cNvPr id="75828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84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22"/>
              <p:cNvGrpSpPr>
                <a:grpSpLocks/>
              </p:cNvGrpSpPr>
              <p:nvPr/>
            </p:nvGrpSpPr>
            <p:grpSpPr bwMode="auto">
              <a:xfrm>
                <a:off x="0" y="461"/>
                <a:ext cx="1093" cy="596"/>
                <a:chOff x="0" y="461"/>
                <a:chExt cx="1093" cy="596"/>
              </a:xfrm>
            </p:grpSpPr>
            <p:sp>
              <p:nvSpPr>
                <p:cNvPr id="75823" name="Rectangle 21"/>
                <p:cNvSpPr>
                  <a:spLocks noChangeArrowheads="1"/>
                </p:cNvSpPr>
                <p:nvPr/>
              </p:nvSpPr>
              <p:spPr bwMode="auto">
                <a:xfrm>
                  <a:off x="0" y="461"/>
                  <a:ext cx="1093" cy="596"/>
                </a:xfrm>
                <a:prstGeom prst="rect">
                  <a:avLst/>
                </a:prstGeom>
                <a:solidFill>
                  <a:srgbClr val="99336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" name="Group 20"/>
                <p:cNvGrpSpPr>
                  <a:grpSpLocks/>
                </p:cNvGrpSpPr>
                <p:nvPr/>
              </p:nvGrpSpPr>
              <p:grpSpPr bwMode="auto">
                <a:xfrm>
                  <a:off x="0" y="461"/>
                  <a:ext cx="1093" cy="596"/>
                  <a:chOff x="0" y="461"/>
                  <a:chExt cx="1093" cy="596"/>
                </a:xfrm>
              </p:grpSpPr>
              <p:sp>
                <p:nvSpPr>
                  <p:cNvPr id="75825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461"/>
                    <a:ext cx="1007" cy="596"/>
                  </a:xfrm>
                  <a:prstGeom prst="rect">
                    <a:avLst/>
                  </a:prstGeom>
                  <a:solidFill>
                    <a:srgbClr val="993366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 eaLnBrk="0" hangingPunct="0"/>
                    <a:r>
                      <a:rPr lang="en-AU" sz="1600" b="1" i="1">
                        <a:solidFill>
                          <a:srgbClr val="FFFFFF"/>
                        </a:solidFill>
                        <a:cs typeface="Times New Roman" pitchFamily="18" charset="0"/>
                      </a:rPr>
                      <a:t>Address Class</a:t>
                    </a:r>
                    <a:endParaRPr lang="en-AU" sz="1300">
                      <a:cs typeface="Times New Roman" pitchFamily="18" charset="0"/>
                    </a:endParaRPr>
                  </a:p>
                  <a:p>
                    <a:pPr algn="ctr" eaLnBrk="0" hangingPunct="0"/>
                    <a:endParaRPr lang="en-AU"/>
                  </a:p>
                </p:txBody>
              </p:sp>
              <p:sp>
                <p:nvSpPr>
                  <p:cNvPr id="75826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61"/>
                    <a:ext cx="1093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26"/>
              <p:cNvGrpSpPr>
                <a:grpSpLocks/>
              </p:cNvGrpSpPr>
              <p:nvPr/>
            </p:nvGrpSpPr>
            <p:grpSpPr bwMode="auto">
              <a:xfrm>
                <a:off x="1093" y="461"/>
                <a:ext cx="1149" cy="596"/>
                <a:chOff x="1093" y="461"/>
                <a:chExt cx="1149" cy="596"/>
              </a:xfrm>
            </p:grpSpPr>
            <p:sp>
              <p:nvSpPr>
                <p:cNvPr id="75819" name="Rectangle 25"/>
                <p:cNvSpPr>
                  <a:spLocks noChangeArrowheads="1"/>
                </p:cNvSpPr>
                <p:nvPr/>
              </p:nvSpPr>
              <p:spPr bwMode="auto">
                <a:xfrm>
                  <a:off x="1093" y="461"/>
                  <a:ext cx="1149" cy="596"/>
                </a:xfrm>
                <a:prstGeom prst="rect">
                  <a:avLst/>
                </a:prstGeom>
                <a:solidFill>
                  <a:srgbClr val="99336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" name="Group 24"/>
                <p:cNvGrpSpPr>
                  <a:grpSpLocks/>
                </p:cNvGrpSpPr>
                <p:nvPr/>
              </p:nvGrpSpPr>
              <p:grpSpPr bwMode="auto">
                <a:xfrm>
                  <a:off x="1093" y="461"/>
                  <a:ext cx="1149" cy="596"/>
                  <a:chOff x="1093" y="461"/>
                  <a:chExt cx="1149" cy="596"/>
                </a:xfrm>
              </p:grpSpPr>
              <p:sp>
                <p:nvSpPr>
                  <p:cNvPr id="75821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1136" y="461"/>
                    <a:ext cx="1063" cy="596"/>
                  </a:xfrm>
                  <a:prstGeom prst="rect">
                    <a:avLst/>
                  </a:prstGeom>
                  <a:solidFill>
                    <a:srgbClr val="993366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 eaLnBrk="0" hangingPunct="0"/>
                    <a:r>
                      <a:rPr lang="en-AU" sz="1600" b="1" i="1">
                        <a:solidFill>
                          <a:srgbClr val="FFFFFF"/>
                        </a:solidFill>
                        <a:cs typeface="Times New Roman" pitchFamily="18" charset="0"/>
                      </a:rPr>
                      <a:t>Host Bits</a:t>
                    </a:r>
                    <a:endParaRPr lang="en-AU" sz="1300">
                      <a:cs typeface="Times New Roman" pitchFamily="18" charset="0"/>
                    </a:endParaRPr>
                  </a:p>
                  <a:p>
                    <a:pPr algn="ctr" eaLnBrk="0" hangingPunct="0"/>
                    <a:endParaRPr lang="en-AU"/>
                  </a:p>
                </p:txBody>
              </p:sp>
              <p:sp>
                <p:nvSpPr>
                  <p:cNvPr id="75822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093" y="461"/>
                    <a:ext cx="1149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9" name="Group 30"/>
              <p:cNvGrpSpPr>
                <a:grpSpLocks/>
              </p:cNvGrpSpPr>
              <p:nvPr/>
            </p:nvGrpSpPr>
            <p:grpSpPr bwMode="auto">
              <a:xfrm>
                <a:off x="2242" y="461"/>
                <a:ext cx="1642" cy="596"/>
                <a:chOff x="2242" y="461"/>
                <a:chExt cx="1642" cy="596"/>
              </a:xfrm>
            </p:grpSpPr>
            <p:sp>
              <p:nvSpPr>
                <p:cNvPr id="75815" name="Rectangle 29"/>
                <p:cNvSpPr>
                  <a:spLocks noChangeArrowheads="1"/>
                </p:cNvSpPr>
                <p:nvPr/>
              </p:nvSpPr>
              <p:spPr bwMode="auto">
                <a:xfrm>
                  <a:off x="2242" y="461"/>
                  <a:ext cx="1642" cy="596"/>
                </a:xfrm>
                <a:prstGeom prst="rect">
                  <a:avLst/>
                </a:prstGeom>
                <a:solidFill>
                  <a:srgbClr val="993366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" name="Group 28"/>
                <p:cNvGrpSpPr>
                  <a:grpSpLocks/>
                </p:cNvGrpSpPr>
                <p:nvPr/>
              </p:nvGrpSpPr>
              <p:grpSpPr bwMode="auto">
                <a:xfrm>
                  <a:off x="2242" y="461"/>
                  <a:ext cx="1642" cy="596"/>
                  <a:chOff x="2242" y="461"/>
                  <a:chExt cx="1642" cy="596"/>
                </a:xfrm>
              </p:grpSpPr>
              <p:sp>
                <p:nvSpPr>
                  <p:cNvPr id="7581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2285" y="461"/>
                    <a:ext cx="1556" cy="596"/>
                  </a:xfrm>
                  <a:prstGeom prst="rect">
                    <a:avLst/>
                  </a:prstGeom>
                  <a:solidFill>
                    <a:srgbClr val="993366"/>
                  </a:solidFill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pPr algn="ctr" eaLnBrk="0" hangingPunct="0"/>
                    <a:r>
                      <a:rPr lang="en-AU" sz="1600" b="1" i="1">
                        <a:solidFill>
                          <a:srgbClr val="FFFFFF"/>
                        </a:solidFill>
                        <a:cs typeface="Times New Roman" pitchFamily="18" charset="0"/>
                      </a:rPr>
                      <a:t>Bits Available for Subnet</a:t>
                    </a:r>
                    <a:endParaRPr lang="en-AU" sz="1300">
                      <a:cs typeface="Times New Roman" pitchFamily="18" charset="0"/>
                    </a:endParaRPr>
                  </a:p>
                  <a:p>
                    <a:pPr algn="ctr" eaLnBrk="0" hangingPunct="0"/>
                    <a:endParaRPr lang="en-AU"/>
                  </a:p>
                </p:txBody>
              </p:sp>
              <p:sp>
                <p:nvSpPr>
                  <p:cNvPr id="75818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242" y="461"/>
                    <a:ext cx="1642" cy="596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" name="Group 32"/>
              <p:cNvGrpSpPr>
                <a:grpSpLocks/>
              </p:cNvGrpSpPr>
              <p:nvPr/>
            </p:nvGrpSpPr>
            <p:grpSpPr bwMode="auto">
              <a:xfrm>
                <a:off x="0" y="1057"/>
                <a:ext cx="1093" cy="413"/>
                <a:chOff x="0" y="1057"/>
                <a:chExt cx="1093" cy="413"/>
              </a:xfrm>
            </p:grpSpPr>
            <p:sp>
              <p:nvSpPr>
                <p:cNvPr id="75813" name="Rectangle 8"/>
                <p:cNvSpPr>
                  <a:spLocks noChangeArrowheads="1"/>
                </p:cNvSpPr>
                <p:nvPr/>
              </p:nvSpPr>
              <p:spPr bwMode="auto">
                <a:xfrm>
                  <a:off x="43" y="1057"/>
                  <a:ext cx="1007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A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algn="ctr" eaLnBrk="0" hangingPunct="0"/>
                  <a:endParaRPr lang="en-AU" b="1"/>
                </a:p>
              </p:txBody>
            </p:sp>
            <p:sp>
              <p:nvSpPr>
                <p:cNvPr id="75814" name="Rectangle 31"/>
                <p:cNvSpPr>
                  <a:spLocks noChangeArrowheads="1"/>
                </p:cNvSpPr>
                <p:nvPr/>
              </p:nvSpPr>
              <p:spPr bwMode="auto">
                <a:xfrm>
                  <a:off x="0" y="1057"/>
                  <a:ext cx="1093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34"/>
              <p:cNvGrpSpPr>
                <a:grpSpLocks/>
              </p:cNvGrpSpPr>
              <p:nvPr/>
            </p:nvGrpSpPr>
            <p:grpSpPr bwMode="auto">
              <a:xfrm>
                <a:off x="1093" y="1057"/>
                <a:ext cx="1149" cy="413"/>
                <a:chOff x="1093" y="1057"/>
                <a:chExt cx="1149" cy="413"/>
              </a:xfrm>
            </p:grpSpPr>
            <p:sp>
              <p:nvSpPr>
                <p:cNvPr id="75811" name="Rectangle 9"/>
                <p:cNvSpPr>
                  <a:spLocks noChangeArrowheads="1"/>
                </p:cNvSpPr>
                <p:nvPr/>
              </p:nvSpPr>
              <p:spPr bwMode="auto">
                <a:xfrm>
                  <a:off x="1136" y="1057"/>
                  <a:ext cx="1063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24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algn="ctr" eaLnBrk="0" hangingPunct="0"/>
                  <a:endParaRPr lang="en-AU"/>
                </a:p>
              </p:txBody>
            </p:sp>
            <p:sp>
              <p:nvSpPr>
                <p:cNvPr id="75812" name="Rectangle 33"/>
                <p:cNvSpPr>
                  <a:spLocks noChangeArrowheads="1"/>
                </p:cNvSpPr>
                <p:nvPr/>
              </p:nvSpPr>
              <p:spPr bwMode="auto">
                <a:xfrm>
                  <a:off x="1093" y="1057"/>
                  <a:ext cx="1149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6"/>
              <p:cNvGrpSpPr>
                <a:grpSpLocks/>
              </p:cNvGrpSpPr>
              <p:nvPr/>
            </p:nvGrpSpPr>
            <p:grpSpPr bwMode="auto">
              <a:xfrm>
                <a:off x="2242" y="1057"/>
                <a:ext cx="1642" cy="413"/>
                <a:chOff x="2242" y="1057"/>
                <a:chExt cx="1642" cy="413"/>
              </a:xfrm>
            </p:grpSpPr>
            <p:sp>
              <p:nvSpPr>
                <p:cNvPr id="75809" name="Rectangle 10"/>
                <p:cNvSpPr>
                  <a:spLocks noChangeArrowheads="1"/>
                </p:cNvSpPr>
                <p:nvPr/>
              </p:nvSpPr>
              <p:spPr bwMode="auto">
                <a:xfrm>
                  <a:off x="2285" y="1057"/>
                  <a:ext cx="1556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22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algn="ctr" eaLnBrk="0" hangingPunct="0"/>
                  <a:endParaRPr lang="en-AU" b="1"/>
                </a:p>
              </p:txBody>
            </p:sp>
            <p:sp>
              <p:nvSpPr>
                <p:cNvPr id="75810" name="Rectangle 35"/>
                <p:cNvSpPr>
                  <a:spLocks noChangeArrowheads="1"/>
                </p:cNvSpPr>
                <p:nvPr/>
              </p:nvSpPr>
              <p:spPr bwMode="auto">
                <a:xfrm>
                  <a:off x="2242" y="1057"/>
                  <a:ext cx="1642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38"/>
              <p:cNvGrpSpPr>
                <a:grpSpLocks/>
              </p:cNvGrpSpPr>
              <p:nvPr/>
            </p:nvGrpSpPr>
            <p:grpSpPr bwMode="auto">
              <a:xfrm>
                <a:off x="0" y="1470"/>
                <a:ext cx="1093" cy="413"/>
                <a:chOff x="0" y="1470"/>
                <a:chExt cx="1093" cy="413"/>
              </a:xfrm>
            </p:grpSpPr>
            <p:sp>
              <p:nvSpPr>
                <p:cNvPr id="75807" name="Rectangle 11"/>
                <p:cNvSpPr>
                  <a:spLocks noChangeArrowheads="1"/>
                </p:cNvSpPr>
                <p:nvPr/>
              </p:nvSpPr>
              <p:spPr bwMode="auto">
                <a:xfrm>
                  <a:off x="43" y="1470"/>
                  <a:ext cx="1007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B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algn="ctr" eaLnBrk="0" hangingPunct="0"/>
                  <a:endParaRPr lang="en-AU"/>
                </a:p>
              </p:txBody>
            </p:sp>
            <p:sp>
              <p:nvSpPr>
                <p:cNvPr id="75808" name="Rectangle 37"/>
                <p:cNvSpPr>
                  <a:spLocks noChangeArrowheads="1"/>
                </p:cNvSpPr>
                <p:nvPr/>
              </p:nvSpPr>
              <p:spPr bwMode="auto">
                <a:xfrm>
                  <a:off x="0" y="1470"/>
                  <a:ext cx="1093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1093" y="1470"/>
                <a:ext cx="1149" cy="413"/>
                <a:chOff x="1093" y="1470"/>
                <a:chExt cx="1149" cy="413"/>
              </a:xfrm>
            </p:grpSpPr>
            <p:sp>
              <p:nvSpPr>
                <p:cNvPr id="75805" name="Rectangle 12"/>
                <p:cNvSpPr>
                  <a:spLocks noChangeArrowheads="1"/>
                </p:cNvSpPr>
                <p:nvPr/>
              </p:nvSpPr>
              <p:spPr bwMode="auto">
                <a:xfrm>
                  <a:off x="1136" y="1470"/>
                  <a:ext cx="1063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16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algn="ctr" eaLnBrk="0" hangingPunct="0"/>
                  <a:endParaRPr lang="en-AU" b="1"/>
                </a:p>
              </p:txBody>
            </p:sp>
            <p:sp>
              <p:nvSpPr>
                <p:cNvPr id="75806" name="Rectangle 39"/>
                <p:cNvSpPr>
                  <a:spLocks noChangeArrowheads="1"/>
                </p:cNvSpPr>
                <p:nvPr/>
              </p:nvSpPr>
              <p:spPr bwMode="auto">
                <a:xfrm>
                  <a:off x="1093" y="1470"/>
                  <a:ext cx="1149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42"/>
              <p:cNvGrpSpPr>
                <a:grpSpLocks/>
              </p:cNvGrpSpPr>
              <p:nvPr/>
            </p:nvGrpSpPr>
            <p:grpSpPr bwMode="auto">
              <a:xfrm>
                <a:off x="2242" y="1470"/>
                <a:ext cx="1642" cy="413"/>
                <a:chOff x="2242" y="1470"/>
                <a:chExt cx="1642" cy="413"/>
              </a:xfrm>
            </p:grpSpPr>
            <p:sp>
              <p:nvSpPr>
                <p:cNvPr id="75803" name="Rectangle 13"/>
                <p:cNvSpPr>
                  <a:spLocks noChangeArrowheads="1"/>
                </p:cNvSpPr>
                <p:nvPr/>
              </p:nvSpPr>
              <p:spPr bwMode="auto">
                <a:xfrm>
                  <a:off x="2285" y="1470"/>
                  <a:ext cx="1556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14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algn="ctr" eaLnBrk="0" hangingPunct="0"/>
                  <a:endParaRPr lang="en-AU"/>
                </a:p>
              </p:txBody>
            </p:sp>
            <p:sp>
              <p:nvSpPr>
                <p:cNvPr id="75804" name="Rectangle 41"/>
                <p:cNvSpPr>
                  <a:spLocks noChangeArrowheads="1"/>
                </p:cNvSpPr>
                <p:nvPr/>
              </p:nvSpPr>
              <p:spPr bwMode="auto">
                <a:xfrm>
                  <a:off x="2242" y="1470"/>
                  <a:ext cx="1642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44"/>
              <p:cNvGrpSpPr>
                <a:grpSpLocks/>
              </p:cNvGrpSpPr>
              <p:nvPr/>
            </p:nvGrpSpPr>
            <p:grpSpPr bwMode="auto">
              <a:xfrm>
                <a:off x="0" y="1883"/>
                <a:ext cx="1093" cy="413"/>
                <a:chOff x="0" y="1883"/>
                <a:chExt cx="1093" cy="413"/>
              </a:xfrm>
            </p:grpSpPr>
            <p:sp>
              <p:nvSpPr>
                <p:cNvPr id="75801" name="Rectangle 14"/>
                <p:cNvSpPr>
                  <a:spLocks noChangeArrowheads="1"/>
                </p:cNvSpPr>
                <p:nvPr/>
              </p:nvSpPr>
              <p:spPr bwMode="auto">
                <a:xfrm>
                  <a:off x="43" y="1883"/>
                  <a:ext cx="1007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C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algn="ctr" eaLnBrk="0" hangingPunct="0"/>
                  <a:endParaRPr lang="en-AU"/>
                </a:p>
              </p:txBody>
            </p:sp>
            <p:sp>
              <p:nvSpPr>
                <p:cNvPr id="75802" name="Rectangle 43"/>
                <p:cNvSpPr>
                  <a:spLocks noChangeArrowheads="1"/>
                </p:cNvSpPr>
                <p:nvPr/>
              </p:nvSpPr>
              <p:spPr bwMode="auto">
                <a:xfrm>
                  <a:off x="0" y="1883"/>
                  <a:ext cx="1093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46"/>
              <p:cNvGrpSpPr>
                <a:grpSpLocks/>
              </p:cNvGrpSpPr>
              <p:nvPr/>
            </p:nvGrpSpPr>
            <p:grpSpPr bwMode="auto">
              <a:xfrm>
                <a:off x="1093" y="1883"/>
                <a:ext cx="1149" cy="413"/>
                <a:chOff x="1093" y="1883"/>
                <a:chExt cx="1149" cy="413"/>
              </a:xfrm>
            </p:grpSpPr>
            <p:sp>
              <p:nvSpPr>
                <p:cNvPr id="75799" name="Rectangle 15"/>
                <p:cNvSpPr>
                  <a:spLocks noChangeArrowheads="1"/>
                </p:cNvSpPr>
                <p:nvPr/>
              </p:nvSpPr>
              <p:spPr bwMode="auto">
                <a:xfrm>
                  <a:off x="1136" y="1883"/>
                  <a:ext cx="1063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8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algn="ctr" eaLnBrk="0" hangingPunct="0"/>
                  <a:endParaRPr lang="en-AU"/>
                </a:p>
              </p:txBody>
            </p:sp>
            <p:sp>
              <p:nvSpPr>
                <p:cNvPr id="7580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93" y="1883"/>
                  <a:ext cx="1149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48"/>
              <p:cNvGrpSpPr>
                <a:grpSpLocks/>
              </p:cNvGrpSpPr>
              <p:nvPr/>
            </p:nvGrpSpPr>
            <p:grpSpPr bwMode="auto">
              <a:xfrm>
                <a:off x="2242" y="1883"/>
                <a:ext cx="1642" cy="413"/>
                <a:chOff x="2242" y="1883"/>
                <a:chExt cx="1642" cy="413"/>
              </a:xfrm>
            </p:grpSpPr>
            <p:sp>
              <p:nvSpPr>
                <p:cNvPr id="75797" name="Rectangle 16"/>
                <p:cNvSpPr>
                  <a:spLocks noChangeArrowheads="1"/>
                </p:cNvSpPr>
                <p:nvPr/>
              </p:nvSpPr>
              <p:spPr bwMode="auto">
                <a:xfrm>
                  <a:off x="2285" y="1883"/>
                  <a:ext cx="1556" cy="4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 algn="ctr" eaLnBrk="0" hangingPunct="0"/>
                  <a:r>
                    <a:rPr lang="en-AU" sz="1300" b="1">
                      <a:solidFill>
                        <a:srgbClr val="993366"/>
                      </a:solidFill>
                      <a:cs typeface="Times New Roman" pitchFamily="18" charset="0"/>
                    </a:rPr>
                    <a:t>6</a:t>
                  </a:r>
                  <a:endParaRPr lang="en-AU" sz="1300" b="1">
                    <a:cs typeface="Times New Roman" pitchFamily="18" charset="0"/>
                  </a:endParaRPr>
                </a:p>
                <a:p>
                  <a:pPr algn="ctr" eaLnBrk="0" hangingPunct="0"/>
                  <a:endParaRPr lang="en-AU" b="1"/>
                </a:p>
              </p:txBody>
            </p:sp>
            <p:sp>
              <p:nvSpPr>
                <p:cNvPr id="75798" name="Rectangle 47"/>
                <p:cNvSpPr>
                  <a:spLocks noChangeArrowheads="1"/>
                </p:cNvSpPr>
                <p:nvPr/>
              </p:nvSpPr>
              <p:spPr bwMode="auto">
                <a:xfrm>
                  <a:off x="2242" y="1883"/>
                  <a:ext cx="1642" cy="41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5783" name="Rectangle 50"/>
            <p:cNvSpPr>
              <a:spLocks noChangeArrowheads="1"/>
            </p:cNvSpPr>
            <p:nvPr/>
          </p:nvSpPr>
          <p:spPr bwMode="auto">
            <a:xfrm>
              <a:off x="-3" y="-3"/>
              <a:ext cx="3890" cy="230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4DD38A2-A6E9-4827-A1F3-32D34E3611FF}" type="slidenum">
              <a:rPr lang="en-AU"/>
              <a:pPr/>
              <a:t>18</a:t>
            </a:fld>
            <a:endParaRPr lang="en-AU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Subnetting a Class A Network</a:t>
            </a:r>
            <a:endParaRPr lang="en-AU" smtClean="0"/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default subnet mask for a class A network is </a:t>
            </a:r>
            <a:r>
              <a:rPr lang="en-US" smtClean="0">
                <a:solidFill>
                  <a:srgbClr val="993300"/>
                </a:solidFill>
              </a:rPr>
              <a:t>255.0.0.0</a:t>
            </a:r>
            <a:r>
              <a:rPr lang="en-US" smtClean="0"/>
              <a:t> which allows for more than </a:t>
            </a:r>
            <a:r>
              <a:rPr lang="en-US" smtClean="0">
                <a:solidFill>
                  <a:srgbClr val="993300"/>
                </a:solidFill>
              </a:rPr>
              <a:t>16,000,000</a:t>
            </a:r>
            <a:r>
              <a:rPr lang="en-US" smtClean="0"/>
              <a:t> hosts on a single  network.</a:t>
            </a:r>
          </a:p>
          <a:p>
            <a:pPr eaLnBrk="1" hangingPunct="1"/>
            <a:r>
              <a:rPr lang="en-US" smtClean="0"/>
              <a:t>The default subnet mask uses only 8 bits to identify the network, leaving 24 bits for host addressing .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75BECB-962F-4696-832E-9B76F442DD33}" type="slidenum">
              <a:rPr lang="en-AU"/>
              <a:pPr/>
              <a:t>19</a:t>
            </a:fld>
            <a:endParaRPr lang="en-AU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Subnetting a Class A Network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To subnet a Class A network, you need to borrow a sufficient number of bits from the 24-bit host portion of the mask to allow for the number of subnets you plan to create, now &amp; in the future.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Example: To create 2 subnets with more than 4 millions hosts per subnet, you must borrow 2 bits from the 2</a:t>
            </a:r>
            <a:r>
              <a:rPr lang="en-US" sz="2800" baseline="30000" smtClean="0"/>
              <a:t>nd</a:t>
            </a:r>
            <a:r>
              <a:rPr lang="en-US" sz="2800" smtClean="0"/>
              <a:t> octet &amp; use 10 masked (value equals one) bits for the subnet mask (11111111.11000000) or 255.192 in decimal.   </a:t>
            </a:r>
            <a:endParaRPr lang="en-AU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AB3E89-7BA8-4608-9D95-E625367FD4C8}" type="slidenum">
              <a:rPr lang="en-AU"/>
              <a:pPr/>
              <a:t>2</a:t>
            </a:fld>
            <a:endParaRPr lang="en-AU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Introduction</a:t>
            </a:r>
            <a:endParaRPr lang="en-AU" smtClean="0"/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Subnetting is the foundation underlying the expansion of both Local Networks &amp; the Internet in today’s world.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Subnetting has become essential knowledge for the Administrator of any network.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There are 2 fundamental reasons why subnetting has so much importance in today’s networking environment:</a:t>
            </a:r>
            <a:endParaRPr lang="en-AU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C394A9-7EC3-4CDC-98C1-5AD2F19DAB76}" type="slidenum">
              <a:rPr lang="en-AU"/>
              <a:pPr/>
              <a:t>20</a:t>
            </a:fld>
            <a:endParaRPr lang="en-AU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Subnetting a Class A Network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Keep in mind that each of the 8-bit octets has binary place values.</a:t>
            </a:r>
          </a:p>
          <a:p>
            <a:pPr eaLnBrk="1" hangingPunct="1"/>
            <a:r>
              <a:rPr lang="en-US" smtClean="0"/>
              <a:t>When you borrow bits from the Host ID portion of the standard mask, you don’t change the value of the bits, only how they are grouped &amp; used.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F978AD-B5BF-40DE-8F0F-0732B6602B6A}" type="slidenum">
              <a:rPr lang="en-AU"/>
              <a:pPr/>
              <a:t>21</a:t>
            </a:fld>
            <a:endParaRPr lang="en-AU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Subnetting a Class A Network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pic>
        <p:nvPicPr>
          <p:cNvPr id="79877" name="Picture 5" descr="C:\My Documents\TCP_IP\ip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209800"/>
            <a:ext cx="6705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5832B2-378F-4D7D-A566-FA5A40F7D33A}" type="slidenum">
              <a:rPr lang="en-AU"/>
              <a:pPr/>
              <a:t>22</a:t>
            </a:fld>
            <a:endParaRPr lang="en-AU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A Subnet Masks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457200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AU" sz="2000" smtClean="0"/>
              <a:t>A sample of subnet mask options available for Class A addresses. </a:t>
            </a:r>
          </a:p>
        </p:txBody>
      </p:sp>
      <p:pic>
        <p:nvPicPr>
          <p:cNvPr id="80902" name="Picture 5" descr="C:\My Documents\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90800"/>
            <a:ext cx="7086600" cy="362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B3139C1-9CC1-4384-BCC1-65026BCE2C08}" type="slidenum">
              <a:rPr lang="en-AU"/>
              <a:pPr/>
              <a:t>23</a:t>
            </a:fld>
            <a:endParaRPr lang="en-AU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A Subnet Masks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All subnet masks contain 32 bits; no more, no less.</a:t>
            </a:r>
          </a:p>
          <a:p>
            <a:pPr eaLnBrk="1" hangingPunct="1"/>
            <a:r>
              <a:rPr lang="en-AU" smtClean="0"/>
              <a:t>However a subnet mask cannot filter more than 30 bits.  This means 2 things:</a:t>
            </a:r>
          </a:p>
          <a:p>
            <a:pPr lvl="1" eaLnBrk="1" hangingPunct="1">
              <a:buClr>
                <a:schemeClr val="accent2"/>
              </a:buClr>
            </a:pPr>
            <a:r>
              <a:rPr lang="en-AU" smtClean="0"/>
              <a:t>One, that there cannot be more than 30 ones bits in the subnet mask.</a:t>
            </a:r>
          </a:p>
          <a:p>
            <a:pPr lvl="1" eaLnBrk="1" hangingPunct="1">
              <a:buClr>
                <a:schemeClr val="accent2"/>
              </a:buClr>
            </a:pPr>
            <a:r>
              <a:rPr lang="en-AU" smtClean="0"/>
              <a:t>Two, that there must always be at least 2 bits available for the Host 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818449-8158-498B-B7A9-593D0BE1F84A}" type="slidenum">
              <a:rPr lang="en-AU"/>
              <a:pPr/>
              <a:t>24</a:t>
            </a:fld>
            <a:endParaRPr lang="en-AU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A Subnet Masks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The subnet mask with the highest value (</a:t>
            </a:r>
            <a:r>
              <a:rPr lang="en-AU" smtClean="0">
                <a:solidFill>
                  <a:srgbClr val="993300"/>
                </a:solidFill>
              </a:rPr>
              <a:t>255.255.255.252</a:t>
            </a:r>
            <a:r>
              <a:rPr lang="en-AU" smtClean="0"/>
              <a:t>) has a binary representation of: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AU" b="1" smtClean="0">
                <a:solidFill>
                  <a:srgbClr val="993300"/>
                </a:solidFill>
              </a:rPr>
              <a:t>11111111.11111111.11111111.11111100</a:t>
            </a:r>
          </a:p>
          <a:p>
            <a:pPr eaLnBrk="1" hangingPunct="1"/>
            <a:r>
              <a:rPr lang="en-AU" smtClean="0"/>
              <a:t>The 2 zeroes in this subnet mask represent the 2 positions set aside for the Host address portion of the address.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6DC238-BBF1-4207-BC5F-B48D8B020275}" type="slidenum">
              <a:rPr lang="en-AU"/>
              <a:pPr/>
              <a:t>25</a:t>
            </a:fld>
            <a:endParaRPr lang="en-AU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Class A Subnet Masks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Remember that the addresses with all ones (broadcast address) &amp; all zeroes (local network) cannot be used as they have special meanings.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A41DEA0-75DA-4319-9427-DC6F66E759C3}" type="slidenum">
              <a:rPr lang="en-AU"/>
              <a:pPr/>
              <a:t>26</a:t>
            </a:fld>
            <a:endParaRPr lang="en-AU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mtClean="0"/>
              <a:t>Subnetting Class B &amp; Class C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z="3100" smtClean="0"/>
              <a:t>The table on slide 76 “Class A Subnet Masks” is similar to the tables used for Class B &amp; Class C IP addresses &amp; subnet masks.</a:t>
            </a:r>
          </a:p>
          <a:p>
            <a:pPr eaLnBrk="1" hangingPunct="1"/>
            <a:r>
              <a:rPr lang="en-AU" sz="3100" smtClean="0"/>
              <a:t>The only differences are that you have fewer options (due to a fewer number of bits available) &amp; that you’re much more likely to work with Class B &amp; Class C networks in real life.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47AB54F-7DFF-4ABD-9345-95C504D0254E}" type="slidenum">
              <a:rPr lang="en-AU"/>
              <a:pPr/>
              <a:t>27</a:t>
            </a:fld>
            <a:endParaRPr lang="en-AU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mtClean="0"/>
              <a:t>Subnetting Class B &amp; Class C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8602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457200"/>
          </a:xfrm>
          <a:noFill/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AU" sz="2000" smtClean="0"/>
              <a:t>A sample of the subnet masks available for Class B networks. </a:t>
            </a:r>
          </a:p>
        </p:txBody>
      </p:sp>
      <p:pic>
        <p:nvPicPr>
          <p:cNvPr id="86022" name="Picture 5" descr="C:\My Documents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590800"/>
            <a:ext cx="716280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B61605-22C8-443A-B68A-08E3EDD36F05}" type="slidenum">
              <a:rPr lang="en-AU"/>
              <a:pPr/>
              <a:t>28</a:t>
            </a:fld>
            <a:endParaRPr lang="en-AU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mtClean="0"/>
              <a:t>Subnetting Class B &amp; Class C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8704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457200"/>
          </a:xfrm>
          <a:noFill/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AU" sz="2000" smtClean="0"/>
              <a:t>A list of the subnet masks available for Class C networks. </a:t>
            </a:r>
          </a:p>
        </p:txBody>
      </p:sp>
      <p:pic>
        <p:nvPicPr>
          <p:cNvPr id="87046" name="Picture 5" descr="C:\My Documents\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590800"/>
            <a:ext cx="7086600" cy="3748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BCA5DC-3724-472E-AD23-46FAC0AFC99C}" type="slidenum">
              <a:rPr lang="en-AU"/>
              <a:pPr/>
              <a:t>29</a:t>
            </a:fld>
            <a:endParaRPr lang="en-AU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mtClean="0"/>
              <a:t>Knowing How to Calculate Subnets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1828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AU" sz="2900" smtClean="0"/>
              <a:t>To determine the number of subnets &amp; hosts per subnet available for any of the available subnet masks, 2 simple formulas to calculate these numbers: </a:t>
            </a:r>
          </a:p>
        </p:txBody>
      </p:sp>
      <p:pic>
        <p:nvPicPr>
          <p:cNvPr id="88070" name="Picture 6" descr="C:\My Documents\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038600"/>
            <a:ext cx="7696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A51ABA-D43C-4229-80FF-7036B258BB53}" type="slidenum">
              <a:rPr lang="en-AU"/>
              <a:pPr/>
              <a:t>3</a:t>
            </a:fld>
            <a:endParaRPr lang="en-AU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Introduction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SzPct val="85000"/>
              <a:buFont typeface="Wingdings" pitchFamily="2" charset="2"/>
              <a:buAutoNum type="arabicParenR"/>
            </a:pPr>
            <a:r>
              <a:rPr lang="en-US" smtClean="0"/>
              <a:t>The world is running out of available IP addresses.  There just isn’t an unlimited number of IP addresses available &amp; subnetting helps extend the existing addresses until either the next version of IP is rolled out or some other technology charges on the scene.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1D9E31-43A4-4AEE-8FF8-ED3887EECC1E}" type="slidenum">
              <a:rPr lang="en-AU"/>
              <a:pPr/>
              <a:t>30</a:t>
            </a:fld>
            <a:endParaRPr lang="en-AU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smtClean="0"/>
              <a:t>Knowing How to Calculate Subnets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Although the 2 formulas look identical, the key is to remember the number you’re trying to calculate, hosts or subnets.</a:t>
            </a:r>
          </a:p>
          <a:p>
            <a:pPr eaLnBrk="1" hangingPunct="1"/>
            <a:r>
              <a:rPr lang="en-AU" smtClean="0"/>
              <a:t>Eg., suppose you are asked to determine the number of subnets available &amp; the number of hosts available on each subnet on the network 192.168.1.0   </a:t>
            </a:r>
            <a:r>
              <a:rPr lang="en-AU" smtClean="0">
                <a:solidFill>
                  <a:srgbClr val="FF0000"/>
                </a:solidFill>
                <a:sym typeface="Monotype Sorts" pitchFamily="2" charset="2"/>
                <a:hlinkClick r:id="rId2" action="ppaction://hlinkfile"/>
              </a:rPr>
              <a:t>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3382D3-2DEB-4132-911A-491EB39C6153}" type="slidenum">
              <a:rPr lang="en-AU"/>
              <a:pPr/>
              <a:t>31</a:t>
            </a:fld>
            <a:endParaRPr lang="en-AU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AU" smtClean="0"/>
              <a:t>Knowing How to Calculate Subnets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Using the subnet &amp; hosts formulas, the answers are easily calculated.  Of course, you must know your powers of 2 to calculate the answers.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C66C51-35C9-4863-999F-C3DF5B140615}" type="slidenum">
              <a:rPr lang="en-AU"/>
              <a:pPr/>
              <a:t>32</a:t>
            </a:fld>
            <a:endParaRPr lang="en-AU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mtClean="0"/>
              <a:t>Class C Subnets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0"/>
            <a:ext cx="7086600" cy="1295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AU" sz="2700" smtClean="0"/>
              <a:t>Knowing the relationships in this table will significantly reduce the time you spend calculating subnetting problems.</a:t>
            </a:r>
          </a:p>
        </p:txBody>
      </p:sp>
      <p:pic>
        <p:nvPicPr>
          <p:cNvPr id="91142" name="Picture 4" descr="C:\My Documents\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276600"/>
            <a:ext cx="7086600" cy="307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B8E8B5-D1F4-4E50-AC26-15DB9567991F}" type="slidenum">
              <a:rPr lang="en-AU"/>
              <a:pPr/>
              <a:t>33</a:t>
            </a:fld>
            <a:endParaRPr lang="en-AU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mtClean="0"/>
              <a:t>Class C Subnets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To determine the total length of the subnet mask, add 24 to the number of borrowed (subnet) bits.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C05F64-45C3-40E4-A9BA-C91961034BEF}" type="slidenum">
              <a:rPr lang="en-AU"/>
              <a:pPr/>
              <a:t>34</a:t>
            </a:fld>
            <a:endParaRPr lang="en-AU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mtClean="0"/>
              <a:t>Class B Subnets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To calculate the number of subnets &amp; hosts available from a Class B subnet mask, you use the same host &amp; subnet formulas described for calculating Class C values.</a:t>
            </a:r>
          </a:p>
          <a:p>
            <a:pPr eaLnBrk="1" hangingPunct="1"/>
            <a:r>
              <a:rPr lang="en-AU" smtClean="0"/>
              <a:t>Using these formulas I have constructed a table that contains the Class B subnet &amp; host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7D745A-C00A-4394-AFEC-C4A12B3EEA86}" type="slidenum">
              <a:rPr lang="en-AU"/>
              <a:pPr/>
              <a:t>35</a:t>
            </a:fld>
            <a:endParaRPr lang="en-AU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mtClean="0"/>
              <a:t>Class B Subnets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pic>
        <p:nvPicPr>
          <p:cNvPr id="94213" name="Picture 4" descr="C:\My Documents\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81200"/>
            <a:ext cx="7010400" cy="43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90A6E-6BC3-4D97-9896-AA3583597720}" type="slidenum">
              <a:rPr lang="en-AU"/>
              <a:pPr/>
              <a:t>36</a:t>
            </a:fld>
            <a:endParaRPr lang="en-AU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mtClean="0"/>
              <a:t>A Short Broadcast</a:t>
            </a:r>
            <a:endParaRPr lang="en-AU" sz="2800" i="1" smtClean="0"/>
          </a:p>
        </p:txBody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A broadcast is a message that every node on a network or subnetwork receives &amp; examines.</a:t>
            </a:r>
          </a:p>
          <a:p>
            <a:pPr eaLnBrk="1" hangingPunct="1"/>
            <a:r>
              <a:rPr lang="en-AU" smtClean="0"/>
              <a:t>Cisco IOS supports 2 different types of broadcast messages:</a:t>
            </a:r>
          </a:p>
          <a:p>
            <a:pPr lvl="1" eaLnBrk="1" hangingPunct="1">
              <a:buClr>
                <a:schemeClr val="accent2"/>
              </a:buClr>
            </a:pPr>
            <a:r>
              <a:rPr lang="en-AU" smtClean="0"/>
              <a:t>Flooded</a:t>
            </a:r>
          </a:p>
          <a:p>
            <a:pPr lvl="1" eaLnBrk="1" hangingPunct="1">
              <a:buClr>
                <a:schemeClr val="accent2"/>
              </a:buClr>
            </a:pPr>
            <a:r>
              <a:rPr lang="en-AU" smtClean="0"/>
              <a:t>Directed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93D8D6-E92B-48A6-926A-69D3375FB64B}" type="slidenum">
              <a:rPr lang="en-AU"/>
              <a:pPr/>
              <a:t>37</a:t>
            </a:fld>
            <a:endParaRPr lang="en-AU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mtClean="0"/>
              <a:t>A Short Broadcast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Generally speaking, routers do not propagate broadcasts, which is one of the benefits of installing a router in the first place.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21844C-C558-4E5C-8F31-927EF3C7CAE4}" type="slidenum">
              <a:rPr lang="en-AU"/>
              <a:pPr/>
              <a:t>38</a:t>
            </a:fld>
            <a:endParaRPr lang="en-AU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smtClean="0"/>
              <a:t>A Short Broadcast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smtClean="0"/>
              <a:t>Flooded broadcasts (those with the nominal broadcast address of 255.255.255.255) are not forwarded by the router &amp; are considered local traffic only.</a:t>
            </a:r>
          </a:p>
          <a:p>
            <a:pPr eaLnBrk="1" hangingPunct="1"/>
            <a:r>
              <a:rPr lang="en-AU" smtClean="0"/>
              <a:t>Directed broadcasts, which contain all 1’s in the Host portion of the IP address, are addressed to a specific subnetwork &amp; are allowed to pass.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44CE31-00C3-4B3A-84DE-E7E233AA6744}" type="slidenum">
              <a:rPr lang="en-AU"/>
              <a:pPr/>
              <a:t>4</a:t>
            </a:fld>
            <a:endParaRPr lang="en-AU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Introduction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SzPct val="85000"/>
              <a:buFont typeface="Wingdings" pitchFamily="2" charset="2"/>
              <a:buAutoNum type="arabicParenR" startAt="2"/>
            </a:pPr>
            <a:r>
              <a:rPr lang="en-US" smtClean="0"/>
              <a:t>Subnetting reduces the size of the routing tables stored in routers.  Subnetting extends the existing IP address base &amp; restructures the IP address.  As a result, routers must have a way to extract from a IP address both the Network address &amp; the Host address.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42D945-10CB-4739-A033-E1888A3E3BEE}" type="slidenum">
              <a:rPr lang="en-AU"/>
              <a:pPr/>
              <a:t>5</a:t>
            </a:fld>
            <a:endParaRPr lang="en-AU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Introduction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smtClean="0"/>
              <a:t>There are only 3 usable IP address classes: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sz="3000" smtClean="0"/>
              <a:t>Class A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sz="3000" smtClean="0"/>
              <a:t>Class B</a:t>
            </a:r>
          </a:p>
          <a:p>
            <a:pPr lvl="1"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sz="3000" smtClean="0"/>
              <a:t>Class C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Class A networks have the highest number of available hosts.</a:t>
            </a:r>
          </a:p>
          <a:p>
            <a:pPr eaLnBrk="1" hangingPunct="1">
              <a:lnSpc>
                <a:spcPct val="90000"/>
              </a:lnSpc>
            </a:pPr>
            <a:r>
              <a:rPr lang="en-US" sz="3000" smtClean="0"/>
              <a:t>Class C networks have the fewest number of hosts.</a:t>
            </a:r>
            <a:endParaRPr lang="en-AU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D90FA6-B849-43E3-8D75-08283F5F4E03}" type="slidenum">
              <a:rPr lang="en-AU"/>
              <a:pPr/>
              <a:t>6</a:t>
            </a:fld>
            <a:endParaRPr lang="en-AU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Subnetting Networks ID</a:t>
            </a:r>
            <a:endParaRPr lang="en-AU" sz="2800" i="1" smtClean="0"/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3-step example of how the default Class A subnet mask is applied to a Class A address:</a:t>
            </a:r>
            <a:endParaRPr lang="en-AU" smtClean="0"/>
          </a:p>
        </p:txBody>
      </p:sp>
      <p:pic>
        <p:nvPicPr>
          <p:cNvPr id="64518" name="Picture 4" descr="C:\My Documents\TCP_IP\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733800"/>
            <a:ext cx="708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9B775F-8E79-46D7-839D-69DC1A3F2546}" type="slidenum">
              <a:rPr lang="en-AU"/>
              <a:pPr/>
              <a:t>7</a:t>
            </a:fld>
            <a:endParaRPr lang="en-AU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Subnetting Networks ID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 the previous slide, the default Class A subnet mask (</a:t>
            </a:r>
            <a:r>
              <a:rPr lang="en-US" sz="2800" smtClean="0">
                <a:solidFill>
                  <a:srgbClr val="993300"/>
                </a:solidFill>
              </a:rPr>
              <a:t>255.0.0.0</a:t>
            </a:r>
            <a:r>
              <a:rPr lang="en-US" sz="2800" smtClean="0"/>
              <a:t>) is </a:t>
            </a:r>
            <a:r>
              <a:rPr lang="en-US" sz="2800" smtClean="0">
                <a:solidFill>
                  <a:srgbClr val="993300"/>
                </a:solidFill>
              </a:rPr>
              <a:t>AND’d</a:t>
            </a:r>
            <a:r>
              <a:rPr lang="en-US" sz="2800" smtClean="0"/>
              <a:t> with the Class A address (</a:t>
            </a:r>
            <a:r>
              <a:rPr lang="en-US" sz="2800" smtClean="0">
                <a:solidFill>
                  <a:srgbClr val="993300"/>
                </a:solidFill>
              </a:rPr>
              <a:t>123.123.123.001</a:t>
            </a:r>
            <a:r>
              <a:rPr lang="en-US" sz="2800" smtClean="0"/>
              <a:t>) using Boolean Algebra, which results in the Network ID (</a:t>
            </a:r>
            <a:r>
              <a:rPr lang="en-US" sz="2800" smtClean="0">
                <a:solidFill>
                  <a:srgbClr val="993300"/>
                </a:solidFill>
              </a:rPr>
              <a:t>123.0.0.0</a:t>
            </a:r>
            <a:r>
              <a:rPr lang="en-US" sz="2800" smtClean="0"/>
              <a:t>) being revealed.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default Class B subnet mask (</a:t>
            </a:r>
            <a:r>
              <a:rPr lang="en-US" sz="2800" smtClean="0">
                <a:solidFill>
                  <a:srgbClr val="993300"/>
                </a:solidFill>
              </a:rPr>
              <a:t>255.255.0.0</a:t>
            </a:r>
            <a:r>
              <a:rPr lang="en-US" sz="2800" smtClean="0"/>
              <a:t>) strips out the 16-bit network ID &amp; the default Class C subnet mask (</a:t>
            </a:r>
            <a:r>
              <a:rPr lang="en-US" sz="2800" smtClean="0">
                <a:solidFill>
                  <a:srgbClr val="993300"/>
                </a:solidFill>
              </a:rPr>
              <a:t>255.255.255.0</a:t>
            </a:r>
            <a:r>
              <a:rPr lang="en-US" sz="2800" smtClean="0"/>
              <a:t>) strips out the 24-bit network ID.</a:t>
            </a:r>
            <a:endParaRPr lang="en-AU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D4D2355-D735-49E1-88B1-1331D4FC0DB2}" type="slidenum">
              <a:rPr lang="en-AU"/>
              <a:pPr/>
              <a:t>8</a:t>
            </a:fld>
            <a:endParaRPr lang="en-AU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Subnetting, Subnet &amp; Subnet Mask</a:t>
            </a:r>
            <a:endParaRPr lang="en-AU" smtClean="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Subnetting, a subnet &amp; a subnet mask are all different.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 fact, the 1</a:t>
            </a:r>
            <a:r>
              <a:rPr lang="en-US" baseline="30000" smtClean="0"/>
              <a:t>st</a:t>
            </a:r>
            <a:r>
              <a:rPr lang="en-US" smtClean="0"/>
              <a:t> creates the 2</a:t>
            </a:r>
            <a:r>
              <a:rPr lang="en-US" baseline="30000" smtClean="0"/>
              <a:t>nd</a:t>
            </a:r>
            <a:r>
              <a:rPr lang="en-US" smtClean="0"/>
              <a:t> &amp; is identified by the 3</a:t>
            </a:r>
            <a:r>
              <a:rPr lang="en-US" baseline="30000" smtClean="0"/>
              <a:t>rd</a:t>
            </a:r>
            <a:r>
              <a:rPr lang="en-US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993300"/>
                </a:solidFill>
              </a:rPr>
              <a:t>Subnetting</a:t>
            </a:r>
            <a:r>
              <a:rPr lang="en-US" smtClean="0"/>
              <a:t> is the process of dividing a network &amp; its IP addresses into segments, each of which is called a </a:t>
            </a:r>
            <a:r>
              <a:rPr lang="en-US" smtClean="0">
                <a:solidFill>
                  <a:srgbClr val="993300"/>
                </a:solidFill>
              </a:rPr>
              <a:t>subnetwork</a:t>
            </a:r>
            <a:r>
              <a:rPr lang="en-US" smtClean="0"/>
              <a:t> or </a:t>
            </a:r>
            <a:r>
              <a:rPr lang="en-US" smtClean="0">
                <a:solidFill>
                  <a:srgbClr val="993300"/>
                </a:solidFill>
              </a:rPr>
              <a:t>subnet</a:t>
            </a:r>
            <a:r>
              <a:rPr lang="en-US" smtClean="0"/>
              <a:t>.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F89146E-043D-4055-B4D3-45A2CEB9B060}" type="slidenum">
              <a:rPr lang="en-AU"/>
              <a:pPr/>
              <a:t>9</a:t>
            </a:fld>
            <a:endParaRPr lang="en-AU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/>
              <a:t>Subnetting, Subnet &amp; Subnet Mask </a:t>
            </a:r>
            <a:r>
              <a:rPr lang="en-US" sz="2800" i="1" smtClean="0"/>
              <a:t>(Cont.)</a:t>
            </a:r>
            <a:endParaRPr lang="en-AU" sz="2800" i="1" smtClean="0"/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smtClean="0">
                <a:solidFill>
                  <a:srgbClr val="993300"/>
                </a:solidFill>
              </a:rPr>
              <a:t>subnet mask</a:t>
            </a:r>
            <a:r>
              <a:rPr lang="en-US" smtClean="0"/>
              <a:t> is the 32-bit number that the router uses to cover up the network address to show which bits are being used to identify the subnet.</a:t>
            </a:r>
            <a:endParaRPr lang="en-A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1674</Words>
  <Application>Microsoft Office PowerPoint</Application>
  <PresentationFormat>On-screen Show (4:3)</PresentationFormat>
  <Paragraphs>155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 Subnetting</vt:lpstr>
      <vt:lpstr>Introduction</vt:lpstr>
      <vt:lpstr>Introduction (Cont.)</vt:lpstr>
      <vt:lpstr>Introduction (Cont.)</vt:lpstr>
      <vt:lpstr>Introduction (Cont.)</vt:lpstr>
      <vt:lpstr>Subnetting Networks ID</vt:lpstr>
      <vt:lpstr>Subnetting Networks ID (Cont.)</vt:lpstr>
      <vt:lpstr>Subnetting, Subnet &amp; Subnet Mask</vt:lpstr>
      <vt:lpstr>Subnetting, Subnet &amp; Subnet Mask (Cont.)</vt:lpstr>
      <vt:lpstr>Subnetting </vt:lpstr>
      <vt:lpstr>Subnetting (Cont.)</vt:lpstr>
      <vt:lpstr>Subnetting (Cont.)</vt:lpstr>
      <vt:lpstr>Subnetting (Cont.)</vt:lpstr>
      <vt:lpstr>Subnetting (Cont.)</vt:lpstr>
      <vt:lpstr>Borrowing Bits to Grow a Subnet</vt:lpstr>
      <vt:lpstr>Borrowing Bits to Grow a Subnet (Cont.)</vt:lpstr>
      <vt:lpstr>Borrowing Bits to Grow a Subnet (Cont.)</vt:lpstr>
      <vt:lpstr>Subnetting a Class A Network</vt:lpstr>
      <vt:lpstr>Subnetting a Class A Network (Cont.)</vt:lpstr>
      <vt:lpstr>Subnetting a Class A Network (Cont.)</vt:lpstr>
      <vt:lpstr>Subnetting a Class A Network (Cont.)</vt:lpstr>
      <vt:lpstr>Class A Subnet Masks (Cont.)</vt:lpstr>
      <vt:lpstr>Class A Subnet Masks (Cont.)</vt:lpstr>
      <vt:lpstr>Class A Subnet Masks (Cont.)</vt:lpstr>
      <vt:lpstr>Class A Subnet Masks (Cont.)</vt:lpstr>
      <vt:lpstr>Subnetting Class B &amp; Class C</vt:lpstr>
      <vt:lpstr>Subnetting Class B &amp; Class C (Cont.)</vt:lpstr>
      <vt:lpstr>Subnetting Class B &amp; Class C (Cont.)</vt:lpstr>
      <vt:lpstr>Knowing How to Calculate Subnets</vt:lpstr>
      <vt:lpstr>Knowing How to Calculate Subnets (Cont.)</vt:lpstr>
      <vt:lpstr>Knowing How to Calculate Subnets (Cont.)</vt:lpstr>
      <vt:lpstr>Class C Subnets</vt:lpstr>
      <vt:lpstr>Class C Subnets (Cont.)</vt:lpstr>
      <vt:lpstr>Class B Subnets</vt:lpstr>
      <vt:lpstr>Class B Subnets (Cont.)</vt:lpstr>
      <vt:lpstr>A Short Broadcast</vt:lpstr>
      <vt:lpstr>A Short Broadcast (Cont.)</vt:lpstr>
      <vt:lpstr>A Short Broadcast (Cont.)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Subnetting</dc:title>
  <dc:creator>raBn</dc:creator>
  <cp:lastModifiedBy>raBn</cp:lastModifiedBy>
  <cp:revision>1</cp:revision>
  <dcterms:created xsi:type="dcterms:W3CDTF">2016-01-28T03:44:07Z</dcterms:created>
  <dcterms:modified xsi:type="dcterms:W3CDTF">2016-01-28T09:03:26Z</dcterms:modified>
</cp:coreProperties>
</file>