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97" r:id="rId20"/>
    <p:sldId id="298" r:id="rId21"/>
    <p:sldId id="299"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300" r:id="rId46"/>
    <p:sldId id="301" r:id="rId47"/>
    <p:sldId id="302" r:id="rId48"/>
    <p:sldId id="303" r:id="rId49"/>
    <p:sldId id="304" r:id="rId50"/>
    <p:sldId id="305" r:id="rId51"/>
    <p:sldId id="306" r:id="rId52"/>
    <p:sldId id="307" r:id="rId53"/>
    <p:sldId id="308" r:id="rId54"/>
    <p:sldId id="309" r:id="rId55"/>
    <p:sldId id="310" r:id="rId56"/>
    <p:sldId id="315" r:id="rId57"/>
    <p:sldId id="312" r:id="rId58"/>
    <p:sldId id="314" r:id="rId59"/>
    <p:sldId id="313"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44"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CC2D41-071D-457F-9475-687AF03405B4}" type="datetimeFigureOut">
              <a:rPr lang="en-US" smtClean="0"/>
              <a:pPr/>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3C3C10-9153-40E0-A113-98ADC304A8D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C2D41-071D-457F-9475-687AF03405B4}" type="datetimeFigureOut">
              <a:rPr lang="en-US" smtClean="0"/>
              <a:pPr/>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3C3C10-9153-40E0-A113-98ADC304A8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C2D41-071D-457F-9475-687AF03405B4}" type="datetimeFigureOut">
              <a:rPr lang="en-US" smtClean="0"/>
              <a:pPr/>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3C3C10-9153-40E0-A113-98ADC304A8D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C2D41-071D-457F-9475-687AF03405B4}" type="datetimeFigureOut">
              <a:rPr lang="en-US" smtClean="0"/>
              <a:pPr/>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3C3C10-9153-40E0-A113-98ADC304A8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CC2D41-071D-457F-9475-687AF03405B4}" type="datetimeFigureOut">
              <a:rPr lang="en-US" smtClean="0"/>
              <a:pPr/>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3C3C10-9153-40E0-A113-98ADC304A8D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CC2D41-071D-457F-9475-687AF03405B4}" type="datetimeFigureOut">
              <a:rPr lang="en-US" smtClean="0"/>
              <a:pPr/>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3C3C10-9153-40E0-A113-98ADC304A8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CC2D41-071D-457F-9475-687AF03405B4}" type="datetimeFigureOut">
              <a:rPr lang="en-US" smtClean="0"/>
              <a:pPr/>
              <a:t>8/9/2018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3C3C10-9153-40E0-A113-98ADC304A8D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CC2D41-071D-457F-9475-687AF03405B4}" type="datetimeFigureOut">
              <a:rPr lang="en-US" smtClean="0"/>
              <a:pPr/>
              <a:t>8/9/2018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3C3C10-9153-40E0-A113-98ADC304A8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C2D41-071D-457F-9475-687AF03405B4}" type="datetimeFigureOut">
              <a:rPr lang="en-US" smtClean="0"/>
              <a:pPr/>
              <a:t>8/9/2018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3C3C10-9153-40E0-A113-98ADC304A8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CC2D41-071D-457F-9475-687AF03405B4}" type="datetimeFigureOut">
              <a:rPr lang="en-US" smtClean="0"/>
              <a:pPr/>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3C3C10-9153-40E0-A113-98ADC304A8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CC2D41-071D-457F-9475-687AF03405B4}" type="datetimeFigureOut">
              <a:rPr lang="en-US" smtClean="0"/>
              <a:pPr/>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3C3C10-9153-40E0-A113-98ADC304A8D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C2D41-071D-457F-9475-687AF03405B4}" type="datetimeFigureOut">
              <a:rPr lang="en-US" smtClean="0"/>
              <a:pPr/>
              <a:t>8/9/2018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C3C10-9153-40E0-A113-98ADC304A8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5</a:t>
            </a:r>
            <a:endParaRPr lang="en-US" dirty="0"/>
          </a:p>
        </p:txBody>
      </p:sp>
      <p:sp>
        <p:nvSpPr>
          <p:cNvPr id="3" name="Subtitle 2"/>
          <p:cNvSpPr>
            <a:spLocks noGrp="1"/>
          </p:cNvSpPr>
          <p:nvPr>
            <p:ph type="subTitle" idx="1"/>
          </p:nvPr>
        </p:nvSpPr>
        <p:spPr/>
        <p:txBody>
          <a:bodyPr>
            <a:normAutofit/>
          </a:bodyPr>
          <a:lstStyle/>
          <a:p>
            <a:r>
              <a:rPr lang="en-US" sz="4400" b="1" dirty="0" smtClean="0">
                <a:solidFill>
                  <a:schemeClr val="tx1"/>
                </a:solidFill>
              </a:rPr>
              <a:t>Regulatory Environment</a:t>
            </a:r>
            <a:endParaRPr lang="en-US" sz="44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System of provision for private</a:t>
            </a:r>
            <a:br>
              <a:rPr lang="en-US" b="1" dirty="0" smtClean="0"/>
            </a:br>
            <a:r>
              <a:rPr lang="en-US" b="1" dirty="0" smtClean="0"/>
              <a:t>practice and for employee engineers</a:t>
            </a:r>
            <a:br>
              <a:rPr lang="en-US" b="1" dirty="0" smtClean="0"/>
            </a:br>
            <a:endParaRPr lang="en-US" b="1" dirty="0"/>
          </a:p>
        </p:txBody>
      </p:sp>
      <p:sp>
        <p:nvSpPr>
          <p:cNvPr id="3" name="Content Placeholder 2"/>
          <p:cNvSpPr>
            <a:spLocks noGrp="1"/>
          </p:cNvSpPr>
          <p:nvPr>
            <p:ph idx="1"/>
          </p:nvPr>
        </p:nvSpPr>
        <p:spPr>
          <a:xfrm>
            <a:off x="457200" y="1524000"/>
            <a:ext cx="8229600" cy="5029200"/>
          </a:xfrm>
        </p:spPr>
        <p:txBody>
          <a:bodyPr>
            <a:normAutofit/>
          </a:bodyPr>
          <a:lstStyle/>
          <a:p>
            <a:pPr algn="just">
              <a:buFont typeface="Wingdings" pitchFamily="2" charset="2"/>
              <a:buChar char="Ø"/>
            </a:pPr>
            <a:r>
              <a:rPr lang="en-US" dirty="0" smtClean="0"/>
              <a:t>The </a:t>
            </a:r>
            <a:r>
              <a:rPr lang="en-US" dirty="0"/>
              <a:t>Nepal Engineering Council </a:t>
            </a:r>
            <a:r>
              <a:rPr lang="en-US" dirty="0" err="1"/>
              <a:t>Ain</a:t>
            </a:r>
            <a:r>
              <a:rPr lang="en-US" dirty="0"/>
              <a:t> </a:t>
            </a:r>
            <a:r>
              <a:rPr lang="en-US" dirty="0" smtClean="0"/>
              <a:t>2055,Section-3 </a:t>
            </a:r>
            <a:r>
              <a:rPr lang="en-US" dirty="0"/>
              <a:t>states </a:t>
            </a:r>
            <a:r>
              <a:rPr lang="en-US" dirty="0" smtClean="0"/>
              <a:t>that-</a:t>
            </a:r>
          </a:p>
          <a:p>
            <a:pPr algn="just">
              <a:buNone/>
            </a:pPr>
            <a:r>
              <a:rPr lang="en-US" i="1" dirty="0" smtClean="0"/>
              <a:t>“No engineer should practice engineering profession without being registered in the Council even if graduated from the institute recognized by the council. This will be effective after a year from the implementation of the Nepal Engineering Council </a:t>
            </a:r>
            <a:r>
              <a:rPr lang="en-US" i="1" dirty="0" err="1" smtClean="0"/>
              <a:t>Ain</a:t>
            </a:r>
            <a:r>
              <a:rPr lang="en-US" i="1" dirty="0" smtClean="0"/>
              <a:t> 2055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NEC registration process</a:t>
            </a:r>
            <a:br>
              <a:rPr lang="en-US" b="1" dirty="0" smtClean="0"/>
            </a:br>
            <a:endParaRPr lang="en-US" b="1" dirty="0"/>
          </a:p>
        </p:txBody>
      </p:sp>
      <p:sp>
        <p:nvSpPr>
          <p:cNvPr id="3" name="Content Placeholder 2"/>
          <p:cNvSpPr>
            <a:spLocks noGrp="1"/>
          </p:cNvSpPr>
          <p:nvPr>
            <p:ph idx="1"/>
          </p:nvPr>
        </p:nvSpPr>
        <p:spPr>
          <a:xfrm>
            <a:off x="457200" y="1066800"/>
            <a:ext cx="8229600" cy="5410200"/>
          </a:xfrm>
        </p:spPr>
        <p:txBody>
          <a:bodyPr>
            <a:normAutofit fontScale="85000" lnSpcReduction="10000"/>
          </a:bodyPr>
          <a:lstStyle/>
          <a:p>
            <a:pPr algn="just">
              <a:buFont typeface="Wingdings" pitchFamily="2" charset="2"/>
              <a:buChar char="Ø"/>
            </a:pPr>
            <a:r>
              <a:rPr lang="en-US" dirty="0" smtClean="0"/>
              <a:t> </a:t>
            </a:r>
            <a:r>
              <a:rPr lang="en-US" b="1" dirty="0"/>
              <a:t>Apply for registration:</a:t>
            </a:r>
          </a:p>
          <a:p>
            <a:pPr algn="just">
              <a:buNone/>
            </a:pPr>
            <a:r>
              <a:rPr lang="en-US" dirty="0"/>
              <a:t>a. In the prescribed format of the council,</a:t>
            </a:r>
          </a:p>
          <a:p>
            <a:pPr algn="just">
              <a:buNone/>
            </a:pPr>
            <a:r>
              <a:rPr lang="en-US" dirty="0"/>
              <a:t>b. Those practicing engineering profession before </a:t>
            </a:r>
            <a:r>
              <a:rPr lang="en-US" dirty="0" smtClean="0"/>
              <a:t>coming of </a:t>
            </a:r>
            <a:r>
              <a:rPr lang="en-US" dirty="0"/>
              <a:t>NEC should apply in the prescribed format </a:t>
            </a:r>
            <a:r>
              <a:rPr lang="en-US" dirty="0" smtClean="0"/>
              <a:t>within six </a:t>
            </a:r>
            <a:r>
              <a:rPr lang="en-US" dirty="0"/>
              <a:t>month from the implementation of the NEC Act.</a:t>
            </a:r>
          </a:p>
          <a:p>
            <a:pPr algn="just">
              <a:buNone/>
            </a:pPr>
            <a:r>
              <a:rPr lang="en-US" dirty="0"/>
              <a:t>c. Those wishing to apply according to a and b </a:t>
            </a:r>
            <a:r>
              <a:rPr lang="en-US" dirty="0" smtClean="0"/>
              <a:t>above need </a:t>
            </a:r>
            <a:r>
              <a:rPr lang="en-US" dirty="0"/>
              <a:t>to submit certificates, awards and other </a:t>
            </a:r>
            <a:r>
              <a:rPr lang="en-US" dirty="0" smtClean="0"/>
              <a:t>papers related </a:t>
            </a:r>
            <a:r>
              <a:rPr lang="en-US" dirty="0"/>
              <a:t>to academic qualification along with </a:t>
            </a:r>
            <a:r>
              <a:rPr lang="en-US" dirty="0" smtClean="0"/>
              <a:t>the specified </a:t>
            </a:r>
            <a:r>
              <a:rPr lang="en-US" dirty="0"/>
              <a:t>registration fees.</a:t>
            </a:r>
          </a:p>
          <a:p>
            <a:pPr algn="just">
              <a:buFont typeface="Wingdings" pitchFamily="2" charset="2"/>
              <a:buChar char="Ø"/>
            </a:pPr>
            <a:r>
              <a:rPr lang="en-US" dirty="0" smtClean="0"/>
              <a:t> </a:t>
            </a:r>
            <a:r>
              <a:rPr lang="en-US" b="1" dirty="0"/>
              <a:t>Checking of the application:</a:t>
            </a:r>
          </a:p>
          <a:p>
            <a:pPr algn="just">
              <a:buNone/>
            </a:pPr>
            <a:r>
              <a:rPr lang="en-US" dirty="0" smtClean="0"/>
              <a:t> </a:t>
            </a:r>
            <a:r>
              <a:rPr lang="en-US" dirty="0"/>
              <a:t>The </a:t>
            </a:r>
            <a:r>
              <a:rPr lang="en-US" dirty="0" smtClean="0"/>
              <a:t>Register </a:t>
            </a:r>
            <a:r>
              <a:rPr lang="en-US" dirty="0"/>
              <a:t>of the Council will check all the </a:t>
            </a:r>
            <a:r>
              <a:rPr lang="en-US" dirty="0" smtClean="0"/>
              <a:t>papers submitted </a:t>
            </a:r>
            <a:r>
              <a:rPr lang="en-US" dirty="0"/>
              <a:t>along with the application and then </a:t>
            </a:r>
            <a:r>
              <a:rPr lang="en-US" dirty="0" smtClean="0"/>
              <a:t>submit to </a:t>
            </a:r>
            <a:r>
              <a:rPr lang="en-US" dirty="0"/>
              <a:t>the subject committee of the council.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NEC registration process</a:t>
            </a:r>
            <a:br>
              <a:rPr lang="en-US" b="1" dirty="0" smtClean="0"/>
            </a:br>
            <a:endParaRPr lang="en-US" b="1" dirty="0"/>
          </a:p>
        </p:txBody>
      </p:sp>
      <p:sp>
        <p:nvSpPr>
          <p:cNvPr id="3" name="Content Placeholder 2"/>
          <p:cNvSpPr>
            <a:spLocks noGrp="1"/>
          </p:cNvSpPr>
          <p:nvPr>
            <p:ph idx="1"/>
          </p:nvPr>
        </p:nvSpPr>
        <p:spPr>
          <a:xfrm>
            <a:off x="457200" y="1143000"/>
            <a:ext cx="8229600" cy="5181600"/>
          </a:xfrm>
        </p:spPr>
        <p:txBody>
          <a:bodyPr>
            <a:normAutofit fontScale="85000" lnSpcReduction="20000"/>
          </a:bodyPr>
          <a:lstStyle/>
          <a:p>
            <a:pPr algn="just">
              <a:buFont typeface="Wingdings" pitchFamily="2" charset="2"/>
              <a:buChar char="Ø"/>
            </a:pPr>
            <a:r>
              <a:rPr lang="en-US" dirty="0" smtClean="0"/>
              <a:t> </a:t>
            </a:r>
            <a:r>
              <a:rPr lang="en-US" b="1" dirty="0"/>
              <a:t>Checking on the application </a:t>
            </a:r>
            <a:r>
              <a:rPr lang="en-US" b="1" dirty="0" smtClean="0"/>
              <a:t>and recommendation</a:t>
            </a:r>
            <a:r>
              <a:rPr lang="en-US" b="1" dirty="0"/>
              <a:t>:</a:t>
            </a:r>
          </a:p>
          <a:p>
            <a:pPr algn="just">
              <a:buNone/>
            </a:pPr>
            <a:r>
              <a:rPr lang="en-US" dirty="0"/>
              <a:t>a. The subject committee will make </a:t>
            </a:r>
            <a:r>
              <a:rPr lang="en-US" dirty="0" smtClean="0"/>
              <a:t>necessary checking </a:t>
            </a:r>
            <a:r>
              <a:rPr lang="en-US" dirty="0"/>
              <a:t>on the application submitted by the </a:t>
            </a:r>
            <a:r>
              <a:rPr lang="en-US" dirty="0" smtClean="0"/>
              <a:t>to the council Register,</a:t>
            </a:r>
            <a:endParaRPr lang="en-US" dirty="0"/>
          </a:p>
          <a:p>
            <a:pPr algn="just">
              <a:buNone/>
            </a:pPr>
            <a:r>
              <a:rPr lang="en-US" dirty="0"/>
              <a:t>b. Anything unclear realized by the committee </a:t>
            </a:r>
            <a:r>
              <a:rPr lang="en-US" dirty="0" smtClean="0"/>
              <a:t>will be </a:t>
            </a:r>
            <a:r>
              <a:rPr lang="en-US" dirty="0"/>
              <a:t>made clear by asking to submit </a:t>
            </a:r>
            <a:r>
              <a:rPr lang="en-US" dirty="0" smtClean="0"/>
              <a:t>necessary papers </a:t>
            </a:r>
            <a:r>
              <a:rPr lang="en-US" dirty="0"/>
              <a:t>and certificates,</a:t>
            </a:r>
          </a:p>
          <a:p>
            <a:pPr algn="just">
              <a:buNone/>
            </a:pPr>
            <a:r>
              <a:rPr lang="en-US" dirty="0"/>
              <a:t>c. Any necessary paper demanded by the </a:t>
            </a:r>
            <a:r>
              <a:rPr lang="en-US" dirty="0" smtClean="0"/>
              <a:t>committee and </a:t>
            </a:r>
            <a:r>
              <a:rPr lang="en-US" dirty="0"/>
              <a:t>to submit the same by the applicant </a:t>
            </a:r>
            <a:r>
              <a:rPr lang="en-US" dirty="0" smtClean="0"/>
              <a:t>is applicant’s </a:t>
            </a:r>
            <a:r>
              <a:rPr lang="en-US" dirty="0"/>
              <a:t>responsibility,</a:t>
            </a:r>
          </a:p>
          <a:p>
            <a:pPr algn="just">
              <a:buNone/>
            </a:pPr>
            <a:r>
              <a:rPr lang="en-US" dirty="0"/>
              <a:t>d. If the committee finds qualified for </a:t>
            </a:r>
            <a:r>
              <a:rPr lang="en-US" dirty="0" smtClean="0"/>
              <a:t>registration according </a:t>
            </a:r>
            <a:r>
              <a:rPr lang="en-US" dirty="0"/>
              <a:t>to a, b and c above, the committee </a:t>
            </a:r>
            <a:r>
              <a:rPr lang="en-US" dirty="0" smtClean="0"/>
              <a:t>will recommend </a:t>
            </a:r>
            <a:r>
              <a:rPr lang="en-US" dirty="0"/>
              <a:t>the council for registration.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NEC registration process</a:t>
            </a:r>
            <a:br>
              <a:rPr lang="en-US" b="1" dirty="0" smtClean="0"/>
            </a:br>
            <a:endParaRPr lang="en-US" b="1"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pPr algn="just">
              <a:buFont typeface="Wingdings" pitchFamily="2" charset="2"/>
              <a:buChar char="Ø"/>
            </a:pPr>
            <a:r>
              <a:rPr lang="en-US" dirty="0" smtClean="0"/>
              <a:t> </a:t>
            </a:r>
            <a:r>
              <a:rPr lang="en-US" b="1" dirty="0"/>
              <a:t>Register the name:</a:t>
            </a:r>
          </a:p>
          <a:p>
            <a:pPr algn="just">
              <a:buNone/>
            </a:pPr>
            <a:r>
              <a:rPr lang="en-US" dirty="0" smtClean="0"/>
              <a:t> </a:t>
            </a:r>
            <a:r>
              <a:rPr lang="en-US" dirty="0"/>
              <a:t>The council shall decide to register the name of the</a:t>
            </a:r>
          </a:p>
          <a:p>
            <a:pPr algn="just">
              <a:buNone/>
            </a:pPr>
            <a:r>
              <a:rPr lang="en-US" dirty="0"/>
              <a:t>application in the format of Registration </a:t>
            </a:r>
            <a:r>
              <a:rPr lang="en-US" dirty="0" smtClean="0"/>
              <a:t>Book prepared </a:t>
            </a:r>
            <a:r>
              <a:rPr lang="en-US" dirty="0"/>
              <a:t>by the council, if the council finds </a:t>
            </a:r>
            <a:r>
              <a:rPr lang="en-US" dirty="0" smtClean="0"/>
              <a:t>the recommended </a:t>
            </a:r>
            <a:r>
              <a:rPr lang="en-US" dirty="0"/>
              <a:t>name right for registration in </a:t>
            </a:r>
            <a:r>
              <a:rPr lang="en-US" dirty="0" smtClean="0"/>
              <a:t>the council</a:t>
            </a:r>
            <a:r>
              <a:rPr lang="en-US" dirty="0"/>
              <a:t>.</a:t>
            </a:r>
          </a:p>
          <a:p>
            <a:pPr algn="just">
              <a:buFont typeface="Wingdings" pitchFamily="2" charset="2"/>
              <a:buChar char="Ø"/>
            </a:pPr>
            <a:r>
              <a:rPr lang="en-US" b="1" dirty="0" smtClean="0"/>
              <a:t>Certify </a:t>
            </a:r>
            <a:r>
              <a:rPr lang="en-US" b="1" dirty="0"/>
              <a:t>the Registration of the name:</a:t>
            </a:r>
          </a:p>
          <a:p>
            <a:pPr algn="just">
              <a:buNone/>
            </a:pPr>
            <a:r>
              <a:rPr lang="en-US" dirty="0" smtClean="0"/>
              <a:t> </a:t>
            </a:r>
            <a:r>
              <a:rPr lang="en-US" dirty="0"/>
              <a:t>After the decision made for registration by </a:t>
            </a:r>
            <a:r>
              <a:rPr lang="en-US" dirty="0" smtClean="0"/>
              <a:t>the council</a:t>
            </a:r>
            <a:r>
              <a:rPr lang="en-US" dirty="0"/>
              <a:t>, the </a:t>
            </a:r>
            <a:r>
              <a:rPr lang="en-US" dirty="0" smtClean="0"/>
              <a:t>Register </a:t>
            </a:r>
            <a:r>
              <a:rPr lang="en-US" dirty="0"/>
              <a:t>will register the name in </a:t>
            </a:r>
            <a:r>
              <a:rPr lang="en-US" dirty="0" smtClean="0"/>
              <a:t>the Registration </a:t>
            </a:r>
            <a:r>
              <a:rPr lang="en-US" dirty="0"/>
              <a:t>Book and provide a Certificate </a:t>
            </a:r>
            <a:r>
              <a:rPr lang="en-US" dirty="0" smtClean="0"/>
              <a:t>of Registration </a:t>
            </a:r>
            <a:r>
              <a:rPr lang="en-US" dirty="0"/>
              <a:t>of the Name in specified format.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NEC registration process</a:t>
            </a:r>
            <a:br>
              <a:rPr lang="en-US" b="1" dirty="0" smtClean="0"/>
            </a:br>
            <a:endParaRPr lang="en-US" b="1" dirty="0"/>
          </a:p>
        </p:txBody>
      </p:sp>
      <p:sp>
        <p:nvSpPr>
          <p:cNvPr id="3" name="Content Placeholder 2"/>
          <p:cNvSpPr>
            <a:spLocks noGrp="1"/>
          </p:cNvSpPr>
          <p:nvPr>
            <p:ph idx="1"/>
          </p:nvPr>
        </p:nvSpPr>
        <p:spPr>
          <a:xfrm>
            <a:off x="457200" y="1371600"/>
            <a:ext cx="8229600" cy="5105400"/>
          </a:xfrm>
        </p:spPr>
        <p:txBody>
          <a:bodyPr>
            <a:normAutofit fontScale="92500" lnSpcReduction="10000"/>
          </a:bodyPr>
          <a:lstStyle/>
          <a:p>
            <a:pPr algn="just">
              <a:buFont typeface="Wingdings" pitchFamily="2" charset="2"/>
              <a:buChar char="Ø"/>
            </a:pPr>
            <a:r>
              <a:rPr lang="en-US" dirty="0" smtClean="0"/>
              <a:t> </a:t>
            </a:r>
            <a:r>
              <a:rPr lang="en-US" dirty="0"/>
              <a:t>Inform if the decision is made not </a:t>
            </a:r>
            <a:r>
              <a:rPr lang="en-US" dirty="0" smtClean="0"/>
              <a:t>to register </a:t>
            </a:r>
            <a:r>
              <a:rPr lang="en-US" dirty="0"/>
              <a:t>the name:</a:t>
            </a:r>
          </a:p>
          <a:p>
            <a:pPr algn="just">
              <a:buNone/>
            </a:pPr>
            <a:r>
              <a:rPr lang="en-US" dirty="0" smtClean="0"/>
              <a:t>		The Register </a:t>
            </a:r>
            <a:r>
              <a:rPr lang="en-US" dirty="0"/>
              <a:t>will inform the applicant in writing.</a:t>
            </a:r>
          </a:p>
          <a:p>
            <a:pPr algn="just">
              <a:buFont typeface="Wingdings" pitchFamily="2" charset="2"/>
              <a:buChar char="Ø"/>
            </a:pPr>
            <a:r>
              <a:rPr lang="en-US" dirty="0" smtClean="0"/>
              <a:t> </a:t>
            </a:r>
            <a:r>
              <a:rPr lang="en-US" dirty="0"/>
              <a:t>Removal of the name from the </a:t>
            </a:r>
            <a:r>
              <a:rPr lang="en-US" dirty="0" smtClean="0"/>
              <a:t>Register Book</a:t>
            </a:r>
            <a:r>
              <a:rPr lang="en-US" dirty="0"/>
              <a:t>:</a:t>
            </a:r>
          </a:p>
          <a:p>
            <a:pPr algn="just">
              <a:buNone/>
            </a:pPr>
            <a:r>
              <a:rPr lang="en-US" dirty="0"/>
              <a:t>1. The name of the engineers from </a:t>
            </a:r>
            <a:r>
              <a:rPr lang="en-US" dirty="0" smtClean="0"/>
              <a:t>the Register </a:t>
            </a:r>
            <a:r>
              <a:rPr lang="en-US" dirty="0"/>
              <a:t>Book shall not be removed </a:t>
            </a:r>
            <a:r>
              <a:rPr lang="en-US" dirty="0" smtClean="0"/>
              <a:t>except in </a:t>
            </a:r>
            <a:r>
              <a:rPr lang="en-US" dirty="0"/>
              <a:t>the following </a:t>
            </a:r>
            <a:r>
              <a:rPr lang="en-US" dirty="0" smtClean="0"/>
              <a:t>cases</a:t>
            </a:r>
          </a:p>
          <a:p>
            <a:pPr algn="just">
              <a:buNone/>
            </a:pPr>
            <a:r>
              <a:rPr lang="en-US" dirty="0" err="1" smtClean="0"/>
              <a:t>i</a:t>
            </a:r>
            <a:r>
              <a:rPr lang="en-US" dirty="0" smtClean="0"/>
              <a:t>. Mentally </a:t>
            </a:r>
            <a:r>
              <a:rPr lang="en-US" dirty="0"/>
              <a:t>ill,</a:t>
            </a:r>
          </a:p>
          <a:p>
            <a:pPr algn="just">
              <a:buNone/>
            </a:pPr>
            <a:r>
              <a:rPr lang="en-US" dirty="0"/>
              <a:t>ii. Bankrupt in case being unable to pay loans back,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NEC registration process</a:t>
            </a:r>
            <a:br>
              <a:rPr lang="en-US" b="1" dirty="0" smtClean="0"/>
            </a:br>
            <a:endParaRPr lang="en-US" b="1" dirty="0"/>
          </a:p>
        </p:txBody>
      </p:sp>
      <p:sp>
        <p:nvSpPr>
          <p:cNvPr id="3" name="Content Placeholder 2"/>
          <p:cNvSpPr>
            <a:spLocks noGrp="1"/>
          </p:cNvSpPr>
          <p:nvPr>
            <p:ph idx="1"/>
          </p:nvPr>
        </p:nvSpPr>
        <p:spPr>
          <a:xfrm>
            <a:off x="457200" y="1371600"/>
            <a:ext cx="8229600" cy="5105400"/>
          </a:xfrm>
        </p:spPr>
        <p:txBody>
          <a:bodyPr>
            <a:normAutofit fontScale="85000" lnSpcReduction="20000"/>
          </a:bodyPr>
          <a:lstStyle/>
          <a:p>
            <a:pPr algn="just">
              <a:buNone/>
            </a:pPr>
            <a:r>
              <a:rPr lang="en-US" dirty="0" smtClean="0"/>
              <a:t>iii. Violated </a:t>
            </a:r>
            <a:r>
              <a:rPr lang="en-US" dirty="0"/>
              <a:t>the specified professional conducts </a:t>
            </a:r>
            <a:r>
              <a:rPr lang="en-US" dirty="0" smtClean="0"/>
              <a:t>and reported </a:t>
            </a:r>
            <a:r>
              <a:rPr lang="en-US" dirty="0"/>
              <a:t>to the council to remove the name from </a:t>
            </a:r>
            <a:r>
              <a:rPr lang="en-US" dirty="0" smtClean="0"/>
              <a:t>the Register </a:t>
            </a:r>
            <a:r>
              <a:rPr lang="en-US" dirty="0"/>
              <a:t>Book and if decided by two third majority,</a:t>
            </a:r>
          </a:p>
          <a:p>
            <a:pPr algn="just">
              <a:buNone/>
            </a:pPr>
            <a:r>
              <a:rPr lang="en-US" dirty="0"/>
              <a:t>iv. If the court proved the engineer guilty in public case </a:t>
            </a:r>
            <a:r>
              <a:rPr lang="en-US" dirty="0" smtClean="0"/>
              <a:t>on moral </a:t>
            </a:r>
            <a:r>
              <a:rPr lang="en-US" dirty="0"/>
              <a:t>ground,</a:t>
            </a:r>
          </a:p>
          <a:p>
            <a:pPr algn="just">
              <a:buNone/>
            </a:pPr>
            <a:r>
              <a:rPr lang="en-US" dirty="0" smtClean="0"/>
              <a:t>v. By </a:t>
            </a:r>
            <a:r>
              <a:rPr lang="en-US" dirty="0"/>
              <a:t>mistake or mischief if anybody without </a:t>
            </a:r>
            <a:r>
              <a:rPr lang="en-US" dirty="0" smtClean="0"/>
              <a:t>basic qualification </a:t>
            </a:r>
            <a:r>
              <a:rPr lang="en-US" dirty="0"/>
              <a:t>has been registered.</a:t>
            </a:r>
          </a:p>
          <a:p>
            <a:pPr algn="just">
              <a:buNone/>
            </a:pPr>
            <a:r>
              <a:rPr lang="en-US" dirty="0" smtClean="0"/>
              <a:t>2.The </a:t>
            </a:r>
            <a:r>
              <a:rPr lang="en-US" dirty="0"/>
              <a:t>council shall form a committee to </a:t>
            </a:r>
            <a:r>
              <a:rPr lang="en-US" dirty="0" smtClean="0"/>
              <a:t>make recommendation </a:t>
            </a:r>
            <a:r>
              <a:rPr lang="en-US" dirty="0"/>
              <a:t>on the case by </a:t>
            </a:r>
            <a:r>
              <a:rPr lang="en-US" dirty="0" smtClean="0"/>
              <a:t>examining the </a:t>
            </a:r>
            <a:r>
              <a:rPr lang="en-US" dirty="0"/>
              <a:t>engineer that is reported blamed and</a:t>
            </a:r>
          </a:p>
          <a:p>
            <a:pPr algn="just">
              <a:buNone/>
            </a:pPr>
            <a:r>
              <a:rPr lang="en-US" dirty="0" smtClean="0"/>
              <a:t>	removal </a:t>
            </a:r>
            <a:r>
              <a:rPr lang="en-US" dirty="0"/>
              <a:t>his name from the Register Book</a:t>
            </a:r>
          </a:p>
          <a:p>
            <a:pPr algn="just">
              <a:buNone/>
            </a:pPr>
            <a:r>
              <a:rPr lang="en-US" dirty="0" smtClean="0"/>
              <a:t>3.The </a:t>
            </a:r>
            <a:r>
              <a:rPr lang="en-US" dirty="0"/>
              <a:t>procedure that the </a:t>
            </a:r>
            <a:r>
              <a:rPr lang="en-US" dirty="0" smtClean="0"/>
              <a:t>examining committee </a:t>
            </a:r>
            <a:r>
              <a:rPr lang="en-US" dirty="0"/>
              <a:t>has to follow in checking </a:t>
            </a:r>
            <a:r>
              <a:rPr lang="en-US" dirty="0" smtClean="0"/>
              <a:t>the case </a:t>
            </a:r>
            <a:r>
              <a:rPr lang="en-US" dirty="0"/>
              <a:t>will be as per specified.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NEC registration process</a:t>
            </a:r>
            <a:br>
              <a:rPr lang="en-US" b="1" dirty="0" smtClean="0"/>
            </a:br>
            <a:endParaRPr lang="en-US" b="1" dirty="0"/>
          </a:p>
        </p:txBody>
      </p:sp>
      <p:sp>
        <p:nvSpPr>
          <p:cNvPr id="3" name="Content Placeholder 2"/>
          <p:cNvSpPr>
            <a:spLocks noGrp="1"/>
          </p:cNvSpPr>
          <p:nvPr>
            <p:ph idx="1"/>
          </p:nvPr>
        </p:nvSpPr>
        <p:spPr>
          <a:xfrm>
            <a:off x="228600" y="1371600"/>
            <a:ext cx="8610600" cy="4754563"/>
          </a:xfrm>
        </p:spPr>
        <p:txBody>
          <a:bodyPr>
            <a:normAutofit/>
          </a:bodyPr>
          <a:lstStyle/>
          <a:p>
            <a:pPr algn="just">
              <a:buFont typeface="Wingdings" pitchFamily="2" charset="2"/>
              <a:buChar char="Ø"/>
            </a:pPr>
            <a:r>
              <a:rPr lang="en-US" b="1" dirty="0" smtClean="0"/>
              <a:t>Cancellation </a:t>
            </a:r>
            <a:r>
              <a:rPr lang="en-US" b="1" dirty="0"/>
              <a:t>of the Certificate:</a:t>
            </a:r>
          </a:p>
          <a:p>
            <a:pPr algn="just">
              <a:buNone/>
            </a:pPr>
            <a:r>
              <a:rPr lang="en-US" dirty="0"/>
              <a:t>	</a:t>
            </a:r>
            <a:r>
              <a:rPr lang="en-US" dirty="0" smtClean="0"/>
              <a:t>If </a:t>
            </a:r>
            <a:r>
              <a:rPr lang="en-US" dirty="0"/>
              <a:t>the council decides to remove the name of </a:t>
            </a:r>
            <a:r>
              <a:rPr lang="en-US" dirty="0" smtClean="0"/>
              <a:t>the registered </a:t>
            </a:r>
            <a:r>
              <a:rPr lang="en-US" dirty="0"/>
              <a:t>engineer from the Register Book, </a:t>
            </a:r>
            <a:r>
              <a:rPr lang="en-US" dirty="0" smtClean="0"/>
              <a:t>the Register </a:t>
            </a:r>
            <a:r>
              <a:rPr lang="en-US" dirty="0"/>
              <a:t>will inform the engineer by removing </a:t>
            </a:r>
            <a:r>
              <a:rPr lang="en-US" dirty="0" smtClean="0"/>
              <a:t>the name </a:t>
            </a:r>
            <a:r>
              <a:rPr lang="en-US" dirty="0"/>
              <a:t>from the Register Book and canceling </a:t>
            </a:r>
            <a:r>
              <a:rPr lang="en-US" dirty="0" smtClean="0"/>
              <a:t>the certificate </a:t>
            </a:r>
            <a:r>
              <a:rPr lang="en-US" dirty="0"/>
              <a:t>of the engineer.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LABOR ACT ,2074</a:t>
            </a: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a:xfrm>
            <a:off x="381000" y="1295400"/>
            <a:ext cx="8534400" cy="5029200"/>
          </a:xfrm>
        </p:spPr>
        <p:txBody>
          <a:bodyPr>
            <a:noAutofit/>
          </a:bodyPr>
          <a:lstStyle/>
          <a:p>
            <a:pPr algn="just"/>
            <a:r>
              <a:rPr lang="en-US" sz="2800" dirty="0" smtClean="0"/>
              <a:t>The Labor Act, 2074 has received the assent of president and become effective from the date </a:t>
            </a:r>
            <a:r>
              <a:rPr lang="en-US" sz="2800" dirty="0" err="1" smtClean="0"/>
              <a:t>Bhadra</a:t>
            </a:r>
            <a:r>
              <a:rPr lang="en-US" sz="2800" dirty="0" smtClean="0"/>
              <a:t> 19, 2074. </a:t>
            </a:r>
          </a:p>
          <a:p>
            <a:pPr algn="just"/>
            <a:r>
              <a:rPr lang="en-US" sz="2800" dirty="0" smtClean="0"/>
              <a:t>The Labor Act,2074 has replaced the previous labor law completely i.e. Labor Act, 2048 has ceased to be in effect. </a:t>
            </a:r>
          </a:p>
          <a:p>
            <a:pPr algn="just"/>
            <a:r>
              <a:rPr lang="en-US" sz="2800" dirty="0" smtClean="0"/>
              <a:t>The New Labor Act has been passed for provisions for the rights, interest, facilities and safety of workers and employees working in enterprises of various sectors.</a:t>
            </a:r>
          </a:p>
          <a:p>
            <a:pPr algn="just"/>
            <a:r>
              <a:rPr lang="en-US" sz="2800" dirty="0" smtClean="0"/>
              <a:t>The New Labor Act has passed by the Parliament according to sec 296(1) of the Constitution of Nepal.</a:t>
            </a: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 Law</a:t>
            </a:r>
            <a:endParaRPr lang="en-US" dirty="0"/>
          </a:p>
        </p:txBody>
      </p:sp>
      <p:sp>
        <p:nvSpPr>
          <p:cNvPr id="3" name="Content Placeholder 2"/>
          <p:cNvSpPr>
            <a:spLocks noGrp="1"/>
          </p:cNvSpPr>
          <p:nvPr>
            <p:ph idx="1"/>
          </p:nvPr>
        </p:nvSpPr>
        <p:spPr/>
        <p:txBody>
          <a:bodyPr/>
          <a:lstStyle/>
          <a:p>
            <a:pPr>
              <a:buNone/>
            </a:pPr>
            <a:r>
              <a:rPr lang="en-US" dirty="0" smtClean="0"/>
              <a:t>Objectives:</a:t>
            </a:r>
          </a:p>
          <a:p>
            <a:pPr algn="just">
              <a:buFont typeface="Wingdings" pitchFamily="2" charset="2"/>
              <a:buChar char="Ø"/>
            </a:pPr>
            <a:r>
              <a:rPr lang="en-US" dirty="0" smtClean="0"/>
              <a:t>To </a:t>
            </a:r>
            <a:r>
              <a:rPr lang="en-US" dirty="0"/>
              <a:t>provide the employees and workers with job security </a:t>
            </a:r>
            <a:endParaRPr lang="en-US" dirty="0" smtClean="0"/>
          </a:p>
          <a:p>
            <a:pPr algn="just">
              <a:buFont typeface="Wingdings" pitchFamily="2" charset="2"/>
              <a:buChar char="Ø"/>
            </a:pPr>
            <a:r>
              <a:rPr lang="en-US" dirty="0" smtClean="0"/>
              <a:t>To </a:t>
            </a:r>
            <a:r>
              <a:rPr lang="en-US" dirty="0"/>
              <a:t>regulate the working conditions </a:t>
            </a:r>
            <a:endParaRPr lang="en-US" dirty="0" smtClean="0"/>
          </a:p>
          <a:p>
            <a:pPr algn="just">
              <a:buFont typeface="Wingdings" pitchFamily="2" charset="2"/>
              <a:buChar char="Ø"/>
            </a:pPr>
            <a:r>
              <a:rPr lang="en-US" dirty="0" smtClean="0"/>
              <a:t>To </a:t>
            </a:r>
            <a:r>
              <a:rPr lang="en-US" dirty="0"/>
              <a:t>ensure the certain other benefits available to them under the labor laws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Engineering Council Act 2057</a:t>
            </a:r>
            <a:br>
              <a:rPr lang="en-US" b="1" dirty="0" smtClean="0"/>
            </a:br>
            <a:endParaRPr lang="en-US" b="1" dirty="0"/>
          </a:p>
        </p:txBody>
      </p:sp>
      <p:sp>
        <p:nvSpPr>
          <p:cNvPr id="3" name="Content Placeholder 2"/>
          <p:cNvSpPr>
            <a:spLocks noGrp="1"/>
          </p:cNvSpPr>
          <p:nvPr>
            <p:ph idx="1"/>
          </p:nvPr>
        </p:nvSpPr>
        <p:spPr>
          <a:xfrm>
            <a:off x="304800" y="1295400"/>
            <a:ext cx="8382000" cy="5181600"/>
          </a:xfrm>
        </p:spPr>
        <p:txBody>
          <a:bodyPr>
            <a:normAutofit fontScale="92500" lnSpcReduction="10000"/>
          </a:bodyPr>
          <a:lstStyle/>
          <a:p>
            <a:pPr algn="just">
              <a:buFont typeface="Wingdings" pitchFamily="2" charset="2"/>
              <a:buChar char="Ø"/>
            </a:pPr>
            <a:r>
              <a:rPr lang="en-US" dirty="0" smtClean="0"/>
              <a:t>Nepal </a:t>
            </a:r>
            <a:r>
              <a:rPr lang="en-US" dirty="0"/>
              <a:t>Engineering Council Act 2057 came </a:t>
            </a:r>
            <a:r>
              <a:rPr lang="en-US" dirty="0" smtClean="0"/>
              <a:t>into existence </a:t>
            </a:r>
            <a:r>
              <a:rPr lang="en-US" dirty="0"/>
              <a:t>under the Nepal Engineering </a:t>
            </a:r>
            <a:r>
              <a:rPr lang="en-US" dirty="0" smtClean="0"/>
              <a:t>Council </a:t>
            </a:r>
            <a:r>
              <a:rPr lang="en-US" dirty="0" err="1" smtClean="0"/>
              <a:t>Ain</a:t>
            </a:r>
            <a:r>
              <a:rPr lang="en-US" dirty="0" smtClean="0"/>
              <a:t> </a:t>
            </a:r>
            <a:r>
              <a:rPr lang="en-US" dirty="0"/>
              <a:t>2055, Section 37.</a:t>
            </a:r>
          </a:p>
          <a:p>
            <a:pPr algn="just">
              <a:buFont typeface="Wingdings" pitchFamily="2" charset="2"/>
              <a:buChar char="Ø"/>
            </a:pPr>
            <a:r>
              <a:rPr lang="en-US" dirty="0" smtClean="0"/>
              <a:t>The </a:t>
            </a:r>
            <a:r>
              <a:rPr lang="en-US" dirty="0" err="1"/>
              <a:t>Ain</a:t>
            </a:r>
            <a:r>
              <a:rPr lang="en-US" dirty="0"/>
              <a:t> was initiated for making </a:t>
            </a:r>
            <a:r>
              <a:rPr lang="en-US" dirty="0" smtClean="0"/>
              <a:t>engineering profession </a:t>
            </a:r>
            <a:r>
              <a:rPr lang="en-US" dirty="0"/>
              <a:t>effective and impressive in Nepal.</a:t>
            </a:r>
          </a:p>
          <a:p>
            <a:pPr algn="just">
              <a:buFont typeface="Wingdings" pitchFamily="2" charset="2"/>
              <a:buChar char="Ø"/>
            </a:pPr>
            <a:r>
              <a:rPr lang="en-US" dirty="0" smtClean="0"/>
              <a:t>The </a:t>
            </a:r>
            <a:r>
              <a:rPr lang="en-US" dirty="0" err="1"/>
              <a:t>Ain</a:t>
            </a:r>
            <a:r>
              <a:rPr lang="en-US" dirty="0"/>
              <a:t> has the following main objectives:</a:t>
            </a:r>
          </a:p>
          <a:p>
            <a:pPr algn="just">
              <a:buFont typeface="Wingdings" pitchFamily="2" charset="2"/>
              <a:buChar char="Ø"/>
            </a:pPr>
            <a:r>
              <a:rPr lang="en-US" dirty="0" smtClean="0"/>
              <a:t>To </a:t>
            </a:r>
            <a:r>
              <a:rPr lang="en-US" dirty="0"/>
              <a:t>make engineering profession more effective,</a:t>
            </a:r>
          </a:p>
          <a:p>
            <a:pPr algn="just">
              <a:buFont typeface="Wingdings" pitchFamily="2" charset="2"/>
              <a:buChar char="Ø"/>
            </a:pPr>
            <a:r>
              <a:rPr lang="en-US" dirty="0" smtClean="0"/>
              <a:t>To </a:t>
            </a:r>
            <a:r>
              <a:rPr lang="en-US" dirty="0"/>
              <a:t>regulate systematically and scientifically </a:t>
            </a:r>
            <a:r>
              <a:rPr lang="en-US" dirty="0" smtClean="0"/>
              <a:t>the engineering </a:t>
            </a:r>
            <a:r>
              <a:rPr lang="en-US" dirty="0"/>
              <a:t>profession in Nepal, and</a:t>
            </a:r>
          </a:p>
          <a:p>
            <a:pPr algn="just">
              <a:buFont typeface="Wingdings" pitchFamily="2" charset="2"/>
              <a:buChar char="Ø"/>
            </a:pPr>
            <a:r>
              <a:rPr lang="en-US" dirty="0" smtClean="0"/>
              <a:t> </a:t>
            </a:r>
            <a:r>
              <a:rPr lang="en-US" dirty="0"/>
              <a:t>To register engineers in the Engineering Council</a:t>
            </a:r>
          </a:p>
          <a:p>
            <a:pPr algn="just">
              <a:buNone/>
            </a:pPr>
            <a:r>
              <a:rPr lang="en-US" dirty="0" smtClean="0"/>
              <a:t>	according </a:t>
            </a:r>
            <a:r>
              <a:rPr lang="en-US" dirty="0"/>
              <a:t>to their qualifications.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 Law</a:t>
            </a:r>
            <a:endParaRPr lang="en-US" dirty="0"/>
          </a:p>
        </p:txBody>
      </p:sp>
      <p:sp>
        <p:nvSpPr>
          <p:cNvPr id="3" name="Content Placeholder 2"/>
          <p:cNvSpPr>
            <a:spLocks noGrp="1"/>
          </p:cNvSpPr>
          <p:nvPr>
            <p:ph idx="1"/>
          </p:nvPr>
        </p:nvSpPr>
        <p:spPr/>
        <p:txBody>
          <a:bodyPr>
            <a:noAutofit/>
          </a:bodyPr>
          <a:lstStyle/>
          <a:p>
            <a:pPr algn="just">
              <a:buFont typeface="Wingdings" pitchFamily="2" charset="2"/>
              <a:buChar char="Ø"/>
            </a:pPr>
            <a:r>
              <a:rPr lang="en-US" dirty="0" smtClean="0"/>
              <a:t>Should </a:t>
            </a:r>
            <a:r>
              <a:rPr lang="en-US" dirty="0"/>
              <a:t>be deployed at work for no more than 8 hours a </a:t>
            </a:r>
            <a:r>
              <a:rPr lang="en-US" dirty="0" smtClean="0"/>
              <a:t>day</a:t>
            </a:r>
          </a:p>
          <a:p>
            <a:pPr algn="just">
              <a:buFont typeface="Wingdings" pitchFamily="2" charset="2"/>
              <a:buChar char="Ø"/>
            </a:pPr>
            <a:r>
              <a:rPr lang="en-US" dirty="0"/>
              <a:t>Overtime should be paid for extra hours of </a:t>
            </a:r>
            <a:r>
              <a:rPr lang="en-US" dirty="0" smtClean="0"/>
              <a:t>work</a:t>
            </a:r>
          </a:p>
          <a:p>
            <a:pPr algn="just">
              <a:buFont typeface="Wingdings" pitchFamily="2" charset="2"/>
              <a:buChar char="Ø"/>
            </a:pPr>
            <a:r>
              <a:rPr lang="en-US" dirty="0"/>
              <a:t>Employees cannot be fired once they have been appointed unless the employee voluntarily </a:t>
            </a:r>
            <a:r>
              <a:rPr lang="en-US" dirty="0" smtClean="0"/>
              <a:t>leaves</a:t>
            </a:r>
          </a:p>
          <a:p>
            <a:pPr algn="just">
              <a:buFont typeface="Wingdings" pitchFamily="2" charset="2"/>
              <a:buChar char="Ø"/>
            </a:pPr>
            <a:r>
              <a:rPr lang="en-US" dirty="0" smtClean="0"/>
              <a:t>If </a:t>
            </a:r>
            <a:r>
              <a:rPr lang="en-US" dirty="0"/>
              <a:t>retrenchment is required, the enterprise should take approval from the labor </a:t>
            </a:r>
            <a:r>
              <a:rPr lang="en-US" dirty="0" smtClean="0"/>
              <a:t>department.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 Law</a:t>
            </a:r>
            <a:endParaRPr lang="en-US" dirty="0"/>
          </a:p>
        </p:txBody>
      </p:sp>
      <p:sp>
        <p:nvSpPr>
          <p:cNvPr id="3" name="Content Placeholder 2"/>
          <p:cNvSpPr>
            <a:spLocks noGrp="1"/>
          </p:cNvSpPr>
          <p:nvPr>
            <p:ph idx="1"/>
          </p:nvPr>
        </p:nvSpPr>
        <p:spPr/>
        <p:txBody>
          <a:bodyPr>
            <a:normAutofit fontScale="92500"/>
          </a:bodyPr>
          <a:lstStyle/>
          <a:p>
            <a:pPr algn="just">
              <a:buFont typeface="Wingdings" pitchFamily="2" charset="2"/>
              <a:buChar char="Ø"/>
            </a:pPr>
            <a:r>
              <a:rPr lang="en-US" dirty="0"/>
              <a:t>Employees may be punished for offence with prior notice and a chance to submit clarification within seven days with following </a:t>
            </a:r>
            <a:r>
              <a:rPr lang="en-US" dirty="0" smtClean="0"/>
              <a:t>actions</a:t>
            </a:r>
          </a:p>
          <a:p>
            <a:pPr algn="just">
              <a:buFont typeface="Wingdings" pitchFamily="2" charset="2"/>
              <a:buChar char="Ø"/>
            </a:pPr>
            <a:r>
              <a:rPr lang="en-US" dirty="0"/>
              <a:t>Other Benefits </a:t>
            </a:r>
            <a:endParaRPr lang="en-US" dirty="0" smtClean="0"/>
          </a:p>
          <a:p>
            <a:pPr lvl="1"/>
            <a:r>
              <a:rPr lang="en-US" dirty="0" smtClean="0"/>
              <a:t>Settlement </a:t>
            </a:r>
            <a:r>
              <a:rPr lang="en-US" dirty="0"/>
              <a:t>of Labor Dispute </a:t>
            </a:r>
            <a:endParaRPr lang="en-US" dirty="0" smtClean="0"/>
          </a:p>
          <a:p>
            <a:pPr lvl="1"/>
            <a:r>
              <a:rPr lang="en-US" dirty="0" smtClean="0"/>
              <a:t>Collective </a:t>
            </a:r>
            <a:r>
              <a:rPr lang="en-US" dirty="0"/>
              <a:t>Bargaining </a:t>
            </a:r>
            <a:endParaRPr lang="en-US" dirty="0" smtClean="0"/>
          </a:p>
          <a:p>
            <a:pPr lvl="1"/>
            <a:r>
              <a:rPr lang="en-US" dirty="0" smtClean="0"/>
              <a:t>Retirement </a:t>
            </a:r>
            <a:r>
              <a:rPr lang="en-US" dirty="0"/>
              <a:t>Benefits </a:t>
            </a:r>
            <a:endParaRPr lang="en-US" dirty="0" smtClean="0"/>
          </a:p>
          <a:p>
            <a:pPr lvl="1"/>
            <a:r>
              <a:rPr lang="en-US" dirty="0" smtClean="0"/>
              <a:t>Health </a:t>
            </a:r>
            <a:r>
              <a:rPr lang="en-US" dirty="0"/>
              <a:t>and Safety </a:t>
            </a:r>
          </a:p>
          <a:p>
            <a:pPr lvl="1"/>
            <a:r>
              <a:rPr lang="en-US" dirty="0" smtClean="0"/>
              <a:t> </a:t>
            </a:r>
            <a:r>
              <a:rPr lang="en-US" dirty="0"/>
              <a:t>Welfare Provision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020762"/>
          </a:xfrm>
        </p:spPr>
        <p:txBody>
          <a:bodyPr>
            <a:normAutofit fontScale="90000"/>
          </a:bodyPr>
          <a:lstStyle/>
          <a:p>
            <a:r>
              <a:rPr lang="en-US" b="1" dirty="0" smtClean="0"/>
              <a:t/>
            </a:r>
            <a:br>
              <a:rPr lang="en-US" b="1" dirty="0" smtClean="0"/>
            </a:br>
            <a:r>
              <a:rPr lang="en-US" b="1" dirty="0" smtClean="0"/>
              <a:t>Applicability of New Labor Act</a:t>
            </a:r>
            <a:br>
              <a:rPr lang="en-US" b="1" dirty="0" smtClean="0"/>
            </a:br>
            <a:endParaRPr lang="en-US" b="1" dirty="0"/>
          </a:p>
        </p:txBody>
      </p:sp>
      <p:sp>
        <p:nvSpPr>
          <p:cNvPr id="3" name="Content Placeholder 2"/>
          <p:cNvSpPr>
            <a:spLocks noGrp="1"/>
          </p:cNvSpPr>
          <p:nvPr>
            <p:ph idx="1"/>
          </p:nvPr>
        </p:nvSpPr>
        <p:spPr>
          <a:xfrm>
            <a:off x="457200" y="1371600"/>
            <a:ext cx="8229600" cy="4754563"/>
          </a:xfrm>
        </p:spPr>
        <p:txBody>
          <a:bodyPr>
            <a:normAutofit/>
          </a:bodyPr>
          <a:lstStyle/>
          <a:p>
            <a:pPr algn="just">
              <a:buFont typeface="Wingdings" pitchFamily="2" charset="2"/>
              <a:buChar char="Ø"/>
            </a:pPr>
            <a:r>
              <a:rPr lang="en-US" dirty="0" smtClean="0"/>
              <a:t> New Labor Act applies to company, private firm, partnership firm, cooperatives, association or other organization ("entity"):</a:t>
            </a:r>
          </a:p>
          <a:p>
            <a:pPr algn="just">
              <a:buNone/>
            </a:pPr>
            <a:r>
              <a:rPr lang="en-US" dirty="0" smtClean="0"/>
              <a:t>- in operation, or established, incorporated,</a:t>
            </a:r>
          </a:p>
          <a:p>
            <a:pPr algn="just">
              <a:buNone/>
            </a:pPr>
            <a:r>
              <a:rPr lang="en-US" dirty="0" smtClean="0"/>
              <a:t>registered or formed under prevailing laws</a:t>
            </a:r>
          </a:p>
          <a:p>
            <a:pPr algn="just">
              <a:buFontTx/>
              <a:buChar char="-"/>
            </a:pPr>
            <a:r>
              <a:rPr lang="en-US" dirty="0" smtClean="0"/>
              <a:t>regardless of its objective to earn profit or not.</a:t>
            </a:r>
          </a:p>
          <a:p>
            <a:pPr algn="just">
              <a:buFont typeface="Wingdings" pitchFamily="2" charset="2"/>
              <a:buChar char="Ø"/>
            </a:pPr>
            <a:r>
              <a:rPr lang="en-US" dirty="0" smtClean="0"/>
              <a:t>Labor Act, 2074 is applicable to all entities regardless of number of workers/employees.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rmAutofit fontScale="90000"/>
          </a:bodyPr>
          <a:lstStyle/>
          <a:p>
            <a:r>
              <a:rPr lang="en-US" b="1" dirty="0" smtClean="0"/>
              <a:t/>
            </a:r>
            <a:br>
              <a:rPr lang="en-US" b="1" dirty="0" smtClean="0"/>
            </a:br>
            <a:r>
              <a:rPr lang="en-US" b="1" dirty="0" smtClean="0"/>
              <a:t>Non Applicability of New Labor</a:t>
            </a:r>
            <a:br>
              <a:rPr lang="en-US" b="1" dirty="0" smtClean="0"/>
            </a:br>
            <a:r>
              <a:rPr lang="en-US" b="1" dirty="0" smtClean="0"/>
              <a:t>Act (Section 180)</a:t>
            </a:r>
            <a:br>
              <a:rPr lang="en-US" b="1" dirty="0" smtClean="0"/>
            </a:br>
            <a:endParaRPr lang="en-US" b="1" dirty="0"/>
          </a:p>
        </p:txBody>
      </p:sp>
      <p:sp>
        <p:nvSpPr>
          <p:cNvPr id="3" name="Content Placeholder 2"/>
          <p:cNvSpPr>
            <a:spLocks noGrp="1"/>
          </p:cNvSpPr>
          <p:nvPr>
            <p:ph idx="1"/>
          </p:nvPr>
        </p:nvSpPr>
        <p:spPr/>
        <p:txBody>
          <a:bodyPr>
            <a:normAutofit fontScale="92500"/>
          </a:bodyPr>
          <a:lstStyle/>
          <a:p>
            <a:pPr>
              <a:buNone/>
            </a:pPr>
            <a:r>
              <a:rPr lang="en-US" dirty="0" smtClean="0"/>
              <a:t> Exempted Entity:</a:t>
            </a:r>
          </a:p>
          <a:p>
            <a:pPr>
              <a:buNone/>
            </a:pPr>
            <a:r>
              <a:rPr lang="en-US" dirty="0" smtClean="0"/>
              <a:t>- Civil Service,</a:t>
            </a:r>
          </a:p>
          <a:p>
            <a:pPr>
              <a:buNone/>
            </a:pPr>
            <a:r>
              <a:rPr lang="en-US" dirty="0" smtClean="0"/>
              <a:t>- Nepal Army, Nepal Police, Armed Police Force,</a:t>
            </a:r>
          </a:p>
          <a:p>
            <a:pPr>
              <a:buNone/>
            </a:pPr>
            <a:r>
              <a:rPr lang="en-US" dirty="0" smtClean="0"/>
              <a:t>- Entities incorporated under other prevailing laws or in situated in Special Economic Zones to the</a:t>
            </a:r>
          </a:p>
          <a:p>
            <a:pPr>
              <a:buNone/>
            </a:pPr>
            <a:r>
              <a:rPr lang="en-US" dirty="0" smtClean="0"/>
              <a:t>	extent separate provisions are provided.</a:t>
            </a:r>
          </a:p>
          <a:p>
            <a:pPr>
              <a:buNone/>
            </a:pPr>
            <a:r>
              <a:rPr lang="en-US" dirty="0" smtClean="0"/>
              <a:t>- Working Journalists, unless specifically provided in</a:t>
            </a:r>
          </a:p>
          <a:p>
            <a:pPr>
              <a:buNone/>
            </a:pPr>
            <a:r>
              <a:rPr lang="en-US" dirty="0" smtClean="0"/>
              <a:t>	the Contract.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Hiring</a:t>
            </a:r>
            <a:endParaRPr lang="en-US" b="1" dirty="0"/>
          </a:p>
        </p:txBody>
      </p:sp>
      <p:sp>
        <p:nvSpPr>
          <p:cNvPr id="3" name="Content Placeholder 2"/>
          <p:cNvSpPr>
            <a:spLocks noGrp="1"/>
          </p:cNvSpPr>
          <p:nvPr>
            <p:ph idx="1"/>
          </p:nvPr>
        </p:nvSpPr>
        <p:spPr>
          <a:xfrm>
            <a:off x="304800" y="1600200"/>
            <a:ext cx="8382000" cy="4525963"/>
          </a:xfrm>
        </p:spPr>
        <p:txBody>
          <a:bodyPr>
            <a:normAutofit fontScale="85000" lnSpcReduction="20000"/>
          </a:bodyPr>
          <a:lstStyle/>
          <a:p>
            <a:pPr>
              <a:buFont typeface="Wingdings" pitchFamily="2" charset="2"/>
              <a:buChar char="Ø"/>
            </a:pPr>
            <a:r>
              <a:rPr lang="en-US" dirty="0" smtClean="0"/>
              <a:t>Sect 10 of the New Labor act has provided the flexibility in the modes of hiring as per the requirements of the entity:</a:t>
            </a:r>
          </a:p>
          <a:p>
            <a:pPr>
              <a:buNone/>
            </a:pPr>
            <a:r>
              <a:rPr lang="en-US" dirty="0" smtClean="0"/>
              <a:t>1. Regular Employment</a:t>
            </a:r>
          </a:p>
          <a:p>
            <a:pPr>
              <a:buNone/>
            </a:pPr>
            <a:r>
              <a:rPr lang="en-US" dirty="0" smtClean="0"/>
              <a:t>2. Work Based Employment : for completion of certain work or rendering certain service.</a:t>
            </a:r>
          </a:p>
          <a:p>
            <a:pPr>
              <a:buNone/>
            </a:pPr>
            <a:r>
              <a:rPr lang="en-US" dirty="0" smtClean="0"/>
              <a:t>3. Time Bound Employment: employment for certain time period determined.</a:t>
            </a:r>
          </a:p>
          <a:p>
            <a:pPr>
              <a:buNone/>
            </a:pPr>
            <a:r>
              <a:rPr lang="en-US" dirty="0" smtClean="0"/>
              <a:t>4. Casual Employment: employment for seven or less days in a month.</a:t>
            </a:r>
          </a:p>
          <a:p>
            <a:pPr>
              <a:buNone/>
            </a:pPr>
            <a:r>
              <a:rPr lang="en-US" dirty="0" smtClean="0"/>
              <a:t>5. Part time Employment: employment for 35 or less hours in a week.</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INTERN(Sec 16 &amp; 17 )</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The new labor act has introduced the concept of intern according to which any person may be allowed to work as intern pursuant to the approved syllabus of any educational institution. </a:t>
            </a:r>
          </a:p>
          <a:p>
            <a:pPr algn="just"/>
            <a:r>
              <a:rPr lang="en-US" dirty="0" smtClean="0"/>
              <a:t>They shall be deemed regular employee if engaged in works other than as per their syllabus. There was no any provision in the previous act related to intern and the modes of hiring.</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1400"/>
            <a:ext cx="8037513" cy="2286000"/>
          </a:xfrm>
        </p:spPr>
        <p:txBody>
          <a:bodyPr>
            <a:normAutofit fontScale="90000"/>
          </a:bodyPr>
          <a:lstStyle/>
          <a:p>
            <a:r>
              <a:rPr lang="en-US" sz="3100" cap="none" dirty="0" smtClean="0"/>
              <a:t>Probation period (section 13) </a:t>
            </a:r>
            <a:r>
              <a:rPr lang="en-US" dirty="0" smtClean="0"/>
              <a:t/>
            </a:r>
            <a:br>
              <a:rPr lang="en-US" dirty="0" smtClean="0"/>
            </a:br>
            <a:r>
              <a:rPr lang="en-US" dirty="0" smtClean="0"/>
              <a:t> -</a:t>
            </a:r>
            <a:r>
              <a:rPr lang="en-US" sz="3600" b="0" cap="none" dirty="0" smtClean="0"/>
              <a:t>Shortening of probation period – 6 months</a:t>
            </a:r>
            <a:r>
              <a:rPr lang="en-US" b="1" dirty="0" smtClean="0"/>
              <a:t/>
            </a:r>
            <a:br>
              <a:rPr lang="en-US" b="1" dirty="0" smtClean="0"/>
            </a:br>
            <a:r>
              <a:rPr lang="en-US" b="1" dirty="0" smtClean="0"/>
              <a:t/>
            </a:r>
            <a:br>
              <a:rPr lang="en-US" b="1" dirty="0" smtClean="0"/>
            </a:br>
            <a:endParaRPr lang="en-US" dirty="0"/>
          </a:p>
        </p:txBody>
      </p:sp>
      <p:sp>
        <p:nvSpPr>
          <p:cNvPr id="3" name="Content Placeholder 2"/>
          <p:cNvSpPr>
            <a:spLocks noGrp="1"/>
          </p:cNvSpPr>
          <p:nvPr>
            <p:ph type="body" idx="1"/>
          </p:nvPr>
        </p:nvSpPr>
        <p:spPr>
          <a:xfrm>
            <a:off x="457200" y="381000"/>
            <a:ext cx="8229600" cy="3124200"/>
          </a:xfrm>
        </p:spPr>
        <p:txBody>
          <a:bodyPr>
            <a:normAutofit/>
          </a:bodyPr>
          <a:lstStyle/>
          <a:p>
            <a:pPr algn="just"/>
            <a:endParaRPr lang="en-US" sz="2800" b="1" dirty="0" smtClean="0">
              <a:solidFill>
                <a:schemeClr val="tx1"/>
              </a:solidFill>
            </a:endParaRPr>
          </a:p>
          <a:p>
            <a:pPr algn="just"/>
            <a:r>
              <a:rPr lang="en-US" sz="2800" b="1" dirty="0" smtClean="0">
                <a:solidFill>
                  <a:schemeClr val="tx1"/>
                </a:solidFill>
              </a:rPr>
              <a:t>Part Time Worker (Section 19-21): </a:t>
            </a:r>
          </a:p>
          <a:p>
            <a:pPr algn="just"/>
            <a:r>
              <a:rPr lang="en-US" sz="2800" dirty="0" smtClean="0">
                <a:solidFill>
                  <a:schemeClr val="tx1"/>
                </a:solidFill>
              </a:rPr>
              <a:t>a. Remuneration on the basis of hours worked, unless otherwise provided in the employment agreement</a:t>
            </a:r>
          </a:p>
          <a:p>
            <a:pPr algn="just">
              <a:buNone/>
            </a:pPr>
            <a:r>
              <a:rPr lang="en-US" sz="2800" dirty="0" smtClean="0">
                <a:solidFill>
                  <a:schemeClr val="tx1"/>
                </a:solidFill>
              </a:rPr>
              <a:t>b. No restriction to work in other places</a:t>
            </a:r>
          </a:p>
          <a:p>
            <a:pPr algn="just">
              <a:buNone/>
            </a:pPr>
            <a:r>
              <a:rPr lang="en-US" sz="2800" dirty="0" smtClean="0">
                <a:solidFill>
                  <a:schemeClr val="tx1"/>
                </a:solidFill>
              </a:rPr>
              <a:t>c. Entitled to social security benefits</a:t>
            </a:r>
          </a:p>
          <a:p>
            <a:pPr algn="just">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
            </a:r>
            <a:br>
              <a:rPr lang="en-US" b="1" dirty="0" smtClean="0"/>
            </a:br>
            <a:r>
              <a:rPr lang="en-US" b="1" dirty="0" smtClean="0"/>
              <a:t>Working Hours</a:t>
            </a:r>
            <a:br>
              <a:rPr lang="en-US" b="1" dirty="0" smtClean="0"/>
            </a:br>
            <a:endParaRPr lang="en-US" b="1" dirty="0"/>
          </a:p>
        </p:txBody>
      </p:sp>
      <p:sp>
        <p:nvSpPr>
          <p:cNvPr id="5" name="Content Placeholder 4"/>
          <p:cNvSpPr>
            <a:spLocks noGrp="1"/>
          </p:cNvSpPr>
          <p:nvPr>
            <p:ph idx="1"/>
          </p:nvPr>
        </p:nvSpPr>
        <p:spPr>
          <a:xfrm>
            <a:off x="457200" y="1371600"/>
            <a:ext cx="8305800" cy="4754563"/>
          </a:xfrm>
        </p:spPr>
        <p:txBody>
          <a:bodyPr>
            <a:normAutofit fontScale="85000" lnSpcReduction="10000"/>
          </a:bodyPr>
          <a:lstStyle/>
          <a:p>
            <a:pPr algn="just">
              <a:buFont typeface="Wingdings" pitchFamily="2" charset="2"/>
              <a:buChar char="Ø"/>
            </a:pPr>
            <a:r>
              <a:rPr lang="en-US" dirty="0" smtClean="0"/>
              <a:t> Maximum Working Hours (Section 28): 8 hours a day</a:t>
            </a:r>
          </a:p>
          <a:p>
            <a:pPr algn="just">
              <a:buNone/>
            </a:pPr>
            <a:r>
              <a:rPr lang="en-US" dirty="0" smtClean="0"/>
              <a:t>	and 48 hours a week.</a:t>
            </a:r>
          </a:p>
          <a:p>
            <a:pPr algn="just">
              <a:buFont typeface="Wingdings" pitchFamily="2" charset="2"/>
              <a:buChar char="Ø"/>
            </a:pPr>
            <a:r>
              <a:rPr lang="en-US" dirty="0" smtClean="0"/>
              <a:t> Maximum Overtime (Section 30): 4 hours a day and 24 hours a week (Previously, 20 hours a week)</a:t>
            </a:r>
          </a:p>
          <a:p>
            <a:pPr algn="just">
              <a:buFont typeface="Wingdings" pitchFamily="2" charset="2"/>
              <a:buChar char="Ø"/>
            </a:pPr>
            <a:r>
              <a:rPr lang="en-US" dirty="0" smtClean="0"/>
              <a:t>Overtime Pay (Section 31): 1.5 times the basic remuneration</a:t>
            </a:r>
          </a:p>
          <a:p>
            <a:pPr algn="just">
              <a:buFont typeface="Wingdings" pitchFamily="2" charset="2"/>
              <a:buChar char="Ø"/>
            </a:pPr>
            <a:r>
              <a:rPr lang="en-US" dirty="0" smtClean="0"/>
              <a:t> Break (Section 28):</a:t>
            </a:r>
          </a:p>
          <a:p>
            <a:pPr algn="just">
              <a:buNone/>
            </a:pPr>
            <a:r>
              <a:rPr lang="en-US" dirty="0" smtClean="0"/>
              <a:t>	- 30 minute break after working 5 hours where the</a:t>
            </a:r>
          </a:p>
          <a:p>
            <a:pPr algn="just">
              <a:buNone/>
            </a:pPr>
            <a:r>
              <a:rPr lang="en-US" dirty="0" smtClean="0"/>
              <a:t>	work can be interrupted,</a:t>
            </a:r>
          </a:p>
          <a:p>
            <a:pPr algn="just">
              <a:buNone/>
            </a:pPr>
            <a:r>
              <a:rPr lang="en-US" dirty="0" smtClean="0"/>
              <a:t>	- Where work cannot be interrupted, break is arranged in shifts.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Remuneration</a:t>
            </a:r>
            <a:br>
              <a:rPr lang="en-US" b="1" dirty="0" smtClean="0"/>
            </a:br>
            <a:endParaRPr lang="en-US" b="1" dirty="0"/>
          </a:p>
        </p:txBody>
      </p:sp>
      <p:sp>
        <p:nvSpPr>
          <p:cNvPr id="3" name="Content Placeholder 2"/>
          <p:cNvSpPr>
            <a:spLocks noGrp="1"/>
          </p:cNvSpPr>
          <p:nvPr>
            <p:ph idx="1"/>
          </p:nvPr>
        </p:nvSpPr>
        <p:spPr>
          <a:xfrm>
            <a:off x="228600" y="990600"/>
            <a:ext cx="8610600" cy="5334000"/>
          </a:xfrm>
        </p:spPr>
        <p:txBody>
          <a:bodyPr>
            <a:normAutofit fontScale="85000" lnSpcReduction="20000"/>
          </a:bodyPr>
          <a:lstStyle/>
          <a:p>
            <a:pPr algn="just">
              <a:buFont typeface="Wingdings" pitchFamily="2" charset="2"/>
              <a:buChar char="Ø"/>
            </a:pPr>
            <a:r>
              <a:rPr lang="en-US" dirty="0" smtClean="0"/>
              <a:t>Minimum Remuneration (Section 34): As prescribed by the	Government of Nepal</a:t>
            </a:r>
          </a:p>
          <a:p>
            <a:pPr algn="just">
              <a:buFont typeface="Wingdings" pitchFamily="2" charset="2"/>
              <a:buChar char="Ø"/>
            </a:pPr>
            <a:r>
              <a:rPr lang="en-US" dirty="0" smtClean="0"/>
              <a:t> Increment (Section 36): once a year at the rate of ½ day basic remuneration</a:t>
            </a:r>
          </a:p>
          <a:p>
            <a:pPr algn="just">
              <a:buFont typeface="Wingdings" pitchFamily="2" charset="2"/>
              <a:buChar char="Ø"/>
            </a:pPr>
            <a:r>
              <a:rPr lang="en-US" dirty="0" smtClean="0"/>
              <a:t> Payment of remuneration(Section 35):</a:t>
            </a:r>
          </a:p>
          <a:p>
            <a:pPr algn="just">
              <a:buNone/>
            </a:pPr>
            <a:r>
              <a:rPr lang="en-US" dirty="0" smtClean="0"/>
              <a:t>- To workers engaged in work for less than a month: within 3 days from the date of completion of the work</a:t>
            </a:r>
          </a:p>
          <a:p>
            <a:pPr algn="just">
              <a:buNone/>
            </a:pPr>
            <a:r>
              <a:rPr lang="en-US" dirty="0" smtClean="0"/>
              <a:t>- To workers in casual employment: upon the completion of the work</a:t>
            </a:r>
          </a:p>
          <a:p>
            <a:pPr algn="just">
              <a:buNone/>
            </a:pPr>
            <a:r>
              <a:rPr lang="en-US" dirty="0" smtClean="0"/>
              <a:t>-Other employee: the payment period should not exceed 1 month</a:t>
            </a:r>
          </a:p>
          <a:p>
            <a:pPr algn="just">
              <a:buFont typeface="Wingdings" pitchFamily="2" charset="2"/>
              <a:buChar char="Ø"/>
            </a:pPr>
            <a:r>
              <a:rPr lang="en-US" dirty="0" smtClean="0"/>
              <a:t> Festival Expenses (Section 37): Amount equivalent to one month’s basic remuneration once a year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LEAVE AND HOLIDAYS</a:t>
            </a:r>
            <a:endParaRPr lang="en-US" dirty="0"/>
          </a:p>
        </p:txBody>
      </p:sp>
      <p:graphicFrame>
        <p:nvGraphicFramePr>
          <p:cNvPr id="5" name="Content Placeholder 4"/>
          <p:cNvGraphicFramePr>
            <a:graphicFrameLocks noGrp="1"/>
          </p:cNvGraphicFramePr>
          <p:nvPr>
            <p:ph idx="1"/>
          </p:nvPr>
        </p:nvGraphicFramePr>
        <p:xfrm>
          <a:off x="457200" y="1295398"/>
          <a:ext cx="8229600" cy="4923328"/>
        </p:xfrm>
        <a:graphic>
          <a:graphicData uri="http://schemas.openxmlformats.org/drawingml/2006/table">
            <a:tbl>
              <a:tblPr firstRow="1" bandRow="1">
                <a:tableStyleId>{7DF18680-E054-41AD-8BC1-D1AEF772440D}</a:tableStyleId>
              </a:tblPr>
              <a:tblGrid>
                <a:gridCol w="2096219"/>
                <a:gridCol w="6133381"/>
              </a:tblGrid>
              <a:tr h="421106">
                <a:tc>
                  <a:txBody>
                    <a:bodyPr/>
                    <a:lstStyle/>
                    <a:p>
                      <a:r>
                        <a:rPr lang="en-US" sz="1800" b="1" kern="1200" baseline="0" dirty="0" smtClean="0">
                          <a:solidFill>
                            <a:schemeClr val="lt1"/>
                          </a:solidFill>
                          <a:latin typeface="+mn-lt"/>
                          <a:ea typeface="+mn-ea"/>
                          <a:cs typeface="+mn-cs"/>
                        </a:rPr>
                        <a:t>NATURE OF LEAVE</a:t>
                      </a:r>
                      <a:endParaRPr lang="en-US" dirty="0"/>
                    </a:p>
                  </a:txBody>
                  <a:tcPr/>
                </a:tc>
                <a:tc>
                  <a:txBody>
                    <a:bodyPr/>
                    <a:lstStyle/>
                    <a:p>
                      <a:r>
                        <a:rPr lang="en-US" sz="1800" b="1" kern="1200" baseline="0" dirty="0" smtClean="0">
                          <a:solidFill>
                            <a:schemeClr val="lt1"/>
                          </a:solidFill>
                          <a:latin typeface="+mn-lt"/>
                          <a:ea typeface="+mn-ea"/>
                          <a:cs typeface="+mn-cs"/>
                        </a:rPr>
                        <a:t>LABOR ACT, 2074</a:t>
                      </a:r>
                      <a:endParaRPr lang="en-US" dirty="0"/>
                    </a:p>
                  </a:txBody>
                  <a:tcPr/>
                </a:tc>
              </a:tr>
              <a:tr h="421106">
                <a:tc>
                  <a:txBody>
                    <a:bodyPr/>
                    <a:lstStyle/>
                    <a:p>
                      <a:endParaRPr lang="en-US" dirty="0"/>
                    </a:p>
                  </a:txBody>
                  <a:tcPr/>
                </a:tc>
                <a:tc>
                  <a:txBody>
                    <a:bodyPr/>
                    <a:lstStyle/>
                    <a:p>
                      <a:r>
                        <a:rPr lang="en-US" dirty="0" smtClean="0"/>
                        <a:t>No. of days</a:t>
                      </a:r>
                      <a:endParaRPr lang="en-US" dirty="0"/>
                    </a:p>
                  </a:txBody>
                  <a:tcPr/>
                </a:tc>
              </a:tr>
              <a:tr h="421106">
                <a:tc>
                  <a:txBody>
                    <a:bodyPr/>
                    <a:lstStyle/>
                    <a:p>
                      <a:r>
                        <a:rPr lang="en-US" sz="1800" b="1" kern="1200" baseline="0" dirty="0" smtClean="0">
                          <a:solidFill>
                            <a:schemeClr val="dk1"/>
                          </a:solidFill>
                          <a:latin typeface="+mn-lt"/>
                          <a:ea typeface="+mn-ea"/>
                          <a:cs typeface="+mn-cs"/>
                        </a:rPr>
                        <a:t>Weekly Holiday</a:t>
                      </a:r>
                      <a:endParaRPr lang="en-US" dirty="0"/>
                    </a:p>
                  </a:txBody>
                  <a:tcPr/>
                </a:tc>
                <a:tc>
                  <a:txBody>
                    <a:bodyPr/>
                    <a:lstStyle/>
                    <a:p>
                      <a:r>
                        <a:rPr lang="en-US" sz="1800" kern="1200" baseline="0" dirty="0" smtClean="0">
                          <a:solidFill>
                            <a:schemeClr val="dk1"/>
                          </a:solidFill>
                          <a:latin typeface="+mn-lt"/>
                          <a:ea typeface="+mn-ea"/>
                          <a:cs typeface="+mn-cs"/>
                        </a:rPr>
                        <a:t>1 day every week</a:t>
                      </a:r>
                      <a:endParaRPr lang="en-US" dirty="0"/>
                    </a:p>
                  </a:txBody>
                  <a:tcPr/>
                </a:tc>
              </a:tr>
              <a:tr h="589548">
                <a:tc>
                  <a:txBody>
                    <a:bodyPr/>
                    <a:lstStyle/>
                    <a:p>
                      <a:r>
                        <a:rPr lang="en-US" sz="1800" b="1" kern="1200" baseline="0" dirty="0" smtClean="0">
                          <a:solidFill>
                            <a:schemeClr val="dk1"/>
                          </a:solidFill>
                          <a:latin typeface="+mn-lt"/>
                          <a:ea typeface="+mn-ea"/>
                          <a:cs typeface="+mn-cs"/>
                        </a:rPr>
                        <a:t>Public Holiday</a:t>
                      </a:r>
                      <a:endParaRPr lang="en-US" dirty="0"/>
                    </a:p>
                  </a:txBody>
                  <a:tcPr/>
                </a:tc>
                <a:tc>
                  <a:txBody>
                    <a:bodyPr/>
                    <a:lstStyle/>
                    <a:p>
                      <a:r>
                        <a:rPr lang="en-US" sz="1800" kern="1200" baseline="0" dirty="0" smtClean="0">
                          <a:solidFill>
                            <a:schemeClr val="dk1"/>
                          </a:solidFill>
                          <a:latin typeface="+mn-lt"/>
                          <a:ea typeface="+mn-ea"/>
                          <a:cs typeface="+mn-cs"/>
                        </a:rPr>
                        <a:t>13 days including May day. Additional 1 day to female employees including Intl Women Labor Day.</a:t>
                      </a:r>
                      <a:endParaRPr lang="en-US" dirty="0"/>
                    </a:p>
                  </a:txBody>
                  <a:tcPr/>
                </a:tc>
              </a:tr>
              <a:tr h="421106">
                <a:tc>
                  <a:txBody>
                    <a:bodyPr/>
                    <a:lstStyle/>
                    <a:p>
                      <a:r>
                        <a:rPr lang="en-US" sz="1800" b="1" kern="1200" baseline="0" dirty="0" smtClean="0">
                          <a:solidFill>
                            <a:schemeClr val="dk1"/>
                          </a:solidFill>
                          <a:latin typeface="+mn-lt"/>
                          <a:ea typeface="+mn-ea"/>
                          <a:cs typeface="+mn-cs"/>
                        </a:rPr>
                        <a:t>Annual Leave</a:t>
                      </a:r>
                      <a:endParaRPr lang="en-US" dirty="0"/>
                    </a:p>
                  </a:txBody>
                  <a:tcPr/>
                </a:tc>
                <a:tc>
                  <a:txBody>
                    <a:bodyPr/>
                    <a:lstStyle/>
                    <a:p>
                      <a:r>
                        <a:rPr lang="en-US" sz="1800" kern="1200" baseline="0" dirty="0" smtClean="0">
                          <a:solidFill>
                            <a:schemeClr val="dk1"/>
                          </a:solidFill>
                          <a:latin typeface="+mn-lt"/>
                          <a:ea typeface="+mn-ea"/>
                          <a:cs typeface="+mn-cs"/>
                        </a:rPr>
                        <a:t>1 day for every 20 worked days( 18days).</a:t>
                      </a:r>
                      <a:endParaRPr lang="en-US" dirty="0"/>
                    </a:p>
                  </a:txBody>
                  <a:tcPr/>
                </a:tc>
              </a:tr>
              <a:tr h="842210">
                <a:tc>
                  <a:txBody>
                    <a:bodyPr/>
                    <a:lstStyle/>
                    <a:p>
                      <a:r>
                        <a:rPr lang="en-US" sz="1800" b="1" kern="1200" baseline="0" dirty="0" smtClean="0">
                          <a:solidFill>
                            <a:schemeClr val="dk1"/>
                          </a:solidFill>
                          <a:latin typeface="+mn-lt"/>
                          <a:ea typeface="+mn-ea"/>
                          <a:cs typeface="+mn-cs"/>
                        </a:rPr>
                        <a:t>Sick Leave</a:t>
                      </a:r>
                      <a:endParaRPr lang="en-US" dirty="0"/>
                    </a:p>
                  </a:txBody>
                  <a:tcPr/>
                </a:tc>
                <a:tc>
                  <a:txBody>
                    <a:bodyPr/>
                    <a:lstStyle/>
                    <a:p>
                      <a:r>
                        <a:rPr lang="en-US" sz="1800" kern="1200" baseline="0" dirty="0" smtClean="0">
                          <a:solidFill>
                            <a:schemeClr val="dk1"/>
                          </a:solidFill>
                          <a:latin typeface="+mn-lt"/>
                          <a:ea typeface="+mn-ea"/>
                          <a:cs typeface="+mn-cs"/>
                        </a:rPr>
                        <a:t>Fully paid 12 days (previously half paid up to 15 days)</a:t>
                      </a:r>
                    </a:p>
                    <a:p>
                      <a:r>
                        <a:rPr lang="en-US" sz="1800" kern="1200" baseline="0" dirty="0" smtClean="0">
                          <a:solidFill>
                            <a:schemeClr val="dk1"/>
                          </a:solidFill>
                          <a:latin typeface="+mn-lt"/>
                          <a:ea typeface="+mn-ea"/>
                          <a:cs typeface="+mn-cs"/>
                        </a:rPr>
                        <a:t>- For those who have not completed one year of service, sick leave is provided on a proportional basis.</a:t>
                      </a:r>
                      <a:endParaRPr lang="en-US" dirty="0"/>
                    </a:p>
                  </a:txBody>
                  <a:tcPr/>
                </a:tc>
              </a:tr>
              <a:tr h="421106">
                <a:tc>
                  <a:txBody>
                    <a:bodyPr/>
                    <a:lstStyle/>
                    <a:p>
                      <a:r>
                        <a:rPr lang="en-US" sz="1800" b="1" kern="1200" baseline="0" dirty="0" smtClean="0">
                          <a:solidFill>
                            <a:schemeClr val="dk1"/>
                          </a:solidFill>
                          <a:latin typeface="+mn-lt"/>
                          <a:ea typeface="+mn-ea"/>
                          <a:cs typeface="+mn-cs"/>
                        </a:rPr>
                        <a:t>Mourning Leave</a:t>
                      </a:r>
                      <a:endParaRPr lang="en-US" dirty="0"/>
                    </a:p>
                  </a:txBody>
                  <a:tcPr/>
                </a:tc>
                <a:tc>
                  <a:txBody>
                    <a:bodyPr/>
                    <a:lstStyle/>
                    <a:p>
                      <a:r>
                        <a:rPr lang="en-US" sz="1800" kern="1200" baseline="0" dirty="0" smtClean="0">
                          <a:solidFill>
                            <a:schemeClr val="dk1"/>
                          </a:solidFill>
                          <a:latin typeface="+mn-lt"/>
                          <a:ea typeface="+mn-ea"/>
                          <a:cs typeface="+mn-cs"/>
                        </a:rPr>
                        <a:t>13 days</a:t>
                      </a:r>
                      <a:endParaRPr lang="en-US" dirty="0"/>
                    </a:p>
                  </a:txBody>
                  <a:tcPr/>
                </a:tc>
              </a:tr>
              <a:tr h="421106">
                <a:tc>
                  <a:txBody>
                    <a:bodyPr/>
                    <a:lstStyle/>
                    <a:p>
                      <a:r>
                        <a:rPr lang="en-US" sz="1800" b="1" kern="1200" baseline="0" dirty="0" smtClean="0">
                          <a:solidFill>
                            <a:schemeClr val="dk1"/>
                          </a:solidFill>
                          <a:latin typeface="+mn-lt"/>
                          <a:ea typeface="+mn-ea"/>
                          <a:cs typeface="+mn-cs"/>
                        </a:rPr>
                        <a:t>Maternity Leave</a:t>
                      </a:r>
                      <a:endParaRPr lang="en-US" dirty="0"/>
                    </a:p>
                  </a:txBody>
                  <a:tcPr/>
                </a:tc>
                <a:tc>
                  <a:txBody>
                    <a:bodyPr/>
                    <a:lstStyle/>
                    <a:p>
                      <a:r>
                        <a:rPr lang="en-US" sz="1800" kern="1200" baseline="0" dirty="0" smtClean="0">
                          <a:solidFill>
                            <a:schemeClr val="dk1"/>
                          </a:solidFill>
                          <a:latin typeface="+mn-lt"/>
                          <a:ea typeface="+mn-ea"/>
                          <a:cs typeface="+mn-cs"/>
                        </a:rPr>
                        <a:t>98 days. Fully paid up to 60 days.</a:t>
                      </a:r>
                      <a:endParaRPr lang="en-US" dirty="0"/>
                    </a:p>
                  </a:txBody>
                  <a:tcPr/>
                </a:tc>
              </a:tr>
              <a:tr h="421106">
                <a:tc>
                  <a:txBody>
                    <a:bodyPr/>
                    <a:lstStyle/>
                    <a:p>
                      <a:r>
                        <a:rPr lang="en-US" sz="1800" b="1" kern="1200" baseline="0" dirty="0" smtClean="0">
                          <a:solidFill>
                            <a:schemeClr val="dk1"/>
                          </a:solidFill>
                          <a:latin typeface="+mn-lt"/>
                          <a:ea typeface="+mn-ea"/>
                          <a:cs typeface="+mn-cs"/>
                        </a:rPr>
                        <a:t>Paternity Leave</a:t>
                      </a:r>
                      <a:endParaRPr lang="en-US" dirty="0"/>
                    </a:p>
                  </a:txBody>
                  <a:tcPr/>
                </a:tc>
                <a:tc>
                  <a:txBody>
                    <a:bodyPr/>
                    <a:lstStyle/>
                    <a:p>
                      <a:r>
                        <a:rPr lang="en-US" sz="1800" kern="1200" baseline="0" dirty="0" smtClean="0">
                          <a:solidFill>
                            <a:schemeClr val="dk1"/>
                          </a:solidFill>
                          <a:latin typeface="+mn-lt"/>
                          <a:ea typeface="+mn-ea"/>
                          <a:cs typeface="+mn-cs"/>
                        </a:rPr>
                        <a:t>15 days. Fully Paid</a:t>
                      </a:r>
                      <a:endParaRPr lang="en-US" dirty="0"/>
                    </a:p>
                  </a:txBody>
                  <a:tcPr/>
                </a:tc>
              </a:tr>
              <a:tr h="421106">
                <a:tc>
                  <a:txBody>
                    <a:bodyPr/>
                    <a:lstStyle/>
                    <a:p>
                      <a:r>
                        <a:rPr lang="en-US" sz="1800" b="1" kern="1200" baseline="0" dirty="0" smtClean="0">
                          <a:solidFill>
                            <a:schemeClr val="dk1"/>
                          </a:solidFill>
                          <a:latin typeface="+mn-lt"/>
                          <a:ea typeface="+mn-ea"/>
                          <a:cs typeface="+mn-cs"/>
                        </a:rPr>
                        <a:t>Leave in lieu</a:t>
                      </a:r>
                      <a:endParaRPr lang="en-US" dirty="0"/>
                    </a:p>
                  </a:txBody>
                  <a:tcPr/>
                </a:tc>
                <a:tc>
                  <a:txBody>
                    <a:bodyPr/>
                    <a:lstStyle/>
                    <a:p>
                      <a:r>
                        <a:rPr lang="en-US" sz="1800" kern="1200" baseline="0" dirty="0" smtClean="0">
                          <a:solidFill>
                            <a:schemeClr val="dk1"/>
                          </a:solidFill>
                          <a:latin typeface="+mn-lt"/>
                          <a:ea typeface="+mn-ea"/>
                          <a:cs typeface="+mn-cs"/>
                        </a:rPr>
                        <a:t>For the laborers put in work on public holiday or weekly off.</a:t>
                      </a:r>
                      <a:endParaRPr 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
            </a:r>
            <a:br>
              <a:rPr lang="en-US" b="1" dirty="0" smtClean="0"/>
            </a:br>
            <a:r>
              <a:rPr lang="en-US" b="1" dirty="0" smtClean="0"/>
              <a:t>NEC objectives</a:t>
            </a:r>
            <a:br>
              <a:rPr lang="en-US" b="1" dirty="0" smtClean="0"/>
            </a:br>
            <a:endParaRPr lang="en-US" b="1" dirty="0"/>
          </a:p>
        </p:txBody>
      </p:sp>
      <p:sp>
        <p:nvSpPr>
          <p:cNvPr id="3" name="Content Placeholder 2"/>
          <p:cNvSpPr>
            <a:spLocks noGrp="1"/>
          </p:cNvSpPr>
          <p:nvPr>
            <p:ph idx="1"/>
          </p:nvPr>
        </p:nvSpPr>
        <p:spPr>
          <a:xfrm>
            <a:off x="457200" y="1219200"/>
            <a:ext cx="8229600" cy="5257800"/>
          </a:xfrm>
        </p:spPr>
        <p:txBody>
          <a:bodyPr>
            <a:normAutofit fontScale="92500" lnSpcReduction="10000"/>
          </a:bodyPr>
          <a:lstStyle/>
          <a:p>
            <a:pPr algn="just">
              <a:buNone/>
            </a:pPr>
            <a:r>
              <a:rPr lang="en-US" dirty="0" smtClean="0"/>
              <a:t>The </a:t>
            </a:r>
            <a:r>
              <a:rPr lang="en-US" dirty="0"/>
              <a:t>objective of Nepal Engineering Council </a:t>
            </a:r>
            <a:r>
              <a:rPr lang="en-US" dirty="0" smtClean="0"/>
              <a:t>is to </a:t>
            </a:r>
            <a:r>
              <a:rPr lang="en-US" dirty="0"/>
              <a:t>make the engineering profession effective </a:t>
            </a:r>
            <a:r>
              <a:rPr lang="en-US" dirty="0" smtClean="0"/>
              <a:t>by mobilizing </a:t>
            </a:r>
            <a:r>
              <a:rPr lang="en-US" dirty="0"/>
              <a:t>it in a more systematic and </a:t>
            </a:r>
            <a:r>
              <a:rPr lang="en-US" dirty="0" smtClean="0"/>
              <a:t>scientific and </a:t>
            </a:r>
            <a:r>
              <a:rPr lang="en-US" dirty="0"/>
              <a:t>also to register the engineers as per </a:t>
            </a:r>
            <a:r>
              <a:rPr lang="en-US" dirty="0" smtClean="0"/>
              <a:t>their qualifications</a:t>
            </a:r>
            <a:r>
              <a:rPr lang="en-US" dirty="0"/>
              <a:t>.</a:t>
            </a:r>
          </a:p>
          <a:p>
            <a:pPr algn="just">
              <a:buNone/>
            </a:pPr>
            <a:r>
              <a:rPr lang="en-US" dirty="0" smtClean="0"/>
              <a:t> </a:t>
            </a:r>
            <a:r>
              <a:rPr lang="en-US" dirty="0"/>
              <a:t>According to section 2 of the NEC Act, </a:t>
            </a:r>
            <a:r>
              <a:rPr lang="en-US" dirty="0" smtClean="0"/>
              <a:t>it defines </a:t>
            </a:r>
            <a:r>
              <a:rPr lang="en-US" dirty="0"/>
              <a:t>the registration of engineers into </a:t>
            </a:r>
            <a:r>
              <a:rPr lang="en-US" dirty="0" smtClean="0"/>
              <a:t>three following </a:t>
            </a:r>
            <a:r>
              <a:rPr lang="en-US" dirty="0"/>
              <a:t>categories:</a:t>
            </a:r>
          </a:p>
          <a:p>
            <a:pPr algn="just">
              <a:buNone/>
            </a:pPr>
            <a:r>
              <a:rPr lang="en-US" dirty="0"/>
              <a:t>◦ General Registered Engineer</a:t>
            </a:r>
          </a:p>
          <a:p>
            <a:pPr algn="just">
              <a:buNone/>
            </a:pPr>
            <a:r>
              <a:rPr lang="en-US" dirty="0"/>
              <a:t>◦ Professional Engineer</a:t>
            </a:r>
          </a:p>
          <a:p>
            <a:pPr algn="just">
              <a:buNone/>
            </a:pPr>
            <a:r>
              <a:rPr lang="en-US" dirty="0"/>
              <a:t>◦ Non-Nepali Registered Engineer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792162"/>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Leave and Holidays-General Principles (Section 51):</a:t>
            </a:r>
            <a:br>
              <a:rPr lang="en-US" b="1" dirty="0" smtClean="0"/>
            </a:br>
            <a:r>
              <a:rPr lang="en-US" b="1" dirty="0" smtClean="0"/>
              <a:t/>
            </a:r>
            <a:br>
              <a:rPr lang="en-US" b="1" dirty="0" smtClean="0"/>
            </a:br>
            <a:endParaRPr lang="en-US" b="1"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dirty="0" smtClean="0"/>
              <a:t>Leave is not regarded as matter of right but</a:t>
            </a:r>
          </a:p>
          <a:p>
            <a:pPr algn="just">
              <a:buNone/>
            </a:pPr>
            <a:r>
              <a:rPr lang="en-US" dirty="0" smtClean="0"/>
              <a:t>	privilege.</a:t>
            </a:r>
          </a:p>
          <a:p>
            <a:pPr algn="just">
              <a:buFont typeface="Wingdings" pitchFamily="2" charset="2"/>
              <a:buChar char="Ø"/>
            </a:pPr>
            <a:r>
              <a:rPr lang="en-US" dirty="0" smtClean="0"/>
              <a:t>The approving authority may accept or decline leave request or curtail approved leave.</a:t>
            </a:r>
          </a:p>
          <a:p>
            <a:pPr algn="just">
              <a:buFont typeface="Wingdings" pitchFamily="2" charset="2"/>
              <a:buChar char="Ø"/>
            </a:pPr>
            <a:r>
              <a:rPr lang="en-US" dirty="0" smtClean="0"/>
              <a:t>Prior approval is required except in case of urgency.</a:t>
            </a:r>
          </a:p>
          <a:p>
            <a:pPr algn="just">
              <a:buFont typeface="Wingdings" pitchFamily="2" charset="2"/>
              <a:buChar char="Ø"/>
            </a:pPr>
            <a:r>
              <a:rPr lang="en-US" dirty="0" smtClean="0"/>
              <a:t>Going for leave without approval is misconduct.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868362"/>
          </a:xfrm>
        </p:spPr>
        <p:txBody>
          <a:bodyPr/>
          <a:lstStyle/>
          <a:p>
            <a:r>
              <a:rPr lang="en-US" b="1" dirty="0" smtClean="0"/>
              <a:t>Terminal Benefits:</a:t>
            </a:r>
            <a:endParaRPr lang="en-US" b="1" dirty="0"/>
          </a:p>
        </p:txBody>
      </p:sp>
      <p:sp>
        <p:nvSpPr>
          <p:cNvPr id="3" name="Content Placeholder 2"/>
          <p:cNvSpPr>
            <a:spLocks noGrp="1"/>
          </p:cNvSpPr>
          <p:nvPr>
            <p:ph idx="1"/>
          </p:nvPr>
        </p:nvSpPr>
        <p:spPr>
          <a:xfrm>
            <a:off x="457200" y="1143000"/>
            <a:ext cx="8458200" cy="4983163"/>
          </a:xfrm>
        </p:spPr>
        <p:txBody>
          <a:bodyPr>
            <a:normAutofit/>
          </a:bodyPr>
          <a:lstStyle/>
          <a:p>
            <a:pPr marL="514350" indent="-514350">
              <a:buAutoNum type="arabicPeriod"/>
            </a:pPr>
            <a:r>
              <a:rPr lang="en-US" b="1" dirty="0" smtClean="0"/>
              <a:t>Leave Encashment (Section 49):</a:t>
            </a:r>
          </a:p>
          <a:p>
            <a:pPr marL="514350" indent="-514350" algn="just">
              <a:buFont typeface="Wingdings" pitchFamily="2" charset="2"/>
              <a:buChar char="Ø"/>
            </a:pPr>
            <a:r>
              <a:rPr lang="en-US" dirty="0" smtClean="0"/>
              <a:t>Accumulated annual leave up to 90 days and sick leave up to 45 days can be </a:t>
            </a:r>
            <a:r>
              <a:rPr lang="en-US" dirty="0" err="1" smtClean="0"/>
              <a:t>encashed</a:t>
            </a:r>
            <a:r>
              <a:rPr lang="en-US" dirty="0" smtClean="0"/>
              <a:t> at the time of discontinuation of service.</a:t>
            </a:r>
          </a:p>
          <a:p>
            <a:pPr marL="514350" indent="-514350" algn="just">
              <a:buFont typeface="Wingdings" pitchFamily="2" charset="2"/>
              <a:buChar char="Ø"/>
            </a:pPr>
            <a:r>
              <a:rPr lang="en-US" dirty="0" smtClean="0"/>
              <a:t>Any unused annual or sick leave in excess of the limit of accumulation shall be en-cashed at the end of each year.</a:t>
            </a:r>
          </a:p>
          <a:p>
            <a:pPr algn="just">
              <a:buFont typeface="Wingdings" pitchFamily="2" charset="2"/>
              <a:buChar char="Ø"/>
            </a:pPr>
            <a:r>
              <a:rPr lang="en-US" dirty="0" smtClean="0"/>
              <a:t> En-</a:t>
            </a:r>
            <a:r>
              <a:rPr lang="en-US" dirty="0" err="1" smtClean="0"/>
              <a:t>cashment</a:t>
            </a:r>
            <a:r>
              <a:rPr lang="en-US" dirty="0" smtClean="0"/>
              <a:t> shall be done at the rate of basic remuneration during such payment.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Terminal Benefits:</a:t>
            </a:r>
            <a:endParaRPr lang="en-US" dirty="0"/>
          </a:p>
        </p:txBody>
      </p:sp>
      <p:sp>
        <p:nvSpPr>
          <p:cNvPr id="3" name="Content Placeholder 2"/>
          <p:cNvSpPr>
            <a:spLocks noGrp="1"/>
          </p:cNvSpPr>
          <p:nvPr>
            <p:ph idx="1"/>
          </p:nvPr>
        </p:nvSpPr>
        <p:spPr>
          <a:xfrm>
            <a:off x="457200" y="1600200"/>
            <a:ext cx="8229600" cy="4724400"/>
          </a:xfrm>
        </p:spPr>
        <p:txBody>
          <a:bodyPr/>
          <a:lstStyle/>
          <a:p>
            <a:pPr algn="just">
              <a:buNone/>
            </a:pPr>
            <a:r>
              <a:rPr lang="en-US" b="1" dirty="0" smtClean="0"/>
              <a:t>2.Provident Fund(Section 52)</a:t>
            </a:r>
          </a:p>
          <a:p>
            <a:pPr algn="just">
              <a:buFont typeface="Wingdings" pitchFamily="2" charset="2"/>
              <a:buChar char="Ø"/>
            </a:pPr>
            <a:r>
              <a:rPr lang="en-US" dirty="0" smtClean="0"/>
              <a:t>Eligibility: From the first day of appointment</a:t>
            </a:r>
          </a:p>
          <a:p>
            <a:pPr>
              <a:buFont typeface="Wingdings" pitchFamily="2" charset="2"/>
              <a:buChar char="Ø"/>
            </a:pPr>
            <a:r>
              <a:rPr lang="en-US" dirty="0" smtClean="0"/>
              <a:t>Contribution of employee: 10% of basic remuneration</a:t>
            </a:r>
          </a:p>
          <a:p>
            <a:pPr>
              <a:buFont typeface="Wingdings" pitchFamily="2" charset="2"/>
              <a:buChar char="Ø"/>
            </a:pPr>
            <a:r>
              <a:rPr lang="en-US" dirty="0" smtClean="0"/>
              <a:t>Contribution of employer: 10% of basic remuneration of worker</a:t>
            </a:r>
          </a:p>
          <a:p>
            <a:pPr>
              <a:buFont typeface="Wingdings" pitchFamily="2" charset="2"/>
              <a:buChar char="Ø"/>
            </a:pPr>
            <a:r>
              <a:rPr lang="en-US" dirty="0" smtClean="0"/>
              <a:t>Deposit in: Social Security Fund.</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Terminal Benefits:</a:t>
            </a:r>
            <a:endParaRPr lang="en-US" dirty="0"/>
          </a:p>
        </p:txBody>
      </p:sp>
      <p:sp>
        <p:nvSpPr>
          <p:cNvPr id="3" name="Content Placeholder 2"/>
          <p:cNvSpPr>
            <a:spLocks noGrp="1"/>
          </p:cNvSpPr>
          <p:nvPr>
            <p:ph idx="1"/>
          </p:nvPr>
        </p:nvSpPr>
        <p:spPr/>
        <p:txBody>
          <a:bodyPr/>
          <a:lstStyle/>
          <a:p>
            <a:pPr>
              <a:buNone/>
            </a:pPr>
            <a:r>
              <a:rPr lang="en-US" b="1" dirty="0" smtClean="0"/>
              <a:t>3.Gratuity (Section 53)</a:t>
            </a:r>
          </a:p>
          <a:p>
            <a:pPr>
              <a:buFont typeface="Wingdings" pitchFamily="2" charset="2"/>
              <a:buChar char="Ø"/>
            </a:pPr>
            <a:r>
              <a:rPr lang="en-US" dirty="0" smtClean="0"/>
              <a:t>Eligibility: since the first day of employment</a:t>
            </a:r>
          </a:p>
          <a:p>
            <a:pPr>
              <a:buFont typeface="Wingdings" pitchFamily="2" charset="2"/>
              <a:buChar char="Ø"/>
            </a:pPr>
            <a:r>
              <a:rPr lang="en-US" dirty="0" smtClean="0"/>
              <a:t>Rate of Gratuity: 8.33% of basic remuneration every month</a:t>
            </a:r>
          </a:p>
          <a:p>
            <a:pPr>
              <a:buFont typeface="Wingdings" pitchFamily="2" charset="2"/>
              <a:buChar char="Ø"/>
            </a:pPr>
            <a:r>
              <a:rPr lang="en-US" dirty="0" smtClean="0"/>
              <a:t>Deposit in: Social Security Fund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944562"/>
          </a:xfrm>
        </p:spPr>
        <p:txBody>
          <a:bodyPr>
            <a:noAutofit/>
          </a:bodyPr>
          <a:lstStyle/>
          <a:p>
            <a:r>
              <a:rPr lang="en-US" b="1" dirty="0" smtClean="0"/>
              <a:t/>
            </a:r>
            <a:br>
              <a:rPr lang="en-US" b="1" dirty="0" smtClean="0"/>
            </a:br>
            <a:r>
              <a:rPr lang="en-US" b="1" dirty="0" smtClean="0"/>
              <a:t>Other Benefits</a:t>
            </a:r>
            <a:br>
              <a:rPr lang="en-US" b="1" dirty="0" smtClean="0"/>
            </a:br>
            <a:endParaRPr lang="en-US" b="1" dirty="0"/>
          </a:p>
        </p:txBody>
      </p:sp>
      <p:sp>
        <p:nvSpPr>
          <p:cNvPr id="3" name="Content Placeholder 2"/>
          <p:cNvSpPr>
            <a:spLocks noGrp="1"/>
          </p:cNvSpPr>
          <p:nvPr>
            <p:ph idx="1"/>
          </p:nvPr>
        </p:nvSpPr>
        <p:spPr>
          <a:xfrm>
            <a:off x="457200" y="1219200"/>
            <a:ext cx="8458200" cy="5029200"/>
          </a:xfrm>
        </p:spPr>
        <p:txBody>
          <a:bodyPr>
            <a:normAutofit fontScale="92500" lnSpcReduction="10000"/>
          </a:bodyPr>
          <a:lstStyle/>
          <a:p>
            <a:pPr algn="just">
              <a:buFont typeface="Wingdings" pitchFamily="2" charset="2"/>
              <a:buChar char="Ø"/>
            </a:pPr>
            <a:r>
              <a:rPr lang="en-US" dirty="0" smtClean="0"/>
              <a:t> </a:t>
            </a:r>
            <a:r>
              <a:rPr lang="en-US" b="1" dirty="0" smtClean="0"/>
              <a:t>Medical Insurance (Section 54):</a:t>
            </a:r>
          </a:p>
          <a:p>
            <a:pPr algn="just">
              <a:buFontTx/>
              <a:buChar char="-"/>
            </a:pPr>
            <a:r>
              <a:rPr lang="en-US" dirty="0" smtClean="0"/>
              <a:t>Coverage: at least one hundred thousand rupees</a:t>
            </a:r>
          </a:p>
          <a:p>
            <a:pPr algn="just">
              <a:buNone/>
            </a:pPr>
            <a:r>
              <a:rPr lang="en-US" dirty="0" smtClean="0"/>
              <a:t>	(Rs. 100,000) per year for every worker</a:t>
            </a:r>
          </a:p>
          <a:p>
            <a:pPr algn="just">
              <a:buNone/>
            </a:pPr>
            <a:r>
              <a:rPr lang="en-US" dirty="0" smtClean="0"/>
              <a:t>- Premium: equally paid by the employer and worker</a:t>
            </a:r>
          </a:p>
          <a:p>
            <a:pPr algn="just">
              <a:buFont typeface="Wingdings" pitchFamily="2" charset="2"/>
              <a:buChar char="Ø"/>
            </a:pPr>
            <a:r>
              <a:rPr lang="en-US" dirty="0" smtClean="0"/>
              <a:t> </a:t>
            </a:r>
            <a:r>
              <a:rPr lang="en-US" b="1" dirty="0" smtClean="0"/>
              <a:t>Accident Insurance (Section 55):</a:t>
            </a:r>
          </a:p>
          <a:p>
            <a:pPr algn="just">
              <a:buNone/>
            </a:pPr>
            <a:r>
              <a:rPr lang="en-US" dirty="0" smtClean="0"/>
              <a:t>- Coverage: at least seven hundred thousand rupees</a:t>
            </a:r>
          </a:p>
          <a:p>
            <a:pPr algn="just">
              <a:buNone/>
            </a:pPr>
            <a:r>
              <a:rPr lang="en-US" dirty="0" smtClean="0"/>
              <a:t>(Rs. 700,000) for every worker</a:t>
            </a:r>
          </a:p>
          <a:p>
            <a:pPr algn="just">
              <a:buNone/>
            </a:pPr>
            <a:r>
              <a:rPr lang="en-US" dirty="0" smtClean="0"/>
              <a:t>- Premium: fully paid by employer</a:t>
            </a:r>
          </a:p>
          <a:p>
            <a:pPr algn="just">
              <a:buFont typeface="Wingdings" pitchFamily="2" charset="2"/>
              <a:buChar char="Ø"/>
            </a:pPr>
            <a:r>
              <a:rPr lang="en-US" dirty="0" smtClean="0"/>
              <a:t> </a:t>
            </a:r>
            <a:r>
              <a:rPr lang="en-US" b="1" dirty="0" smtClean="0"/>
              <a:t>Death Compensation: </a:t>
            </a:r>
            <a:r>
              <a:rPr lang="en-US" dirty="0" smtClean="0"/>
              <a:t>the nearest successor is entitled to the amount of accident insurance.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Disciplinary Action for Misconduct</a:t>
            </a:r>
            <a:endParaRPr lang="en-US" b="1" dirty="0"/>
          </a:p>
        </p:txBody>
      </p:sp>
      <p:sp>
        <p:nvSpPr>
          <p:cNvPr id="3" name="Content Placeholder 2"/>
          <p:cNvSpPr>
            <a:spLocks noGrp="1"/>
          </p:cNvSpPr>
          <p:nvPr>
            <p:ph idx="1"/>
          </p:nvPr>
        </p:nvSpPr>
        <p:spPr>
          <a:xfrm>
            <a:off x="457200" y="1600200"/>
            <a:ext cx="8229600" cy="5029200"/>
          </a:xfrm>
        </p:spPr>
        <p:txBody>
          <a:bodyPr>
            <a:normAutofit/>
          </a:bodyPr>
          <a:lstStyle/>
          <a:p>
            <a:pPr>
              <a:buFont typeface="Wingdings" pitchFamily="2" charset="2"/>
              <a:buChar char="Ø"/>
            </a:pPr>
            <a:r>
              <a:rPr lang="en-US" dirty="0" smtClean="0"/>
              <a:t> Reprimanded/Warning</a:t>
            </a:r>
          </a:p>
          <a:p>
            <a:pPr>
              <a:buFont typeface="Wingdings" pitchFamily="2" charset="2"/>
              <a:buChar char="Ø"/>
            </a:pPr>
            <a:r>
              <a:rPr lang="en-US" dirty="0" smtClean="0"/>
              <a:t>Withholding Annual Grade of Remuneration or Promotion</a:t>
            </a:r>
          </a:p>
          <a:p>
            <a:pPr>
              <a:buFont typeface="Wingdings" pitchFamily="2" charset="2"/>
              <a:buChar char="Ø"/>
            </a:pPr>
            <a:r>
              <a:rPr lang="en-US" dirty="0" smtClean="0"/>
              <a:t> Deduction of one day’s remuneration</a:t>
            </a:r>
          </a:p>
          <a:p>
            <a:pPr>
              <a:buFont typeface="Wingdings" pitchFamily="2" charset="2"/>
              <a:buChar char="Ø"/>
            </a:pPr>
            <a:r>
              <a:rPr lang="en-US" dirty="0" smtClean="0"/>
              <a:t>Termination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Reprimand/Warning (Section 131(1))</a:t>
            </a:r>
            <a:br>
              <a:rPr lang="en-US" b="1" dirty="0" smtClean="0"/>
            </a:br>
            <a:endParaRPr lang="en-US" b="1" dirty="0"/>
          </a:p>
        </p:txBody>
      </p:sp>
      <p:sp>
        <p:nvSpPr>
          <p:cNvPr id="3" name="Content Placeholder 2"/>
          <p:cNvSpPr>
            <a:spLocks noGrp="1"/>
          </p:cNvSpPr>
          <p:nvPr>
            <p:ph idx="1"/>
          </p:nvPr>
        </p:nvSpPr>
        <p:spPr>
          <a:xfrm>
            <a:off x="457200" y="1295400"/>
            <a:ext cx="8229600" cy="5105400"/>
          </a:xfrm>
        </p:spPr>
        <p:txBody>
          <a:bodyPr>
            <a:normAutofit/>
          </a:bodyPr>
          <a:lstStyle/>
          <a:p>
            <a:pPr algn="just">
              <a:buFont typeface="Wingdings" pitchFamily="2" charset="2"/>
              <a:buChar char="Ø"/>
            </a:pPr>
            <a:r>
              <a:rPr lang="en-US" dirty="0" smtClean="0"/>
              <a:t>absence from the work without obtaining permission,</a:t>
            </a:r>
          </a:p>
          <a:p>
            <a:pPr algn="just">
              <a:buFont typeface="Wingdings" pitchFamily="2" charset="2"/>
              <a:buChar char="Ø"/>
            </a:pPr>
            <a:r>
              <a:rPr lang="en-US" dirty="0" smtClean="0"/>
              <a:t> leaving the workplace without obtaining the permission, from the Managerial level,</a:t>
            </a:r>
          </a:p>
          <a:p>
            <a:pPr algn="just">
              <a:buFont typeface="Wingdings" pitchFamily="2" charset="2"/>
              <a:buChar char="Ø"/>
            </a:pPr>
            <a:r>
              <a:rPr lang="en-US" dirty="0" smtClean="0"/>
              <a:t> coming late frequently without obtaining permission,</a:t>
            </a:r>
          </a:p>
          <a:p>
            <a:pPr algn="just">
              <a:buFont typeface="Wingdings" pitchFamily="2" charset="2"/>
              <a:buChar char="Ø"/>
            </a:pPr>
            <a:r>
              <a:rPr lang="en-US" dirty="0" smtClean="0"/>
              <a:t> not abiding the order of the senior or employer with regard to work,</a:t>
            </a:r>
          </a:p>
          <a:p>
            <a:pPr algn="just">
              <a:buFont typeface="Wingdings" pitchFamily="2" charset="2"/>
              <a:buChar char="Ø"/>
            </a:pPr>
            <a:r>
              <a:rPr lang="en-US" dirty="0" smtClean="0"/>
              <a:t> other misconducts as prescribed in Bylaws.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Deduction of one day’s remuneration</a:t>
            </a:r>
            <a:br>
              <a:rPr lang="en-US" sz="3600" b="1" dirty="0" smtClean="0"/>
            </a:br>
            <a:r>
              <a:rPr lang="en-US" sz="3600" b="1" dirty="0" smtClean="0"/>
              <a:t>(Section 131(2))</a:t>
            </a:r>
            <a:endParaRPr lang="en-US" sz="3600" b="1" dirty="0"/>
          </a:p>
        </p:txBody>
      </p:sp>
      <p:sp>
        <p:nvSpPr>
          <p:cNvPr id="3" name="Content Placeholder 2"/>
          <p:cNvSpPr>
            <a:spLocks noGrp="1"/>
          </p:cNvSpPr>
          <p:nvPr>
            <p:ph idx="1"/>
          </p:nvPr>
        </p:nvSpPr>
        <p:spPr>
          <a:xfrm>
            <a:off x="457200" y="1600200"/>
            <a:ext cx="8458200" cy="4953000"/>
          </a:xfrm>
        </p:spPr>
        <p:txBody>
          <a:bodyPr>
            <a:normAutofit fontScale="85000" lnSpcReduction="10000"/>
          </a:bodyPr>
          <a:lstStyle/>
          <a:p>
            <a:pPr lvl="0" algn="just">
              <a:buFont typeface="Wingdings" pitchFamily="2" charset="2"/>
              <a:buChar char="Ø"/>
            </a:pPr>
            <a:r>
              <a:rPr lang="en-AU" dirty="0" smtClean="0"/>
              <a:t>act of refusing to accept any letter or notice issued by the employer or officer having the authority to punish;</a:t>
            </a:r>
            <a:endParaRPr lang="en-US" dirty="0" smtClean="0"/>
          </a:p>
          <a:p>
            <a:pPr lvl="0" algn="just">
              <a:buFont typeface="Wingdings" pitchFamily="2" charset="2"/>
              <a:buChar char="Ø"/>
            </a:pPr>
            <a:r>
              <a:rPr lang="en-AU" dirty="0" smtClean="0"/>
              <a:t>act of taking part in an illegal strike or forcing others to do so or adopting go slow tactic collectively;</a:t>
            </a:r>
            <a:endParaRPr lang="en-US" dirty="0" smtClean="0"/>
          </a:p>
          <a:p>
            <a:pPr lvl="0" algn="just">
              <a:buFont typeface="Wingdings" pitchFamily="2" charset="2"/>
              <a:buChar char="Ø"/>
            </a:pPr>
            <a:r>
              <a:rPr lang="en-AU" dirty="0" smtClean="0"/>
              <a:t>act of causing loss to the enterprise by decreasing the production or service negligently or carelessly;</a:t>
            </a:r>
            <a:endParaRPr lang="en-US" dirty="0" smtClean="0"/>
          </a:p>
          <a:p>
            <a:pPr lvl="0" algn="just">
              <a:buFont typeface="Wingdings" pitchFamily="2" charset="2"/>
              <a:buChar char="Ø"/>
            </a:pPr>
            <a:r>
              <a:rPr lang="en-AU" dirty="0" smtClean="0"/>
              <a:t>act of attempting to take benefits by submitting false documents;</a:t>
            </a:r>
            <a:endParaRPr lang="en-US" dirty="0" smtClean="0"/>
          </a:p>
          <a:p>
            <a:pPr lvl="0" algn="just">
              <a:buFont typeface="Wingdings" pitchFamily="2" charset="2"/>
              <a:buChar char="Ø"/>
            </a:pPr>
            <a:r>
              <a:rPr lang="en-AU" dirty="0" smtClean="0"/>
              <a:t>act of not using safety equipments by the worker responsible for using such equipments; or </a:t>
            </a:r>
            <a:endParaRPr lang="en-US" dirty="0" smtClean="0"/>
          </a:p>
          <a:p>
            <a:pPr lvl="0" algn="just">
              <a:buFont typeface="Wingdings" pitchFamily="2" charset="2"/>
              <a:buChar char="Ø"/>
            </a:pPr>
            <a:r>
              <a:rPr lang="en-AU" dirty="0" smtClean="0"/>
              <a:t>act of doing any other misconduct of similar nature specified in the by-law.</a:t>
            </a:r>
            <a:endParaRPr lang="en-US" dirty="0" smtClean="0"/>
          </a:p>
          <a:p>
            <a:pPr algn="just"/>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Autofit/>
          </a:bodyPr>
          <a:lstStyle/>
          <a:p>
            <a:r>
              <a:rPr lang="en-US" sz="3200" b="1" dirty="0" smtClean="0"/>
              <a:t>Withholding Annual Grade of Remuneration or Promotion (Section 131(3))</a:t>
            </a:r>
            <a:endParaRPr lang="en-US" sz="3200" b="1" dirty="0"/>
          </a:p>
        </p:txBody>
      </p:sp>
      <p:sp>
        <p:nvSpPr>
          <p:cNvPr id="3" name="Content Placeholder 2"/>
          <p:cNvSpPr>
            <a:spLocks noGrp="1"/>
          </p:cNvSpPr>
          <p:nvPr>
            <p:ph idx="1"/>
          </p:nvPr>
        </p:nvSpPr>
        <p:spPr>
          <a:xfrm>
            <a:off x="457200" y="1447800"/>
            <a:ext cx="8229600" cy="5257800"/>
          </a:xfrm>
        </p:spPr>
        <p:txBody>
          <a:bodyPr>
            <a:normAutofit fontScale="77500" lnSpcReduction="20000"/>
          </a:bodyPr>
          <a:lstStyle/>
          <a:p>
            <a:pPr lvl="0" algn="just">
              <a:buFont typeface="Wingdings" pitchFamily="2" charset="2"/>
              <a:buChar char="Ø"/>
            </a:pPr>
            <a:r>
              <a:rPr lang="en-AU" dirty="0" smtClean="0"/>
              <a:t>act of taking and using or causing to use any property outside the enterprise without the permission of a person entrusted with such authority;</a:t>
            </a:r>
            <a:endParaRPr lang="en-US" dirty="0" smtClean="0"/>
          </a:p>
          <a:p>
            <a:pPr lvl="0" algn="just">
              <a:buFont typeface="Wingdings" pitchFamily="2" charset="2"/>
              <a:buChar char="Ø"/>
            </a:pPr>
            <a:r>
              <a:rPr lang="en-AU" dirty="0" smtClean="0"/>
              <a:t>act of attempting to misappropriate the fund in the business of the employer;</a:t>
            </a:r>
            <a:endParaRPr lang="en-US" dirty="0" smtClean="0"/>
          </a:p>
          <a:p>
            <a:pPr lvl="0" algn="just">
              <a:buFont typeface="Wingdings" pitchFamily="2" charset="2"/>
              <a:buChar char="Ø"/>
            </a:pPr>
            <a:r>
              <a:rPr lang="en-AU" dirty="0" smtClean="0"/>
              <a:t>act of damaging the property of the employer negligently or carelessly;</a:t>
            </a:r>
            <a:endParaRPr lang="en-US" dirty="0" smtClean="0"/>
          </a:p>
          <a:p>
            <a:pPr lvl="0" algn="just">
              <a:buFont typeface="Wingdings" pitchFamily="2" charset="2"/>
              <a:buChar char="Ø"/>
            </a:pPr>
            <a:r>
              <a:rPr lang="en-AU" dirty="0" smtClean="0"/>
              <a:t>act of stopping the supply of food, water, telephone, electricity or obstructing the movement in and out of the workplace;</a:t>
            </a:r>
            <a:endParaRPr lang="en-US" dirty="0" smtClean="0"/>
          </a:p>
          <a:p>
            <a:pPr lvl="0" algn="just">
              <a:buFont typeface="Wingdings" pitchFamily="2" charset="2"/>
              <a:buChar char="Ø"/>
            </a:pPr>
            <a:r>
              <a:rPr lang="en-AU" dirty="0" smtClean="0"/>
              <a:t>intentional act of misusing or causing damage or loss to the objects or provisions kept for the benefit or safety and health of the workers:</a:t>
            </a:r>
            <a:endParaRPr lang="en-US" dirty="0" smtClean="0"/>
          </a:p>
          <a:p>
            <a:pPr lvl="0" algn="just">
              <a:buFont typeface="Wingdings" pitchFamily="2" charset="2"/>
              <a:buChar char="Ø"/>
            </a:pPr>
            <a:r>
              <a:rPr lang="en-AU" dirty="0" smtClean="0"/>
              <a:t>act of committing any other misconduct of similar  nature prescribed in the by-law.</a:t>
            </a:r>
            <a:endParaRPr lang="en-US" dirty="0" smtClean="0"/>
          </a:p>
          <a:p>
            <a:pPr algn="just"/>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algn="l"/>
            <a:r>
              <a:rPr lang="en-US" sz="3200" b="1" dirty="0" smtClean="0"/>
              <a:t>Termination upon Misconduct (Section 131(4))</a:t>
            </a:r>
            <a:endParaRPr lang="en-US" sz="3200" b="1" dirty="0"/>
          </a:p>
        </p:txBody>
      </p:sp>
      <p:sp>
        <p:nvSpPr>
          <p:cNvPr id="3" name="Content Placeholder 2"/>
          <p:cNvSpPr>
            <a:spLocks noGrp="1"/>
          </p:cNvSpPr>
          <p:nvPr>
            <p:ph idx="1"/>
          </p:nvPr>
        </p:nvSpPr>
        <p:spPr>
          <a:xfrm>
            <a:off x="457200" y="914400"/>
            <a:ext cx="8229600" cy="5715000"/>
          </a:xfrm>
        </p:spPr>
        <p:txBody>
          <a:bodyPr>
            <a:noAutofit/>
          </a:bodyPr>
          <a:lstStyle/>
          <a:p>
            <a:pPr lvl="0" algn="just">
              <a:buFont typeface="Wingdings" pitchFamily="2" charset="2"/>
              <a:buChar char="Ø"/>
            </a:pPr>
            <a:r>
              <a:rPr lang="en-AU" sz="2300" dirty="0" smtClean="0"/>
              <a:t>act of assaulting or injuring an employer or any worker or customer or any person concerned with the workplace or act of keeping in captive or causing unrest or damage in the premise of the enterprise with or without the use of any weapon;</a:t>
            </a:r>
            <a:endParaRPr lang="en-US" sz="2300" dirty="0" smtClean="0"/>
          </a:p>
          <a:p>
            <a:pPr lvl="0" algn="just">
              <a:buFont typeface="Wingdings" pitchFamily="2" charset="2"/>
              <a:buChar char="Ø"/>
            </a:pPr>
            <a:r>
              <a:rPr lang="en-AU" sz="2300" dirty="0" smtClean="0"/>
              <a:t>act of taking or giving bribe;</a:t>
            </a:r>
            <a:endParaRPr lang="en-US" sz="2300" dirty="0" smtClean="0"/>
          </a:p>
          <a:p>
            <a:pPr lvl="0" algn="just">
              <a:buFont typeface="Wingdings" pitchFamily="2" charset="2"/>
              <a:buChar char="Ø"/>
            </a:pPr>
            <a:r>
              <a:rPr lang="en-AU" sz="2300" dirty="0" smtClean="0"/>
              <a:t>act of stealing property of others in the workplace;</a:t>
            </a:r>
            <a:endParaRPr lang="en-US" sz="2300" dirty="0" smtClean="0"/>
          </a:p>
          <a:p>
            <a:pPr lvl="0" algn="just">
              <a:buFont typeface="Wingdings" pitchFamily="2" charset="2"/>
              <a:buChar char="Ø"/>
            </a:pPr>
            <a:r>
              <a:rPr lang="en-AU" sz="2300" dirty="0" smtClean="0"/>
              <a:t>act of financial misappropriation in the enterprise;</a:t>
            </a:r>
            <a:endParaRPr lang="en-US" sz="2300" dirty="0" smtClean="0"/>
          </a:p>
          <a:p>
            <a:pPr lvl="0" algn="just">
              <a:buFont typeface="Wingdings" pitchFamily="2" charset="2"/>
              <a:buChar char="Ø"/>
            </a:pPr>
            <a:r>
              <a:rPr lang="en-AU" sz="2300" dirty="0" smtClean="0"/>
              <a:t>intentional act of damaging the property of the employer under his/her control or which is being used by the employer;</a:t>
            </a:r>
            <a:endParaRPr lang="en-US" sz="2300" dirty="0" smtClean="0"/>
          </a:p>
          <a:p>
            <a:pPr lvl="0" algn="just">
              <a:buFont typeface="Wingdings" pitchFamily="2" charset="2"/>
              <a:buChar char="Ø"/>
            </a:pPr>
            <a:r>
              <a:rPr lang="en-AU" sz="2300" dirty="0" smtClean="0"/>
              <a:t>act of being absent in the work continuously for more than 30 days without approving the leave;</a:t>
            </a:r>
          </a:p>
          <a:p>
            <a:pPr algn="just">
              <a:buFont typeface="Wingdings" pitchFamily="2" charset="2"/>
              <a:buChar char="Ø"/>
            </a:pPr>
            <a:r>
              <a:rPr lang="en-AU" sz="2300" dirty="0" smtClean="0"/>
              <a:t>act of divulging production related formula or any confidential information relating to special technology with an intention to cause loss or damage to the enterprise where he/she is employed;</a:t>
            </a:r>
            <a:endParaRPr lang="en-US" sz="2300" dirty="0" smtClean="0"/>
          </a:p>
          <a:p>
            <a:pPr lvl="0"/>
            <a:endParaRPr lang="en-US" sz="2300" dirty="0" smtClean="0"/>
          </a:p>
          <a:p>
            <a:endParaRPr lang="en-US" sz="23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NEC</a:t>
            </a:r>
            <a:br>
              <a:rPr lang="en-US" b="1" dirty="0" smtClean="0"/>
            </a:br>
            <a:endParaRPr lang="en-US" b="1" dirty="0"/>
          </a:p>
        </p:txBody>
      </p:sp>
      <p:sp>
        <p:nvSpPr>
          <p:cNvPr id="3" name="Content Placeholder 2"/>
          <p:cNvSpPr>
            <a:spLocks noGrp="1"/>
          </p:cNvSpPr>
          <p:nvPr>
            <p:ph idx="1"/>
          </p:nvPr>
        </p:nvSpPr>
        <p:spPr>
          <a:xfrm>
            <a:off x="457200" y="1600200"/>
            <a:ext cx="8382000" cy="4525963"/>
          </a:xfrm>
        </p:spPr>
        <p:txBody>
          <a:bodyPr>
            <a:normAutofit/>
          </a:bodyPr>
          <a:lstStyle/>
          <a:p>
            <a:pPr>
              <a:buFont typeface="Wingdings" pitchFamily="2" charset="2"/>
              <a:buChar char="Ø"/>
            </a:pPr>
            <a:r>
              <a:rPr lang="en-US" dirty="0" smtClean="0"/>
              <a:t> </a:t>
            </a:r>
            <a:r>
              <a:rPr lang="en-US" dirty="0"/>
              <a:t>According to Annex-1 of the Act, </a:t>
            </a:r>
            <a:r>
              <a:rPr lang="en-US" dirty="0" smtClean="0"/>
              <a:t>the minimum </a:t>
            </a:r>
            <a:r>
              <a:rPr lang="en-US" dirty="0"/>
              <a:t>academic qualification has </a:t>
            </a:r>
            <a:r>
              <a:rPr lang="en-US" dirty="0" smtClean="0"/>
              <a:t>been set </a:t>
            </a:r>
            <a:r>
              <a:rPr lang="en-US" dirty="0"/>
              <a:t>bachelor degree in any </a:t>
            </a:r>
            <a:r>
              <a:rPr lang="en-US" dirty="0" smtClean="0"/>
              <a:t>listed engineering </a:t>
            </a:r>
            <a:r>
              <a:rPr lang="en-US" dirty="0"/>
              <a:t>fields.</a:t>
            </a:r>
          </a:p>
          <a:p>
            <a:pPr>
              <a:buFont typeface="Wingdings" pitchFamily="2" charset="2"/>
              <a:buChar char="Ø"/>
            </a:pPr>
            <a:r>
              <a:rPr lang="en-US" dirty="0" smtClean="0"/>
              <a:t>Only </a:t>
            </a:r>
            <a:r>
              <a:rPr lang="en-US" dirty="0"/>
              <a:t>bachelor degrees obtained from </a:t>
            </a:r>
            <a:r>
              <a:rPr lang="en-US" dirty="0" smtClean="0"/>
              <a:t>the recognized </a:t>
            </a:r>
            <a:r>
              <a:rPr lang="en-US" dirty="0"/>
              <a:t>academic institutions by </a:t>
            </a:r>
            <a:r>
              <a:rPr lang="en-US" dirty="0" smtClean="0"/>
              <a:t>the Council </a:t>
            </a:r>
            <a:r>
              <a:rPr lang="en-US" dirty="0"/>
              <a:t>in relation to Clause-4, </a:t>
            </a:r>
            <a:r>
              <a:rPr lang="en-US" dirty="0" err="1" smtClean="0"/>
              <a:t>Subclause</a:t>
            </a:r>
            <a:r>
              <a:rPr lang="en-US" dirty="0" smtClean="0"/>
              <a:t>- 1 </a:t>
            </a:r>
            <a:r>
              <a:rPr lang="en-US" dirty="0"/>
              <a:t>of the Act is eligible for </a:t>
            </a:r>
            <a:r>
              <a:rPr lang="en-US" dirty="0" smtClean="0"/>
              <a:t>applying for </a:t>
            </a:r>
            <a:r>
              <a:rPr lang="en-US" dirty="0"/>
              <a:t>registration.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553200"/>
          </a:xfrm>
        </p:spPr>
        <p:txBody>
          <a:bodyPr>
            <a:normAutofit fontScale="85000" lnSpcReduction="10000"/>
          </a:bodyPr>
          <a:lstStyle/>
          <a:p>
            <a:pPr lvl="0" algn="just">
              <a:buFont typeface="Wingdings" pitchFamily="2" charset="2"/>
              <a:buChar char="Ø"/>
            </a:pPr>
            <a:r>
              <a:rPr lang="en-AU" dirty="0" smtClean="0"/>
              <a:t>act of working in collaboration with a competitive employer in the similar nature of business or carrying any competitive business on his own or providing confidential information about the enterprise where he is employed to any other competitive employer;</a:t>
            </a:r>
            <a:endParaRPr lang="en-US" dirty="0" smtClean="0"/>
          </a:p>
          <a:p>
            <a:pPr lvl="0" algn="just">
              <a:buFont typeface="Wingdings" pitchFamily="2" charset="2"/>
              <a:buChar char="Ø"/>
            </a:pPr>
            <a:r>
              <a:rPr lang="en-AU" dirty="0" smtClean="0"/>
              <a:t>if convicted by the court for any  immoral or criminal act during the period of employment;</a:t>
            </a:r>
            <a:endParaRPr lang="en-US" dirty="0" smtClean="0"/>
          </a:p>
          <a:p>
            <a:pPr lvl="0" algn="just">
              <a:buFont typeface="Wingdings" pitchFamily="2" charset="2"/>
              <a:buChar char="Ø"/>
            </a:pPr>
            <a:r>
              <a:rPr lang="en-AU" dirty="0" smtClean="0"/>
              <a:t>act of submitting forged or false educational certificates for the purpose of appointment;</a:t>
            </a:r>
            <a:endParaRPr lang="en-US" dirty="0" smtClean="0"/>
          </a:p>
          <a:p>
            <a:pPr lvl="0" algn="just">
              <a:buFont typeface="Wingdings" pitchFamily="2" charset="2"/>
              <a:buChar char="Ø"/>
            </a:pPr>
            <a:r>
              <a:rPr lang="en-AU" dirty="0" smtClean="0"/>
              <a:t>act of taking drugs or liquor during working hours or come to the workplace in drunken state;</a:t>
            </a:r>
            <a:endParaRPr lang="en-US" dirty="0" smtClean="0"/>
          </a:p>
          <a:p>
            <a:pPr lvl="0" algn="just">
              <a:buFont typeface="Wingdings" pitchFamily="2" charset="2"/>
              <a:buChar char="Ø"/>
            </a:pPr>
            <a:r>
              <a:rPr lang="en-AU" dirty="0" smtClean="0"/>
              <a:t>act of being punished for more than two times for misconducts pursuant to  sub section (1), (2) and (3) within a period of three years; or</a:t>
            </a:r>
            <a:endParaRPr lang="en-US" dirty="0" smtClean="0"/>
          </a:p>
          <a:p>
            <a:pPr lvl="0" algn="just">
              <a:buFont typeface="Wingdings" pitchFamily="2" charset="2"/>
              <a:buChar char="Ø"/>
            </a:pPr>
            <a:r>
              <a:rPr lang="en-AU" dirty="0" smtClean="0"/>
              <a:t>act of committing any misconduct for which any prevailing law prescribes dismissal as punishment.</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Procedure for Disciplinary Action</a:t>
            </a:r>
            <a:br>
              <a:rPr lang="en-US" b="1" dirty="0" smtClean="0"/>
            </a:br>
            <a:endParaRPr lang="en-US" b="1" dirty="0"/>
          </a:p>
        </p:txBody>
      </p:sp>
      <p:sp>
        <p:nvSpPr>
          <p:cNvPr id="3" name="Content Placeholder 2"/>
          <p:cNvSpPr>
            <a:spLocks noGrp="1"/>
          </p:cNvSpPr>
          <p:nvPr>
            <p:ph idx="1"/>
          </p:nvPr>
        </p:nvSpPr>
        <p:spPr>
          <a:xfrm>
            <a:off x="228600" y="990600"/>
            <a:ext cx="8763000" cy="5410200"/>
          </a:xfrm>
        </p:spPr>
        <p:txBody>
          <a:bodyPr>
            <a:normAutofit fontScale="92500" lnSpcReduction="20000"/>
          </a:bodyPr>
          <a:lstStyle/>
          <a:p>
            <a:pPr algn="just">
              <a:buFont typeface="Wingdings" pitchFamily="2" charset="2"/>
              <a:buChar char="Ø"/>
            </a:pPr>
            <a:r>
              <a:rPr lang="en-US" dirty="0" smtClean="0"/>
              <a:t> Seek an explanation from the employee:</a:t>
            </a:r>
          </a:p>
          <a:p>
            <a:pPr algn="just">
              <a:buNone/>
            </a:pPr>
            <a:r>
              <a:rPr lang="en-US" dirty="0" smtClean="0"/>
              <a:t>	- give a letter stating the misconduct and punishment that is likely to be awarded,</a:t>
            </a:r>
          </a:p>
          <a:p>
            <a:pPr algn="just">
              <a:buNone/>
            </a:pPr>
            <a:r>
              <a:rPr lang="en-US" dirty="0" smtClean="0"/>
              <a:t>	- provide 7 days time to submit the explanation</a:t>
            </a:r>
          </a:p>
          <a:p>
            <a:pPr algn="just">
              <a:buFont typeface="Wingdings" pitchFamily="2" charset="2"/>
              <a:buChar char="Ø"/>
            </a:pPr>
            <a:r>
              <a:rPr lang="en-US" dirty="0" smtClean="0"/>
              <a:t> Time limitation for seeking explanation: within 2 months from the date of having obtained the knowledge of occurrence of misconduct</a:t>
            </a:r>
          </a:p>
          <a:p>
            <a:pPr algn="just">
              <a:buFont typeface="Wingdings" pitchFamily="2" charset="2"/>
              <a:buChar char="Ø"/>
            </a:pPr>
            <a:r>
              <a:rPr lang="en-US" dirty="0" smtClean="0"/>
              <a:t> Time limitation for Punishment: within 3 months from the date of requiring of explanation. </a:t>
            </a:r>
          </a:p>
          <a:p>
            <a:pPr algn="just">
              <a:buFont typeface="Wingdings" pitchFamily="2" charset="2"/>
              <a:buChar char="Ø"/>
            </a:pPr>
            <a:r>
              <a:rPr lang="en-US" dirty="0" smtClean="0"/>
              <a:t> Authority to issue Punishment: Chief Executive Officer or the managerial level employee authorized by the Employee Bylaws.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Other Grounds of Termination</a:t>
            </a:r>
            <a:br>
              <a:rPr lang="en-US" b="1" dirty="0" smtClean="0"/>
            </a:br>
            <a:endParaRPr lang="en-US" b="1" dirty="0"/>
          </a:p>
        </p:txBody>
      </p:sp>
      <p:sp>
        <p:nvSpPr>
          <p:cNvPr id="3" name="Content Placeholder 2"/>
          <p:cNvSpPr>
            <a:spLocks noGrp="1"/>
          </p:cNvSpPr>
          <p:nvPr>
            <p:ph idx="1"/>
          </p:nvPr>
        </p:nvSpPr>
        <p:spPr>
          <a:xfrm>
            <a:off x="228600" y="1066800"/>
            <a:ext cx="8686800" cy="5486400"/>
          </a:xfrm>
        </p:spPr>
        <p:txBody>
          <a:bodyPr>
            <a:normAutofit fontScale="85000" lnSpcReduction="20000"/>
          </a:bodyPr>
          <a:lstStyle/>
          <a:p>
            <a:pPr algn="just">
              <a:buFont typeface="Wingdings" pitchFamily="2" charset="2"/>
              <a:buChar char="Ø"/>
            </a:pPr>
            <a:r>
              <a:rPr lang="en-US" dirty="0" smtClean="0"/>
              <a:t>Voluntary Resignation (Section 141): The employee can terminate the employment voluntarily by providing employer a resignation letter and a notice of days as prescribed.</a:t>
            </a:r>
          </a:p>
          <a:p>
            <a:pPr algn="just">
              <a:buFont typeface="Wingdings" pitchFamily="2" charset="2"/>
              <a:buChar char="Ø"/>
            </a:pPr>
            <a:r>
              <a:rPr lang="en-US" dirty="0" smtClean="0"/>
              <a:t> Compulsory Retirement (Section 147): Applicable only for regular employees: At 58 years of age</a:t>
            </a:r>
          </a:p>
          <a:p>
            <a:pPr algn="just">
              <a:buFont typeface="Wingdings" pitchFamily="2" charset="2"/>
              <a:buChar char="Ø"/>
            </a:pPr>
            <a:r>
              <a:rPr lang="en-US" dirty="0" smtClean="0"/>
              <a:t>Time Bound Employee (Section 140): After the expiry of the time period provided in the employment agreement</a:t>
            </a:r>
          </a:p>
          <a:p>
            <a:pPr algn="just">
              <a:buFont typeface="Wingdings" pitchFamily="2" charset="2"/>
              <a:buChar char="Ø"/>
            </a:pPr>
            <a:r>
              <a:rPr lang="en-US" dirty="0" smtClean="0"/>
              <a:t> Work Based Employee (Section 140): After the completion of the work specified in the employment agreement</a:t>
            </a:r>
          </a:p>
          <a:p>
            <a:pPr algn="just">
              <a:buNone/>
            </a:pPr>
            <a:r>
              <a:rPr lang="en-US" dirty="0" smtClean="0"/>
              <a:t>	However, the employment may be continued if the time period for the project is extended.</a:t>
            </a:r>
          </a:p>
          <a:p>
            <a:pPr algn="just">
              <a:buFont typeface="Wingdings" pitchFamily="2" charset="2"/>
              <a:buChar char="Ø"/>
            </a:pPr>
            <a:r>
              <a:rPr lang="en-US" dirty="0" smtClean="0"/>
              <a:t> Casual Employee: At any time by the employer or the employee voluntarily.</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
            </a:r>
            <a:br>
              <a:rPr lang="en-US" b="1" dirty="0" smtClean="0"/>
            </a:br>
            <a:r>
              <a:rPr lang="en-US" b="1" dirty="0" smtClean="0"/>
              <a:t>Other Grounds of Termination</a:t>
            </a:r>
            <a:br>
              <a:rPr lang="en-US" b="1" dirty="0" smtClean="0"/>
            </a:br>
            <a:endParaRPr lang="en-US" b="1" dirty="0"/>
          </a:p>
        </p:txBody>
      </p:sp>
      <p:sp>
        <p:nvSpPr>
          <p:cNvPr id="3" name="Content Placeholder 2"/>
          <p:cNvSpPr>
            <a:spLocks noGrp="1"/>
          </p:cNvSpPr>
          <p:nvPr>
            <p:ph idx="1"/>
          </p:nvPr>
        </p:nvSpPr>
        <p:spPr>
          <a:xfrm>
            <a:off x="228600" y="1219200"/>
            <a:ext cx="8686800" cy="5029200"/>
          </a:xfrm>
        </p:spPr>
        <p:txBody>
          <a:bodyPr>
            <a:normAutofit fontScale="92500"/>
          </a:bodyPr>
          <a:lstStyle/>
          <a:p>
            <a:pPr algn="just">
              <a:buFont typeface="Wingdings" pitchFamily="2" charset="2"/>
              <a:buChar char="Ø"/>
            </a:pPr>
            <a:r>
              <a:rPr lang="en-US" dirty="0" smtClean="0"/>
              <a:t> Lack of Performance (Section 142):underperforming in 3 or more consecutive performance appraisal</a:t>
            </a:r>
          </a:p>
          <a:p>
            <a:pPr algn="just">
              <a:buFont typeface="Wingdings" pitchFamily="2" charset="2"/>
              <a:buChar char="Ø"/>
            </a:pPr>
            <a:r>
              <a:rPr lang="en-US" dirty="0" smtClean="0"/>
              <a:t> On the ground of Bad Health(Section 143): The employer may terminate the employment of an employee upon the recommendation of a medical practitioner if</a:t>
            </a:r>
          </a:p>
          <a:p>
            <a:pPr algn="just">
              <a:buNone/>
            </a:pPr>
            <a:r>
              <a:rPr lang="en-US" dirty="0" smtClean="0"/>
              <a:t>- employee is physically or mentally disabled or injured</a:t>
            </a:r>
          </a:p>
          <a:p>
            <a:pPr algn="just">
              <a:buNone/>
            </a:pPr>
            <a:r>
              <a:rPr lang="en-US" dirty="0" smtClean="0"/>
              <a:t>- rendering him/her unable to work or</a:t>
            </a:r>
          </a:p>
          <a:p>
            <a:pPr algn="just">
              <a:buNone/>
            </a:pPr>
            <a:r>
              <a:rPr lang="en-US" dirty="0" smtClean="0"/>
              <a:t>- requiring a long period for medical treatment effecting in the work of the entity.</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Notice Period (Section 144)</a:t>
            </a:r>
            <a:br>
              <a:rPr lang="en-US" b="1" dirty="0" smtClean="0"/>
            </a:br>
            <a:endParaRPr lang="en-US" b="1" dirty="0"/>
          </a:p>
        </p:txBody>
      </p:sp>
      <p:sp>
        <p:nvSpPr>
          <p:cNvPr id="3" name="Content Placeholder 2"/>
          <p:cNvSpPr>
            <a:spLocks noGrp="1"/>
          </p:cNvSpPr>
          <p:nvPr>
            <p:ph idx="1"/>
          </p:nvPr>
        </p:nvSpPr>
        <p:spPr>
          <a:xfrm>
            <a:off x="457200" y="1371600"/>
            <a:ext cx="8229600" cy="4754563"/>
          </a:xfrm>
        </p:spPr>
        <p:txBody>
          <a:bodyPr>
            <a:normAutofit/>
          </a:bodyPr>
          <a:lstStyle/>
          <a:p>
            <a:pPr algn="just">
              <a:buFont typeface="Wingdings" pitchFamily="2" charset="2"/>
              <a:buChar char="Ø"/>
            </a:pPr>
            <a:r>
              <a:rPr lang="en-US" dirty="0" smtClean="0"/>
              <a:t> Employer or employee is required to furnish notice as provided below to each other before terminating then service except in dismissal upon misconduct:</a:t>
            </a:r>
          </a:p>
          <a:p>
            <a:pPr>
              <a:buFont typeface="Wingdings" pitchFamily="2" charset="2"/>
              <a:buChar char="Ø"/>
            </a:pPr>
            <a:r>
              <a:rPr lang="en-US" b="1" dirty="0" smtClean="0"/>
              <a:t>Period of Service 		Notice Period</a:t>
            </a:r>
          </a:p>
          <a:p>
            <a:pPr>
              <a:buNone/>
            </a:pPr>
            <a:r>
              <a:rPr lang="en-US" dirty="0" smtClean="0"/>
              <a:t>	Up to 4 weeks			 1 day prior</a:t>
            </a:r>
          </a:p>
          <a:p>
            <a:pPr>
              <a:buNone/>
            </a:pPr>
            <a:r>
              <a:rPr lang="en-US" dirty="0" smtClean="0"/>
              <a:t>	4 weeks- 1 year		 7 days prior</a:t>
            </a:r>
          </a:p>
          <a:p>
            <a:pPr>
              <a:buNone/>
            </a:pPr>
            <a:r>
              <a:rPr lang="en-US" dirty="0" smtClean="0"/>
              <a:t>	Exceeding 1 year		 30 days prior</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5.3 Intellectual property right </a:t>
            </a:r>
            <a:br>
              <a:rPr lang="en-US" b="1" dirty="0" smtClean="0"/>
            </a:br>
            <a:endParaRPr lang="en-US" b="1" dirty="0"/>
          </a:p>
        </p:txBody>
      </p:sp>
      <p:sp>
        <p:nvSpPr>
          <p:cNvPr id="3" name="Content Placeholder 2"/>
          <p:cNvSpPr>
            <a:spLocks noGrp="1"/>
          </p:cNvSpPr>
          <p:nvPr>
            <p:ph idx="1"/>
          </p:nvPr>
        </p:nvSpPr>
        <p:spPr>
          <a:xfrm>
            <a:off x="457200" y="1295400"/>
            <a:ext cx="8305800" cy="5029200"/>
          </a:xfrm>
        </p:spPr>
        <p:txBody>
          <a:bodyPr>
            <a:normAutofit/>
          </a:bodyPr>
          <a:lstStyle/>
          <a:p>
            <a:pPr algn="just">
              <a:buNone/>
            </a:pPr>
            <a:r>
              <a:rPr lang="en-US" b="1" dirty="0" smtClean="0"/>
              <a:t>Intellectual </a:t>
            </a:r>
            <a:r>
              <a:rPr lang="en-US" b="1" dirty="0"/>
              <a:t>property rights</a:t>
            </a:r>
            <a:r>
              <a:rPr lang="en-US" dirty="0"/>
              <a:t> are the </a:t>
            </a:r>
            <a:r>
              <a:rPr lang="en-US" b="1" dirty="0"/>
              <a:t>rights</a:t>
            </a:r>
            <a:r>
              <a:rPr lang="en-US" dirty="0"/>
              <a:t> given to persons over the creations of their minds. </a:t>
            </a:r>
            <a:endParaRPr lang="en-US" dirty="0" smtClean="0"/>
          </a:p>
          <a:p>
            <a:pPr algn="just">
              <a:buNone/>
            </a:pPr>
            <a:r>
              <a:rPr lang="en-US" dirty="0" smtClean="0"/>
              <a:t>They </a:t>
            </a:r>
            <a:r>
              <a:rPr lang="en-US" dirty="0"/>
              <a:t>usually give the creator an exclusive </a:t>
            </a:r>
            <a:r>
              <a:rPr lang="en-US" b="1" dirty="0"/>
              <a:t>right</a:t>
            </a:r>
            <a:r>
              <a:rPr lang="en-US" dirty="0"/>
              <a:t> over the use of his/her creation for a certain period of time</a:t>
            </a:r>
            <a:r>
              <a:rPr lang="en-US" dirty="0" smtClean="0"/>
              <a:t>.</a:t>
            </a:r>
          </a:p>
          <a:p>
            <a:pPr algn="just">
              <a:buNone/>
            </a:pPr>
            <a:r>
              <a:rPr lang="en-US" dirty="0" smtClean="0"/>
              <a:t>It covers patents, designs, trademarks and copy right; the legal rights given to the creators of such properties are called intellectual property rights.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Intellectual Property Right</a:t>
            </a:r>
            <a:endParaRPr lang="en-US" b="1" dirty="0"/>
          </a:p>
        </p:txBody>
      </p:sp>
      <p:sp>
        <p:nvSpPr>
          <p:cNvPr id="3" name="Content Placeholder 2"/>
          <p:cNvSpPr>
            <a:spLocks noGrp="1"/>
          </p:cNvSpPr>
          <p:nvPr>
            <p:ph idx="1"/>
          </p:nvPr>
        </p:nvSpPr>
        <p:spPr>
          <a:xfrm>
            <a:off x="457200" y="1600200"/>
            <a:ext cx="2895600" cy="4525963"/>
          </a:xfrm>
        </p:spPr>
        <p:txBody>
          <a:bodyPr>
            <a:normAutofit/>
          </a:bodyPr>
          <a:lstStyle/>
          <a:p>
            <a:pPr>
              <a:buFont typeface="Wingdings" pitchFamily="2" charset="2"/>
              <a:buChar char="Ø"/>
            </a:pPr>
            <a:r>
              <a:rPr lang="en-US" dirty="0" smtClean="0"/>
              <a:t>copyright</a:t>
            </a:r>
            <a:r>
              <a:rPr lang="en-US" dirty="0"/>
              <a:t>, </a:t>
            </a:r>
            <a:endParaRPr lang="en-US" dirty="0" smtClean="0"/>
          </a:p>
          <a:p>
            <a:pPr>
              <a:buFont typeface="Wingdings" pitchFamily="2" charset="2"/>
              <a:buChar char="Ø"/>
            </a:pPr>
            <a:r>
              <a:rPr lang="en-US" dirty="0" smtClean="0"/>
              <a:t>patent</a:t>
            </a:r>
            <a:r>
              <a:rPr lang="en-US" dirty="0"/>
              <a:t>, </a:t>
            </a:r>
            <a:endParaRPr lang="en-US" dirty="0" smtClean="0"/>
          </a:p>
          <a:p>
            <a:pPr>
              <a:buFont typeface="Wingdings" pitchFamily="2" charset="2"/>
              <a:buChar char="Ø"/>
            </a:pPr>
            <a:r>
              <a:rPr lang="en-US" dirty="0" smtClean="0"/>
              <a:t>design </a:t>
            </a:r>
            <a:r>
              <a:rPr lang="en-US" dirty="0"/>
              <a:t>and </a:t>
            </a:r>
            <a:endParaRPr lang="en-US" dirty="0" smtClean="0"/>
          </a:p>
          <a:p>
            <a:pPr>
              <a:buFont typeface="Wingdings" pitchFamily="2" charset="2"/>
              <a:buChar char="Ø"/>
            </a:pPr>
            <a:r>
              <a:rPr lang="en-US" dirty="0" smtClean="0"/>
              <a:t>trademark. </a:t>
            </a:r>
          </a:p>
        </p:txBody>
      </p:sp>
      <p:pic>
        <p:nvPicPr>
          <p:cNvPr id="10242" name="Picture 2" descr="Image result for trademark"/>
          <p:cNvPicPr>
            <a:picLocks noChangeAspect="1" noChangeArrowheads="1"/>
          </p:cNvPicPr>
          <p:nvPr/>
        </p:nvPicPr>
        <p:blipFill>
          <a:blip r:embed="rId2" cstate="print"/>
          <a:srcRect/>
          <a:stretch>
            <a:fillRect/>
          </a:stretch>
        </p:blipFill>
        <p:spPr bwMode="auto">
          <a:xfrm>
            <a:off x="3276600" y="1600200"/>
            <a:ext cx="5314950" cy="3762376"/>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Intellectual ..</a:t>
            </a:r>
            <a:endParaRPr lang="en-US" b="1" dirty="0"/>
          </a:p>
        </p:txBody>
      </p:sp>
      <p:sp>
        <p:nvSpPr>
          <p:cNvPr id="3" name="Content Placeholder 2"/>
          <p:cNvSpPr>
            <a:spLocks noGrp="1"/>
          </p:cNvSpPr>
          <p:nvPr>
            <p:ph idx="1"/>
          </p:nvPr>
        </p:nvSpPr>
        <p:spPr>
          <a:xfrm>
            <a:off x="457200" y="1447800"/>
            <a:ext cx="8305800" cy="4678363"/>
          </a:xfrm>
        </p:spPr>
        <p:txBody>
          <a:bodyPr>
            <a:normAutofit fontScale="92500" lnSpcReduction="20000"/>
          </a:bodyPr>
          <a:lstStyle/>
          <a:p>
            <a:pPr>
              <a:buNone/>
            </a:pPr>
            <a:r>
              <a:rPr lang="en-US" dirty="0" smtClean="0"/>
              <a:t>The World Intellectual Property Organization has listed the following as intellectual property. </a:t>
            </a:r>
          </a:p>
          <a:p>
            <a:pPr algn="just">
              <a:buFont typeface="Wingdings" pitchFamily="2" charset="2"/>
              <a:buChar char="Ø"/>
            </a:pPr>
            <a:r>
              <a:rPr lang="en-US" dirty="0" smtClean="0"/>
              <a:t> Literary, artistic and scientific works </a:t>
            </a:r>
          </a:p>
          <a:p>
            <a:pPr algn="just">
              <a:buFont typeface="Wingdings" pitchFamily="2" charset="2"/>
              <a:buChar char="Ø"/>
            </a:pPr>
            <a:r>
              <a:rPr lang="en-US" dirty="0" smtClean="0"/>
              <a:t> Performances of performing artists, phonograms, and broadcasts </a:t>
            </a:r>
          </a:p>
          <a:p>
            <a:pPr algn="just">
              <a:buFont typeface="Wingdings" pitchFamily="2" charset="2"/>
              <a:buChar char="Ø"/>
            </a:pPr>
            <a:r>
              <a:rPr lang="en-US" dirty="0" smtClean="0"/>
              <a:t> Inventions in all fields of human endeavor </a:t>
            </a:r>
          </a:p>
          <a:p>
            <a:pPr algn="just">
              <a:buFont typeface="Wingdings" pitchFamily="2" charset="2"/>
              <a:buChar char="Ø"/>
            </a:pPr>
            <a:r>
              <a:rPr lang="en-US" dirty="0" smtClean="0"/>
              <a:t> Scientific discoveries </a:t>
            </a:r>
          </a:p>
          <a:p>
            <a:pPr algn="just">
              <a:buFont typeface="Wingdings" pitchFamily="2" charset="2"/>
              <a:buChar char="Ø"/>
            </a:pPr>
            <a:r>
              <a:rPr lang="en-US" dirty="0" smtClean="0"/>
              <a:t> Industrial designs </a:t>
            </a:r>
          </a:p>
          <a:p>
            <a:pPr algn="just">
              <a:buFont typeface="Wingdings" pitchFamily="2" charset="2"/>
              <a:buChar char="Ø"/>
            </a:pPr>
            <a:r>
              <a:rPr lang="en-US" dirty="0" smtClean="0"/>
              <a:t>Trademarks, service marks, and commercial names and designations</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Intellectual …</a:t>
            </a:r>
            <a:endParaRPr lang="en-US" b="1" dirty="0"/>
          </a:p>
        </p:txBody>
      </p:sp>
      <p:sp>
        <p:nvSpPr>
          <p:cNvPr id="3" name="Content Placeholder 2"/>
          <p:cNvSpPr>
            <a:spLocks noGrp="1"/>
          </p:cNvSpPr>
          <p:nvPr>
            <p:ph idx="1"/>
          </p:nvPr>
        </p:nvSpPr>
        <p:spPr>
          <a:xfrm>
            <a:off x="457200" y="1371600"/>
            <a:ext cx="8382000" cy="4754563"/>
          </a:xfrm>
        </p:spPr>
        <p:txBody>
          <a:bodyPr/>
          <a:lstStyle/>
          <a:p>
            <a:pPr algn="just">
              <a:buFont typeface="Wingdings" pitchFamily="2" charset="2"/>
              <a:buChar char="Ø"/>
            </a:pPr>
            <a:r>
              <a:rPr lang="en-US" dirty="0" smtClean="0"/>
              <a:t>Protection against unfair competition</a:t>
            </a:r>
          </a:p>
          <a:p>
            <a:pPr algn="just">
              <a:buFont typeface="Wingdings" pitchFamily="2" charset="2"/>
              <a:buChar char="Ø"/>
            </a:pPr>
            <a:r>
              <a:rPr lang="en-US" dirty="0" smtClean="0"/>
              <a:t> All other rights resulting from intellectual activities in industrial, scientific, literary or artistic fields</a:t>
            </a:r>
          </a:p>
          <a:p>
            <a:pPr algn="just">
              <a:buFont typeface="Wingdings" pitchFamily="2" charset="2"/>
              <a:buChar char="Ø"/>
            </a:pPr>
            <a:r>
              <a:rPr lang="en-US" dirty="0" smtClean="0"/>
              <a:t>The laws related to intellectual property rights in Nepal are: (a) Patent, Design and Trademark Act 2022 (1965), amended in 1987 and (b) Copyright Act 2059 (2002).</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Patent</a:t>
            </a:r>
            <a:endParaRPr lang="en-US" b="1" dirty="0"/>
          </a:p>
        </p:txBody>
      </p:sp>
      <p:sp>
        <p:nvSpPr>
          <p:cNvPr id="3" name="Content Placeholder 2"/>
          <p:cNvSpPr>
            <a:spLocks noGrp="1"/>
          </p:cNvSpPr>
          <p:nvPr>
            <p:ph idx="1"/>
          </p:nvPr>
        </p:nvSpPr>
        <p:spPr/>
        <p:txBody>
          <a:bodyPr>
            <a:normAutofit lnSpcReduction="10000"/>
          </a:bodyPr>
          <a:lstStyle/>
          <a:p>
            <a:pPr algn="just">
              <a:buFont typeface="Wingdings" pitchFamily="2" charset="2"/>
              <a:buChar char="Ø"/>
            </a:pPr>
            <a:r>
              <a:rPr lang="en-US" dirty="0" smtClean="0"/>
              <a:t>As </a:t>
            </a:r>
            <a:r>
              <a:rPr lang="en-US" dirty="0"/>
              <a:t>per the PDT Act 2022, the patent can be issued to any useful invention based on new principle or formula, or any new way or method of construction, operation or transmission related to substance or a body of substance. </a:t>
            </a:r>
            <a:endParaRPr lang="en-US" dirty="0" smtClean="0"/>
          </a:p>
          <a:p>
            <a:pPr algn="just">
              <a:buFont typeface="Wingdings" pitchFamily="2" charset="2"/>
              <a:buChar char="Ø"/>
            </a:pPr>
            <a:r>
              <a:rPr lang="en-US" dirty="0" smtClean="0"/>
              <a:t>A </a:t>
            </a:r>
            <a:r>
              <a:rPr lang="en-US" dirty="0"/>
              <a:t>patent should be duly registered, by submitting all the required documents, to have the patent right</a:t>
            </a:r>
          </a:p>
        </p:txBody>
      </p:sp>
      <p:pic>
        <p:nvPicPr>
          <p:cNvPr id="7170" name="Picture 2" descr="Image result for patent"/>
          <p:cNvPicPr>
            <a:picLocks noChangeAspect="1" noChangeArrowheads="1"/>
          </p:cNvPicPr>
          <p:nvPr/>
        </p:nvPicPr>
        <p:blipFill>
          <a:blip r:embed="rId2" cstate="print"/>
          <a:srcRect/>
          <a:stretch>
            <a:fillRect/>
          </a:stretch>
        </p:blipFill>
        <p:spPr bwMode="auto">
          <a:xfrm>
            <a:off x="6781800" y="5305696"/>
            <a:ext cx="2362200" cy="155230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
            </a:r>
            <a:br>
              <a:rPr lang="en-US" b="1" dirty="0" smtClean="0"/>
            </a:br>
            <a:r>
              <a:rPr lang="en-US" b="1" dirty="0" smtClean="0"/>
              <a:t>NEC</a:t>
            </a:r>
            <a:br>
              <a:rPr lang="en-US" b="1" dirty="0" smtClean="0"/>
            </a:br>
            <a:endParaRPr lang="en-US" b="1" dirty="0"/>
          </a:p>
        </p:txBody>
      </p:sp>
      <p:sp>
        <p:nvSpPr>
          <p:cNvPr id="3" name="Content Placeholder 2"/>
          <p:cNvSpPr>
            <a:spLocks noGrp="1"/>
          </p:cNvSpPr>
          <p:nvPr>
            <p:ph idx="1"/>
          </p:nvPr>
        </p:nvSpPr>
        <p:spPr>
          <a:xfrm>
            <a:off x="457200" y="1371600"/>
            <a:ext cx="8229600" cy="5105400"/>
          </a:xfrm>
        </p:spPr>
        <p:txBody>
          <a:bodyPr>
            <a:normAutofit/>
          </a:bodyPr>
          <a:lstStyle/>
          <a:p>
            <a:pPr algn="just">
              <a:buFont typeface="Wingdings" pitchFamily="2" charset="2"/>
              <a:buChar char="Ø"/>
            </a:pPr>
            <a:r>
              <a:rPr lang="en-US" dirty="0" smtClean="0"/>
              <a:t>The </a:t>
            </a:r>
            <a:r>
              <a:rPr lang="en-US" dirty="0"/>
              <a:t>minimum qualification </a:t>
            </a:r>
            <a:r>
              <a:rPr lang="en-US" dirty="0" smtClean="0"/>
              <a:t>for professional </a:t>
            </a:r>
            <a:r>
              <a:rPr lang="en-US" dirty="0"/>
              <a:t>engineer registration </a:t>
            </a:r>
            <a:r>
              <a:rPr lang="en-US" dirty="0" smtClean="0"/>
              <a:t>is master </a:t>
            </a:r>
            <a:r>
              <a:rPr lang="en-US" dirty="0"/>
              <a:t>degree in any </a:t>
            </a:r>
            <a:r>
              <a:rPr lang="en-US" dirty="0" smtClean="0"/>
              <a:t>engineering field specified </a:t>
            </a:r>
            <a:r>
              <a:rPr lang="en-US" dirty="0"/>
              <a:t>by the Council.</a:t>
            </a:r>
          </a:p>
          <a:p>
            <a:pPr algn="just">
              <a:buFont typeface="Wingdings" pitchFamily="2" charset="2"/>
              <a:buChar char="Ø"/>
            </a:pPr>
            <a:r>
              <a:rPr lang="en-US" dirty="0" smtClean="0"/>
              <a:t>The </a:t>
            </a:r>
            <a:r>
              <a:rPr lang="en-US" dirty="0"/>
              <a:t>Council shall provide a certificate </a:t>
            </a:r>
            <a:r>
              <a:rPr lang="en-US" dirty="0" smtClean="0"/>
              <a:t>to an </a:t>
            </a:r>
            <a:r>
              <a:rPr lang="en-US" dirty="0"/>
              <a:t>engineer for being registered in </a:t>
            </a:r>
            <a:r>
              <a:rPr lang="en-US" dirty="0" smtClean="0"/>
              <a:t>the council</a:t>
            </a:r>
            <a:r>
              <a:rPr lang="en-US" dirty="0"/>
              <a:t>.</a:t>
            </a:r>
          </a:p>
          <a:p>
            <a:pPr algn="just">
              <a:buFont typeface="Wingdings" pitchFamily="2" charset="2"/>
              <a:buChar char="Ø"/>
            </a:pPr>
            <a:r>
              <a:rPr lang="en-US" dirty="0" smtClean="0"/>
              <a:t>The </a:t>
            </a:r>
            <a:r>
              <a:rPr lang="en-US" dirty="0"/>
              <a:t>registered engineers have to </a:t>
            </a:r>
            <a:r>
              <a:rPr lang="en-US" dirty="0" smtClean="0"/>
              <a:t>take ‘Oath</a:t>
            </a:r>
            <a:r>
              <a:rPr lang="en-US" dirty="0"/>
              <a:t>’ in a paper prescribed by </a:t>
            </a:r>
            <a:r>
              <a:rPr lang="en-US" dirty="0" smtClean="0"/>
              <a:t>the council </a:t>
            </a:r>
            <a:r>
              <a:rPr lang="en-US" dirty="0"/>
              <a:t>while providing a certificate </a:t>
            </a:r>
            <a:r>
              <a:rPr lang="en-US" dirty="0" smtClean="0"/>
              <a:t>of registration</a:t>
            </a:r>
            <a:r>
              <a:rPr lang="en-US"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a:t>
            </a:r>
            <a:endParaRPr lang="en-US" b="1"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The </a:t>
            </a:r>
            <a:r>
              <a:rPr lang="en-US" dirty="0"/>
              <a:t>PDT Act 2022 has defined design as a feature, pattern or shape of a substance made by following any means</a:t>
            </a:r>
            <a:r>
              <a:rPr lang="en-US" dirty="0" smtClean="0"/>
              <a:t>.</a:t>
            </a:r>
          </a:p>
          <a:p>
            <a:pPr algn="just">
              <a:buFont typeface="Wingdings" pitchFamily="2" charset="2"/>
              <a:buChar char="Ø"/>
            </a:pPr>
            <a:r>
              <a:rPr lang="en-US" dirty="0" smtClean="0"/>
              <a:t>The </a:t>
            </a:r>
            <a:r>
              <a:rPr lang="en-US" dirty="0"/>
              <a:t>design should be registered to have design right. </a:t>
            </a:r>
            <a:endParaRPr lang="en-US" dirty="0" smtClean="0"/>
          </a:p>
          <a:p>
            <a:pPr algn="just">
              <a:buFont typeface="Wingdings" pitchFamily="2" charset="2"/>
              <a:buChar char="Ø"/>
            </a:pPr>
            <a:r>
              <a:rPr lang="en-US" dirty="0" smtClean="0"/>
              <a:t>A </a:t>
            </a:r>
            <a:r>
              <a:rPr lang="en-US" dirty="0"/>
              <a:t>registered design should be used by someone else only with specific written permission of the design right holder</a:t>
            </a:r>
          </a:p>
        </p:txBody>
      </p:sp>
      <p:pic>
        <p:nvPicPr>
          <p:cNvPr id="6146" name="Picture 2" descr="Image result for design"/>
          <p:cNvPicPr>
            <a:picLocks noChangeAspect="1" noChangeArrowheads="1"/>
          </p:cNvPicPr>
          <p:nvPr/>
        </p:nvPicPr>
        <p:blipFill>
          <a:blip r:embed="rId2" cstate="print"/>
          <a:srcRect/>
          <a:stretch>
            <a:fillRect/>
          </a:stretch>
        </p:blipFill>
        <p:spPr bwMode="auto">
          <a:xfrm>
            <a:off x="5791200" y="304800"/>
            <a:ext cx="2705636" cy="1401763"/>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Trademark</a:t>
            </a:r>
            <a:endParaRPr lang="en-US" b="1" dirty="0"/>
          </a:p>
        </p:txBody>
      </p:sp>
      <p:sp>
        <p:nvSpPr>
          <p:cNvPr id="3" name="Content Placeholder 2"/>
          <p:cNvSpPr>
            <a:spLocks noGrp="1"/>
          </p:cNvSpPr>
          <p:nvPr>
            <p:ph idx="1"/>
          </p:nvPr>
        </p:nvSpPr>
        <p:spPr/>
        <p:txBody>
          <a:bodyPr>
            <a:normAutofit lnSpcReduction="10000"/>
          </a:bodyPr>
          <a:lstStyle/>
          <a:p>
            <a:pPr algn="just">
              <a:buFont typeface="Wingdings" pitchFamily="2" charset="2"/>
              <a:buChar char="Ø"/>
            </a:pPr>
            <a:r>
              <a:rPr lang="en-US" dirty="0" smtClean="0"/>
              <a:t>The </a:t>
            </a:r>
            <a:r>
              <a:rPr lang="en-US" dirty="0"/>
              <a:t>PDT Act 2022 has defined trademark as the use of any word, sign or picture or a combination of them by a firm, company or person to distinguish the product or services from those of others. </a:t>
            </a:r>
            <a:endParaRPr lang="en-US" dirty="0" smtClean="0"/>
          </a:p>
          <a:p>
            <a:pPr algn="just">
              <a:buFont typeface="Wingdings" pitchFamily="2" charset="2"/>
              <a:buChar char="Ø"/>
            </a:pPr>
            <a:r>
              <a:rPr lang="en-US" dirty="0" smtClean="0"/>
              <a:t>The </a:t>
            </a:r>
            <a:r>
              <a:rPr lang="en-US" dirty="0"/>
              <a:t>trademark should be registered to have trademark right. </a:t>
            </a:r>
            <a:endParaRPr lang="en-US" dirty="0" smtClean="0"/>
          </a:p>
          <a:p>
            <a:pPr algn="just">
              <a:buFont typeface="Wingdings" pitchFamily="2" charset="2"/>
              <a:buChar char="Ø"/>
            </a:pPr>
            <a:r>
              <a:rPr lang="en-US" dirty="0" smtClean="0"/>
              <a:t>A </a:t>
            </a:r>
            <a:r>
              <a:rPr lang="en-US" dirty="0"/>
              <a:t>registered trademark, or its close imitation, should not be used by someone else. </a:t>
            </a:r>
          </a:p>
        </p:txBody>
      </p:sp>
      <p:sp>
        <p:nvSpPr>
          <p:cNvPr id="5122" name="AutoShape 2" descr="Image result for trademar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4" name="Picture 4" descr="Image result for trademark"/>
          <p:cNvPicPr>
            <a:picLocks noChangeAspect="1" noChangeArrowheads="1"/>
          </p:cNvPicPr>
          <p:nvPr/>
        </p:nvPicPr>
        <p:blipFill>
          <a:blip r:embed="rId2" cstate="print"/>
          <a:srcRect/>
          <a:stretch>
            <a:fillRect/>
          </a:stretch>
        </p:blipFill>
        <p:spPr bwMode="auto">
          <a:xfrm>
            <a:off x="7686675" y="0"/>
            <a:ext cx="1457325" cy="1457325"/>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Copyright</a:t>
            </a:r>
            <a:endParaRPr lang="en-US" b="1" dirty="0"/>
          </a:p>
        </p:txBody>
      </p:sp>
      <p:sp>
        <p:nvSpPr>
          <p:cNvPr id="3" name="Content Placeholder 2"/>
          <p:cNvSpPr>
            <a:spLocks noGrp="1"/>
          </p:cNvSpPr>
          <p:nvPr>
            <p:ph idx="1"/>
          </p:nvPr>
        </p:nvSpPr>
        <p:spPr/>
        <p:txBody>
          <a:bodyPr>
            <a:normAutofit/>
          </a:bodyPr>
          <a:lstStyle/>
          <a:p>
            <a:pPr lvl="0">
              <a:buFont typeface="Wingdings" pitchFamily="2" charset="2"/>
              <a:buChar char="Ø"/>
            </a:pPr>
            <a:r>
              <a:rPr lang="en-US" dirty="0" smtClean="0"/>
              <a:t>As </a:t>
            </a:r>
            <a:r>
              <a:rPr lang="en-US" dirty="0"/>
              <a:t>per the Copy Right Act 2059, the copy right can be provided to the author of the works that are related to the following. </a:t>
            </a:r>
            <a:endParaRPr lang="en-US" dirty="0" smtClean="0"/>
          </a:p>
          <a:p>
            <a:pPr lvl="0">
              <a:buFont typeface="Wingdings" pitchFamily="2" charset="2"/>
              <a:buChar char="Ø"/>
            </a:pPr>
            <a:r>
              <a:rPr lang="en-US" dirty="0" smtClean="0"/>
              <a:t>Book</a:t>
            </a:r>
            <a:r>
              <a:rPr lang="en-US" dirty="0"/>
              <a:t>, pamphlet, article, and research paper </a:t>
            </a:r>
            <a:endParaRPr lang="en-US" dirty="0" smtClean="0"/>
          </a:p>
          <a:p>
            <a:pPr lvl="0">
              <a:buFont typeface="Wingdings" pitchFamily="2" charset="2"/>
              <a:buChar char="Ø"/>
            </a:pPr>
            <a:r>
              <a:rPr lang="en-US" dirty="0" smtClean="0"/>
              <a:t>Drama</a:t>
            </a:r>
            <a:r>
              <a:rPr lang="en-US" dirty="0"/>
              <a:t>, opera, dumb-show and similar works prepared for show </a:t>
            </a:r>
            <a:endParaRPr lang="en-US" dirty="0" smtClean="0"/>
          </a:p>
          <a:p>
            <a:pPr lvl="0">
              <a:buFont typeface="Wingdings" pitchFamily="2" charset="2"/>
              <a:buChar char="Ø"/>
            </a:pPr>
            <a:r>
              <a:rPr lang="en-US" dirty="0" smtClean="0"/>
              <a:t>Musical </a:t>
            </a:r>
            <a:r>
              <a:rPr lang="en-US" dirty="0"/>
              <a:t>works with or without words </a:t>
            </a:r>
            <a:endParaRPr lang="en-US" dirty="0" smtClean="0"/>
          </a:p>
          <a:p>
            <a:pPr lvl="0">
              <a:buFont typeface="Wingdings" pitchFamily="2" charset="2"/>
              <a:buChar char="Ø"/>
            </a:pPr>
            <a:r>
              <a:rPr lang="en-US" dirty="0" smtClean="0"/>
              <a:t>Audiovisual </a:t>
            </a:r>
            <a:r>
              <a:rPr lang="en-US" dirty="0"/>
              <a:t>works </a:t>
            </a:r>
            <a:endParaRPr lang="en-US" dirty="0" smtClean="0"/>
          </a:p>
          <a:p>
            <a:endParaRPr lang="en-US" dirty="0"/>
          </a:p>
        </p:txBody>
      </p:sp>
      <p:sp>
        <p:nvSpPr>
          <p:cNvPr id="4098" name="AutoShape 2" descr="Image result for copyrigh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2" name="Picture 6" descr="Image result for copyright"/>
          <p:cNvPicPr>
            <a:picLocks noChangeAspect="1" noChangeArrowheads="1"/>
          </p:cNvPicPr>
          <p:nvPr/>
        </p:nvPicPr>
        <p:blipFill>
          <a:blip r:embed="rId2" cstate="print"/>
          <a:srcRect/>
          <a:stretch>
            <a:fillRect/>
          </a:stretch>
        </p:blipFill>
        <p:spPr bwMode="auto">
          <a:xfrm>
            <a:off x="1905000" y="152400"/>
            <a:ext cx="1314450" cy="1314451"/>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Copyright</a:t>
            </a:r>
            <a:endParaRPr lang="en-US" b="1" dirty="0"/>
          </a:p>
        </p:txBody>
      </p:sp>
      <p:sp>
        <p:nvSpPr>
          <p:cNvPr id="3" name="Content Placeholder 2"/>
          <p:cNvSpPr>
            <a:spLocks noGrp="1"/>
          </p:cNvSpPr>
          <p:nvPr>
            <p:ph idx="1"/>
          </p:nvPr>
        </p:nvSpPr>
        <p:spPr>
          <a:xfrm>
            <a:off x="457200" y="1447800"/>
            <a:ext cx="8458200" cy="4678363"/>
          </a:xfrm>
        </p:spPr>
        <p:txBody>
          <a:bodyPr>
            <a:normAutofit lnSpcReduction="10000"/>
          </a:bodyPr>
          <a:lstStyle/>
          <a:p>
            <a:pPr lvl="0" algn="just">
              <a:buFont typeface="Wingdings" pitchFamily="2" charset="2"/>
              <a:buChar char="Ø"/>
            </a:pPr>
            <a:r>
              <a:rPr lang="en-US" dirty="0" smtClean="0"/>
              <a:t>Architectural design </a:t>
            </a:r>
          </a:p>
          <a:p>
            <a:pPr lvl="0" algn="just">
              <a:buFont typeface="Wingdings" pitchFamily="2" charset="2"/>
              <a:buChar char="Ø"/>
            </a:pPr>
            <a:r>
              <a:rPr lang="en-US" dirty="0" smtClean="0"/>
              <a:t>Painting, sculpture, wood carving, lithography and architecture related other works </a:t>
            </a:r>
          </a:p>
          <a:p>
            <a:pPr lvl="0" algn="just">
              <a:buFont typeface="Wingdings" pitchFamily="2" charset="2"/>
              <a:buChar char="Ø"/>
            </a:pPr>
            <a:r>
              <a:rPr lang="en-US" dirty="0" smtClean="0"/>
              <a:t>Photographic works </a:t>
            </a:r>
          </a:p>
          <a:p>
            <a:pPr lvl="0" algn="just">
              <a:buFont typeface="Wingdings" pitchFamily="2" charset="2"/>
              <a:buChar char="Ø"/>
            </a:pPr>
            <a:r>
              <a:rPr lang="en-US" dirty="0" smtClean="0"/>
              <a:t>Works related to applied art </a:t>
            </a:r>
          </a:p>
          <a:p>
            <a:pPr lvl="0" algn="just">
              <a:buFont typeface="Wingdings" pitchFamily="2" charset="2"/>
              <a:buChar char="Ø"/>
            </a:pPr>
            <a:r>
              <a:rPr lang="en-US" dirty="0" smtClean="0"/>
              <a:t>Excerpt, maps, plan, three dimensional works related to geography, topography, and scientific writing and articles </a:t>
            </a:r>
          </a:p>
          <a:p>
            <a:pPr lvl="0" algn="just">
              <a:buFont typeface="Wingdings" pitchFamily="2" charset="2"/>
              <a:buChar char="Ø"/>
            </a:pPr>
            <a:r>
              <a:rPr lang="en-US" dirty="0" smtClean="0"/>
              <a:t>Computer program</a:t>
            </a:r>
          </a:p>
          <a:p>
            <a:pPr algn="just">
              <a:buFont typeface="Wingdings" pitchFamily="2" charset="2"/>
              <a:buChar char="Ø"/>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Copyright</a:t>
            </a:r>
            <a:endParaRPr lang="en-US" b="1" dirty="0"/>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pPr algn="just">
              <a:buFont typeface="Wingdings" pitchFamily="2" charset="2"/>
              <a:buChar char="Ø"/>
            </a:pPr>
            <a:r>
              <a:rPr lang="en-US" dirty="0" smtClean="0"/>
              <a:t>The </a:t>
            </a:r>
            <a:r>
              <a:rPr lang="en-US" dirty="0"/>
              <a:t>description or the explanations of the ideas, religion, news, concept, formula, law, court decisions, administrative decisions, folk songs, folk stories, proverbs &amp; general statistics, even if they are included in any works, cannot be copy righted. </a:t>
            </a:r>
            <a:endParaRPr lang="en-US" dirty="0" smtClean="0"/>
          </a:p>
          <a:p>
            <a:pPr algn="just">
              <a:buFont typeface="Wingdings" pitchFamily="2" charset="2"/>
              <a:buChar char="Ø"/>
            </a:pPr>
            <a:r>
              <a:rPr lang="en-US" dirty="0" smtClean="0"/>
              <a:t>Specific </a:t>
            </a:r>
            <a:r>
              <a:rPr lang="en-US" dirty="0"/>
              <a:t>registration is not required to have copy right</a:t>
            </a:r>
            <a:r>
              <a:rPr lang="en-US" dirty="0" smtClean="0"/>
              <a:t>.</a:t>
            </a:r>
          </a:p>
          <a:p>
            <a:pPr algn="just">
              <a:buFont typeface="Wingdings" pitchFamily="2" charset="2"/>
              <a:buChar char="Ø"/>
            </a:pPr>
            <a:r>
              <a:rPr lang="en-US" dirty="0" smtClean="0"/>
              <a:t>There </a:t>
            </a:r>
            <a:r>
              <a:rPr lang="en-US" dirty="0"/>
              <a:t>are two types of rights granted under the Copy Right Act: </a:t>
            </a:r>
            <a:endParaRPr lang="en-US" dirty="0" smtClean="0"/>
          </a:p>
          <a:p>
            <a:pPr lvl="1" algn="just">
              <a:buFont typeface="Wingdings" pitchFamily="2" charset="2"/>
              <a:buChar char="Ø"/>
            </a:pPr>
            <a:r>
              <a:rPr lang="en-US" dirty="0" smtClean="0"/>
              <a:t>Economic </a:t>
            </a:r>
            <a:r>
              <a:rPr lang="en-US" dirty="0"/>
              <a:t>and </a:t>
            </a:r>
            <a:endParaRPr lang="en-US" dirty="0" smtClean="0"/>
          </a:p>
          <a:p>
            <a:pPr lvl="1" algn="just">
              <a:buFont typeface="Wingdings" pitchFamily="2" charset="2"/>
              <a:buChar char="Ø"/>
            </a:pPr>
            <a:r>
              <a:rPr lang="en-US" dirty="0" smtClean="0"/>
              <a:t>Moral</a:t>
            </a:r>
            <a:r>
              <a:rPr lang="en-US" dirty="0"/>
              <a:t>. </a:t>
            </a:r>
            <a:endParaRPr lang="en-US"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Copyright</a:t>
            </a:r>
            <a:endParaRPr lang="en-US" b="1"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The Act has granted rights to performers, producers of phonograms and to broadcasting institutions. </a:t>
            </a:r>
          </a:p>
          <a:p>
            <a:pPr algn="just">
              <a:buFont typeface="Wingdings" pitchFamily="2" charset="2"/>
              <a:buChar char="Ø"/>
            </a:pPr>
            <a:endParaRPr lang="en-US" dirty="0" smtClean="0"/>
          </a:p>
          <a:p>
            <a:pPr algn="just">
              <a:buFont typeface="Wingdings" pitchFamily="2" charset="2"/>
              <a:buChar char="Ø"/>
            </a:pPr>
            <a:r>
              <a:rPr lang="en-US" dirty="0" smtClean="0"/>
              <a:t>The copy right is effective up to 50 years after the death of the author (or creator) of the copy righted materials. </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0"/>
          <a:ext cx="9144000" cy="7583642"/>
        </p:xfrm>
        <a:graphic>
          <a:graphicData uri="http://schemas.openxmlformats.org/drawingml/2006/table">
            <a:tbl>
              <a:tblPr firstRow="1" bandRow="1">
                <a:tableStyleId>{5C22544A-7EE6-4342-B048-85BDC9FD1C3A}</a:tableStyleId>
              </a:tblPr>
              <a:tblGrid>
                <a:gridCol w="457200"/>
                <a:gridCol w="1053548"/>
                <a:gridCol w="3061252"/>
                <a:gridCol w="1524000"/>
                <a:gridCol w="1524000"/>
                <a:gridCol w="1524000"/>
              </a:tblGrid>
              <a:tr h="530461">
                <a:tc>
                  <a:txBody>
                    <a:bodyPr/>
                    <a:lstStyle/>
                    <a:p>
                      <a:pPr algn="ctr"/>
                      <a:r>
                        <a:rPr lang="en-US" sz="1400" dirty="0" smtClean="0"/>
                        <a:t>SN</a:t>
                      </a:r>
                      <a:endParaRPr lang="en-US" sz="1400" dirty="0"/>
                    </a:p>
                  </a:txBody>
                  <a:tcPr/>
                </a:tc>
                <a:tc>
                  <a:txBody>
                    <a:bodyPr/>
                    <a:lstStyle/>
                    <a:p>
                      <a:pPr algn="ctr"/>
                      <a:r>
                        <a:rPr lang="en-US" sz="1400" dirty="0" smtClean="0"/>
                        <a:t>Particular</a:t>
                      </a:r>
                      <a:endParaRPr lang="en-US" sz="1400" dirty="0"/>
                    </a:p>
                  </a:txBody>
                  <a:tcPr/>
                </a:tc>
                <a:tc>
                  <a:txBody>
                    <a:bodyPr/>
                    <a:lstStyle/>
                    <a:p>
                      <a:pPr algn="ctr"/>
                      <a:r>
                        <a:rPr lang="en-US" sz="1400" dirty="0" smtClean="0"/>
                        <a:t>Copy Right</a:t>
                      </a:r>
                      <a:endParaRPr lang="en-US" sz="1400" dirty="0"/>
                    </a:p>
                  </a:txBody>
                  <a:tcPr/>
                </a:tc>
                <a:tc>
                  <a:txBody>
                    <a:bodyPr/>
                    <a:lstStyle/>
                    <a:p>
                      <a:pPr algn="ctr"/>
                      <a:r>
                        <a:rPr lang="en-US" sz="1400" dirty="0" smtClean="0"/>
                        <a:t>Patent</a:t>
                      </a:r>
                      <a:endParaRPr lang="en-US" sz="1400" dirty="0"/>
                    </a:p>
                  </a:txBody>
                  <a:tcPr/>
                </a:tc>
                <a:tc>
                  <a:txBody>
                    <a:bodyPr/>
                    <a:lstStyle/>
                    <a:p>
                      <a:pPr algn="ctr"/>
                      <a:r>
                        <a:rPr lang="en-US" sz="1400" dirty="0" smtClean="0"/>
                        <a:t>Design</a:t>
                      </a:r>
                      <a:endParaRPr lang="en-US" sz="1400" dirty="0"/>
                    </a:p>
                  </a:txBody>
                  <a:tcPr/>
                </a:tc>
                <a:tc>
                  <a:txBody>
                    <a:bodyPr/>
                    <a:lstStyle/>
                    <a:p>
                      <a:pPr algn="ctr"/>
                      <a:r>
                        <a:rPr lang="en-US" sz="1400" dirty="0" smtClean="0"/>
                        <a:t>Trademark</a:t>
                      </a:r>
                      <a:endParaRPr lang="en-US" sz="1400" dirty="0"/>
                    </a:p>
                  </a:txBody>
                  <a:tcPr/>
                </a:tc>
              </a:tr>
              <a:tr h="1283105">
                <a:tc>
                  <a:txBody>
                    <a:bodyPr/>
                    <a:lstStyle/>
                    <a:p>
                      <a:pPr algn="ctr"/>
                      <a:r>
                        <a:rPr lang="en-US" sz="1400" dirty="0" smtClean="0"/>
                        <a:t>1</a:t>
                      </a:r>
                      <a:endParaRPr lang="en-US" sz="1400" dirty="0"/>
                    </a:p>
                  </a:txBody>
                  <a:tcPr/>
                </a:tc>
                <a:tc>
                  <a:txBody>
                    <a:bodyPr/>
                    <a:lstStyle/>
                    <a:p>
                      <a:pPr algn="ctr"/>
                      <a:r>
                        <a:rPr lang="en-US" sz="1400" dirty="0" smtClean="0"/>
                        <a:t>Subject matter</a:t>
                      </a:r>
                      <a:endParaRPr lang="en-US" sz="1400" dirty="0"/>
                    </a:p>
                  </a:txBody>
                  <a:tcPr/>
                </a:tc>
                <a:tc>
                  <a:txBody>
                    <a:bodyPr/>
                    <a:lstStyle/>
                    <a:p>
                      <a:pPr algn="ctr"/>
                      <a:r>
                        <a:rPr lang="en-US" sz="1400" dirty="0" smtClean="0"/>
                        <a:t>Rights related to work authorship/literary work ,artistic work, music, </a:t>
                      </a:r>
                      <a:r>
                        <a:rPr lang="en-US" sz="1400" dirty="0" err="1" smtClean="0"/>
                        <a:t>book,movies,painting,photos</a:t>
                      </a:r>
                      <a:endParaRPr lang="en-US" sz="1400" dirty="0"/>
                    </a:p>
                  </a:txBody>
                  <a:tcPr/>
                </a:tc>
                <a:tc>
                  <a:txBody>
                    <a:bodyPr/>
                    <a:lstStyle/>
                    <a:p>
                      <a:pPr algn="ctr"/>
                      <a:r>
                        <a:rPr lang="en-US" sz="1400" dirty="0" smtClean="0"/>
                        <a:t>Rights relates</a:t>
                      </a:r>
                      <a:r>
                        <a:rPr lang="en-US" sz="1400" baseline="0" dirty="0" smtClean="0"/>
                        <a:t> to new inventions/theory/principles, process, formula</a:t>
                      </a:r>
                      <a:endParaRPr lang="en-US" sz="1400" dirty="0"/>
                    </a:p>
                  </a:txBody>
                  <a:tcPr/>
                </a:tc>
                <a:tc>
                  <a:txBody>
                    <a:bodyPr/>
                    <a:lstStyle/>
                    <a:p>
                      <a:pPr algn="ctr"/>
                      <a:r>
                        <a:rPr lang="en-US" sz="1400" dirty="0" smtClean="0"/>
                        <a:t>Rights</a:t>
                      </a:r>
                      <a:r>
                        <a:rPr lang="en-US" sz="1400" baseline="0" dirty="0" smtClean="0"/>
                        <a:t> related to shape, pattern, color of commodities, product</a:t>
                      </a:r>
                      <a:endParaRPr lang="en-US" sz="1400" dirty="0"/>
                    </a:p>
                  </a:txBody>
                  <a:tcPr/>
                </a:tc>
                <a:tc>
                  <a:txBody>
                    <a:bodyPr/>
                    <a:lstStyle/>
                    <a:p>
                      <a:pPr algn="ctr"/>
                      <a:r>
                        <a:rPr lang="en-US" sz="1400" dirty="0" smtClean="0"/>
                        <a:t>Rights related</a:t>
                      </a:r>
                      <a:r>
                        <a:rPr lang="en-US" sz="1400" baseline="0" dirty="0" smtClean="0"/>
                        <a:t> to word, symbol, picture, figure or combination of all these to recognize goods or products</a:t>
                      </a:r>
                      <a:endParaRPr lang="en-US" sz="1400" dirty="0"/>
                    </a:p>
                  </a:txBody>
                  <a:tcPr/>
                </a:tc>
              </a:tr>
              <a:tr h="684323">
                <a:tc>
                  <a:txBody>
                    <a:bodyPr/>
                    <a:lstStyle/>
                    <a:p>
                      <a:pPr algn="ctr"/>
                      <a:r>
                        <a:rPr lang="en-US" sz="1400" dirty="0" smtClean="0"/>
                        <a:t>2</a:t>
                      </a:r>
                      <a:endParaRPr lang="en-US" sz="1400" dirty="0"/>
                    </a:p>
                  </a:txBody>
                  <a:tcPr/>
                </a:tc>
                <a:tc>
                  <a:txBody>
                    <a:bodyPr/>
                    <a:lstStyle/>
                    <a:p>
                      <a:pPr algn="ctr"/>
                      <a:r>
                        <a:rPr lang="en-US" sz="1400" dirty="0" smtClean="0"/>
                        <a:t>Validity</a:t>
                      </a:r>
                      <a:endParaRPr lang="en-US" sz="1400" dirty="0"/>
                    </a:p>
                  </a:txBody>
                  <a:tcPr/>
                </a:tc>
                <a:tc>
                  <a:txBody>
                    <a:bodyPr/>
                    <a:lstStyle/>
                    <a:p>
                      <a:pPr marL="342900" indent="-342900" algn="ctr">
                        <a:buAutoNum type="alphaLcParenR"/>
                      </a:pPr>
                      <a:r>
                        <a:rPr lang="en-US" sz="1400" dirty="0" smtClean="0"/>
                        <a:t>Life time+50 yrs</a:t>
                      </a:r>
                    </a:p>
                    <a:p>
                      <a:pPr marL="342900" indent="-342900" algn="ctr">
                        <a:buAutoNum type="alphaLcParenR"/>
                      </a:pPr>
                      <a:r>
                        <a:rPr lang="en-US" sz="1400" dirty="0" smtClean="0"/>
                        <a:t>For applied art &amp; photograph:25</a:t>
                      </a:r>
                    </a:p>
                    <a:p>
                      <a:pPr marL="342900" indent="-342900" algn="ctr">
                        <a:buNone/>
                      </a:pPr>
                      <a:endParaRPr lang="en-US" sz="1400" dirty="0"/>
                    </a:p>
                  </a:txBody>
                  <a:tcPr/>
                </a:tc>
                <a:tc>
                  <a:txBody>
                    <a:bodyPr/>
                    <a:lstStyle/>
                    <a:p>
                      <a:pPr algn="ctr"/>
                      <a:r>
                        <a:rPr lang="en-US" sz="1400" dirty="0" smtClean="0"/>
                        <a:t>7 yrs &amp; two times renewable</a:t>
                      </a:r>
                      <a:endParaRPr lang="en-US" sz="1400" dirty="0"/>
                    </a:p>
                  </a:txBody>
                  <a:tcPr/>
                </a:tc>
                <a:tc>
                  <a:txBody>
                    <a:bodyPr/>
                    <a:lstStyle/>
                    <a:p>
                      <a:pPr algn="ctr"/>
                      <a:r>
                        <a:rPr lang="en-US" sz="1400" dirty="0" smtClean="0"/>
                        <a:t>5 yrs &amp; two times renewable</a:t>
                      </a:r>
                      <a:endParaRPr lang="en-US" sz="1400" dirty="0"/>
                    </a:p>
                  </a:txBody>
                  <a:tcPr/>
                </a:tc>
                <a:tc>
                  <a:txBody>
                    <a:bodyPr/>
                    <a:lstStyle/>
                    <a:p>
                      <a:pPr algn="ctr"/>
                      <a:r>
                        <a:rPr lang="en-US" sz="1400" dirty="0" smtClean="0"/>
                        <a:t>7 yrs &amp; indefinite period</a:t>
                      </a:r>
                      <a:r>
                        <a:rPr lang="en-US" sz="1400" baseline="0" dirty="0" smtClean="0"/>
                        <a:t> as long as timely renewed</a:t>
                      </a:r>
                      <a:endParaRPr lang="en-US" sz="1400" dirty="0"/>
                    </a:p>
                  </a:txBody>
                  <a:tcPr/>
                </a:tc>
              </a:tr>
              <a:tr h="1682293">
                <a:tc>
                  <a:txBody>
                    <a:bodyPr/>
                    <a:lstStyle/>
                    <a:p>
                      <a:pPr algn="ctr"/>
                      <a:r>
                        <a:rPr lang="en-US" sz="1400" dirty="0" smtClean="0"/>
                        <a:t>3 </a:t>
                      </a:r>
                      <a:endParaRPr lang="en-US" sz="1400" dirty="0"/>
                    </a:p>
                  </a:txBody>
                  <a:tcPr/>
                </a:tc>
                <a:tc>
                  <a:txBody>
                    <a:bodyPr/>
                    <a:lstStyle/>
                    <a:p>
                      <a:pPr algn="ctr"/>
                      <a:r>
                        <a:rPr lang="en-US" sz="1400" dirty="0" smtClean="0"/>
                        <a:t>Infringement</a:t>
                      </a:r>
                      <a:endParaRPr lang="en-US" sz="1400" dirty="0"/>
                    </a:p>
                  </a:txBody>
                  <a:tcPr/>
                </a:tc>
                <a:tc>
                  <a:txBody>
                    <a:bodyPr/>
                    <a:lstStyle/>
                    <a:p>
                      <a:pPr algn="ctr"/>
                      <a:r>
                        <a:rPr lang="en-US" sz="1400" dirty="0" smtClean="0"/>
                        <a:t>Person other than owner comes up with same work, there is no infringement can be copied and used</a:t>
                      </a:r>
                      <a:r>
                        <a:rPr lang="en-US" sz="1400" baseline="0" dirty="0" smtClean="0"/>
                        <a:t> without permission for academic, public welfare purpose , with source cited</a:t>
                      </a:r>
                      <a:endParaRPr lang="en-US" sz="1400" dirty="0"/>
                    </a:p>
                  </a:txBody>
                  <a:tcPr/>
                </a:tc>
                <a:tc>
                  <a:txBody>
                    <a:bodyPr/>
                    <a:lstStyle/>
                    <a:p>
                      <a:pPr algn="ctr"/>
                      <a:r>
                        <a:rPr lang="en-US" sz="1400" dirty="0" smtClean="0"/>
                        <a:t>Confers statutory monopoly that prevents anyone other than patents holder from making , using or selling</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Confers statutory monopoly that prevents anyone other than patents holder from making , using or selling</a:t>
                      </a:r>
                    </a:p>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Confers statutory monopoly that prevents anyone other than patents holder from making , using or selling</a:t>
                      </a:r>
                    </a:p>
                    <a:p>
                      <a:pPr algn="ctr"/>
                      <a:endParaRPr lang="en-US" sz="1400" dirty="0"/>
                    </a:p>
                  </a:txBody>
                  <a:tcPr/>
                </a:tc>
              </a:tr>
              <a:tr h="883917">
                <a:tc>
                  <a:txBody>
                    <a:bodyPr/>
                    <a:lstStyle/>
                    <a:p>
                      <a:pPr algn="ctr"/>
                      <a:r>
                        <a:rPr lang="en-US" sz="1400" dirty="0" smtClean="0"/>
                        <a:t>4</a:t>
                      </a:r>
                      <a:endParaRPr lang="en-US" sz="1400" dirty="0"/>
                    </a:p>
                  </a:txBody>
                  <a:tcPr/>
                </a:tc>
                <a:tc>
                  <a:txBody>
                    <a:bodyPr/>
                    <a:lstStyle/>
                    <a:p>
                      <a:pPr algn="ctr"/>
                      <a:r>
                        <a:rPr lang="en-US" sz="1400" dirty="0" smtClean="0"/>
                        <a:t>Punishment on infringement</a:t>
                      </a:r>
                      <a:endParaRPr lang="en-US" sz="1400" dirty="0"/>
                    </a:p>
                  </a:txBody>
                  <a:tcPr/>
                </a:tc>
                <a:tc>
                  <a:txBody>
                    <a:bodyPr/>
                    <a:lstStyle/>
                    <a:p>
                      <a:pPr algn="ctr"/>
                      <a:r>
                        <a:rPr lang="en-US" sz="1400" dirty="0" smtClean="0"/>
                        <a:t>a)10,000</a:t>
                      </a:r>
                      <a:r>
                        <a:rPr lang="en-US" sz="1400" baseline="0" dirty="0" smtClean="0"/>
                        <a:t> to 100000 or 6 months imprisonment or both + confiscation</a:t>
                      </a:r>
                    </a:p>
                    <a:p>
                      <a:pPr algn="ctr"/>
                      <a:r>
                        <a:rPr lang="en-US" sz="1400" baseline="0" dirty="0" smtClean="0"/>
                        <a:t>b)20000 to 200000 or one year imprisonment</a:t>
                      </a:r>
                      <a:endParaRPr lang="en-US" sz="1400" dirty="0"/>
                    </a:p>
                  </a:txBody>
                  <a:tcPr/>
                </a:tc>
                <a:tc>
                  <a:txBody>
                    <a:bodyPr/>
                    <a:lstStyle/>
                    <a:p>
                      <a:pPr algn="ctr"/>
                      <a:r>
                        <a:rPr lang="en-US" sz="1400" dirty="0" smtClean="0"/>
                        <a:t>Rs. 250,000 to 500,000 + confiscation of product</a:t>
                      </a:r>
                      <a:endParaRPr lang="en-US" sz="1400" dirty="0"/>
                    </a:p>
                  </a:txBody>
                  <a:tcPr/>
                </a:tc>
                <a:tc>
                  <a:txBody>
                    <a:bodyPr/>
                    <a:lstStyle/>
                    <a:p>
                      <a:pPr algn="ctr"/>
                      <a:r>
                        <a:rPr lang="en-US" sz="1400" dirty="0" err="1" smtClean="0"/>
                        <a:t>Upto</a:t>
                      </a:r>
                      <a:r>
                        <a:rPr lang="en-US" sz="1400" baseline="0" dirty="0" smtClean="0"/>
                        <a:t> </a:t>
                      </a:r>
                      <a:r>
                        <a:rPr lang="en-US" sz="1400" dirty="0" smtClean="0"/>
                        <a:t> </a:t>
                      </a:r>
                      <a:r>
                        <a:rPr lang="en-US" sz="1400" dirty="0" err="1" smtClean="0"/>
                        <a:t>rs</a:t>
                      </a:r>
                      <a:r>
                        <a:rPr lang="en-US" sz="1400" dirty="0" smtClean="0"/>
                        <a:t>. 50,000 +confiscation of product</a:t>
                      </a:r>
                      <a:endParaRPr lang="en-US" sz="1400" dirty="0"/>
                    </a:p>
                  </a:txBody>
                  <a:tcPr/>
                </a:tc>
                <a:tc>
                  <a:txBody>
                    <a:bodyPr/>
                    <a:lstStyle/>
                    <a:p>
                      <a:pPr algn="ctr"/>
                      <a:r>
                        <a:rPr lang="en-US" sz="1400" dirty="0" smtClean="0"/>
                        <a:t>Up to </a:t>
                      </a:r>
                      <a:r>
                        <a:rPr lang="en-US" sz="1400" dirty="0" err="1" smtClean="0"/>
                        <a:t>rs</a:t>
                      </a:r>
                      <a:r>
                        <a:rPr lang="en-US" sz="1400" dirty="0" smtClean="0"/>
                        <a:t>.</a:t>
                      </a:r>
                      <a:r>
                        <a:rPr lang="en-US" sz="1400" baseline="0" dirty="0" smtClean="0"/>
                        <a:t> 100,000 + confiscation of product</a:t>
                      </a:r>
                      <a:endParaRPr lang="en-US" sz="1400" dirty="0"/>
                    </a:p>
                  </a:txBody>
                  <a:tcPr/>
                </a:tc>
              </a:tr>
              <a:tr h="684323">
                <a:tc>
                  <a:txBody>
                    <a:bodyPr/>
                    <a:lstStyle/>
                    <a:p>
                      <a:pPr algn="ctr"/>
                      <a:r>
                        <a:rPr lang="en-US" sz="1400" dirty="0" smtClean="0"/>
                        <a:t>5</a:t>
                      </a:r>
                      <a:endParaRPr lang="en-US" sz="1400" dirty="0"/>
                    </a:p>
                  </a:txBody>
                  <a:tcPr/>
                </a:tc>
                <a:tc>
                  <a:txBody>
                    <a:bodyPr/>
                    <a:lstStyle/>
                    <a:p>
                      <a:pPr algn="ctr"/>
                      <a:r>
                        <a:rPr lang="en-US" sz="1400" dirty="0" smtClean="0"/>
                        <a:t>Start of protection </a:t>
                      </a:r>
                      <a:endParaRPr lang="en-US" sz="1400" dirty="0"/>
                    </a:p>
                  </a:txBody>
                  <a:tcPr/>
                </a:tc>
                <a:tc>
                  <a:txBody>
                    <a:bodyPr/>
                    <a:lstStyle/>
                    <a:p>
                      <a:pPr algn="ctr"/>
                      <a:r>
                        <a:rPr lang="en-US" sz="1400" dirty="0" smtClean="0"/>
                        <a:t>As soon as work is created</a:t>
                      </a:r>
                      <a:endParaRPr lang="en-US" sz="1400" dirty="0"/>
                    </a:p>
                  </a:txBody>
                  <a:tcPr/>
                </a:tc>
                <a:tc>
                  <a:txBody>
                    <a:bodyPr/>
                    <a:lstStyle/>
                    <a:p>
                      <a:pPr algn="ctr"/>
                      <a:r>
                        <a:rPr lang="en-US" sz="1400" dirty="0" smtClean="0"/>
                        <a:t>From patent application date</a:t>
                      </a:r>
                      <a:endParaRPr lang="en-US" sz="1400" dirty="0"/>
                    </a:p>
                  </a:txBody>
                  <a:tcPr/>
                </a:tc>
                <a:tc>
                  <a:txBody>
                    <a:bodyPr/>
                    <a:lstStyle/>
                    <a:p>
                      <a:pPr algn="ctr"/>
                      <a:r>
                        <a:rPr lang="en-US" sz="1400" dirty="0" smtClean="0"/>
                        <a:t>From design registration date</a:t>
                      </a:r>
                      <a:endParaRPr lang="en-US" sz="1400" dirty="0"/>
                    </a:p>
                  </a:txBody>
                  <a:tcPr/>
                </a:tc>
                <a:tc>
                  <a:txBody>
                    <a:bodyPr/>
                    <a:lstStyle/>
                    <a:p>
                      <a:pPr algn="ctr"/>
                      <a:r>
                        <a:rPr lang="en-US" sz="1400" dirty="0" smtClean="0"/>
                        <a:t>From trademark application registration date</a:t>
                      </a:r>
                      <a:endParaRPr lang="en-US" sz="1400" dirty="0"/>
                    </a:p>
                  </a:txBody>
                  <a:tcPr/>
                </a:tc>
              </a:tr>
              <a:tr h="883917">
                <a:tc>
                  <a:txBody>
                    <a:bodyPr/>
                    <a:lstStyle/>
                    <a:p>
                      <a:pPr algn="ctr"/>
                      <a:r>
                        <a:rPr lang="en-US" sz="1400" dirty="0" smtClean="0"/>
                        <a:t>6</a:t>
                      </a:r>
                      <a:endParaRPr lang="en-US" sz="1400" dirty="0"/>
                    </a:p>
                  </a:txBody>
                  <a:tcPr/>
                </a:tc>
                <a:tc>
                  <a:txBody>
                    <a:bodyPr/>
                    <a:lstStyle/>
                    <a:p>
                      <a:pPr algn="ctr"/>
                      <a:r>
                        <a:rPr lang="en-US" sz="1400" dirty="0" smtClean="0"/>
                        <a:t>Application, registration and renew fee</a:t>
                      </a:r>
                      <a:endParaRPr lang="en-US" sz="1400" dirty="0"/>
                    </a:p>
                  </a:txBody>
                  <a:tcPr/>
                </a:tc>
                <a:tc>
                  <a:txBody>
                    <a:bodyPr/>
                    <a:lstStyle/>
                    <a:p>
                      <a:pPr algn="ctr"/>
                      <a:endParaRPr lang="en-US" sz="1400" dirty="0"/>
                    </a:p>
                  </a:txBody>
                  <a:tcPr/>
                </a:tc>
                <a:tc>
                  <a:txBody>
                    <a:bodyPr/>
                    <a:lstStyle/>
                    <a:p>
                      <a:pPr algn="ctr"/>
                      <a:r>
                        <a:rPr lang="en-US" sz="1400" dirty="0" smtClean="0"/>
                        <a:t>Rs.</a:t>
                      </a:r>
                      <a:r>
                        <a:rPr lang="en-US" sz="1400" baseline="0" dirty="0" smtClean="0"/>
                        <a:t> 100,1000,3,000</a:t>
                      </a:r>
                      <a:endParaRPr lang="en-US" sz="1400" dirty="0"/>
                    </a:p>
                  </a:txBody>
                  <a:tcPr/>
                </a:tc>
                <a:tc>
                  <a:txBody>
                    <a:bodyPr/>
                    <a:lstStyle/>
                    <a:p>
                      <a:pPr algn="ctr"/>
                      <a:r>
                        <a:rPr lang="en-US" sz="1400" dirty="0" smtClean="0"/>
                        <a:t>Rs. 100, 700, 200</a:t>
                      </a:r>
                      <a:endParaRPr lang="en-US" sz="1400" dirty="0"/>
                    </a:p>
                  </a:txBody>
                  <a:tcPr/>
                </a:tc>
                <a:tc>
                  <a:txBody>
                    <a:bodyPr/>
                    <a:lstStyle/>
                    <a:p>
                      <a:pPr algn="ctr"/>
                      <a:r>
                        <a:rPr lang="en-US" sz="1400" dirty="0" smtClean="0"/>
                        <a:t>Rs. 100,400,150</a:t>
                      </a:r>
                      <a:endParaRPr lang="en-US" sz="1400" dirty="0"/>
                    </a:p>
                  </a:txBody>
                  <a:tcPr/>
                </a:tc>
              </a:tr>
              <a:tr h="530461">
                <a:tc>
                  <a:txBody>
                    <a:bodyPr/>
                    <a:lstStyle/>
                    <a:p>
                      <a:pPr algn="ctr"/>
                      <a:r>
                        <a:rPr lang="en-US" sz="1400" dirty="0" smtClean="0"/>
                        <a:t>7</a:t>
                      </a:r>
                      <a:endParaRPr lang="en-US" sz="1400" dirty="0"/>
                    </a:p>
                  </a:txBody>
                  <a:tcPr/>
                </a:tc>
                <a:tc>
                  <a:txBody>
                    <a:bodyPr/>
                    <a:lstStyle/>
                    <a:p>
                      <a:pPr algn="ctr"/>
                      <a:r>
                        <a:rPr lang="en-US" sz="1400" dirty="0" smtClean="0"/>
                        <a:t>Governing Act </a:t>
                      </a:r>
                      <a:endParaRPr lang="en-US" sz="1400" dirty="0"/>
                    </a:p>
                  </a:txBody>
                  <a:tcPr/>
                </a:tc>
                <a:tc>
                  <a:txBody>
                    <a:bodyPr/>
                    <a:lstStyle/>
                    <a:p>
                      <a:pPr algn="ctr"/>
                      <a:r>
                        <a:rPr lang="en-US" sz="1400" dirty="0" smtClean="0"/>
                        <a:t>Copy Right Act 2059</a:t>
                      </a:r>
                      <a:endParaRPr lang="en-US" sz="1400" dirty="0"/>
                    </a:p>
                  </a:txBody>
                  <a:tcPr/>
                </a:tc>
                <a:tc>
                  <a:txBody>
                    <a:bodyPr/>
                    <a:lstStyle/>
                    <a:p>
                      <a:pPr algn="ctr"/>
                      <a:r>
                        <a:rPr lang="en-US" sz="1400" dirty="0" smtClean="0"/>
                        <a:t>PDTA 2022</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PDTA 2022</a:t>
                      </a:r>
                    </a:p>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PDTA 2022</a:t>
                      </a:r>
                    </a:p>
                    <a:p>
                      <a:pPr algn="ct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t>Company Registration Procedures</a:t>
            </a:r>
            <a:endParaRPr lang="en-US" b="1" dirty="0"/>
          </a:p>
        </p:txBody>
      </p:sp>
      <p:sp>
        <p:nvSpPr>
          <p:cNvPr id="3" name="Content Placeholder 2"/>
          <p:cNvSpPr>
            <a:spLocks noGrp="1"/>
          </p:cNvSpPr>
          <p:nvPr>
            <p:ph idx="1"/>
          </p:nvPr>
        </p:nvSpPr>
        <p:spPr>
          <a:xfrm>
            <a:off x="457200" y="1219200"/>
            <a:ext cx="8534400" cy="5257800"/>
          </a:xfrm>
        </p:spPr>
        <p:txBody>
          <a:bodyPr>
            <a:normAutofit fontScale="85000" lnSpcReduction="10000"/>
          </a:bodyPr>
          <a:lstStyle/>
          <a:p>
            <a:pPr algn="just">
              <a:buFont typeface="Wingdings" pitchFamily="2" charset="2"/>
              <a:buChar char="Ø"/>
            </a:pPr>
            <a:r>
              <a:rPr lang="en-US" dirty="0" smtClean="0"/>
              <a:t> Application with following documents:</a:t>
            </a:r>
          </a:p>
          <a:p>
            <a:pPr algn="just">
              <a:buNone/>
            </a:pPr>
            <a:r>
              <a:rPr lang="en-US" dirty="0" smtClean="0"/>
              <a:t> – Filled application form, format as per Annex 1 </a:t>
            </a:r>
          </a:p>
          <a:p>
            <a:pPr algn="just">
              <a:buNone/>
            </a:pPr>
            <a:r>
              <a:rPr lang="en-US" dirty="0" smtClean="0"/>
              <a:t>– Two copies of </a:t>
            </a:r>
            <a:r>
              <a:rPr lang="en-US" dirty="0" err="1" smtClean="0"/>
              <a:t>Prabandha</a:t>
            </a:r>
            <a:r>
              <a:rPr lang="en-US" dirty="0" smtClean="0"/>
              <a:t> </a:t>
            </a:r>
            <a:r>
              <a:rPr lang="en-US" dirty="0" err="1" smtClean="0"/>
              <a:t>Patra</a:t>
            </a:r>
            <a:r>
              <a:rPr lang="en-US" dirty="0" smtClean="0"/>
              <a:t> (Article of Association), and </a:t>
            </a:r>
            <a:r>
              <a:rPr lang="en-US" dirty="0" err="1" smtClean="0"/>
              <a:t>Niyamawali</a:t>
            </a:r>
            <a:r>
              <a:rPr lang="en-US" dirty="0" smtClean="0"/>
              <a:t> (Article of Memorandum)</a:t>
            </a:r>
          </a:p>
          <a:p>
            <a:pPr algn="just">
              <a:buNone/>
            </a:pPr>
            <a:r>
              <a:rPr lang="en-US" dirty="0" smtClean="0"/>
              <a:t> – Citizenship certificates of all the founder shareholders</a:t>
            </a:r>
          </a:p>
          <a:p>
            <a:pPr algn="just">
              <a:buNone/>
            </a:pPr>
            <a:r>
              <a:rPr lang="en-US" dirty="0" smtClean="0"/>
              <a:t> – In case of a public company, a copy of the agreement made among the founder members before the establishment of the company.</a:t>
            </a:r>
          </a:p>
          <a:p>
            <a:pPr algn="just">
              <a:buNone/>
            </a:pPr>
            <a:r>
              <a:rPr lang="en-US" dirty="0" smtClean="0"/>
              <a:t> – In case of a private company, a copy of the mutual agreement (if any). </a:t>
            </a:r>
          </a:p>
          <a:p>
            <a:pPr algn="just">
              <a:buNone/>
            </a:pPr>
            <a:r>
              <a:rPr lang="en-US" dirty="0" smtClean="0"/>
              <a:t>	(Additional documents needed for foreigner registering a company.)</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Company Registration Procedures...</a:t>
            </a:r>
            <a:endParaRPr lang="en-US" b="1" dirty="0"/>
          </a:p>
        </p:txBody>
      </p:sp>
      <p:sp>
        <p:nvSpPr>
          <p:cNvPr id="3" name="Content Placeholder 2"/>
          <p:cNvSpPr>
            <a:spLocks noGrp="1"/>
          </p:cNvSpPr>
          <p:nvPr>
            <p:ph idx="1"/>
          </p:nvPr>
        </p:nvSpPr>
        <p:spPr>
          <a:xfrm>
            <a:off x="304800" y="1143000"/>
            <a:ext cx="8534400" cy="5181600"/>
          </a:xfrm>
        </p:spPr>
        <p:txBody>
          <a:bodyPr>
            <a:normAutofit fontScale="85000" lnSpcReduction="20000"/>
          </a:bodyPr>
          <a:lstStyle/>
          <a:p>
            <a:pPr algn="just">
              <a:buNone/>
            </a:pPr>
            <a:r>
              <a:rPr lang="en-US" dirty="0" smtClean="0"/>
              <a:t> Other considerations:</a:t>
            </a:r>
          </a:p>
          <a:p>
            <a:pPr algn="just">
              <a:buNone/>
            </a:pPr>
            <a:r>
              <a:rPr lang="en-US" dirty="0" smtClean="0"/>
              <a:t> – Max 101 founders in private company; minimum 7 founders in public company</a:t>
            </a:r>
          </a:p>
          <a:p>
            <a:pPr algn="just">
              <a:buNone/>
            </a:pPr>
            <a:r>
              <a:rPr lang="en-US" dirty="0" smtClean="0"/>
              <a:t> – </a:t>
            </a:r>
            <a:r>
              <a:rPr lang="en-US" dirty="0" err="1" smtClean="0"/>
              <a:t>Prabandha</a:t>
            </a:r>
            <a:r>
              <a:rPr lang="en-US" dirty="0" smtClean="0"/>
              <a:t> </a:t>
            </a:r>
            <a:r>
              <a:rPr lang="en-US" dirty="0" err="1" smtClean="0"/>
              <a:t>Patra</a:t>
            </a:r>
            <a:r>
              <a:rPr lang="en-US" dirty="0" smtClean="0"/>
              <a:t> and </a:t>
            </a:r>
            <a:r>
              <a:rPr lang="en-US" dirty="0" err="1" smtClean="0"/>
              <a:t>Niyamawali</a:t>
            </a:r>
            <a:r>
              <a:rPr lang="en-US" dirty="0" smtClean="0"/>
              <a:t> to be in Nepali</a:t>
            </a:r>
          </a:p>
          <a:p>
            <a:pPr algn="just">
              <a:buNone/>
            </a:pPr>
            <a:r>
              <a:rPr lang="en-US" dirty="0" smtClean="0"/>
              <a:t> – Each founder should sign on each page of </a:t>
            </a:r>
            <a:r>
              <a:rPr lang="en-US" dirty="0" err="1" smtClean="0"/>
              <a:t>Prabandha</a:t>
            </a:r>
            <a:r>
              <a:rPr lang="en-US" dirty="0" smtClean="0"/>
              <a:t> </a:t>
            </a:r>
            <a:r>
              <a:rPr lang="en-US" dirty="0" err="1" smtClean="0"/>
              <a:t>Patra</a:t>
            </a:r>
            <a:r>
              <a:rPr lang="en-US" dirty="0" smtClean="0"/>
              <a:t> and </a:t>
            </a:r>
            <a:r>
              <a:rPr lang="en-US" dirty="0" err="1" smtClean="0"/>
              <a:t>Niyamawali</a:t>
            </a:r>
            <a:endParaRPr lang="en-US" dirty="0" smtClean="0"/>
          </a:p>
          <a:p>
            <a:pPr algn="just">
              <a:buNone/>
            </a:pPr>
            <a:r>
              <a:rPr lang="en-US" dirty="0" smtClean="0"/>
              <a:t> – Last page should have</a:t>
            </a:r>
          </a:p>
          <a:p>
            <a:pPr lvl="1" algn="just">
              <a:buNone/>
            </a:pPr>
            <a:r>
              <a:rPr lang="en-US" dirty="0" smtClean="0"/>
              <a:t>• full name, full signature, address, number of share of each founder,</a:t>
            </a:r>
          </a:p>
          <a:p>
            <a:pPr lvl="1" algn="just">
              <a:buNone/>
            </a:pPr>
            <a:r>
              <a:rPr lang="en-US" dirty="0" smtClean="0"/>
              <a:t> • full name, full signature, address of witness (one witness per founder) </a:t>
            </a:r>
          </a:p>
          <a:p>
            <a:pPr lvl="1" algn="just">
              <a:buNone/>
            </a:pPr>
            <a:r>
              <a:rPr lang="en-US" dirty="0" smtClean="0"/>
              <a:t>• full name, full signature, registration number of legal-professional or chartered accountant preparing the document, and date of document preparation </a:t>
            </a:r>
          </a:p>
          <a:p>
            <a:pPr algn="just"/>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Company Registration Procedures.....</a:t>
            </a:r>
            <a:endParaRPr lang="en-US" b="1" dirty="0"/>
          </a:p>
        </p:txBody>
      </p:sp>
      <p:sp>
        <p:nvSpPr>
          <p:cNvPr id="3" name="Content Placeholder 2"/>
          <p:cNvSpPr>
            <a:spLocks noGrp="1"/>
          </p:cNvSpPr>
          <p:nvPr>
            <p:ph idx="1"/>
          </p:nvPr>
        </p:nvSpPr>
        <p:spPr>
          <a:xfrm>
            <a:off x="457200" y="1219200"/>
            <a:ext cx="8458200" cy="5410200"/>
          </a:xfrm>
        </p:spPr>
        <p:txBody>
          <a:bodyPr>
            <a:normAutofit fontScale="70000" lnSpcReduction="20000"/>
          </a:bodyPr>
          <a:lstStyle/>
          <a:p>
            <a:pPr algn="just">
              <a:buFont typeface="Wingdings" pitchFamily="2" charset="2"/>
              <a:buChar char="Ø"/>
            </a:pPr>
            <a:r>
              <a:rPr lang="en-US" sz="3700" dirty="0" smtClean="0"/>
              <a:t>The OCR checks the documents and if found OK, notifies the applicant(s) to pay registration fee and collect certificate. </a:t>
            </a:r>
          </a:p>
          <a:p>
            <a:pPr algn="just">
              <a:buFont typeface="Wingdings" pitchFamily="2" charset="2"/>
              <a:buChar char="Ø"/>
            </a:pPr>
            <a:r>
              <a:rPr lang="en-US" sz="3700" dirty="0" smtClean="0"/>
              <a:t>If the Registered Capital is up to Rs. 5000, the charge can be paid at the OCR; else required fee to be deposited in NRB or other authorized banks in ‘RAJASWA’ account number1-1-05-10.</a:t>
            </a:r>
          </a:p>
          <a:p>
            <a:pPr algn="just">
              <a:buFont typeface="Wingdings" pitchFamily="2" charset="2"/>
              <a:buChar char="Ø"/>
            </a:pPr>
            <a:r>
              <a:rPr lang="en-US" sz="3700" dirty="0" smtClean="0"/>
              <a:t> Two copies of the voucher to be submitted in the OCR’s A/C section, and then presented in the registration section. After this, the company registration certificate (according to the index 5) and one copy of each (approved and signed by CRO Officer) of the ‘PRABHANDA PATRA’ and the ‘NIYAMAWALI’ presented by the founders are provided to the founders. </a:t>
            </a:r>
          </a:p>
          <a:p>
            <a:pPr algn="just">
              <a:buFont typeface="Wingdings" pitchFamily="2" charset="2"/>
              <a:buChar char="Ø"/>
            </a:pPr>
            <a:r>
              <a:rPr lang="en-US" sz="3700" dirty="0" smtClean="0"/>
              <a:t> Only electronic registration, from </a:t>
            </a:r>
            <a:r>
              <a:rPr lang="en-US" sz="3700" dirty="0" err="1" smtClean="0"/>
              <a:t>Baisakh</a:t>
            </a:r>
            <a:r>
              <a:rPr lang="en-US" sz="3700" dirty="0" smtClean="0"/>
              <a:t> 2074, as per first amendment in 2074</a:t>
            </a:r>
          </a:p>
          <a:p>
            <a:pPr algn="just">
              <a:buFont typeface="Wingdings" pitchFamily="2" charset="2"/>
              <a:buChar char="Ø"/>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NEC-duties and responsibilities</a:t>
            </a:r>
            <a:br>
              <a:rPr lang="en-US" b="1" dirty="0" smtClean="0"/>
            </a:br>
            <a:endParaRPr lang="en-US" b="1" dirty="0"/>
          </a:p>
        </p:txBody>
      </p:sp>
      <p:sp>
        <p:nvSpPr>
          <p:cNvPr id="3" name="Content Placeholder 2"/>
          <p:cNvSpPr>
            <a:spLocks noGrp="1"/>
          </p:cNvSpPr>
          <p:nvPr>
            <p:ph idx="1"/>
          </p:nvPr>
        </p:nvSpPr>
        <p:spPr>
          <a:xfrm>
            <a:off x="457200" y="1219200"/>
            <a:ext cx="8382000" cy="5181600"/>
          </a:xfrm>
        </p:spPr>
        <p:txBody>
          <a:bodyPr>
            <a:noAutofit/>
          </a:bodyPr>
          <a:lstStyle/>
          <a:p>
            <a:pPr algn="just">
              <a:buNone/>
            </a:pPr>
            <a:r>
              <a:rPr lang="en-US" sz="2300" dirty="0" smtClean="0"/>
              <a:t>1</a:t>
            </a:r>
            <a:r>
              <a:rPr lang="en-US" sz="2300" dirty="0"/>
              <a:t>. To prepare policies, plans and programs for the </a:t>
            </a:r>
            <a:r>
              <a:rPr lang="en-US" sz="2300" dirty="0" smtClean="0"/>
              <a:t>smooth functioning </a:t>
            </a:r>
            <a:r>
              <a:rPr lang="en-US" sz="2300" dirty="0"/>
              <a:t>of the engineering profession and to execute them</a:t>
            </a:r>
          </a:p>
          <a:p>
            <a:pPr algn="just">
              <a:buNone/>
            </a:pPr>
            <a:r>
              <a:rPr lang="en-US" sz="2300" dirty="0"/>
              <a:t>2. To set norms and standards for engineering education </a:t>
            </a:r>
            <a:r>
              <a:rPr lang="en-US" sz="2300" dirty="0" smtClean="0"/>
              <a:t>in Nepal</a:t>
            </a:r>
            <a:endParaRPr lang="en-US" sz="2300" dirty="0"/>
          </a:p>
          <a:p>
            <a:pPr algn="just">
              <a:buNone/>
            </a:pPr>
            <a:r>
              <a:rPr lang="en-US" sz="2300" dirty="0"/>
              <a:t>3. To grant permission and approval to carry out </a:t>
            </a:r>
            <a:r>
              <a:rPr lang="en-US" sz="2300" dirty="0" smtClean="0"/>
              <a:t>engineering education </a:t>
            </a:r>
            <a:r>
              <a:rPr lang="en-US" sz="2300" dirty="0"/>
              <a:t>to those engineering colleges and institutions </a:t>
            </a:r>
            <a:r>
              <a:rPr lang="en-US" sz="2300" dirty="0" smtClean="0"/>
              <a:t>that meet </a:t>
            </a:r>
            <a:r>
              <a:rPr lang="en-US" sz="2300" dirty="0"/>
              <a:t>the required norms and standards and to honor </a:t>
            </a:r>
            <a:r>
              <a:rPr lang="en-US" sz="2300" dirty="0" smtClean="0"/>
              <a:t>their degrees </a:t>
            </a:r>
            <a:r>
              <a:rPr lang="en-US" sz="2300" dirty="0"/>
              <a:t>and certificates</a:t>
            </a:r>
          </a:p>
          <a:p>
            <a:pPr algn="just">
              <a:buNone/>
            </a:pPr>
            <a:r>
              <a:rPr lang="en-US" sz="2300" dirty="0"/>
              <a:t>4. To monitor and inspect the quality of engineering education</a:t>
            </a:r>
          </a:p>
          <a:p>
            <a:pPr algn="just">
              <a:buNone/>
            </a:pPr>
            <a:r>
              <a:rPr lang="en-US" sz="2300" dirty="0"/>
              <a:t>provided by the engineering colleges and institutions</a:t>
            </a:r>
          </a:p>
          <a:p>
            <a:pPr algn="just">
              <a:buNone/>
            </a:pPr>
            <a:r>
              <a:rPr lang="en-US" sz="2300" dirty="0"/>
              <a:t>5. To fix the qualification necessary in order to </a:t>
            </a:r>
            <a:r>
              <a:rPr lang="en-US" sz="2300" dirty="0" smtClean="0"/>
              <a:t>practice engineering </a:t>
            </a:r>
            <a:r>
              <a:rPr lang="en-US" sz="2300" dirty="0"/>
              <a:t>profession and to register their name in </a:t>
            </a:r>
            <a:r>
              <a:rPr lang="en-US" sz="2300" dirty="0" smtClean="0"/>
              <a:t>the Council</a:t>
            </a:r>
            <a:endParaRPr lang="en-US" sz="2300" dirty="0"/>
          </a:p>
          <a:p>
            <a:pPr algn="just">
              <a:buNone/>
            </a:pPr>
            <a:r>
              <a:rPr lang="en-US" sz="2300" dirty="0"/>
              <a:t>6. To remove their name from the registration of the engineering</a:t>
            </a:r>
          </a:p>
          <a:p>
            <a:pPr algn="just">
              <a:buNone/>
            </a:pPr>
            <a:r>
              <a:rPr lang="en-US" sz="2300" dirty="0"/>
              <a:t>council if found to violate the code of ethics.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NEC code of Ethics</a:t>
            </a:r>
            <a:br>
              <a:rPr lang="en-US" b="1" dirty="0" smtClean="0"/>
            </a:br>
            <a:endParaRPr lang="en-US" b="1" dirty="0"/>
          </a:p>
        </p:txBody>
      </p:sp>
      <p:sp>
        <p:nvSpPr>
          <p:cNvPr id="3" name="Content Placeholder 2"/>
          <p:cNvSpPr>
            <a:spLocks noGrp="1"/>
          </p:cNvSpPr>
          <p:nvPr>
            <p:ph idx="1"/>
          </p:nvPr>
        </p:nvSpPr>
        <p:spPr>
          <a:xfrm>
            <a:off x="457200" y="1447800"/>
            <a:ext cx="8382000" cy="4678363"/>
          </a:xfrm>
        </p:spPr>
        <p:txBody>
          <a:bodyPr>
            <a:normAutofit fontScale="92500" lnSpcReduction="20000"/>
          </a:bodyPr>
          <a:lstStyle/>
          <a:p>
            <a:pPr algn="just">
              <a:buFont typeface="Wingdings" pitchFamily="2" charset="2"/>
              <a:buChar char="Ø"/>
            </a:pPr>
            <a:r>
              <a:rPr lang="en-US" dirty="0" smtClean="0"/>
              <a:t> </a:t>
            </a:r>
            <a:r>
              <a:rPr lang="en-US" dirty="0"/>
              <a:t>Discipline and honesty</a:t>
            </a:r>
          </a:p>
          <a:p>
            <a:pPr algn="just">
              <a:buFont typeface="Wingdings" pitchFamily="2" charset="2"/>
              <a:buChar char="Ø"/>
            </a:pPr>
            <a:r>
              <a:rPr lang="en-US" dirty="0" smtClean="0"/>
              <a:t> </a:t>
            </a:r>
            <a:r>
              <a:rPr lang="en-US" dirty="0"/>
              <a:t>Politeness and secrecy</a:t>
            </a:r>
          </a:p>
          <a:p>
            <a:pPr algn="just">
              <a:buFont typeface="Wingdings" pitchFamily="2" charset="2"/>
              <a:buChar char="Ø"/>
            </a:pPr>
            <a:r>
              <a:rPr lang="en-US" dirty="0" smtClean="0"/>
              <a:t> </a:t>
            </a:r>
            <a:r>
              <a:rPr lang="en-US" dirty="0"/>
              <a:t>Non-discrimination</a:t>
            </a:r>
          </a:p>
          <a:p>
            <a:pPr algn="just">
              <a:buFont typeface="Wingdings" pitchFamily="2" charset="2"/>
              <a:buChar char="Ø"/>
            </a:pPr>
            <a:r>
              <a:rPr lang="en-US" dirty="0" smtClean="0"/>
              <a:t> </a:t>
            </a:r>
            <a:r>
              <a:rPr lang="en-US" dirty="0"/>
              <a:t>Limit service in concerned expertise</a:t>
            </a:r>
          </a:p>
          <a:p>
            <a:pPr algn="just">
              <a:buFont typeface="Wingdings" pitchFamily="2" charset="2"/>
              <a:buChar char="Ø"/>
            </a:pPr>
            <a:r>
              <a:rPr lang="en-US" dirty="0" smtClean="0"/>
              <a:t> </a:t>
            </a:r>
            <a:r>
              <a:rPr lang="en-US" dirty="0"/>
              <a:t>Abstain from work which harm </a:t>
            </a:r>
            <a:r>
              <a:rPr lang="en-US" dirty="0" smtClean="0"/>
              <a:t>engineering profession</a:t>
            </a:r>
            <a:endParaRPr lang="en-US" dirty="0"/>
          </a:p>
          <a:p>
            <a:pPr algn="just">
              <a:buFont typeface="Wingdings" pitchFamily="2" charset="2"/>
              <a:buChar char="Ø"/>
            </a:pPr>
            <a:r>
              <a:rPr lang="en-US" dirty="0" smtClean="0"/>
              <a:t> </a:t>
            </a:r>
            <a:r>
              <a:rPr lang="en-US" dirty="0"/>
              <a:t>Professional responsibility</a:t>
            </a:r>
          </a:p>
          <a:p>
            <a:pPr algn="just">
              <a:buFont typeface="Wingdings" pitchFamily="2" charset="2"/>
              <a:buChar char="Ø"/>
            </a:pPr>
            <a:r>
              <a:rPr lang="en-US" dirty="0" smtClean="0"/>
              <a:t> </a:t>
            </a:r>
            <a:r>
              <a:rPr lang="en-US" dirty="0"/>
              <a:t>State name, designation and registration number</a:t>
            </a:r>
          </a:p>
          <a:p>
            <a:pPr algn="just">
              <a:buFont typeface="Wingdings" pitchFamily="2" charset="2"/>
              <a:buChar char="Ø"/>
            </a:pPr>
            <a:r>
              <a:rPr lang="en-US" dirty="0" smtClean="0"/>
              <a:t> </a:t>
            </a:r>
            <a:r>
              <a:rPr lang="en-US" dirty="0"/>
              <a:t>No publicity and advertisement of </a:t>
            </a:r>
            <a:r>
              <a:rPr lang="en-US" dirty="0" smtClean="0"/>
              <a:t>statements for </a:t>
            </a:r>
            <a:r>
              <a:rPr lang="en-US" dirty="0"/>
              <a:t>unnecessary influence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NEC code of Ethics</a:t>
            </a:r>
            <a:br>
              <a:rPr lang="en-US" b="1" dirty="0" smtClean="0"/>
            </a:br>
            <a:endParaRPr lang="en-US" b="1" dirty="0"/>
          </a:p>
        </p:txBody>
      </p:sp>
      <p:sp>
        <p:nvSpPr>
          <p:cNvPr id="3" name="Content Placeholder 2"/>
          <p:cNvSpPr>
            <a:spLocks noGrp="1"/>
          </p:cNvSpPr>
          <p:nvPr>
            <p:ph idx="1"/>
          </p:nvPr>
        </p:nvSpPr>
        <p:spPr>
          <a:xfrm>
            <a:off x="304800" y="1600200"/>
            <a:ext cx="8534400" cy="4525963"/>
          </a:xfrm>
        </p:spPr>
        <p:txBody>
          <a:bodyPr>
            <a:normAutofit/>
          </a:bodyPr>
          <a:lstStyle/>
          <a:p>
            <a:pPr algn="just">
              <a:buFont typeface="Wingdings" pitchFamily="2" charset="2"/>
              <a:buChar char="Ø"/>
            </a:pPr>
            <a:r>
              <a:rPr lang="en-US" dirty="0" smtClean="0"/>
              <a:t> </a:t>
            </a:r>
            <a:r>
              <a:rPr lang="en-US" dirty="0"/>
              <a:t>Section-5 of the Act states an </a:t>
            </a:r>
            <a:r>
              <a:rPr lang="en-US" dirty="0" smtClean="0"/>
              <a:t>examining committee </a:t>
            </a:r>
            <a:r>
              <a:rPr lang="en-US" dirty="0"/>
              <a:t>of three members </a:t>
            </a:r>
            <a:r>
              <a:rPr lang="en-US" dirty="0" smtClean="0"/>
              <a:t>formed under the coordination of a council member </a:t>
            </a:r>
            <a:r>
              <a:rPr lang="en-US" dirty="0"/>
              <a:t>shall examine against </a:t>
            </a:r>
            <a:r>
              <a:rPr lang="en-US" dirty="0" smtClean="0"/>
              <a:t>any engineer </a:t>
            </a:r>
            <a:r>
              <a:rPr lang="en-US" dirty="0"/>
              <a:t>in the council.</a:t>
            </a:r>
          </a:p>
          <a:p>
            <a:pPr algn="just">
              <a:buFont typeface="Wingdings" pitchFamily="2" charset="2"/>
              <a:buChar char="Ø"/>
            </a:pPr>
            <a:r>
              <a:rPr lang="en-US" dirty="0" smtClean="0"/>
              <a:t> </a:t>
            </a:r>
            <a:r>
              <a:rPr lang="en-US" dirty="0"/>
              <a:t>The examining committee may </a:t>
            </a:r>
            <a:r>
              <a:rPr lang="en-US" dirty="0" smtClean="0"/>
              <a:t>suspend the </a:t>
            </a:r>
            <a:r>
              <a:rPr lang="en-US" dirty="0"/>
              <a:t>engineer under examination.</a:t>
            </a:r>
          </a:p>
          <a:p>
            <a:pPr algn="just">
              <a:buFont typeface="Wingdings" pitchFamily="2" charset="2"/>
              <a:buChar char="Ø"/>
            </a:pPr>
            <a:r>
              <a:rPr lang="en-US" dirty="0" smtClean="0"/>
              <a:t>The </a:t>
            </a:r>
            <a:r>
              <a:rPr lang="en-US" dirty="0"/>
              <a:t>engineer shall be given </a:t>
            </a:r>
            <a:r>
              <a:rPr lang="en-US" dirty="0" smtClean="0"/>
              <a:t>an opportunity </a:t>
            </a:r>
            <a:r>
              <a:rPr lang="en-US" dirty="0"/>
              <a:t>to clarify his/her doings.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NEC code of Ethics</a:t>
            </a:r>
            <a:br>
              <a:rPr lang="en-US" b="1" dirty="0" smtClean="0"/>
            </a:br>
            <a:endParaRPr lang="en-US" b="1" dirty="0"/>
          </a:p>
        </p:txBody>
      </p:sp>
      <p:sp>
        <p:nvSpPr>
          <p:cNvPr id="3" name="Content Placeholder 2"/>
          <p:cNvSpPr>
            <a:spLocks noGrp="1"/>
          </p:cNvSpPr>
          <p:nvPr>
            <p:ph idx="1"/>
          </p:nvPr>
        </p:nvSpPr>
        <p:spPr>
          <a:xfrm>
            <a:off x="457200" y="1371600"/>
            <a:ext cx="8229600" cy="4953000"/>
          </a:xfrm>
        </p:spPr>
        <p:txBody>
          <a:bodyPr>
            <a:normAutofit/>
          </a:bodyPr>
          <a:lstStyle/>
          <a:p>
            <a:pPr algn="just">
              <a:buFont typeface="Wingdings" pitchFamily="2" charset="2"/>
              <a:buChar char="Ø"/>
            </a:pPr>
            <a:r>
              <a:rPr lang="en-US" dirty="0" smtClean="0"/>
              <a:t>The </a:t>
            </a:r>
            <a:r>
              <a:rPr lang="en-US" dirty="0"/>
              <a:t>examination committee will </a:t>
            </a:r>
            <a:r>
              <a:rPr lang="en-US" dirty="0" smtClean="0"/>
              <a:t>produce its </a:t>
            </a:r>
            <a:r>
              <a:rPr lang="en-US" dirty="0"/>
              <a:t>recommendation on the case to </a:t>
            </a:r>
            <a:r>
              <a:rPr lang="en-US" dirty="0" smtClean="0"/>
              <a:t>the executive </a:t>
            </a:r>
            <a:r>
              <a:rPr lang="en-US" dirty="0"/>
              <a:t>board of the council.</a:t>
            </a:r>
          </a:p>
          <a:p>
            <a:pPr algn="just">
              <a:buFont typeface="Wingdings" pitchFamily="2" charset="2"/>
              <a:buChar char="Ø"/>
            </a:pPr>
            <a:r>
              <a:rPr lang="en-US" dirty="0" smtClean="0"/>
              <a:t> </a:t>
            </a:r>
            <a:r>
              <a:rPr lang="en-US" dirty="0"/>
              <a:t>In the study of the recommendation, if </a:t>
            </a:r>
            <a:r>
              <a:rPr lang="en-US" dirty="0" smtClean="0"/>
              <a:t>the culprit </a:t>
            </a:r>
            <a:r>
              <a:rPr lang="en-US" dirty="0"/>
              <a:t>is found guilty, he/she shall </a:t>
            </a:r>
            <a:r>
              <a:rPr lang="en-US" dirty="0" smtClean="0"/>
              <a:t>be informed </a:t>
            </a:r>
            <a:r>
              <a:rPr lang="en-US" dirty="0"/>
              <a:t>to the organization or client.</a:t>
            </a:r>
          </a:p>
          <a:p>
            <a:pPr algn="just">
              <a:buFont typeface="Wingdings" pitchFamily="2" charset="2"/>
              <a:buChar char="Ø"/>
            </a:pPr>
            <a:r>
              <a:rPr lang="en-US" dirty="0" smtClean="0"/>
              <a:t>The </a:t>
            </a:r>
            <a:r>
              <a:rPr lang="en-US" dirty="0"/>
              <a:t>council will seize </a:t>
            </a:r>
            <a:r>
              <a:rPr lang="en-US" dirty="0" smtClean="0"/>
              <a:t>registration membership </a:t>
            </a:r>
            <a:r>
              <a:rPr lang="en-US" dirty="0"/>
              <a:t>and ban for </a:t>
            </a:r>
            <a:r>
              <a:rPr lang="en-US" dirty="0" smtClean="0"/>
              <a:t>practicing engineering </a:t>
            </a:r>
            <a:r>
              <a:rPr lang="en-US" dirty="0"/>
              <a:t>profession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11655</TotalTime>
  <Words>3781</Words>
  <Application>Microsoft Office PowerPoint</Application>
  <PresentationFormat>On-screen Show (4:3)</PresentationFormat>
  <Paragraphs>403</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Chapter 5</vt:lpstr>
      <vt:lpstr>The Engineering Council Act 2057 </vt:lpstr>
      <vt:lpstr> NEC objectives </vt:lpstr>
      <vt:lpstr> NEC </vt:lpstr>
      <vt:lpstr> NEC </vt:lpstr>
      <vt:lpstr>NEC-duties and responsibilities </vt:lpstr>
      <vt:lpstr> NEC code of Ethics </vt:lpstr>
      <vt:lpstr> NEC code of Ethics </vt:lpstr>
      <vt:lpstr> NEC code of Ethics </vt:lpstr>
      <vt:lpstr> System of provision for private practice and for employee engineers </vt:lpstr>
      <vt:lpstr>NEC registration process </vt:lpstr>
      <vt:lpstr>NEC registration process </vt:lpstr>
      <vt:lpstr>NEC registration process </vt:lpstr>
      <vt:lpstr>NEC registration process </vt:lpstr>
      <vt:lpstr> NEC registration process </vt:lpstr>
      <vt:lpstr> NEC registration process </vt:lpstr>
      <vt:lpstr>LABOR ACT ,2074</vt:lpstr>
      <vt:lpstr>Introduction</vt:lpstr>
      <vt:lpstr>Labor Law</vt:lpstr>
      <vt:lpstr>Labor Law</vt:lpstr>
      <vt:lpstr>Labor Law</vt:lpstr>
      <vt:lpstr> Applicability of New Labor Act </vt:lpstr>
      <vt:lpstr> Non Applicability of New Labor Act (Section 180) </vt:lpstr>
      <vt:lpstr>Hiring</vt:lpstr>
      <vt:lpstr>INTERN(Sec 16 &amp; 17 )</vt:lpstr>
      <vt:lpstr>Probation period (section 13)   -Shortening of probation period – 6 months  </vt:lpstr>
      <vt:lpstr> Working Hours </vt:lpstr>
      <vt:lpstr>Remuneration </vt:lpstr>
      <vt:lpstr>LEAVE AND HOLIDAYS</vt:lpstr>
      <vt:lpstr>   Leave and Holidays-General Principles (Section 51):  </vt:lpstr>
      <vt:lpstr>Terminal Benefits:</vt:lpstr>
      <vt:lpstr>Terminal Benefits:</vt:lpstr>
      <vt:lpstr>Terminal Benefits:</vt:lpstr>
      <vt:lpstr> Other Benefits </vt:lpstr>
      <vt:lpstr>Disciplinary Action for Misconduct</vt:lpstr>
      <vt:lpstr> Reprimand/Warning (Section 131(1)) </vt:lpstr>
      <vt:lpstr>Deduction of one day’s remuneration (Section 131(2))</vt:lpstr>
      <vt:lpstr>Withholding Annual Grade of Remuneration or Promotion (Section 131(3))</vt:lpstr>
      <vt:lpstr>Termination upon Misconduct (Section 131(4))</vt:lpstr>
      <vt:lpstr>Slide 40</vt:lpstr>
      <vt:lpstr>Procedure for Disciplinary Action </vt:lpstr>
      <vt:lpstr> Other Grounds of Termination </vt:lpstr>
      <vt:lpstr> Other Grounds of Termination </vt:lpstr>
      <vt:lpstr> Notice Period (Section 144) </vt:lpstr>
      <vt:lpstr> 5.3 Intellectual property right  </vt:lpstr>
      <vt:lpstr>Intellectual Property Right</vt:lpstr>
      <vt:lpstr>Intellectual ..</vt:lpstr>
      <vt:lpstr>Intellectual …</vt:lpstr>
      <vt:lpstr>Patent</vt:lpstr>
      <vt:lpstr>Design</vt:lpstr>
      <vt:lpstr>Trademark</vt:lpstr>
      <vt:lpstr>Copyright</vt:lpstr>
      <vt:lpstr>Copyright</vt:lpstr>
      <vt:lpstr>Copyright</vt:lpstr>
      <vt:lpstr>Copyright</vt:lpstr>
      <vt:lpstr>Slide 56</vt:lpstr>
      <vt:lpstr>Company Registration Procedures</vt:lpstr>
      <vt:lpstr>Company Registration Procedures...</vt:lpstr>
      <vt:lpstr>Company Registration Procedures.....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Rabindra</dc:creator>
  <cp:lastModifiedBy>Rabindra</cp:lastModifiedBy>
  <cp:revision>19</cp:revision>
  <dcterms:created xsi:type="dcterms:W3CDTF">2018-07-11T06:05:02Z</dcterms:created>
  <dcterms:modified xsi:type="dcterms:W3CDTF">2018-08-09T09:31:06Z</dcterms:modified>
</cp:coreProperties>
</file>