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7" r:id="rId3"/>
    <p:sldId id="278" r:id="rId4"/>
    <p:sldId id="269" r:id="rId5"/>
    <p:sldId id="275" r:id="rId6"/>
    <p:sldId id="276" r:id="rId7"/>
    <p:sldId id="257" r:id="rId8"/>
    <p:sldId id="258" r:id="rId9"/>
    <p:sldId id="259" r:id="rId10"/>
    <p:sldId id="260" r:id="rId11"/>
    <p:sldId id="261" r:id="rId12"/>
    <p:sldId id="262" r:id="rId13"/>
    <p:sldId id="263" r:id="rId14"/>
    <p:sldId id="279" r:id="rId15"/>
    <p:sldId id="280" r:id="rId16"/>
    <p:sldId id="281" r:id="rId17"/>
    <p:sldId id="282" r:id="rId18"/>
    <p:sldId id="28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609B00-0EDC-4DF8-BE96-6E302B43A5A0}" type="datetimeFigureOut">
              <a:rPr lang="en-US" smtClean="0"/>
              <a:t>7/30/2018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808BC-8565-45B7-A094-44E244B1EFA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609B00-0EDC-4DF8-BE96-6E302B43A5A0}" type="datetimeFigureOut">
              <a:rPr lang="en-US" smtClean="0"/>
              <a:t>7/30/2018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808BC-8565-45B7-A094-44E244B1EFA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609B00-0EDC-4DF8-BE96-6E302B43A5A0}" type="datetimeFigureOut">
              <a:rPr lang="en-US" smtClean="0"/>
              <a:t>7/30/2018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808BC-8565-45B7-A094-44E244B1EFA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609B00-0EDC-4DF8-BE96-6E302B43A5A0}" type="datetimeFigureOut">
              <a:rPr lang="en-US" smtClean="0"/>
              <a:t>7/30/2018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808BC-8565-45B7-A094-44E244B1EFA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609B00-0EDC-4DF8-BE96-6E302B43A5A0}" type="datetimeFigureOut">
              <a:rPr lang="en-US" smtClean="0"/>
              <a:t>7/30/2018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808BC-8565-45B7-A094-44E244B1EFA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609B00-0EDC-4DF8-BE96-6E302B43A5A0}" type="datetimeFigureOut">
              <a:rPr lang="en-US" smtClean="0"/>
              <a:t>7/30/2018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808BC-8565-45B7-A094-44E244B1EFA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609B00-0EDC-4DF8-BE96-6E302B43A5A0}" type="datetimeFigureOut">
              <a:rPr lang="en-US" smtClean="0"/>
              <a:t>7/30/2018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6808BC-8565-45B7-A094-44E244B1EFA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609B00-0EDC-4DF8-BE96-6E302B43A5A0}" type="datetimeFigureOut">
              <a:rPr lang="en-US" smtClean="0"/>
              <a:t>7/30/2018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6808BC-8565-45B7-A094-44E244B1EFA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609B00-0EDC-4DF8-BE96-6E302B43A5A0}" type="datetimeFigureOut">
              <a:rPr lang="en-US" smtClean="0"/>
              <a:t>7/30/2018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6808BC-8565-45B7-A094-44E244B1EFA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609B00-0EDC-4DF8-BE96-6E302B43A5A0}" type="datetimeFigureOut">
              <a:rPr lang="en-US" smtClean="0"/>
              <a:t>7/30/2018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808BC-8565-45B7-A094-44E244B1EFA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609B00-0EDC-4DF8-BE96-6E302B43A5A0}" type="datetimeFigureOut">
              <a:rPr lang="en-US" smtClean="0"/>
              <a:t>7/30/2018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808BC-8565-45B7-A094-44E244B1EFA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609B00-0EDC-4DF8-BE96-6E302B43A5A0}" type="datetimeFigureOut">
              <a:rPr lang="en-US" smtClean="0"/>
              <a:t>7/30/2018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6808BC-8565-45B7-A094-44E244B1EFA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6</a:t>
            </a:r>
            <a:endParaRPr lang="en-US" dirty="0"/>
          </a:p>
        </p:txBody>
      </p:sp>
      <p:sp>
        <p:nvSpPr>
          <p:cNvPr id="3" name="Subtitle 2"/>
          <p:cNvSpPr>
            <a:spLocks noGrp="1"/>
          </p:cNvSpPr>
          <p:nvPr>
            <p:ph type="subTitle" idx="1"/>
          </p:nvPr>
        </p:nvSpPr>
        <p:spPr>
          <a:xfrm>
            <a:off x="1066800" y="3886200"/>
            <a:ext cx="7315200" cy="1752600"/>
          </a:xfrm>
        </p:spPr>
        <p:txBody>
          <a:bodyPr>
            <a:normAutofit/>
          </a:bodyPr>
          <a:lstStyle/>
          <a:p>
            <a:r>
              <a:rPr lang="en-US" sz="4000" b="1" dirty="0" smtClean="0">
                <a:solidFill>
                  <a:srgbClr val="FF0000"/>
                </a:solidFill>
              </a:rPr>
              <a:t>Contemporary Issues in Engineering</a:t>
            </a:r>
            <a:endParaRPr lang="en-US" sz="4000"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228600"/>
            <a:ext cx="8305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792162"/>
          </a:xfrm>
        </p:spPr>
        <p:txBody>
          <a:bodyPr/>
          <a:lstStyle/>
          <a:p>
            <a:r>
              <a:rPr lang="en-US" b="1" dirty="0" smtClean="0"/>
              <a:t>Revenue-based PPPs</a:t>
            </a:r>
            <a:endParaRPr lang="en-US" b="1" dirty="0"/>
          </a:p>
        </p:txBody>
      </p:sp>
      <p:sp>
        <p:nvSpPr>
          <p:cNvPr id="3" name="Content Placeholder 2"/>
          <p:cNvSpPr>
            <a:spLocks noGrp="1"/>
          </p:cNvSpPr>
          <p:nvPr>
            <p:ph idx="1"/>
          </p:nvPr>
        </p:nvSpPr>
        <p:spPr>
          <a:xfrm>
            <a:off x="457200" y="1219200"/>
            <a:ext cx="8382000" cy="5105400"/>
          </a:xfrm>
        </p:spPr>
        <p:txBody>
          <a:bodyPr/>
          <a:lstStyle/>
          <a:p>
            <a:pPr algn="just">
              <a:buFont typeface="Wingdings" pitchFamily="2" charset="2"/>
              <a:buChar char="Ø"/>
            </a:pPr>
            <a:r>
              <a:rPr lang="en-US" dirty="0" smtClean="0"/>
              <a:t> Revenue-based PPPs are PPPs where the private party receives revenues solely from the direct collection of user charges.</a:t>
            </a:r>
          </a:p>
          <a:p>
            <a:pPr algn="just">
              <a:buFont typeface="Wingdings" pitchFamily="2" charset="2"/>
              <a:buChar char="Ø"/>
            </a:pPr>
            <a:r>
              <a:rPr lang="en-US" dirty="0" smtClean="0"/>
              <a:t> Revenue-based PPPs are expected to be applied in sectors where direct and clear user charges can be applied and collected, such as transport and similar infrastructure and services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228600"/>
            <a:ext cx="82296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r>
              <a:rPr lang="en-US" b="1" dirty="0" smtClean="0"/>
              <a:t>Availability-based PPPs</a:t>
            </a:r>
            <a:endParaRPr lang="en-US" b="1" dirty="0"/>
          </a:p>
        </p:txBody>
      </p:sp>
      <p:sp>
        <p:nvSpPr>
          <p:cNvPr id="3" name="Content Placeholder 2"/>
          <p:cNvSpPr>
            <a:spLocks noGrp="1"/>
          </p:cNvSpPr>
          <p:nvPr>
            <p:ph idx="1"/>
          </p:nvPr>
        </p:nvSpPr>
        <p:spPr>
          <a:xfrm>
            <a:off x="457200" y="1371600"/>
            <a:ext cx="8382000" cy="4953000"/>
          </a:xfrm>
        </p:spPr>
        <p:txBody>
          <a:bodyPr>
            <a:normAutofit fontScale="92500"/>
          </a:bodyPr>
          <a:lstStyle/>
          <a:p>
            <a:pPr algn="just">
              <a:buFont typeface="Wingdings" pitchFamily="2" charset="2"/>
              <a:buChar char="Ø"/>
            </a:pPr>
            <a:r>
              <a:rPr lang="en-US" dirty="0" smtClean="0"/>
              <a:t>Availability-based PPPs are PPPs where the private party receives revenues from payments from the public partner or other government body. </a:t>
            </a:r>
          </a:p>
          <a:p>
            <a:pPr algn="just">
              <a:buFont typeface="Wingdings" pitchFamily="2" charset="2"/>
              <a:buChar char="Ø"/>
            </a:pPr>
            <a:r>
              <a:rPr lang="en-US" dirty="0" smtClean="0"/>
              <a:t> Availability-based PPPs are expected to be applied in sectors where direct user charges are either impossible or undesirable (social sectors like health or education) or where the government itself is effectively the user (such as accommodation projects for government buildings, etc.).</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304800"/>
            <a:ext cx="82296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smtClean="0"/>
              <a:t>Hybrid PPPs</a:t>
            </a:r>
            <a:endParaRPr lang="en-US" b="1" dirty="0"/>
          </a:p>
        </p:txBody>
      </p:sp>
      <p:sp>
        <p:nvSpPr>
          <p:cNvPr id="3" name="Content Placeholder 2"/>
          <p:cNvSpPr>
            <a:spLocks noGrp="1"/>
          </p:cNvSpPr>
          <p:nvPr>
            <p:ph idx="1"/>
          </p:nvPr>
        </p:nvSpPr>
        <p:spPr/>
        <p:txBody>
          <a:bodyPr/>
          <a:lstStyle/>
          <a:p>
            <a:pPr algn="just">
              <a:buFont typeface="Wingdings" pitchFamily="2" charset="2"/>
              <a:buChar char="Ø"/>
            </a:pPr>
            <a:r>
              <a:rPr lang="en-US" dirty="0" smtClean="0"/>
              <a:t>Hybrid PPPs are PPPs where the private party receives revenues through some combination of user charges and availability payments, and/or may obtain revenues by exploiting other assets or right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81000" y="304800"/>
            <a:ext cx="83058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b="1" dirty="0" smtClean="0"/>
              <a:t>Sectors Covered for PPP Application</a:t>
            </a:r>
            <a:endParaRPr lang="en-US" b="1" dirty="0"/>
          </a:p>
        </p:txBody>
      </p:sp>
      <p:sp>
        <p:nvSpPr>
          <p:cNvPr id="3" name="Content Placeholder 2"/>
          <p:cNvSpPr>
            <a:spLocks noGrp="1"/>
          </p:cNvSpPr>
          <p:nvPr>
            <p:ph idx="1"/>
          </p:nvPr>
        </p:nvSpPr>
        <p:spPr>
          <a:xfrm>
            <a:off x="457200" y="1371600"/>
            <a:ext cx="8229600" cy="5029200"/>
          </a:xfrm>
        </p:spPr>
        <p:txBody>
          <a:bodyPr>
            <a:normAutofit fontScale="85000" lnSpcReduction="10000"/>
          </a:bodyPr>
          <a:lstStyle/>
          <a:p>
            <a:pPr algn="just">
              <a:buFont typeface="Wingdings" pitchFamily="2" charset="2"/>
              <a:buChar char="Ø"/>
            </a:pPr>
            <a:r>
              <a:rPr lang="en-US" dirty="0" smtClean="0"/>
              <a:t> PPPs in Nepal will concentrate on infrastructure (energy, roads, bridges etc.) and public services sectors (i.e. health, education, solid waste management etc.). </a:t>
            </a:r>
          </a:p>
          <a:p>
            <a:pPr algn="just">
              <a:buFont typeface="Wingdings" pitchFamily="2" charset="2"/>
              <a:buChar char="Ø"/>
            </a:pPr>
            <a:r>
              <a:rPr lang="en-US" dirty="0" smtClean="0"/>
              <a:t> However, the priority sectors will be as follows: </a:t>
            </a:r>
          </a:p>
          <a:p>
            <a:pPr marL="514350" indent="-514350" algn="just">
              <a:buFont typeface="+mj-lt"/>
              <a:buAutoNum type="alphaLcParenR"/>
            </a:pPr>
            <a:r>
              <a:rPr lang="en-US" dirty="0" smtClean="0"/>
              <a:t>Physical infrastructure and transportation (roads, bridges, ports of all types) </a:t>
            </a:r>
          </a:p>
          <a:p>
            <a:pPr marL="514350" indent="-514350" algn="just">
              <a:buFont typeface="+mj-lt"/>
              <a:buAutoNum type="alphaLcParenR"/>
            </a:pPr>
            <a:r>
              <a:rPr lang="en-US" dirty="0" smtClean="0"/>
              <a:t>Energy sector, both large scale hydro-power, rural energy and renewable energy</a:t>
            </a:r>
          </a:p>
          <a:p>
            <a:pPr marL="514350" indent="-514350" algn="just">
              <a:buFont typeface="+mj-lt"/>
              <a:buAutoNum type="alphaLcParenR"/>
            </a:pPr>
            <a:r>
              <a:rPr lang="en-US" dirty="0" smtClean="0"/>
              <a:t>Information and communication sector</a:t>
            </a:r>
          </a:p>
          <a:p>
            <a:pPr marL="514350" indent="-514350" algn="just">
              <a:buFont typeface="+mj-lt"/>
              <a:buAutoNum type="alphaLcParenR"/>
            </a:pPr>
            <a:r>
              <a:rPr lang="en-US" dirty="0" smtClean="0"/>
              <a:t>Environment sector, like solid waste management and water and sanitation </a:t>
            </a:r>
          </a:p>
          <a:p>
            <a:pPr marL="514350" indent="-514350" algn="just">
              <a:buFont typeface="+mj-lt"/>
              <a:buAutoNum type="alphaLcParenR"/>
            </a:pPr>
            <a:r>
              <a:rPr lang="en-US" dirty="0" smtClean="0"/>
              <a:t>Basic services sector, like health and education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304800"/>
            <a:ext cx="8153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153400" cy="868362"/>
          </a:xfrm>
        </p:spPr>
        <p:txBody>
          <a:bodyPr>
            <a:normAutofit fontScale="90000"/>
          </a:bodyPr>
          <a:lstStyle/>
          <a:p>
            <a:r>
              <a:rPr lang="en-US" b="1" dirty="0"/>
              <a:t>Conflicts and Dispute management</a:t>
            </a:r>
            <a:endParaRPr lang="en-US" dirty="0"/>
          </a:p>
        </p:txBody>
      </p:sp>
      <p:sp>
        <p:nvSpPr>
          <p:cNvPr id="3" name="Content Placeholder 2"/>
          <p:cNvSpPr>
            <a:spLocks noGrp="1"/>
          </p:cNvSpPr>
          <p:nvPr>
            <p:ph idx="1"/>
          </p:nvPr>
        </p:nvSpPr>
        <p:spPr>
          <a:xfrm>
            <a:off x="304800" y="1066800"/>
            <a:ext cx="8534400" cy="5334000"/>
          </a:xfrm>
        </p:spPr>
        <p:txBody>
          <a:bodyPr>
            <a:normAutofit/>
          </a:bodyPr>
          <a:lstStyle/>
          <a:p>
            <a:pPr algn="just">
              <a:buFont typeface="Wingdings" pitchFamily="2" charset="2"/>
              <a:buChar char="Ø"/>
            </a:pPr>
            <a:endParaRPr lang="en-US" dirty="0" smtClean="0"/>
          </a:p>
          <a:p>
            <a:pPr algn="just">
              <a:buFont typeface="Wingdings" pitchFamily="2" charset="2"/>
              <a:buChar char="Ø"/>
            </a:pPr>
            <a:r>
              <a:rPr lang="en-US" dirty="0" smtClean="0"/>
              <a:t>Conflict </a:t>
            </a:r>
            <a:r>
              <a:rPr lang="en-US" dirty="0"/>
              <a:t>results when people have different (real or perceived) value or approach on particular issue(s). </a:t>
            </a:r>
            <a:endParaRPr lang="en-US" dirty="0" smtClean="0"/>
          </a:p>
          <a:p>
            <a:pPr algn="just">
              <a:buFont typeface="Wingdings" pitchFamily="2" charset="2"/>
              <a:buChar char="Ø"/>
            </a:pPr>
            <a:r>
              <a:rPr lang="en-US" dirty="0" smtClean="0"/>
              <a:t>Organizational </a:t>
            </a:r>
            <a:r>
              <a:rPr lang="en-US" dirty="0"/>
              <a:t>Conflict: </a:t>
            </a:r>
            <a:r>
              <a:rPr lang="en-US" i="1" dirty="0"/>
              <a:t>“Organizational Conflict is a state of discord caused by the actual or perceived opposition of needs, values and interests between people working together</a:t>
            </a:r>
            <a:r>
              <a:rPr lang="en-US" i="1" dirty="0" smtClean="0"/>
              <a: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228600"/>
            <a:ext cx="8229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792162"/>
          </a:xfrm>
        </p:spPr>
        <p:txBody>
          <a:bodyPr>
            <a:noAutofit/>
          </a:bodyPr>
          <a:lstStyle/>
          <a:p>
            <a:pPr algn="l"/>
            <a:r>
              <a:rPr lang="en-US" sz="3400" b="1" dirty="0" smtClean="0"/>
              <a:t/>
            </a:r>
            <a:br>
              <a:rPr lang="en-US" sz="3400" b="1" dirty="0" smtClean="0"/>
            </a:br>
            <a:r>
              <a:rPr lang="en-US" sz="3400" b="1" dirty="0" smtClean="0"/>
              <a:t>Three approaches to organizational conflict </a:t>
            </a:r>
            <a:br>
              <a:rPr lang="en-US" sz="3400" b="1" dirty="0" smtClean="0"/>
            </a:br>
            <a:endParaRPr lang="en-US" sz="3400" b="1" dirty="0"/>
          </a:p>
        </p:txBody>
      </p:sp>
      <p:sp>
        <p:nvSpPr>
          <p:cNvPr id="3" name="Content Placeholder 2"/>
          <p:cNvSpPr>
            <a:spLocks noGrp="1"/>
          </p:cNvSpPr>
          <p:nvPr>
            <p:ph idx="1"/>
          </p:nvPr>
        </p:nvSpPr>
        <p:spPr>
          <a:xfrm>
            <a:off x="228600" y="1143000"/>
            <a:ext cx="8763000" cy="5562600"/>
          </a:xfrm>
        </p:spPr>
        <p:txBody>
          <a:bodyPr>
            <a:noAutofit/>
          </a:bodyPr>
          <a:lstStyle/>
          <a:p>
            <a:pPr algn="just">
              <a:buNone/>
            </a:pPr>
            <a:r>
              <a:rPr lang="en-US" sz="2600" dirty="0" smtClean="0"/>
              <a:t>1.</a:t>
            </a:r>
            <a:r>
              <a:rPr lang="en-US" sz="2600" dirty="0" smtClean="0"/>
              <a:t>Traditional approach (1930-40): Conflict is opposite of cooperation, and is inherently bad, negative and harmful for smooth functioning and progress of society, organization or a project. Conflict is equated to dysfunction and destructive, and must be avoided. It results from poor communication, disagreement, lack of trust, and low management skill.</a:t>
            </a:r>
          </a:p>
          <a:p>
            <a:pPr algn="just">
              <a:buNone/>
            </a:pPr>
            <a:r>
              <a:rPr lang="en-US" sz="2600" dirty="0" smtClean="0"/>
              <a:t> 2.Human Relations approach (1950-70): Conflict is inevitable and can be beneficial, if managed properly. It is not inherently bad.</a:t>
            </a:r>
          </a:p>
          <a:p>
            <a:pPr algn="just">
              <a:buNone/>
            </a:pPr>
            <a:r>
              <a:rPr lang="en-US" sz="2600" dirty="0" smtClean="0"/>
              <a:t> 3.Inter-actionist approach: Conflict makes an organization dynamic, and helps in finding best solution to problems. On-going manageable level of conflict should be encouraged as it prevents organization from being static. So conflict is good.</a:t>
            </a:r>
          </a:p>
          <a:p>
            <a:endParaRPr lang="en-US" sz="2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57200" y="304800"/>
            <a:ext cx="8382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533400" y="1447800"/>
            <a:ext cx="27432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382000" cy="868362"/>
          </a:xfrm>
        </p:spPr>
        <p:txBody>
          <a:bodyPr/>
          <a:lstStyle/>
          <a:p>
            <a:r>
              <a:rPr lang="en-US" dirty="0" smtClean="0"/>
              <a:t>Levels and sources of conflict</a:t>
            </a:r>
            <a:endParaRPr lang="en-US" dirty="0"/>
          </a:p>
        </p:txBody>
      </p:sp>
      <p:sp>
        <p:nvSpPr>
          <p:cNvPr id="3" name="Content Placeholder 2"/>
          <p:cNvSpPr>
            <a:spLocks noGrp="1"/>
          </p:cNvSpPr>
          <p:nvPr>
            <p:ph idx="1"/>
          </p:nvPr>
        </p:nvSpPr>
        <p:spPr>
          <a:xfrm>
            <a:off x="457200" y="1371600"/>
            <a:ext cx="8382000" cy="4953000"/>
          </a:xfrm>
        </p:spPr>
        <p:txBody>
          <a:bodyPr>
            <a:normAutofit fontScale="92500" lnSpcReduction="20000"/>
          </a:bodyPr>
          <a:lstStyle/>
          <a:p>
            <a:pPr algn="just">
              <a:buNone/>
            </a:pPr>
            <a:r>
              <a:rPr lang="en-US" dirty="0" smtClean="0">
                <a:solidFill>
                  <a:srgbClr val="FFFF00"/>
                </a:solidFill>
              </a:rPr>
              <a:t>Levels </a:t>
            </a:r>
            <a:r>
              <a:rPr lang="en-US" dirty="0">
                <a:solidFill>
                  <a:srgbClr val="FFFF00"/>
                </a:solidFill>
              </a:rPr>
              <a:t>of Conflict </a:t>
            </a:r>
            <a:endParaRPr lang="en-US" dirty="0" smtClean="0">
              <a:solidFill>
                <a:srgbClr val="FFFF00"/>
              </a:solidFill>
            </a:endParaRPr>
          </a:p>
          <a:p>
            <a:pPr algn="just">
              <a:buNone/>
            </a:pPr>
            <a:r>
              <a:rPr lang="en-US" dirty="0" smtClean="0"/>
              <a:t> </a:t>
            </a:r>
            <a:r>
              <a:rPr lang="en-US" dirty="0">
                <a:solidFill>
                  <a:srgbClr val="FF0000"/>
                </a:solidFill>
              </a:rPr>
              <a:t>Intrapersonal conflict</a:t>
            </a:r>
            <a:r>
              <a:rPr lang="en-US" dirty="0"/>
              <a:t>: conflict within self due to differences in goal, role, and personal </a:t>
            </a:r>
            <a:r>
              <a:rPr lang="en-US" dirty="0" smtClean="0"/>
              <a:t>values</a:t>
            </a:r>
          </a:p>
          <a:p>
            <a:pPr algn="just">
              <a:buNone/>
            </a:pPr>
            <a:r>
              <a:rPr lang="en-US" dirty="0" smtClean="0">
                <a:solidFill>
                  <a:srgbClr val="FF0000"/>
                </a:solidFill>
              </a:rPr>
              <a:t> </a:t>
            </a:r>
            <a:r>
              <a:rPr lang="en-US" dirty="0">
                <a:solidFill>
                  <a:srgbClr val="FF0000"/>
                </a:solidFill>
              </a:rPr>
              <a:t>Interpersonal conflict</a:t>
            </a:r>
            <a:r>
              <a:rPr lang="en-US" dirty="0"/>
              <a:t>: between two or more persons; can be due to differences in goal, role, values, culture, communication gap </a:t>
            </a:r>
            <a:endParaRPr lang="en-US" dirty="0" smtClean="0"/>
          </a:p>
          <a:p>
            <a:pPr algn="just">
              <a:buNone/>
            </a:pPr>
            <a:r>
              <a:rPr lang="en-US" dirty="0" smtClean="0"/>
              <a:t> </a:t>
            </a:r>
            <a:r>
              <a:rPr lang="en-US" dirty="0">
                <a:solidFill>
                  <a:srgbClr val="FF0000"/>
                </a:solidFill>
              </a:rPr>
              <a:t>Intergroup conflict</a:t>
            </a:r>
            <a:r>
              <a:rPr lang="en-US" dirty="0"/>
              <a:t>: between two or more groups of people </a:t>
            </a:r>
            <a:endParaRPr lang="en-US" dirty="0" smtClean="0"/>
          </a:p>
          <a:p>
            <a:pPr algn="just">
              <a:buNone/>
            </a:pPr>
            <a:r>
              <a:rPr lang="en-US" dirty="0" smtClean="0"/>
              <a:t> </a:t>
            </a:r>
            <a:r>
              <a:rPr lang="en-US" dirty="0">
                <a:solidFill>
                  <a:srgbClr val="FF0000"/>
                </a:solidFill>
              </a:rPr>
              <a:t>Inter-organizational conflict</a:t>
            </a:r>
            <a:r>
              <a:rPr lang="en-US" dirty="0"/>
              <a:t>: between two or more organizations </a:t>
            </a:r>
            <a:endParaRPr lang="en-US" dirty="0" smtClean="0"/>
          </a:p>
          <a:p>
            <a:pPr algn="just">
              <a:buNone/>
            </a:pPr>
            <a:r>
              <a:rPr lang="en-US" dirty="0" smtClean="0"/>
              <a:t> </a:t>
            </a:r>
            <a:r>
              <a:rPr lang="en-US" dirty="0">
                <a:solidFill>
                  <a:srgbClr val="FF0000"/>
                </a:solidFill>
              </a:rPr>
              <a:t>International conflict</a:t>
            </a:r>
            <a:r>
              <a:rPr lang="en-US" dirty="0"/>
              <a:t>: between two or more nations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228600"/>
            <a:ext cx="83820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458200" cy="715962"/>
          </a:xfrm>
        </p:spPr>
        <p:txBody>
          <a:bodyPr>
            <a:noAutofit/>
          </a:bodyPr>
          <a:lstStyle/>
          <a:p>
            <a:r>
              <a:rPr lang="en-US" sz="3600" b="1" dirty="0" smtClean="0"/>
              <a:t>Sources of Conflict in an organization</a:t>
            </a:r>
            <a:endParaRPr lang="en-US" sz="3600" dirty="0"/>
          </a:p>
        </p:txBody>
      </p:sp>
      <p:sp>
        <p:nvSpPr>
          <p:cNvPr id="3" name="Content Placeholder 2"/>
          <p:cNvSpPr>
            <a:spLocks noGrp="1"/>
          </p:cNvSpPr>
          <p:nvPr>
            <p:ph idx="1"/>
          </p:nvPr>
        </p:nvSpPr>
        <p:spPr>
          <a:xfrm>
            <a:off x="304800" y="990600"/>
            <a:ext cx="8610600" cy="5638800"/>
          </a:xfrm>
        </p:spPr>
        <p:txBody>
          <a:bodyPr>
            <a:noAutofit/>
          </a:bodyPr>
          <a:lstStyle/>
          <a:p>
            <a:pPr algn="just">
              <a:buFont typeface="Wingdings" pitchFamily="2" charset="2"/>
              <a:buChar char="Ø"/>
            </a:pPr>
            <a:r>
              <a:rPr lang="en-US" sz="2800" dirty="0" smtClean="0"/>
              <a:t> </a:t>
            </a:r>
            <a:r>
              <a:rPr lang="en-US" sz="2800" dirty="0"/>
              <a:t>Personal differences/Personality clash: When the ideas, values, culture and customs of a person (or persons) are incompatible with other persons of an organization. </a:t>
            </a:r>
            <a:endParaRPr lang="en-US" sz="2800" dirty="0" smtClean="0"/>
          </a:p>
          <a:p>
            <a:pPr algn="just">
              <a:buFont typeface="Wingdings" pitchFamily="2" charset="2"/>
              <a:buChar char="Ø"/>
            </a:pPr>
            <a:r>
              <a:rPr lang="en-US" sz="2800" dirty="0" smtClean="0"/>
              <a:t> </a:t>
            </a:r>
            <a:r>
              <a:rPr lang="en-US" sz="2800" dirty="0"/>
              <a:t>Goal and role incompatibility: When the ideas, values, culture and customs of a person (or persons) are incompatible with the goal of an organization or assigned role of the person in the organization</a:t>
            </a:r>
            <a:r>
              <a:rPr lang="en-US" sz="2800" dirty="0" smtClean="0"/>
              <a:t>.</a:t>
            </a:r>
          </a:p>
          <a:p>
            <a:pPr algn="just">
              <a:buFont typeface="Wingdings" pitchFamily="2" charset="2"/>
              <a:buChar char="Ø"/>
            </a:pPr>
            <a:r>
              <a:rPr lang="en-US" sz="2800" dirty="0" smtClean="0"/>
              <a:t> </a:t>
            </a:r>
            <a:r>
              <a:rPr lang="en-US" sz="2800" dirty="0"/>
              <a:t>Organizational climate and change: When the work environment and rules of an organization are unpredictable, and when the rules or managers or owner of the organization suddenly changes. </a:t>
            </a:r>
            <a:endParaRPr lang="en-US" sz="2800" dirty="0" smtClean="0"/>
          </a:p>
          <a:p>
            <a:pPr algn="just">
              <a:buNone/>
            </a:pPr>
            <a:endParaRPr 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304800"/>
            <a:ext cx="82296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447800"/>
            <a:ext cx="8229600" cy="4678363"/>
          </a:xfrm>
        </p:spPr>
        <p:txBody>
          <a:bodyPr>
            <a:normAutofit fontScale="92500" lnSpcReduction="20000"/>
          </a:bodyPr>
          <a:lstStyle/>
          <a:p>
            <a:pPr algn="just">
              <a:buFont typeface="Wingdings" pitchFamily="2" charset="2"/>
              <a:buChar char="Ø"/>
            </a:pPr>
            <a:r>
              <a:rPr lang="en-US" dirty="0" smtClean="0"/>
              <a:t>Gender and other social differences: When the work environment and rules are designed to favor employees from a particular socio-cultural background or particular gender. </a:t>
            </a:r>
          </a:p>
          <a:p>
            <a:pPr algn="just">
              <a:buFont typeface="Wingdings" pitchFamily="2" charset="2"/>
              <a:buChar char="Ø"/>
            </a:pPr>
            <a:r>
              <a:rPr lang="en-US" dirty="0" smtClean="0"/>
              <a:t> Availability and access to resources: When the availability of resources becomes too limited and/or unevenly distributed. When access to resources is uneven.</a:t>
            </a:r>
          </a:p>
          <a:p>
            <a:pPr algn="just">
              <a:buFont typeface="Wingdings" pitchFamily="2" charset="2"/>
              <a:buChar char="Ø"/>
            </a:pPr>
            <a:r>
              <a:rPr lang="en-US" dirty="0" smtClean="0"/>
              <a:t> Communication gap: When there is communication gap between organization and its employees.</a:t>
            </a:r>
          </a:p>
          <a:p>
            <a:endParaRPr lang="en-US" dirty="0"/>
          </a:p>
        </p:txBody>
      </p:sp>
      <p:sp>
        <p:nvSpPr>
          <p:cNvPr id="4" name="Title 1"/>
          <p:cNvSpPr>
            <a:spLocks noGrp="1"/>
          </p:cNvSpPr>
          <p:nvPr>
            <p:ph type="title"/>
          </p:nvPr>
        </p:nvSpPr>
        <p:spPr/>
        <p:txBody>
          <a:bodyPr>
            <a:noAutofit/>
          </a:bodyPr>
          <a:lstStyle/>
          <a:p>
            <a:r>
              <a:rPr lang="en-US" sz="3800" b="1" dirty="0" smtClean="0"/>
              <a:t>Sources of Conflict in an organization</a:t>
            </a:r>
            <a:endParaRPr lang="en-US" sz="3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228600"/>
            <a:ext cx="83058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a:xfrm>
            <a:off x="457200" y="152400"/>
            <a:ext cx="8229600" cy="990600"/>
          </a:xfrm>
        </p:spPr>
        <p:txBody>
          <a:bodyPr>
            <a:noAutofit/>
          </a:bodyPr>
          <a:lstStyle/>
          <a:p>
            <a:r>
              <a:rPr lang="en-US" sz="3200" b="1" dirty="0" smtClean="0">
                <a:solidFill>
                  <a:srgbClr val="FF0000"/>
                </a:solidFill>
              </a:rPr>
              <a:t/>
            </a:r>
            <a:br>
              <a:rPr lang="en-US" sz="3200" b="1" dirty="0" smtClean="0">
                <a:solidFill>
                  <a:srgbClr val="FF0000"/>
                </a:solidFill>
              </a:rPr>
            </a:br>
            <a:r>
              <a:rPr lang="en-US" sz="3200" b="1" dirty="0" smtClean="0"/>
              <a:t>Contemporary and Emerging Issues in Engineering</a:t>
            </a:r>
            <a:endParaRPr lang="en-US" sz="3200" dirty="0"/>
          </a:p>
        </p:txBody>
      </p:sp>
      <p:sp>
        <p:nvSpPr>
          <p:cNvPr id="3" name="Content Placeholder 2"/>
          <p:cNvSpPr>
            <a:spLocks noGrp="1"/>
          </p:cNvSpPr>
          <p:nvPr>
            <p:ph sz="half" idx="1"/>
          </p:nvPr>
        </p:nvSpPr>
        <p:spPr>
          <a:xfrm>
            <a:off x="457200" y="1371600"/>
            <a:ext cx="4191000" cy="4800600"/>
          </a:xfrm>
        </p:spPr>
        <p:txBody>
          <a:bodyPr>
            <a:noAutofit/>
          </a:bodyPr>
          <a:lstStyle/>
          <a:p>
            <a:pPr>
              <a:buFont typeface="Wingdings" pitchFamily="2" charset="2"/>
              <a:buChar char="Ø"/>
            </a:pPr>
            <a:r>
              <a:rPr lang="en-US" sz="2000" dirty="0" smtClean="0"/>
              <a:t> </a:t>
            </a:r>
            <a:r>
              <a:rPr lang="en-US" sz="2000" dirty="0"/>
              <a:t>Efficiency in resource use (energy, human resource, bio-physical resource</a:t>
            </a:r>
            <a:r>
              <a:rPr lang="en-US" sz="2000" dirty="0" smtClean="0"/>
              <a:t>)</a:t>
            </a:r>
          </a:p>
          <a:p>
            <a:pPr>
              <a:buFont typeface="Wingdings" pitchFamily="2" charset="2"/>
              <a:buChar char="Ø"/>
            </a:pPr>
            <a:r>
              <a:rPr lang="en-US" sz="2000" dirty="0" smtClean="0"/>
              <a:t> </a:t>
            </a:r>
            <a:r>
              <a:rPr lang="en-US" sz="2000" dirty="0"/>
              <a:t>Safety (public, workers, users</a:t>
            </a:r>
            <a:r>
              <a:rPr lang="en-US" sz="2000" dirty="0" smtClean="0"/>
              <a:t>)</a:t>
            </a:r>
          </a:p>
          <a:p>
            <a:pPr>
              <a:buFont typeface="Wingdings" pitchFamily="2" charset="2"/>
              <a:buChar char="Ø"/>
            </a:pPr>
            <a:r>
              <a:rPr lang="en-US" sz="2000" dirty="0" smtClean="0"/>
              <a:t> </a:t>
            </a:r>
            <a:r>
              <a:rPr lang="en-US" sz="2000" dirty="0"/>
              <a:t>Environmentally and Socially justified development </a:t>
            </a:r>
            <a:endParaRPr lang="en-US" sz="2000" dirty="0" smtClean="0"/>
          </a:p>
          <a:p>
            <a:pPr>
              <a:buFont typeface="Wingdings" pitchFamily="2" charset="2"/>
              <a:buChar char="Ø"/>
            </a:pPr>
            <a:r>
              <a:rPr lang="en-US" sz="2000" dirty="0" smtClean="0"/>
              <a:t> </a:t>
            </a:r>
            <a:r>
              <a:rPr lang="en-US" sz="2000" dirty="0"/>
              <a:t>Benefit Sharing and protection of private property </a:t>
            </a:r>
            <a:r>
              <a:rPr lang="en-US" sz="2000" dirty="0" smtClean="0"/>
              <a:t>right</a:t>
            </a:r>
          </a:p>
          <a:p>
            <a:pPr>
              <a:buFont typeface="Wingdings" pitchFamily="2" charset="2"/>
              <a:buChar char="Ø"/>
            </a:pPr>
            <a:r>
              <a:rPr lang="en-US" sz="2000" dirty="0" smtClean="0"/>
              <a:t> </a:t>
            </a:r>
            <a:r>
              <a:rPr lang="en-US" sz="2000" dirty="0"/>
              <a:t>Corporate Social </a:t>
            </a:r>
            <a:r>
              <a:rPr lang="en-US" sz="2000" dirty="0" smtClean="0"/>
              <a:t>Responsibility</a:t>
            </a:r>
          </a:p>
          <a:p>
            <a:pPr>
              <a:buFont typeface="Wingdings" pitchFamily="2" charset="2"/>
              <a:buChar char="Ø"/>
            </a:pPr>
            <a:r>
              <a:rPr lang="en-US" sz="2000" dirty="0" smtClean="0"/>
              <a:t> </a:t>
            </a:r>
            <a:r>
              <a:rPr lang="en-US" sz="2000" dirty="0"/>
              <a:t>Gender and cultural </a:t>
            </a:r>
            <a:r>
              <a:rPr lang="en-US" sz="2000" dirty="0" smtClean="0"/>
              <a:t>aspects</a:t>
            </a:r>
          </a:p>
          <a:p>
            <a:pPr>
              <a:buFont typeface="Wingdings" pitchFamily="2" charset="2"/>
              <a:buChar char="Ø"/>
            </a:pPr>
            <a:r>
              <a:rPr lang="en-US" sz="2000" dirty="0" smtClean="0"/>
              <a:t> </a:t>
            </a:r>
            <a:r>
              <a:rPr lang="en-US" sz="2000" dirty="0"/>
              <a:t>Child Right, Labor Right, Fair trade </a:t>
            </a:r>
            <a:endParaRPr lang="en-US" sz="2000" dirty="0" smtClean="0"/>
          </a:p>
          <a:p>
            <a:pPr>
              <a:buFont typeface="Wingdings" pitchFamily="2" charset="2"/>
              <a:buChar char="Ø"/>
            </a:pPr>
            <a:r>
              <a:rPr lang="en-US" sz="2000" dirty="0" smtClean="0"/>
              <a:t> </a:t>
            </a:r>
            <a:r>
              <a:rPr lang="en-US" sz="2000" dirty="0"/>
              <a:t>Accountability in Engineering </a:t>
            </a:r>
            <a:endParaRPr lang="en-US" sz="2000" dirty="0" smtClean="0"/>
          </a:p>
          <a:p>
            <a:pPr>
              <a:buFont typeface="Wingdings" pitchFamily="2" charset="2"/>
              <a:buChar char="Ø"/>
            </a:pPr>
            <a:r>
              <a:rPr lang="en-US" sz="2000" dirty="0" smtClean="0"/>
              <a:t> </a:t>
            </a:r>
            <a:r>
              <a:rPr lang="en-US" sz="2000" dirty="0"/>
              <a:t>Sustainability </a:t>
            </a:r>
            <a:endParaRPr lang="en-US" sz="2000" dirty="0" smtClean="0"/>
          </a:p>
          <a:p>
            <a:pPr>
              <a:buFont typeface="Wingdings" pitchFamily="2" charset="2"/>
              <a:buChar char="Ø"/>
            </a:pPr>
            <a:r>
              <a:rPr lang="en-US" sz="2000" dirty="0" smtClean="0"/>
              <a:t> </a:t>
            </a:r>
            <a:r>
              <a:rPr lang="en-US" sz="2000" dirty="0"/>
              <a:t>Reduce, reuse, recycle: zero waste </a:t>
            </a:r>
            <a:endParaRPr lang="en-US" sz="2000" dirty="0" smtClean="0"/>
          </a:p>
          <a:p>
            <a:pPr>
              <a:buFont typeface="Wingdings" pitchFamily="2" charset="2"/>
              <a:buChar char="Ø"/>
            </a:pPr>
            <a:r>
              <a:rPr lang="en-US" sz="2000" dirty="0" smtClean="0"/>
              <a:t> </a:t>
            </a:r>
            <a:r>
              <a:rPr lang="en-US" sz="2000" dirty="0"/>
              <a:t>Climate </a:t>
            </a:r>
            <a:r>
              <a:rPr lang="en-US" sz="2000" dirty="0" smtClean="0"/>
              <a:t>Change</a:t>
            </a:r>
          </a:p>
          <a:p>
            <a:pPr>
              <a:buFont typeface="Wingdings" pitchFamily="2" charset="2"/>
              <a:buChar char="Ø"/>
            </a:pPr>
            <a:endParaRPr lang="en-US" sz="2000" dirty="0"/>
          </a:p>
        </p:txBody>
      </p:sp>
      <p:sp>
        <p:nvSpPr>
          <p:cNvPr id="4" name="Content Placeholder 3"/>
          <p:cNvSpPr>
            <a:spLocks noGrp="1"/>
          </p:cNvSpPr>
          <p:nvPr>
            <p:ph sz="half" idx="2"/>
          </p:nvPr>
        </p:nvSpPr>
        <p:spPr>
          <a:xfrm>
            <a:off x="4648200" y="1295400"/>
            <a:ext cx="4038600" cy="4830763"/>
          </a:xfrm>
        </p:spPr>
        <p:txBody>
          <a:bodyPr>
            <a:noAutofit/>
          </a:bodyPr>
          <a:lstStyle/>
          <a:p>
            <a:pPr>
              <a:buFont typeface="Wingdings" pitchFamily="2" charset="2"/>
              <a:buChar char="Ø"/>
            </a:pPr>
            <a:r>
              <a:rPr lang="en-US" sz="1800" dirty="0" smtClean="0"/>
              <a:t>Output and outcome; technical auditing, energy auditing </a:t>
            </a:r>
          </a:p>
          <a:p>
            <a:pPr>
              <a:buFont typeface="Wingdings" pitchFamily="2" charset="2"/>
              <a:buChar char="Ø"/>
            </a:pPr>
            <a:r>
              <a:rPr lang="en-US" sz="1800" dirty="0" smtClean="0"/>
              <a:t> Transparency </a:t>
            </a:r>
          </a:p>
          <a:p>
            <a:pPr>
              <a:buFont typeface="Wingdings" pitchFamily="2" charset="2"/>
              <a:buChar char="Ø"/>
            </a:pPr>
            <a:r>
              <a:rPr lang="en-US" sz="1800" dirty="0" smtClean="0"/>
              <a:t> E-governance, instant access to public information </a:t>
            </a:r>
          </a:p>
          <a:p>
            <a:pPr>
              <a:buFont typeface="Wingdings" pitchFamily="2" charset="2"/>
              <a:buChar char="Ø"/>
            </a:pPr>
            <a:r>
              <a:rPr lang="en-US" sz="1800" dirty="0" smtClean="0"/>
              <a:t> Privacy of private information </a:t>
            </a:r>
          </a:p>
          <a:p>
            <a:pPr>
              <a:buFont typeface="Wingdings" pitchFamily="2" charset="2"/>
              <a:buChar char="Ø"/>
            </a:pPr>
            <a:r>
              <a:rPr lang="en-US" sz="1800" dirty="0" smtClean="0"/>
              <a:t> Community involvement in project design</a:t>
            </a:r>
          </a:p>
          <a:p>
            <a:pPr>
              <a:buFont typeface="Wingdings" pitchFamily="2" charset="2"/>
              <a:buChar char="Ø"/>
            </a:pPr>
            <a:r>
              <a:rPr lang="en-US" sz="1800" dirty="0" smtClean="0"/>
              <a:t> Automation of operation, monitoring and production process </a:t>
            </a:r>
          </a:p>
          <a:p>
            <a:pPr>
              <a:buFont typeface="Wingdings" pitchFamily="2" charset="2"/>
              <a:buChar char="Ø"/>
            </a:pPr>
            <a:r>
              <a:rPr lang="en-US" sz="1800" dirty="0" smtClean="0"/>
              <a:t> Robotics and </a:t>
            </a:r>
            <a:r>
              <a:rPr lang="en-US" sz="1800" dirty="0" err="1" smtClean="0"/>
              <a:t>mechatronics</a:t>
            </a:r>
            <a:endParaRPr lang="en-US" sz="1800" dirty="0" smtClean="0"/>
          </a:p>
          <a:p>
            <a:pPr>
              <a:buFont typeface="Wingdings" pitchFamily="2" charset="2"/>
              <a:buChar char="Ø"/>
            </a:pPr>
            <a:r>
              <a:rPr lang="en-US" sz="1800" dirty="0" smtClean="0"/>
              <a:t> No trade barrier; WTO provisions</a:t>
            </a:r>
          </a:p>
          <a:p>
            <a:pPr>
              <a:buFont typeface="Wingdings" pitchFamily="2" charset="2"/>
              <a:buChar char="Ø"/>
            </a:pPr>
            <a:r>
              <a:rPr lang="en-US" sz="1800" dirty="0" smtClean="0"/>
              <a:t> Genetic and Medical Engineering: balance between technology and moral values</a:t>
            </a:r>
          </a:p>
          <a:p>
            <a:pPr>
              <a:buFont typeface="Wingdings" pitchFamily="2" charset="2"/>
              <a:buChar char="Ø"/>
            </a:pPr>
            <a:r>
              <a:rPr lang="en-US" sz="1800" dirty="0" smtClean="0"/>
              <a:t> Social Engineering</a:t>
            </a:r>
          </a:p>
          <a:p>
            <a:pPr>
              <a:buFont typeface="Wingdings" pitchFamily="2" charset="2"/>
              <a:buChar char="Ø"/>
            </a:pPr>
            <a:r>
              <a:rPr lang="en-US" sz="1800" dirty="0" smtClean="0"/>
              <a:t> Development in transportation and ICT: Globalization</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57200" y="304800"/>
            <a:ext cx="82296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457200" y="274638"/>
            <a:ext cx="8229600" cy="792162"/>
          </a:xfrm>
        </p:spPr>
        <p:txBody>
          <a:bodyPr>
            <a:normAutofit fontScale="90000"/>
          </a:bodyPr>
          <a:lstStyle/>
          <a:p>
            <a:r>
              <a:rPr lang="en-US" b="1" dirty="0" smtClean="0"/>
              <a:t>Globalization and Cross cultural issues</a:t>
            </a:r>
            <a:endParaRPr lang="en-US" dirty="0"/>
          </a:p>
        </p:txBody>
      </p:sp>
      <p:sp>
        <p:nvSpPr>
          <p:cNvPr id="6" name="Content Placeholder 5"/>
          <p:cNvSpPr>
            <a:spLocks noGrp="1"/>
          </p:cNvSpPr>
          <p:nvPr>
            <p:ph idx="1"/>
          </p:nvPr>
        </p:nvSpPr>
        <p:spPr>
          <a:xfrm>
            <a:off x="304800" y="1066800"/>
            <a:ext cx="8534400" cy="5486400"/>
          </a:xfrm>
        </p:spPr>
        <p:txBody>
          <a:bodyPr>
            <a:normAutofit fontScale="77500" lnSpcReduction="20000"/>
          </a:bodyPr>
          <a:lstStyle/>
          <a:p>
            <a:pPr algn="just">
              <a:buFont typeface="Wingdings" pitchFamily="2" charset="2"/>
              <a:buChar char="Ø"/>
            </a:pPr>
            <a:r>
              <a:rPr lang="en-US" dirty="0" smtClean="0"/>
              <a:t> </a:t>
            </a:r>
            <a:r>
              <a:rPr lang="en-US" dirty="0"/>
              <a:t>Rapid development in transportation and ICT: Globalization – transfer of goods and services and movement of human beings across the world at rapid rate, and impact of an incident in one corner of the globe felt across the </a:t>
            </a:r>
            <a:r>
              <a:rPr lang="en-US" dirty="0" smtClean="0"/>
              <a:t>globe</a:t>
            </a:r>
          </a:p>
          <a:p>
            <a:pPr algn="just">
              <a:buFont typeface="Wingdings" pitchFamily="2" charset="2"/>
              <a:buChar char="Ø"/>
            </a:pPr>
            <a:r>
              <a:rPr lang="en-US" dirty="0" smtClean="0"/>
              <a:t> </a:t>
            </a:r>
            <a:r>
              <a:rPr lang="en-US" dirty="0"/>
              <a:t>Need for understanding cross cultural values increase due to globalization </a:t>
            </a:r>
            <a:endParaRPr lang="en-US" dirty="0" smtClean="0"/>
          </a:p>
          <a:p>
            <a:pPr algn="just">
              <a:buFont typeface="Wingdings" pitchFamily="2" charset="2"/>
              <a:buChar char="Ø"/>
            </a:pPr>
            <a:r>
              <a:rPr lang="en-US" dirty="0" smtClean="0"/>
              <a:t> </a:t>
            </a:r>
            <a:r>
              <a:rPr lang="en-US" dirty="0"/>
              <a:t>Knowing when to listen, when to ask for help, and when— finally—to speak </a:t>
            </a:r>
            <a:endParaRPr lang="en-US" dirty="0" smtClean="0"/>
          </a:p>
          <a:p>
            <a:pPr algn="just">
              <a:buFont typeface="Wingdings" pitchFamily="2" charset="2"/>
              <a:buChar char="Ø"/>
            </a:pPr>
            <a:r>
              <a:rPr lang="en-US" dirty="0" smtClean="0"/>
              <a:t> </a:t>
            </a:r>
            <a:r>
              <a:rPr lang="en-US" dirty="0"/>
              <a:t>Developing effective relationship with people from cultures substantially different from ours</a:t>
            </a:r>
            <a:r>
              <a:rPr lang="en-US" dirty="0" smtClean="0"/>
              <a:t>.</a:t>
            </a:r>
          </a:p>
          <a:p>
            <a:pPr algn="just">
              <a:buFont typeface="Wingdings" pitchFamily="2" charset="2"/>
              <a:buChar char="Ø"/>
            </a:pPr>
            <a:r>
              <a:rPr lang="en-US" dirty="0" smtClean="0"/>
              <a:t>  </a:t>
            </a:r>
            <a:r>
              <a:rPr lang="en-US" dirty="0"/>
              <a:t>Individualism versus collectivism</a:t>
            </a:r>
            <a:r>
              <a:rPr lang="en-US" dirty="0" smtClean="0"/>
              <a:t>.</a:t>
            </a:r>
          </a:p>
          <a:p>
            <a:pPr algn="just">
              <a:buFont typeface="Wingdings" pitchFamily="2" charset="2"/>
              <a:buChar char="Ø"/>
            </a:pPr>
            <a:r>
              <a:rPr lang="en-US" dirty="0" smtClean="0"/>
              <a:t>  </a:t>
            </a:r>
            <a:r>
              <a:rPr lang="en-US" dirty="0"/>
              <a:t>Acceptance of power and authority. </a:t>
            </a:r>
            <a:endParaRPr lang="en-US" dirty="0" smtClean="0"/>
          </a:p>
          <a:p>
            <a:pPr algn="just">
              <a:buFont typeface="Wingdings" pitchFamily="2" charset="2"/>
              <a:buChar char="Ø"/>
            </a:pPr>
            <a:r>
              <a:rPr lang="en-US" dirty="0" smtClean="0"/>
              <a:t> </a:t>
            </a:r>
            <a:r>
              <a:rPr lang="en-US" dirty="0"/>
              <a:t>Materialism versus concern for others. </a:t>
            </a:r>
            <a:endParaRPr lang="en-US" dirty="0" smtClean="0"/>
          </a:p>
          <a:p>
            <a:pPr algn="just">
              <a:buFont typeface="Wingdings" pitchFamily="2" charset="2"/>
              <a:buChar char="Ø"/>
            </a:pPr>
            <a:r>
              <a:rPr lang="en-US" dirty="0" smtClean="0"/>
              <a:t> </a:t>
            </a:r>
            <a:r>
              <a:rPr lang="en-US" dirty="0"/>
              <a:t>Formality versus informality.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600200" y="457200"/>
            <a:ext cx="59436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smtClean="0"/>
              <a:t>Definition of PPP</a:t>
            </a:r>
            <a:endParaRPr lang="en-US" dirty="0"/>
          </a:p>
        </p:txBody>
      </p:sp>
      <p:sp>
        <p:nvSpPr>
          <p:cNvPr id="3" name="Content Placeholder 2"/>
          <p:cNvSpPr>
            <a:spLocks noGrp="1"/>
          </p:cNvSpPr>
          <p:nvPr>
            <p:ph idx="1"/>
          </p:nvPr>
        </p:nvSpPr>
        <p:spPr>
          <a:xfrm>
            <a:off x="457200" y="1447800"/>
            <a:ext cx="8458200" cy="4800600"/>
          </a:xfrm>
        </p:spPr>
        <p:txBody>
          <a:bodyPr>
            <a:normAutofit/>
          </a:bodyPr>
          <a:lstStyle/>
          <a:p>
            <a:pPr algn="just">
              <a:buClr>
                <a:schemeClr val="tx2">
                  <a:lumMod val="75000"/>
                </a:schemeClr>
              </a:buClr>
              <a:buFont typeface="Wingdings" pitchFamily="2" charset="2"/>
              <a:buChar char="Ø"/>
            </a:pPr>
            <a:r>
              <a:rPr lang="en-GB" dirty="0">
                <a:latin typeface="+mj-lt"/>
                <a:cs typeface="Times New Roman" pitchFamily="18" charset="0"/>
              </a:rPr>
              <a:t>PPPs are agreements between Public Entity (PE) and the private sector or service provider for the purpose of providing public infrastructure, community facilities and related services</a:t>
            </a:r>
            <a:r>
              <a:rPr lang="en-GB" dirty="0" smtClean="0">
                <a:latin typeface="+mj-lt"/>
                <a:cs typeface="Times New Roman" pitchFamily="18" charset="0"/>
              </a:rPr>
              <a:t>.</a:t>
            </a:r>
          </a:p>
          <a:p>
            <a:pPr algn="just">
              <a:buClr>
                <a:schemeClr val="tx2">
                  <a:lumMod val="75000"/>
                </a:schemeClr>
              </a:buClr>
              <a:buFont typeface="Wingdings" pitchFamily="2" charset="2"/>
              <a:buChar char="Ø"/>
            </a:pPr>
            <a:r>
              <a:rPr lang="en-GB" dirty="0">
                <a:latin typeface="+mj-lt"/>
                <a:cs typeface="Times New Roman" pitchFamily="18" charset="0"/>
              </a:rPr>
              <a:t>The private sector enter into a contract with PE for the design, delivery, and operation of the facility or infrastructure and the services provided.</a:t>
            </a:r>
          </a:p>
          <a:p>
            <a:pPr algn="just"/>
            <a:endParaRPr lang="en-GB" dirty="0">
              <a:latin typeface="+mj-lt"/>
              <a:cs typeface="Times New Roman" pitchFamily="18" charset="0"/>
            </a:endParaRPr>
          </a:p>
          <a:p>
            <a:pPr algn="just"/>
            <a:endParaRPr lang="en-US"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295400" y="457200"/>
            <a:ext cx="6019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smtClean="0"/>
              <a:t>Definition of PPP.......</a:t>
            </a:r>
            <a:endParaRPr lang="en-US" dirty="0"/>
          </a:p>
        </p:txBody>
      </p:sp>
      <p:sp>
        <p:nvSpPr>
          <p:cNvPr id="3" name="Content Placeholder 2"/>
          <p:cNvSpPr>
            <a:spLocks noGrp="1"/>
          </p:cNvSpPr>
          <p:nvPr>
            <p:ph idx="1"/>
          </p:nvPr>
        </p:nvSpPr>
        <p:spPr>
          <a:xfrm>
            <a:off x="457200" y="1600200"/>
            <a:ext cx="8305800" cy="4953000"/>
          </a:xfrm>
        </p:spPr>
        <p:txBody>
          <a:bodyPr>
            <a:normAutofit/>
          </a:bodyPr>
          <a:lstStyle/>
          <a:p>
            <a:pPr marL="285750" indent="-285750" algn="just">
              <a:lnSpc>
                <a:spcPct val="115000"/>
              </a:lnSpc>
              <a:buFont typeface="Wingdings" pitchFamily="2" charset="2"/>
              <a:buChar char="Ø"/>
              <a:defRPr/>
            </a:pPr>
            <a:r>
              <a:rPr lang="en-GB" sz="2600" dirty="0">
                <a:latin typeface="Calibri (body)"/>
                <a:ea typeface="Arial"/>
                <a:cs typeface="Arial" pitchFamily="34" charset="0"/>
              </a:rPr>
              <a:t>PPPs can be defined as:</a:t>
            </a:r>
          </a:p>
          <a:p>
            <a:pPr marL="800100" lvl="1" indent="-342900" algn="just">
              <a:lnSpc>
                <a:spcPct val="115000"/>
              </a:lnSpc>
              <a:buFont typeface="Courier New" pitchFamily="49" charset="0"/>
              <a:buChar char="o"/>
              <a:defRPr/>
            </a:pPr>
            <a:r>
              <a:rPr lang="en-US" sz="2600" dirty="0">
                <a:latin typeface="Calibri (body)"/>
                <a:ea typeface="Calibri"/>
              </a:rPr>
              <a:t>a partnership contract </a:t>
            </a:r>
          </a:p>
          <a:p>
            <a:pPr marL="800100" lvl="1" indent="-342900" algn="just">
              <a:lnSpc>
                <a:spcPct val="115000"/>
              </a:lnSpc>
              <a:buFont typeface="Courier New" pitchFamily="49" charset="0"/>
              <a:buChar char="o"/>
              <a:defRPr/>
            </a:pPr>
            <a:r>
              <a:rPr lang="en-US" sz="2600" dirty="0">
                <a:latin typeface="Calibri (body)"/>
                <a:ea typeface="Calibri"/>
              </a:rPr>
              <a:t>between the Government or a statutory entity on one side and a private party on the other side, </a:t>
            </a:r>
          </a:p>
          <a:p>
            <a:pPr marL="800100" lvl="1" indent="-342900" algn="just">
              <a:lnSpc>
                <a:spcPct val="115000"/>
              </a:lnSpc>
              <a:buFont typeface="Courier New" pitchFamily="49" charset="0"/>
              <a:buChar char="o"/>
              <a:defRPr/>
            </a:pPr>
            <a:r>
              <a:rPr lang="en-US" sz="2600" dirty="0">
                <a:latin typeface="Calibri (body)"/>
                <a:ea typeface="Calibri"/>
              </a:rPr>
              <a:t>wherein the private party assumes substantial financial, technical and/or operational risk in some or all aspects of the design, financing, building and operation and maintenance of a project</a:t>
            </a:r>
          </a:p>
          <a:p>
            <a:endParaRPr lang="en-US"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371600" y="381000"/>
            <a:ext cx="64008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smtClean="0"/>
              <a:t>Definition of PPP......</a:t>
            </a:r>
            <a:endParaRPr lang="en-US" dirty="0"/>
          </a:p>
        </p:txBody>
      </p:sp>
      <p:sp>
        <p:nvSpPr>
          <p:cNvPr id="3" name="Content Placeholder 2"/>
          <p:cNvSpPr>
            <a:spLocks noGrp="1"/>
          </p:cNvSpPr>
          <p:nvPr>
            <p:ph idx="1"/>
          </p:nvPr>
        </p:nvSpPr>
        <p:spPr>
          <a:xfrm>
            <a:off x="457200" y="1524000"/>
            <a:ext cx="8382000" cy="4602163"/>
          </a:xfrm>
        </p:spPr>
        <p:txBody>
          <a:bodyPr/>
          <a:lstStyle/>
          <a:p>
            <a:pPr algn="just">
              <a:buFont typeface="Wingdings" pitchFamily="2" charset="2"/>
              <a:buChar char="Ø"/>
            </a:pPr>
            <a:r>
              <a:rPr lang="en-GB" dirty="0">
                <a:cs typeface="Times New Roman" pitchFamily="18" charset="0"/>
              </a:rPr>
              <a:t>PPPs is a business relationship between  Govern agency and Private sector company  for the purpose of completing  a project that will serve the public</a:t>
            </a:r>
            <a:r>
              <a:rPr lang="en-GB" dirty="0" smtClean="0">
                <a:cs typeface="Times New Roman" pitchFamily="18" charset="0"/>
              </a:rPr>
              <a:t>.</a:t>
            </a:r>
          </a:p>
          <a:p>
            <a:pPr algn="just">
              <a:buFont typeface="Wingdings" pitchFamily="2" charset="2"/>
              <a:buChar char="Ø"/>
            </a:pPr>
            <a:r>
              <a:rPr lang="en-GB" dirty="0">
                <a:cs typeface="Times New Roman" pitchFamily="18" charset="0"/>
              </a:rPr>
              <a:t>Benefits include reduced cost, better quality  of service, greater productivity, and better leverage of the limited government resources to fulfil high cost, high  needs projects</a:t>
            </a:r>
          </a:p>
          <a:p>
            <a:pPr algn="just">
              <a:buFont typeface="Wingdings" pitchFamily="2" charset="2"/>
              <a:buChar char="Ø"/>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33400" y="304800"/>
            <a:ext cx="82296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792162"/>
          </a:xfrm>
        </p:spPr>
        <p:txBody>
          <a:bodyPr>
            <a:normAutofit/>
          </a:bodyPr>
          <a:lstStyle/>
          <a:p>
            <a:r>
              <a:rPr lang="en-US" b="1" dirty="0" smtClean="0"/>
              <a:t>Concept of PPP</a:t>
            </a:r>
            <a:endParaRPr lang="en-US" b="1" dirty="0"/>
          </a:p>
        </p:txBody>
      </p:sp>
      <p:sp>
        <p:nvSpPr>
          <p:cNvPr id="3" name="Content Placeholder 2"/>
          <p:cNvSpPr>
            <a:spLocks noGrp="1"/>
          </p:cNvSpPr>
          <p:nvPr>
            <p:ph idx="1"/>
          </p:nvPr>
        </p:nvSpPr>
        <p:spPr>
          <a:xfrm>
            <a:off x="304800" y="1219200"/>
            <a:ext cx="8534400" cy="5410200"/>
          </a:xfrm>
        </p:spPr>
        <p:txBody>
          <a:bodyPr>
            <a:normAutofit fontScale="92500" lnSpcReduction="20000"/>
          </a:bodyPr>
          <a:lstStyle/>
          <a:p>
            <a:pPr algn="just">
              <a:buFont typeface="Wingdings" pitchFamily="2" charset="2"/>
              <a:buChar char="Ø"/>
            </a:pPr>
            <a:r>
              <a:rPr lang="en-US" dirty="0" smtClean="0"/>
              <a:t>PPP refers to the blending of resources and assets from both public and private sectors for the benefit of all the parties and with an objective of providing a more efficient and cost effective means of the service at a saving to the public.</a:t>
            </a:r>
          </a:p>
          <a:p>
            <a:pPr algn="just">
              <a:buFont typeface="Wingdings" pitchFamily="2" charset="2"/>
              <a:buChar char="Ø"/>
            </a:pPr>
            <a:r>
              <a:rPr lang="en-US" dirty="0" smtClean="0"/>
              <a:t> Such partnership includes the design, construction, financing, operation, and maintenance of public infrastructure and facilities or the operation of services to meet pubic needs. </a:t>
            </a:r>
          </a:p>
          <a:p>
            <a:pPr algn="just">
              <a:buFont typeface="Wingdings" pitchFamily="2" charset="2"/>
              <a:buChar char="Ø"/>
            </a:pPr>
            <a:r>
              <a:rPr lang="en-US" dirty="0" smtClean="0"/>
              <a:t> Benefits include reduced cost, better quality of service, greater productivity, and better leverage of the limited government resources to fulfill high cost, high need projects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304800"/>
            <a:ext cx="83820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382000" cy="1143000"/>
          </a:xfrm>
        </p:spPr>
        <p:txBody>
          <a:bodyPr>
            <a:noAutofit/>
          </a:bodyPr>
          <a:lstStyle/>
          <a:p>
            <a:r>
              <a:rPr lang="en-US" sz="3600" b="1" dirty="0" smtClean="0"/>
              <a:t>Common elements defining PPP in Nepal includes:</a:t>
            </a:r>
            <a:endParaRPr lang="en-US" sz="3600" b="1" dirty="0"/>
          </a:p>
        </p:txBody>
      </p:sp>
      <p:sp>
        <p:nvSpPr>
          <p:cNvPr id="3" name="Content Placeholder 2"/>
          <p:cNvSpPr>
            <a:spLocks noGrp="1"/>
          </p:cNvSpPr>
          <p:nvPr>
            <p:ph idx="1"/>
          </p:nvPr>
        </p:nvSpPr>
        <p:spPr>
          <a:xfrm>
            <a:off x="457200" y="1371600"/>
            <a:ext cx="8534400" cy="4953000"/>
          </a:xfrm>
        </p:spPr>
        <p:txBody>
          <a:bodyPr>
            <a:noAutofit/>
          </a:bodyPr>
          <a:lstStyle/>
          <a:p>
            <a:pPr algn="just">
              <a:buFont typeface="Wingdings" pitchFamily="2" charset="2"/>
              <a:buChar char="Ø"/>
            </a:pPr>
            <a:r>
              <a:rPr lang="en-US" sz="2400" dirty="0" smtClean="0"/>
              <a:t> A contractual agreement between a public entity and private entity</a:t>
            </a:r>
          </a:p>
          <a:p>
            <a:pPr algn="just">
              <a:buFont typeface="Wingdings" pitchFamily="2" charset="2"/>
              <a:buChar char="Ø"/>
            </a:pPr>
            <a:r>
              <a:rPr lang="en-US" sz="2400" dirty="0" smtClean="0"/>
              <a:t> A substantial transfer of appropriate risk to the private party </a:t>
            </a:r>
          </a:p>
          <a:p>
            <a:pPr algn="just">
              <a:buFont typeface="Wingdings" pitchFamily="2" charset="2"/>
              <a:buChar char="Ø"/>
            </a:pPr>
            <a:r>
              <a:rPr lang="en-US" sz="2400" dirty="0" smtClean="0"/>
              <a:t> Focus on service delivery to meet public service or infrastructure needs </a:t>
            </a:r>
          </a:p>
          <a:p>
            <a:pPr algn="just">
              <a:buFont typeface="Wingdings" pitchFamily="2" charset="2"/>
              <a:buChar char="Ø"/>
            </a:pPr>
            <a:r>
              <a:rPr lang="en-US" sz="2400" dirty="0" smtClean="0"/>
              <a:t> Private parties have investments at risk, although private capital investment is not required in all PPPs</a:t>
            </a:r>
          </a:p>
          <a:p>
            <a:pPr algn="just">
              <a:buFont typeface="Wingdings" pitchFamily="2" charset="2"/>
              <a:buChar char="Ø"/>
            </a:pPr>
            <a:r>
              <a:rPr lang="en-US" sz="2400" dirty="0" smtClean="0"/>
              <a:t> Value for money is demonstrated </a:t>
            </a:r>
          </a:p>
          <a:p>
            <a:pPr algn="just">
              <a:buFont typeface="Wingdings" pitchFamily="2" charset="2"/>
              <a:buChar char="Ø"/>
            </a:pPr>
            <a:r>
              <a:rPr lang="en-US" sz="2400" dirty="0" smtClean="0"/>
              <a:t> Remuneration of the private party may be directly from user charges, by payments from public agencies in the case of availability based PPPs, through exploitation of other assets or rights, or through some combination of these.</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304800"/>
            <a:ext cx="82296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smtClean="0"/>
              <a:t>Types of PPP</a:t>
            </a:r>
            <a:endParaRPr lang="en-US" b="1" dirty="0"/>
          </a:p>
        </p:txBody>
      </p:sp>
      <p:sp>
        <p:nvSpPr>
          <p:cNvPr id="3" name="Content Placeholder 2"/>
          <p:cNvSpPr>
            <a:spLocks noGrp="1"/>
          </p:cNvSpPr>
          <p:nvPr>
            <p:ph idx="1"/>
          </p:nvPr>
        </p:nvSpPr>
        <p:spPr>
          <a:xfrm>
            <a:off x="457200" y="1371600"/>
            <a:ext cx="8382000" cy="4953000"/>
          </a:xfrm>
        </p:spPr>
        <p:txBody>
          <a:bodyPr>
            <a:normAutofit/>
          </a:bodyPr>
          <a:lstStyle/>
          <a:p>
            <a:pPr algn="just">
              <a:buNone/>
            </a:pPr>
            <a:r>
              <a:rPr lang="en-US" dirty="0" smtClean="0"/>
              <a:t>There are three basic models of PPPs that will be applicable in Nepal, namely</a:t>
            </a:r>
          </a:p>
          <a:p>
            <a:pPr marL="514350" indent="-514350" algn="just">
              <a:buAutoNum type="arabicPeriod"/>
            </a:pPr>
            <a:r>
              <a:rPr lang="en-US" dirty="0"/>
              <a:t>R</a:t>
            </a:r>
            <a:r>
              <a:rPr lang="en-US" dirty="0" smtClean="0"/>
              <a:t>evenue based, </a:t>
            </a:r>
          </a:p>
          <a:p>
            <a:pPr marL="514350" indent="-514350" algn="just">
              <a:buAutoNum type="arabicPeriod"/>
            </a:pPr>
            <a:r>
              <a:rPr lang="en-US" dirty="0"/>
              <a:t>A</a:t>
            </a:r>
            <a:r>
              <a:rPr lang="en-US" dirty="0" smtClean="0"/>
              <a:t>vailability based and</a:t>
            </a:r>
          </a:p>
          <a:p>
            <a:pPr marL="514350" indent="-514350" algn="just">
              <a:buAutoNum type="arabicPeriod"/>
            </a:pPr>
            <a:r>
              <a:rPr lang="en-US" dirty="0" smtClean="0"/>
              <a:t> Hybrid types.</a:t>
            </a:r>
          </a:p>
          <a:p>
            <a:pPr algn="just">
              <a:buNone/>
            </a:pPr>
            <a:r>
              <a:rPr lang="en-US" dirty="0" smtClean="0"/>
              <a:t>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10077</TotalTime>
  <Words>1385</Words>
  <Application>Microsoft Office PowerPoint</Application>
  <PresentationFormat>On-screen Show (4:3)</PresentationFormat>
  <Paragraphs>101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Chapter 6</vt:lpstr>
      <vt:lpstr> Contemporary and Emerging Issues in Engineering</vt:lpstr>
      <vt:lpstr>Globalization and Cross cultural issues</vt:lpstr>
      <vt:lpstr>Definition of PPP</vt:lpstr>
      <vt:lpstr>Definition of PPP.......</vt:lpstr>
      <vt:lpstr>Definition of PPP......</vt:lpstr>
      <vt:lpstr>Concept of PPP</vt:lpstr>
      <vt:lpstr>Common elements defining PPP in Nepal includes:</vt:lpstr>
      <vt:lpstr>Types of PPP</vt:lpstr>
      <vt:lpstr>Revenue-based PPPs</vt:lpstr>
      <vt:lpstr>Availability-based PPPs</vt:lpstr>
      <vt:lpstr>Hybrid PPPs</vt:lpstr>
      <vt:lpstr>Sectors Covered for PPP Application</vt:lpstr>
      <vt:lpstr>Conflicts and Dispute management</vt:lpstr>
      <vt:lpstr> Three approaches to organizational conflict  </vt:lpstr>
      <vt:lpstr>Levels and sources of conflict</vt:lpstr>
      <vt:lpstr>Sources of Conflict in an organization</vt:lpstr>
      <vt:lpstr>Sources of Conflict in an organization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Rabindra</dc:creator>
  <cp:lastModifiedBy>Rabindra</cp:lastModifiedBy>
  <cp:revision>6</cp:revision>
  <dcterms:created xsi:type="dcterms:W3CDTF">2018-07-30T07:48:46Z</dcterms:created>
  <dcterms:modified xsi:type="dcterms:W3CDTF">2018-08-06T07:46:16Z</dcterms:modified>
</cp:coreProperties>
</file>