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0" r:id="rId28"/>
    <p:sldId id="281" r:id="rId29"/>
    <p:sldId id="282" r:id="rId30"/>
    <p:sldId id="285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DEBE-3030-467A-9AB4-897567DC73A1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009-D52A-4CB9-9678-B26665A3CE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715-7C2B-4C36-B42A-8118A6C8DC54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33A9-82A2-4413-819D-951B0C5955BC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EC3-62B9-4DF3-B490-FC255FF722C5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E112-C4DA-447E-A2BD-146F550F641D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003-EFF1-4079-9B23-20F15A042F04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0812-DB3B-49E9-A093-51696967BC93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6CEC-D014-4F89-9E7D-9D72633DB160}" type="datetime1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7C11-6E77-4CAE-8211-D939770C2FFB}" type="datetime1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2A74-A8E2-4673-86BC-1157E7CE8705}" type="datetime1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E637-A5B5-4349-AAD6-421C0B9F28A2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A1E6-D2CF-4C09-8C91-B93E283171C6}" type="datetime1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9BAA-C5ED-48B8-8479-3E9A688E6300}" type="datetime1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AB45-C010-4909-908D-FF15EE24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Communication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Rendezvous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Setting up a group and delivering information about groups and meetings: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Synchronous Rendezvous Methods:</a:t>
            </a:r>
          </a:p>
          <a:p>
            <a:pPr lvl="1"/>
            <a:r>
              <a:rPr lang="en-US" dirty="0" smtClean="0"/>
              <a:t> Explicit invitations (point-to-point or point-to-multipoint)</a:t>
            </a:r>
          </a:p>
          <a:p>
            <a:pPr lvl="2"/>
            <a:r>
              <a:rPr lang="en-US" dirty="0" smtClean="0"/>
              <a:t> Initiator of a meeting has to know where users reside</a:t>
            </a:r>
          </a:p>
          <a:p>
            <a:pPr lvl="1"/>
            <a:r>
              <a:rPr lang="en-US" dirty="0" smtClean="0"/>
              <a:t> Using directory services (X.500) as a knowledge base with information about the meeting, e.g.</a:t>
            </a:r>
          </a:p>
          <a:p>
            <a:pPr lvl="2"/>
            <a:r>
              <a:rPr lang="en-US" dirty="0" smtClean="0"/>
              <a:t> Name of the meeting/conference</a:t>
            </a:r>
          </a:p>
          <a:p>
            <a:pPr lvl="2"/>
            <a:r>
              <a:rPr lang="en-US" dirty="0" smtClean="0"/>
              <a:t> Registered or authorized participants</a:t>
            </a:r>
          </a:p>
          <a:p>
            <a:pPr lvl="2"/>
            <a:r>
              <a:rPr lang="en-US" dirty="0" smtClean="0"/>
              <a:t> Role of participants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Asynchronous Rendezvous Methods:</a:t>
            </a:r>
          </a:p>
          <a:p>
            <a:pPr lvl="1"/>
            <a:r>
              <a:rPr lang="en-US" dirty="0" smtClean="0"/>
              <a:t> Using e-mail</a:t>
            </a:r>
          </a:p>
          <a:p>
            <a:pPr lvl="1"/>
            <a:r>
              <a:rPr lang="en-US" dirty="0" smtClean="0"/>
              <a:t> Using bulletin boards (local bulletin boards or World Wide Web)</a:t>
            </a:r>
          </a:p>
          <a:p>
            <a:pPr lvl="1"/>
            <a:r>
              <a:rPr lang="en-US" dirty="0" smtClean="0"/>
              <a:t> Simple Conference Announcement Protocol (SCAP)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Application Sharing enables a cooperative work: several users are working at </a:t>
            </a:r>
            <a:r>
              <a:rPr lang="en-US" dirty="0" smtClean="0"/>
              <a:t>the same </a:t>
            </a:r>
            <a:r>
              <a:rPr lang="en-US" dirty="0"/>
              <a:t>time on the same document at different places: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Shared objects (documents) are displayed in shared windows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Shared application program (e.g. word processor) executes input from a participant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Modifications of the document are distributed among all participants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Consistency of shared objects has to be guaranteed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Floor passing control has to be provided</a:t>
            </a:r>
          </a:p>
          <a:p>
            <a:r>
              <a:rPr lang="en-US" dirty="0"/>
              <a:t>Application Sharing can be realized </a:t>
            </a:r>
            <a:r>
              <a:rPr lang="en-US" i="1" dirty="0"/>
              <a:t>centralized or distributed (i.e. replicated)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i="1" dirty="0"/>
              <a:t>Centralized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single copy of the shared application is available and runs at one site only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All input is forwarded to that site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Output (shared document) is distributed to all sites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Only one participant at a time is having control</a:t>
            </a:r>
          </a:p>
          <a:p>
            <a:pPr>
              <a:buNone/>
            </a:pPr>
            <a:r>
              <a:rPr lang="en-US" dirty="0"/>
              <a:t>+ Easy consistency maintenance (only one copy of the application)</a:t>
            </a:r>
          </a:p>
          <a:p>
            <a:pPr>
              <a:buNone/>
            </a:pPr>
            <a:r>
              <a:rPr lang="en-US" dirty="0"/>
              <a:t>− High network traffic (for output distribution)</a:t>
            </a:r>
          </a:p>
          <a:p>
            <a:pPr>
              <a:buNone/>
            </a:pPr>
            <a:r>
              <a:rPr lang="en-US" dirty="0"/>
              <a:t>− Relatively unreliable (if central site is overloaded or fails then everything is down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r>
              <a:rPr lang="en-US" sz="4400" i="1" dirty="0"/>
              <a:t>Replicated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copy of the shared application runs locally at each site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Input is distributed to all sites</a:t>
            </a:r>
          </a:p>
          <a:p>
            <a:pPr>
              <a:buNone/>
            </a:pPr>
            <a:r>
              <a:rPr lang="en-US" dirty="0"/>
              <a:t>+ Low network traffic and response times (only input distribution to all sites </a:t>
            </a:r>
            <a:r>
              <a:rPr lang="en-US" dirty="0" smtClean="0"/>
              <a:t>is necessary</a:t>
            </a:r>
            <a:r>
              <a:rPr lang="en-US" dirty="0"/>
              <a:t>) apart from the significant traffic arising from consistency maintenance</a:t>
            </a:r>
          </a:p>
          <a:p>
            <a:pPr>
              <a:buNone/>
            </a:pPr>
            <a:r>
              <a:rPr lang="en-US" dirty="0"/>
              <a:t>− Difficult consistency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Sharing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89562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For both architectures, consistency of shared documents has to be </a:t>
            </a:r>
            <a:r>
              <a:rPr lang="en-US" dirty="0" smtClean="0"/>
              <a:t>maintained</a:t>
            </a:r>
            <a:r>
              <a:rPr lang="en-US" dirty="0"/>
              <a:t>, e.g. by: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Centralized locks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Dependency detection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Floor passing control</a:t>
            </a:r>
          </a:p>
          <a:p>
            <a:pPr>
              <a:buNone/>
            </a:pPr>
            <a:r>
              <a:rPr lang="en-US" i="1" dirty="0"/>
              <a:t>Floor Passing Control</a:t>
            </a:r>
          </a:p>
          <a:p>
            <a:r>
              <a:rPr lang="en-US" dirty="0" smtClean="0"/>
              <a:t> </a:t>
            </a:r>
            <a:r>
              <a:rPr lang="en-US" dirty="0"/>
              <a:t>Only the floor holder has right to manipulate shared documents in shared </a:t>
            </a:r>
            <a:r>
              <a:rPr lang="en-US" dirty="0" smtClean="0"/>
              <a:t>windows, e.g</a:t>
            </a:r>
            <a:r>
              <a:rPr lang="en-US" dirty="0"/>
              <a:t>. to perform the following operations:</a:t>
            </a:r>
          </a:p>
          <a:p>
            <a:pPr lvl="1"/>
            <a:r>
              <a:rPr lang="en-US" dirty="0"/>
              <a:t> Open or close shared windows</a:t>
            </a:r>
          </a:p>
          <a:p>
            <a:pPr lvl="1"/>
            <a:r>
              <a:rPr lang="en-US" dirty="0"/>
              <a:t> Load a document into a shared window</a:t>
            </a:r>
          </a:p>
          <a:p>
            <a:pPr lvl="1"/>
            <a:r>
              <a:rPr lang="en-US" dirty="0"/>
              <a:t> Give input to shared application</a:t>
            </a:r>
          </a:p>
          <a:p>
            <a:r>
              <a:rPr lang="en-US" dirty="0" smtClean="0"/>
              <a:t> </a:t>
            </a:r>
            <a:r>
              <a:rPr lang="en-US" dirty="0"/>
              <a:t>Necessary: control protocol for managing and passing on the floor; it checks </a:t>
            </a:r>
            <a:r>
              <a:rPr lang="en-US" dirty="0" smtClean="0"/>
              <a:t>whether the </a:t>
            </a:r>
            <a:r>
              <a:rPr lang="en-US" dirty="0"/>
              <a:t>active site is floor holder</a:t>
            </a:r>
          </a:p>
          <a:p>
            <a:pPr lvl="1"/>
            <a:r>
              <a:rPr lang="en-US" dirty="0"/>
              <a:t> Floor holder accepts and processes inputs; distributes results to other sites</a:t>
            </a:r>
          </a:p>
          <a:p>
            <a:pPr lvl="1"/>
            <a:r>
              <a:rPr lang="en-US" dirty="0"/>
              <a:t> No floor holders: discards its own inputs; accepts input which comes from </a:t>
            </a:r>
            <a:r>
              <a:rPr lang="en-US" dirty="0" smtClean="0"/>
              <a:t>other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Sharing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457325"/>
            <a:ext cx="71913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Audio/Video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Audio/video conferencing denotes a management service which controls </a:t>
            </a:r>
            <a:r>
              <a:rPr lang="en-US" i="1" dirty="0" smtClean="0"/>
              <a:t>simultaneous </a:t>
            </a:r>
            <a:r>
              <a:rPr lang="en-US" dirty="0" smtClean="0"/>
              <a:t>face-to-face </a:t>
            </a:r>
            <a:r>
              <a:rPr lang="en-US" dirty="0"/>
              <a:t>communication between multiple users using multiple media (video, </a:t>
            </a:r>
            <a:r>
              <a:rPr lang="en-US" dirty="0" smtClean="0"/>
              <a:t>audio, text </a:t>
            </a:r>
            <a:r>
              <a:rPr lang="en-US" dirty="0"/>
              <a:t>etc.)</a:t>
            </a:r>
          </a:p>
          <a:p>
            <a:r>
              <a:rPr lang="en-US" dirty="0" smtClean="0"/>
              <a:t>Video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Distinction between several scenarios with different number of active </a:t>
            </a:r>
            <a:r>
              <a:rPr lang="en-US" dirty="0" smtClean="0"/>
              <a:t>conference participants </a:t>
            </a:r>
            <a:r>
              <a:rPr lang="en-US" dirty="0"/>
              <a:t>(all, a few, speaker or moderator only)</a:t>
            </a:r>
          </a:p>
          <a:p>
            <a:pPr lvl="1"/>
            <a:r>
              <a:rPr lang="en-US" dirty="0"/>
              <a:t> Large video walls with multiple high-resolution screens may be used especially for</a:t>
            </a:r>
          </a:p>
          <a:p>
            <a:pPr lvl="2"/>
            <a:r>
              <a:rPr lang="en-US" dirty="0" smtClean="0"/>
              <a:t>Conferences </a:t>
            </a:r>
            <a:r>
              <a:rPr lang="en-US" dirty="0"/>
              <a:t>with more than four participants</a:t>
            </a:r>
          </a:p>
          <a:p>
            <a:pPr lvl="2"/>
            <a:r>
              <a:rPr lang="en-US" dirty="0" smtClean="0"/>
              <a:t>Display </a:t>
            </a:r>
            <a:r>
              <a:rPr lang="en-US" dirty="0"/>
              <a:t>of view-graphs, images, animations etc.</a:t>
            </a:r>
          </a:p>
          <a:p>
            <a:r>
              <a:rPr lang="en-US" dirty="0" smtClean="0"/>
              <a:t> </a:t>
            </a:r>
            <a:r>
              <a:rPr lang="en-US" dirty="0"/>
              <a:t>Audio (true full-duplex high-quality communication with echo cancellation):</a:t>
            </a:r>
          </a:p>
          <a:p>
            <a:pPr lvl="1"/>
            <a:r>
              <a:rPr lang="en-US" dirty="0"/>
              <a:t> Used for discussions</a:t>
            </a:r>
          </a:p>
          <a:p>
            <a:pPr lvl="1"/>
            <a:r>
              <a:rPr lang="en-US" dirty="0"/>
              <a:t> Important for clarifying visual information</a:t>
            </a:r>
          </a:p>
          <a:p>
            <a:r>
              <a:rPr lang="en-US" dirty="0" smtClean="0"/>
              <a:t> </a:t>
            </a:r>
            <a:r>
              <a:rPr lang="en-US" dirty="0"/>
              <a:t>Maybe application sharing etc. for cooperative work during the conference</a:t>
            </a:r>
          </a:p>
          <a:p>
            <a:r>
              <a:rPr lang="en-US" dirty="0"/>
              <a:t>Important part of A/V conferencing: </a:t>
            </a:r>
            <a:r>
              <a:rPr lang="en-US" b="1" dirty="0"/>
              <a:t>session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Multimedia applications have high requirements on network protocols:</a:t>
            </a:r>
          </a:p>
          <a:p>
            <a:pPr>
              <a:buNone/>
            </a:pPr>
            <a:r>
              <a:rPr lang="en-US" dirty="0"/>
              <a:t>1. High data throughput</a:t>
            </a:r>
          </a:p>
          <a:p>
            <a:pPr lvl="1"/>
            <a:r>
              <a:rPr lang="en-US" dirty="0"/>
              <a:t> Deliver as much data as possible in short time</a:t>
            </a:r>
          </a:p>
          <a:p>
            <a:pPr>
              <a:buNone/>
            </a:pPr>
            <a:r>
              <a:rPr lang="en-US" dirty="0"/>
              <a:t>2. Fast data forwarding</a:t>
            </a:r>
          </a:p>
          <a:p>
            <a:pPr lvl="1"/>
            <a:r>
              <a:rPr lang="en-US" dirty="0"/>
              <a:t> Deliver data as fast as possible</a:t>
            </a:r>
          </a:p>
          <a:p>
            <a:pPr>
              <a:buNone/>
            </a:pPr>
            <a:r>
              <a:rPr lang="en-US" dirty="0"/>
              <a:t>3. Service guarantees</a:t>
            </a:r>
          </a:p>
          <a:p>
            <a:pPr lvl="1"/>
            <a:r>
              <a:rPr lang="en-US" dirty="0"/>
              <a:t> Deliver data with regard to negotiated policies (throughput, delay)</a:t>
            </a:r>
          </a:p>
          <a:p>
            <a:pPr>
              <a:buNone/>
            </a:pPr>
            <a:r>
              <a:rPr lang="en-US" dirty="0"/>
              <a:t>4. Multicasting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1:</a:t>
            </a:r>
            <a:r>
              <a:rPr lang="en-US" i="1" dirty="0" err="1"/>
              <a:t>n</a:t>
            </a:r>
            <a:r>
              <a:rPr lang="en-US" i="1" dirty="0"/>
              <a:t> and m:n point </a:t>
            </a:r>
            <a:r>
              <a:rPr lang="en-US" i="1" dirty="0" smtClean="0"/>
              <a:t>communication </a:t>
            </a:r>
          </a:p>
          <a:p>
            <a:pPr lvl="1">
              <a:buNone/>
            </a:pPr>
            <a:r>
              <a:rPr lang="en-US" dirty="0" smtClean="0"/>
              <a:t>[</a:t>
            </a:r>
            <a:r>
              <a:rPr lang="en-US" i="1" dirty="0" smtClean="0"/>
              <a:t>a:b </a:t>
            </a:r>
            <a:r>
              <a:rPr lang="en-US" i="1" dirty="0"/>
              <a:t>denotes: a senders and b receivers]</a:t>
            </a:r>
          </a:p>
          <a:p>
            <a:pPr>
              <a:buNone/>
            </a:pPr>
            <a:r>
              <a:rPr lang="en-US" i="1" dirty="0" smtClean="0"/>
              <a:t>Needed</a:t>
            </a:r>
            <a:r>
              <a:rPr lang="en-US" i="1" dirty="0"/>
              <a:t>: special transport resp. network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transport protocols are designed for unreliable and “relatively slow“ </a:t>
            </a:r>
            <a:r>
              <a:rPr lang="en-US" sz="2400" dirty="0" smtClean="0"/>
              <a:t>networks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Modern </a:t>
            </a:r>
            <a:r>
              <a:rPr lang="en-US" sz="2400" dirty="0"/>
              <a:t>high speed networks need new </a:t>
            </a:r>
            <a:r>
              <a:rPr lang="en-US" sz="2400" dirty="0" smtClean="0"/>
              <a:t>transport </a:t>
            </a:r>
            <a:r>
              <a:rPr lang="en-US" sz="2400" dirty="0"/>
              <a:t>protocols that take into account </a:t>
            </a:r>
            <a:r>
              <a:rPr lang="en-US" sz="2400" dirty="0" smtClean="0"/>
              <a:t>the properties </a:t>
            </a:r>
            <a:r>
              <a:rPr lang="en-US" sz="2400" dirty="0"/>
              <a:t>of this new network technology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7600"/>
            <a:ext cx="5895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Audio and video data typically have a stream-like behavior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Even in compressed mode, they demand high data throughput (16 </a:t>
            </a:r>
            <a:r>
              <a:rPr lang="en-US" dirty="0" err="1">
                <a:solidFill>
                  <a:srgbClr val="002060"/>
                </a:solidFill>
              </a:rPr>
              <a:t>kbit</a:t>
            </a:r>
            <a:r>
              <a:rPr lang="en-US" dirty="0">
                <a:solidFill>
                  <a:srgbClr val="002060"/>
                </a:solidFill>
              </a:rPr>
              <a:t>/s </a:t>
            </a:r>
            <a:r>
              <a:rPr lang="en-US" dirty="0" smtClean="0">
                <a:solidFill>
                  <a:srgbClr val="002060"/>
                </a:solidFill>
              </a:rPr>
              <a:t>for compressed </a:t>
            </a:r>
            <a:r>
              <a:rPr lang="en-US" dirty="0">
                <a:solidFill>
                  <a:srgbClr val="002060"/>
                </a:solidFill>
              </a:rPr>
              <a:t>audio, 64 </a:t>
            </a:r>
            <a:r>
              <a:rPr lang="en-US" dirty="0" err="1">
                <a:solidFill>
                  <a:srgbClr val="002060"/>
                </a:solidFill>
              </a:rPr>
              <a:t>kbit</a:t>
            </a:r>
            <a:r>
              <a:rPr lang="en-US" dirty="0">
                <a:solidFill>
                  <a:srgbClr val="002060"/>
                </a:solidFill>
              </a:rPr>
              <a:t>/s for original PCM-audio, 2 </a:t>
            </a:r>
            <a:r>
              <a:rPr lang="en-US" dirty="0" err="1">
                <a:solidFill>
                  <a:srgbClr val="002060"/>
                </a:solidFill>
              </a:rPr>
              <a:t>Mbit</a:t>
            </a:r>
            <a:r>
              <a:rPr lang="en-US" dirty="0">
                <a:solidFill>
                  <a:srgbClr val="002060"/>
                </a:solidFill>
              </a:rPr>
              <a:t>/s for </a:t>
            </a:r>
            <a:r>
              <a:rPr lang="en-US" dirty="0" smtClean="0">
                <a:solidFill>
                  <a:srgbClr val="002060"/>
                </a:solidFill>
              </a:rPr>
              <a:t>MPEG-coded video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a workstation or in a network several of those streams may coexist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Telephone services or video conferencing demand real-time computing of the </a:t>
            </a:r>
            <a:r>
              <a:rPr lang="en-US" dirty="0" smtClean="0">
                <a:solidFill>
                  <a:srgbClr val="002060"/>
                </a:solidFill>
              </a:rPr>
              <a:t>data streams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requires not only suitable transport protocols, but also high </a:t>
            </a:r>
            <a:r>
              <a:rPr lang="en-US" dirty="0" smtClean="0"/>
              <a:t>performance workstations </a:t>
            </a:r>
            <a:r>
              <a:rPr lang="en-US" dirty="0"/>
              <a:t>which are able to compute several multimedia streams </a:t>
            </a:r>
            <a:r>
              <a:rPr lang="en-US" dirty="0" smtClean="0"/>
              <a:t>simultaneously and </a:t>
            </a:r>
            <a:r>
              <a:rPr lang="en-US" dirty="0"/>
              <a:t>can transmit the packets in appropriate speed to the network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Multimedia applications have several requirements – as well for the data </a:t>
            </a:r>
            <a:r>
              <a:rPr lang="en-US" dirty="0" smtClean="0">
                <a:solidFill>
                  <a:srgbClr val="FF0000"/>
                </a:solidFill>
              </a:rPr>
              <a:t>transmission as </a:t>
            </a:r>
            <a:r>
              <a:rPr lang="en-US" dirty="0">
                <a:solidFill>
                  <a:srgbClr val="FF0000"/>
                </a:solidFill>
              </a:rPr>
              <a:t>for controlling interactivity</a:t>
            </a:r>
          </a:p>
          <a:p>
            <a:pPr algn="just"/>
            <a:r>
              <a:rPr lang="en-US" dirty="0"/>
              <a:t>For structuring control and transmission functionality and implement common </a:t>
            </a:r>
            <a:r>
              <a:rPr lang="en-US" dirty="0" smtClean="0"/>
              <a:t>protocols: make </a:t>
            </a:r>
            <a:r>
              <a:rPr lang="en-US" dirty="0"/>
              <a:t>a distinction to two system </a:t>
            </a:r>
            <a:r>
              <a:rPr lang="en-US" dirty="0" smtClean="0"/>
              <a:t>components </a:t>
            </a:r>
            <a:r>
              <a:rPr lang="en-US" i="1" dirty="0" smtClean="0">
                <a:solidFill>
                  <a:srgbClr val="002060"/>
                </a:solidFill>
              </a:rPr>
              <a:t>Application Subsystem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i="1" dirty="0" smtClean="0">
                <a:solidFill>
                  <a:srgbClr val="002060"/>
                </a:solidFill>
              </a:rPr>
              <a:t>Transport Subsystem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If the allocated capacity is too low at a given time:</a:t>
            </a:r>
          </a:p>
          <a:p>
            <a:pPr>
              <a:buNone/>
            </a:pPr>
            <a:r>
              <a:rPr lang="en-US" dirty="0"/>
              <a:t>1. Maybe buffering will help</a:t>
            </a:r>
          </a:p>
          <a:p>
            <a:pPr>
              <a:buNone/>
            </a:pPr>
            <a:r>
              <a:rPr lang="en-US" dirty="0"/>
              <a:t>2. Graceful degradation of quality; e.g.</a:t>
            </a:r>
          </a:p>
          <a:p>
            <a:pPr lvl="1"/>
            <a:r>
              <a:rPr lang="en-US" dirty="0"/>
              <a:t> skip on more B-frames in an MPEG stream</a:t>
            </a:r>
          </a:p>
          <a:p>
            <a:pPr lvl="1"/>
            <a:r>
              <a:rPr lang="en-US" dirty="0"/>
              <a:t> reduce color depth</a:t>
            </a:r>
          </a:p>
          <a:p>
            <a:pPr lvl="1"/>
            <a:r>
              <a:rPr lang="en-US" dirty="0"/>
              <a:t> reduce frames rate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8769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Data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End-to-end delay is limited by the speed of light but also by the </a:t>
            </a:r>
            <a:r>
              <a:rPr lang="en-US" dirty="0" smtClean="0"/>
              <a:t>intermediate network </a:t>
            </a:r>
            <a:r>
              <a:rPr lang="en-US" dirty="0"/>
              <a:t>nodes (routers)</a:t>
            </a:r>
          </a:p>
          <a:p>
            <a:r>
              <a:rPr lang="en-US" dirty="0" smtClean="0"/>
              <a:t> </a:t>
            </a:r>
            <a:r>
              <a:rPr lang="en-US" dirty="0"/>
              <a:t>Different applications require data transfer ranging from “normal” error free </a:t>
            </a:r>
            <a:r>
              <a:rPr lang="en-US" dirty="0" smtClean="0"/>
              <a:t>data transmission </a:t>
            </a:r>
            <a:r>
              <a:rPr lang="en-US" dirty="0"/>
              <a:t>up to time-constrained </a:t>
            </a:r>
            <a:r>
              <a:rPr lang="en-US" dirty="0" smtClean="0"/>
              <a:t>traffic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Real time communication demands low end-to-end delays – typically less than </a:t>
            </a:r>
            <a:r>
              <a:rPr lang="en-US" dirty="0" smtClean="0"/>
              <a:t>200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  <a:r>
              <a:rPr lang="en-US" dirty="0"/>
              <a:t>– and low jitter</a:t>
            </a:r>
          </a:p>
          <a:p>
            <a:r>
              <a:rPr lang="en-US" dirty="0" smtClean="0"/>
              <a:t> </a:t>
            </a:r>
            <a:r>
              <a:rPr lang="en-US" dirty="0"/>
              <a:t>Fast data delivering forces intelligent acknowledgment mechanisms, </a:t>
            </a:r>
            <a:r>
              <a:rPr lang="en-US" dirty="0" smtClean="0"/>
              <a:t>because send-and-wait </a:t>
            </a:r>
            <a:r>
              <a:rPr lang="en-US" dirty="0"/>
              <a:t>strategies are not suitable</a:t>
            </a:r>
          </a:p>
          <a:p>
            <a:r>
              <a:rPr lang="en-US" dirty="0" smtClean="0"/>
              <a:t> </a:t>
            </a:r>
            <a:r>
              <a:rPr lang="en-US" dirty="0"/>
              <a:t>Error free data delivery and real time communication requirements are difficult </a:t>
            </a:r>
            <a:r>
              <a:rPr lang="en-US" dirty="0" smtClean="0"/>
              <a:t>to grant </a:t>
            </a:r>
            <a:r>
              <a:rPr lang="en-US" dirty="0"/>
              <a:t>at the same time, because error free data delivering forces </a:t>
            </a:r>
            <a:r>
              <a:rPr lang="en-US" dirty="0" smtClean="0"/>
              <a:t>data retransmission </a:t>
            </a:r>
            <a:r>
              <a:rPr lang="en-US" dirty="0"/>
              <a:t>which will lead to high delays and large jitters!</a:t>
            </a:r>
          </a:p>
          <a:p>
            <a:r>
              <a:rPr lang="en-US" dirty="0"/>
              <a:t>→ This requires fast delivery services from the network and intelligent </a:t>
            </a:r>
            <a:r>
              <a:rPr lang="en-US" dirty="0" smtClean="0"/>
              <a:t>protocols which </a:t>
            </a:r>
            <a:r>
              <a:rPr lang="en-US" dirty="0"/>
              <a:t>transmit only necessary traffic!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Guarantees/ 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Service </a:t>
            </a:r>
            <a:r>
              <a:rPr lang="en-US" b="1" i="1" dirty="0"/>
              <a:t>guarantees</a:t>
            </a:r>
          </a:p>
          <a:p>
            <a:r>
              <a:rPr lang="en-US" dirty="0" smtClean="0"/>
              <a:t> </a:t>
            </a:r>
            <a:r>
              <a:rPr lang="en-US" dirty="0"/>
              <a:t>Service guarantees are important for the acceptance of multimedia applications</a:t>
            </a:r>
          </a:p>
          <a:p>
            <a:r>
              <a:rPr lang="en-US" dirty="0" smtClean="0"/>
              <a:t> </a:t>
            </a:r>
            <a:r>
              <a:rPr lang="en-US" dirty="0"/>
              <a:t>Multimedia applications need guarantees, such </a:t>
            </a:r>
            <a:r>
              <a:rPr lang="en-US" dirty="0" smtClean="0"/>
              <a:t>as: throughput </a:t>
            </a:r>
            <a:r>
              <a:rPr lang="en-US" dirty="0"/>
              <a:t>≥ </a:t>
            </a:r>
            <a:r>
              <a:rPr lang="en-US" dirty="0" err="1"/>
              <a:t>minvalue</a:t>
            </a:r>
            <a:r>
              <a:rPr lang="en-US" dirty="0"/>
              <a:t>, delay ≤ </a:t>
            </a:r>
            <a:r>
              <a:rPr lang="en-US" dirty="0" err="1"/>
              <a:t>maxvalue1</a:t>
            </a:r>
            <a:r>
              <a:rPr lang="en-US" dirty="0"/>
              <a:t>, jitter ≤ </a:t>
            </a:r>
            <a:r>
              <a:rPr lang="en-US" dirty="0" err="1"/>
              <a:t>maxvalue2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To give service guarantees, resource management must be used – without this, </a:t>
            </a:r>
            <a:r>
              <a:rPr lang="en-US" dirty="0" smtClean="0"/>
              <a:t>in end-systems </a:t>
            </a:r>
            <a:r>
              <a:rPr lang="en-US" dirty="0"/>
              <a:t>and switches/routers multimedia systems cannot provide reliable </a:t>
            </a:r>
            <a:r>
              <a:rPr lang="en-US" dirty="0" err="1" smtClean="0"/>
              <a:t>QoS</a:t>
            </a:r>
            <a:r>
              <a:rPr lang="en-US" dirty="0" smtClean="0"/>
              <a:t> to </a:t>
            </a:r>
            <a:r>
              <a:rPr lang="en-US" dirty="0"/>
              <a:t>their users because transmission over unreserved resources may lead </a:t>
            </a:r>
            <a:r>
              <a:rPr lang="en-US" dirty="0" smtClean="0"/>
              <a:t>to dropping </a:t>
            </a:r>
            <a:r>
              <a:rPr lang="en-US" dirty="0"/>
              <a:t>or delaying of packets</a:t>
            </a:r>
          </a:p>
          <a:p>
            <a:pPr>
              <a:buNone/>
            </a:pPr>
            <a:r>
              <a:rPr lang="en-US" b="1" i="1" dirty="0"/>
              <a:t>Multicasting</a:t>
            </a:r>
          </a:p>
          <a:p>
            <a:r>
              <a:rPr lang="en-US" dirty="0" smtClean="0"/>
              <a:t> </a:t>
            </a:r>
            <a:r>
              <a:rPr lang="en-US" dirty="0"/>
              <a:t>Multicasting is important for multimedia applications in terms of sharing </a:t>
            </a:r>
            <a:r>
              <a:rPr lang="en-US" dirty="0" smtClean="0"/>
              <a:t>resources like </a:t>
            </a:r>
            <a:r>
              <a:rPr lang="en-US" dirty="0"/>
              <a:t>the network bandwidth</a:t>
            </a:r>
          </a:p>
          <a:p>
            <a:r>
              <a:rPr lang="en-US" dirty="0" smtClean="0"/>
              <a:t> </a:t>
            </a:r>
            <a:r>
              <a:rPr lang="en-US" dirty="0"/>
              <a:t>Many multimedia applications, such as video conferencing, have </a:t>
            </a:r>
            <a:r>
              <a:rPr lang="en-US" dirty="0" smtClean="0"/>
              <a:t>multicast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Multimedia applications generate and consume a huge </a:t>
            </a:r>
            <a:r>
              <a:rPr lang="en-US" dirty="0" smtClean="0"/>
              <a:t>amount </a:t>
            </a:r>
            <a:r>
              <a:rPr lang="en-US" dirty="0"/>
              <a:t>of data. They </a:t>
            </a:r>
            <a:r>
              <a:rPr lang="en-US" dirty="0" smtClean="0"/>
              <a:t>produce high </a:t>
            </a:r>
            <a:r>
              <a:rPr lang="en-US" dirty="0"/>
              <a:t>demands for the underlying infrastructure and communication architecture: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Data should be copied directly from adapter to adapter to reduce copy </a:t>
            </a:r>
            <a:r>
              <a:rPr lang="en-US" dirty="0" smtClean="0"/>
              <a:t>overhead, e.g</a:t>
            </a:r>
            <a:r>
              <a:rPr lang="en-US" dirty="0"/>
              <a:t>. from the video board to the network interface by using direct memory </a:t>
            </a:r>
            <a:r>
              <a:rPr lang="en-US" dirty="0" smtClean="0"/>
              <a:t>access (DMA</a:t>
            </a:r>
            <a:r>
              <a:rPr lang="en-US" dirty="0"/>
              <a:t>). With DMA technique, the application itself never really touches the data, </a:t>
            </a:r>
            <a:r>
              <a:rPr lang="en-US" dirty="0" smtClean="0"/>
              <a:t>it only </a:t>
            </a:r>
            <a:r>
              <a:rPr lang="en-US" dirty="0"/>
              <a:t>sets the correct switches for the data flow by connecting sources to sinks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data transfer involved by the layered structure of the protocols form </a:t>
            </a:r>
            <a:r>
              <a:rPr lang="en-US" dirty="0" smtClean="0"/>
              <a:t>a bottleneck</a:t>
            </a:r>
            <a:r>
              <a:rPr lang="en-US" dirty="0"/>
              <a:t>, hence other mechanisms must be found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error-recovery some protocols use retransmission techniques which </a:t>
            </a:r>
            <a:r>
              <a:rPr lang="en-US" dirty="0" smtClean="0"/>
              <a:t>impose requirements </a:t>
            </a:r>
            <a:r>
              <a:rPr lang="en-US" dirty="0"/>
              <a:t>on buffer space for queues at the expense of larger end-to-end delays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synchronous behavior of most multimedia data streams must be mapped </a:t>
            </a:r>
            <a:r>
              <a:rPr lang="en-US" dirty="0" smtClean="0"/>
              <a:t>onto the </a:t>
            </a:r>
            <a:r>
              <a:rPr lang="en-US" dirty="0"/>
              <a:t>asynchronous transfer mode of the underlying networks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Are </a:t>
            </a:r>
            <a:r>
              <a:rPr lang="en-US" dirty="0"/>
              <a:t>the “old“ transport protocols like TCP and UDP suitable for </a:t>
            </a:r>
            <a:r>
              <a:rPr lang="en-US" dirty="0" smtClean="0"/>
              <a:t>multimedia transmission </a:t>
            </a:r>
            <a:r>
              <a:rPr lang="en-US" dirty="0"/>
              <a:t>and, if not, which new protocols exist or have to be developed?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Multimedia streaming has certain demands to the delivery of the </a:t>
            </a:r>
            <a:r>
              <a:rPr lang="en-US" dirty="0" smtClean="0"/>
              <a:t>data; the </a:t>
            </a:r>
            <a:r>
              <a:rPr lang="en-US" dirty="0"/>
              <a:t>most important parameters are:</a:t>
            </a:r>
          </a:p>
          <a:p>
            <a:pPr>
              <a:buNone/>
            </a:pPr>
            <a:r>
              <a:rPr lang="en-US" b="1" dirty="0"/>
              <a:t>Throughput (bits/s)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Which minimum/maximum/average data rate is necessary?</a:t>
            </a:r>
          </a:p>
          <a:p>
            <a:pPr>
              <a:buNone/>
            </a:pPr>
            <a:r>
              <a:rPr lang="en-US" b="1" dirty="0"/>
              <a:t>Transmission delay (ms)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Which maximum delay is tolerable?</a:t>
            </a:r>
          </a:p>
          <a:p>
            <a:pPr>
              <a:buNone/>
            </a:pPr>
            <a:r>
              <a:rPr lang="en-US" b="1" dirty="0"/>
              <a:t>Jitter (ms)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Which fluctuations in the transmission delay are tolerable?</a:t>
            </a:r>
          </a:p>
          <a:p>
            <a:pPr>
              <a:buNone/>
            </a:pPr>
            <a:r>
              <a:rPr lang="en-US" b="1" dirty="0"/>
              <a:t>Availability (%)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which probability the communication service is available?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/>
              <a:t>application have different requirements to those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ISO has defined parameterization of the services via </a:t>
            </a:r>
            <a:r>
              <a:rPr lang="en-US" dirty="0" err="1" smtClean="0"/>
              <a:t>QoS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ISO has defined </a:t>
            </a:r>
            <a:r>
              <a:rPr lang="en-US" dirty="0" err="1" smtClean="0"/>
              <a:t>QoS</a:t>
            </a:r>
            <a:r>
              <a:rPr lang="en-US" dirty="0" smtClean="0"/>
              <a:t> as a concept for specifying how “good” the offered networking services.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layer with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QoS</a:t>
            </a:r>
            <a:r>
              <a:rPr lang="en-US" dirty="0" smtClean="0"/>
              <a:t> was provided by network layer of Communication System.</a:t>
            </a:r>
          </a:p>
          <a:p>
            <a:r>
              <a:rPr lang="en-US" dirty="0" smtClean="0"/>
              <a:t>Enhanced </a:t>
            </a:r>
            <a:r>
              <a:rPr lang="en-US" dirty="0" err="1" smtClean="0"/>
              <a:t>Qos</a:t>
            </a:r>
            <a:r>
              <a:rPr lang="en-US" dirty="0" smtClean="0"/>
              <a:t> is achieved via adding </a:t>
            </a:r>
            <a:r>
              <a:rPr lang="en-US" dirty="0" err="1" smtClean="0"/>
              <a:t>QoS</a:t>
            </a:r>
            <a:r>
              <a:rPr lang="en-US" dirty="0" smtClean="0"/>
              <a:t> at transport services.</a:t>
            </a:r>
          </a:p>
          <a:p>
            <a:r>
              <a:rPr lang="en-US" dirty="0" smtClean="0"/>
              <a:t>Layered model of MCS with </a:t>
            </a:r>
            <a:r>
              <a:rPr lang="en-US" dirty="0" err="1" smtClean="0"/>
              <a:t>QoS</a:t>
            </a:r>
            <a:r>
              <a:rPr lang="en-US" dirty="0" smtClean="0"/>
              <a:t> : three layers : application , system, and devices. </a:t>
            </a:r>
            <a:endParaRPr lang="en-US" dirty="0" smtClean="0"/>
          </a:p>
          <a:p>
            <a:r>
              <a:rPr lang="en-US" dirty="0" smtClean="0"/>
              <a:t>Above layer may or may not have human user and if posses </a:t>
            </a:r>
            <a:r>
              <a:rPr lang="en-US" dirty="0" err="1" smtClean="0"/>
              <a:t>QoS</a:t>
            </a:r>
            <a:r>
              <a:rPr lang="en-US" dirty="0" smtClean="0"/>
              <a:t> specification also resides.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1828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2971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41148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sz="1200" dirty="0" smtClean="0"/>
              <a:t>(Operating and Communication System)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19600" y="5943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 Devices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57912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rot="5400000" flipH="1" flipV="1">
            <a:off x="5562600" y="4457700"/>
            <a:ext cx="12192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rot="16200000" flipH="1">
            <a:off x="7010400" y="4762500"/>
            <a:ext cx="10668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37338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Application </a:t>
            </a:r>
            <a:r>
              <a:rPr lang="en-US" sz="1100" dirty="0" err="1" smtClean="0"/>
              <a:t>QoS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7462962" y="251460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0" y="4876800"/>
            <a:ext cx="128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7200" y="5334000"/>
            <a:ext cx="1017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Network </a:t>
            </a:r>
            <a:r>
              <a:rPr lang="en-US" sz="1200" dirty="0" err="1" smtClean="0"/>
              <a:t>QoS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191000" y="5410200"/>
            <a:ext cx="169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MM Device </a:t>
            </a:r>
            <a:r>
              <a:rPr lang="en-US" dirty="0" err="1" smtClean="0"/>
              <a:t>QoS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rot="5400000">
            <a:off x="6819900" y="2667000"/>
            <a:ext cx="533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6781800" y="38481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935163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high – medium – low: requirements to the </a:t>
            </a:r>
            <a:r>
              <a:rPr lang="en-US" i="1" dirty="0" err="1"/>
              <a:t>QoS</a:t>
            </a:r>
            <a:r>
              <a:rPr lang="en-US" i="1" dirty="0"/>
              <a:t> parameter by the application</a:t>
            </a:r>
          </a:p>
          <a:p>
            <a:r>
              <a:rPr lang="en-US" i="1" dirty="0"/>
              <a:t>yellow: critical parameters; a certain degree of fulfillment of the application’s requirement is</a:t>
            </a:r>
          </a:p>
          <a:p>
            <a:r>
              <a:rPr lang="en-US" dirty="0"/>
              <a:t>needed for good application usage, but problems could be tolerated for a short time</a:t>
            </a:r>
          </a:p>
          <a:p>
            <a:r>
              <a:rPr lang="en-US" i="1" dirty="0"/>
              <a:t>red: highly critical parameters; if the requirement is not fulfilled, usage is not possible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1151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of </a:t>
            </a:r>
            <a:r>
              <a:rPr lang="en-US" dirty="0" err="1" smtClean="0"/>
              <a:t>QoS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QoS</a:t>
            </a:r>
            <a:r>
              <a:rPr lang="en-US" dirty="0"/>
              <a:t> parameters like before are network specific parameters; an application </a:t>
            </a:r>
            <a:r>
              <a:rPr lang="en-US" dirty="0" smtClean="0"/>
              <a:t>works with </a:t>
            </a:r>
            <a:r>
              <a:rPr lang="en-US" dirty="0"/>
              <a:t>more abstract terms – during connection establishment, translation </a:t>
            </a:r>
            <a:r>
              <a:rPr lang="en-US" dirty="0" smtClean="0"/>
              <a:t>between layers </a:t>
            </a:r>
            <a:r>
              <a:rPr lang="en-US" dirty="0"/>
              <a:t>is necessary:</a:t>
            </a:r>
          </a:p>
          <a:p>
            <a:r>
              <a:rPr lang="en-US" dirty="0" smtClean="0"/>
              <a:t> </a:t>
            </a:r>
            <a:r>
              <a:rPr lang="en-US" i="1" dirty="0"/>
              <a:t>Translation „Human Interface“ – „Application </a:t>
            </a:r>
            <a:r>
              <a:rPr lang="en-US" i="1" dirty="0" err="1"/>
              <a:t>QoS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 Tuning service provides Graphical User Interface (GUI) for input/output </a:t>
            </a:r>
            <a:r>
              <a:rPr lang="en-US" dirty="0" smtClean="0"/>
              <a:t>of application </a:t>
            </a:r>
            <a:r>
              <a:rPr lang="en-US" dirty="0" err="1"/>
              <a:t>QoS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i="1" dirty="0"/>
              <a:t>Translation „Application </a:t>
            </a:r>
            <a:r>
              <a:rPr lang="en-US" i="1" dirty="0" err="1"/>
              <a:t>QoS</a:t>
            </a:r>
            <a:r>
              <a:rPr lang="en-US" i="1" dirty="0"/>
              <a:t>“ – „System </a:t>
            </a:r>
            <a:r>
              <a:rPr lang="en-US" i="1" dirty="0" err="1"/>
              <a:t>QoS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 Translates video frame size to network packet size</a:t>
            </a:r>
          </a:p>
          <a:p>
            <a:pPr lvl="1"/>
            <a:r>
              <a:rPr lang="en-US" dirty="0"/>
              <a:t> May be connected with segmentation/reassembly functions</a:t>
            </a:r>
          </a:p>
          <a:p>
            <a:r>
              <a:rPr lang="en-US" dirty="0" smtClean="0"/>
              <a:t> </a:t>
            </a:r>
            <a:r>
              <a:rPr lang="en-US" i="1" dirty="0"/>
              <a:t>Translation „System </a:t>
            </a:r>
            <a:r>
              <a:rPr lang="en-US" i="1" dirty="0" err="1"/>
              <a:t>QoS</a:t>
            </a:r>
            <a:r>
              <a:rPr lang="en-US" i="1" dirty="0"/>
              <a:t>“ – „Network </a:t>
            </a:r>
            <a:r>
              <a:rPr lang="en-US" i="1" dirty="0" err="1"/>
              <a:t>QoS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 Maps system </a:t>
            </a:r>
            <a:r>
              <a:rPr lang="en-US" dirty="0" err="1"/>
              <a:t>QoS</a:t>
            </a:r>
            <a:r>
              <a:rPr lang="en-US" dirty="0"/>
              <a:t> (e.g. packet end-to-end delay) to the network </a:t>
            </a:r>
            <a:r>
              <a:rPr lang="en-US" dirty="0" err="1" smtClean="0"/>
              <a:t>QoS</a:t>
            </a:r>
            <a:r>
              <a:rPr lang="en-US" dirty="0" smtClean="0"/>
              <a:t> parameters </a:t>
            </a:r>
            <a:r>
              <a:rPr lang="en-US" dirty="0"/>
              <a:t>(e.g. end-to-end delay of cells in ATM networks)</a:t>
            </a:r>
          </a:p>
          <a:p>
            <a:pPr>
              <a:buNone/>
            </a:pPr>
            <a:r>
              <a:rPr lang="en-US" dirty="0"/>
              <a:t>Translation is bidirectional. This can cause problems:</a:t>
            </a:r>
          </a:p>
          <a:p>
            <a:r>
              <a:rPr lang="en-US" dirty="0" smtClean="0"/>
              <a:t> </a:t>
            </a:r>
            <a:r>
              <a:rPr lang="en-US" dirty="0"/>
              <a:t>Example: Video rate and video frame size determine the throughput for the </a:t>
            </a:r>
            <a:r>
              <a:rPr lang="en-US" dirty="0" smtClean="0"/>
              <a:t>network. Thus </a:t>
            </a:r>
            <a:r>
              <a:rPr lang="en-US" dirty="0"/>
              <a:t>a throughput reduction may result in either lowering the quality of the image </a:t>
            </a:r>
            <a:r>
              <a:rPr lang="en-US" dirty="0" smtClean="0"/>
              <a:t>or the </a:t>
            </a:r>
            <a:r>
              <a:rPr lang="en-US" dirty="0"/>
              <a:t>rate of successive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/>
              <a:t>Scaling is used for adapting a stream to available resources</a:t>
            </a:r>
          </a:p>
          <a:p>
            <a:r>
              <a:rPr lang="en-US" dirty="0" smtClean="0"/>
              <a:t> </a:t>
            </a:r>
            <a:r>
              <a:rPr lang="en-US" dirty="0"/>
              <a:t>Subsample a data stream to present a fraction of its original contents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Transparent scaling: can be applied independently from upper protocol layers, e.g. </a:t>
            </a:r>
            <a:r>
              <a:rPr lang="en-US" i="1" dirty="0" smtClean="0"/>
              <a:t>by </a:t>
            </a:r>
            <a:r>
              <a:rPr lang="en-US" dirty="0" smtClean="0"/>
              <a:t>dropping </a:t>
            </a:r>
            <a:r>
              <a:rPr lang="en-US" dirty="0"/>
              <a:t>some identifiable portions of the data stream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Non-transparent scaling: requires interactions of the transport system with </a:t>
            </a:r>
            <a:r>
              <a:rPr lang="en-US" i="1" dirty="0" smtClean="0"/>
              <a:t>upper </a:t>
            </a:r>
            <a:r>
              <a:rPr lang="en-US" dirty="0" smtClean="0"/>
              <a:t>layers</a:t>
            </a:r>
            <a:r>
              <a:rPr lang="en-US" dirty="0"/>
              <a:t>, e.g. modification of some coding algorithm parameters or recording in </a:t>
            </a:r>
            <a:r>
              <a:rPr lang="en-US" dirty="0" smtClean="0"/>
              <a:t>a different </a:t>
            </a:r>
            <a:r>
              <a:rPr lang="en-US" dirty="0"/>
              <a:t>format.</a:t>
            </a:r>
          </a:p>
          <a:p>
            <a:r>
              <a:rPr lang="en-US" dirty="0" smtClean="0"/>
              <a:t> </a:t>
            </a:r>
            <a:r>
              <a:rPr lang="en-US" dirty="0"/>
              <a:t>Scaling can be applied to audio and to video data:</a:t>
            </a:r>
          </a:p>
          <a:p>
            <a:pPr lvl="1"/>
            <a:r>
              <a:rPr lang="en-US" dirty="0"/>
              <a:t> Transparent scaling is not good for audio, because presenting a fraction is </a:t>
            </a:r>
            <a:r>
              <a:rPr lang="en-US" dirty="0" smtClean="0"/>
              <a:t>easily noticed </a:t>
            </a:r>
            <a:r>
              <a:rPr lang="en-US" dirty="0"/>
              <a:t>by the human listener</a:t>
            </a:r>
          </a:p>
          <a:p>
            <a:pPr lvl="1">
              <a:buNone/>
            </a:pPr>
            <a:r>
              <a:rPr lang="en-US" dirty="0"/>
              <a:t>→ Non-transparent scaling, e.g. by changing the sampling rate is preferred for audio</a:t>
            </a:r>
          </a:p>
          <a:p>
            <a:r>
              <a:rPr lang="en-US" dirty="0" smtClean="0"/>
              <a:t> </a:t>
            </a:r>
            <a:r>
              <a:rPr lang="en-US" dirty="0"/>
              <a:t>For video, the suitable scaling method depends on the compression methods:</a:t>
            </a:r>
          </a:p>
          <a:p>
            <a:pPr lvl="1"/>
            <a:r>
              <a:rPr lang="en-US" dirty="0"/>
              <a:t> Temporal scaling reduces number of transmitted video frames, best suited for </a:t>
            </a:r>
            <a:r>
              <a:rPr lang="en-US" dirty="0" smtClean="0"/>
              <a:t>video with </a:t>
            </a:r>
            <a:r>
              <a:rPr lang="en-US" dirty="0"/>
              <a:t>individual self-contained frames</a:t>
            </a:r>
          </a:p>
          <a:p>
            <a:pPr lvl="1"/>
            <a:r>
              <a:rPr lang="en-US" dirty="0"/>
              <a:t> Spatial scaling reduces number of pixels of each image</a:t>
            </a:r>
          </a:p>
          <a:p>
            <a:pPr lvl="1"/>
            <a:r>
              <a:rPr lang="en-US" dirty="0"/>
              <a:t> Frequency scaling reduces the number of DCT coefficients in coding algorithm</a:t>
            </a:r>
          </a:p>
          <a:p>
            <a:pPr lvl="1"/>
            <a:r>
              <a:rPr lang="en-US" dirty="0"/>
              <a:t> Amplitude scaling reduces the color depth by coarser quantization of the </a:t>
            </a:r>
            <a:r>
              <a:rPr lang="en-US" dirty="0" smtClean="0"/>
              <a:t>DCT coefficients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4419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b="1" i="1" dirty="0"/>
              <a:t>1. Application Subsystem</a:t>
            </a:r>
          </a:p>
          <a:p>
            <a:pPr lvl="1" algn="just"/>
            <a:r>
              <a:rPr lang="en-US" dirty="0"/>
              <a:t> Responsible for the management and service issues for group cooperation </a:t>
            </a:r>
            <a:r>
              <a:rPr lang="en-US" dirty="0" smtClean="0"/>
              <a:t>and session </a:t>
            </a:r>
            <a:r>
              <a:rPr lang="en-US" dirty="0"/>
              <a:t>orchestration</a:t>
            </a:r>
          </a:p>
          <a:p>
            <a:pPr lvl="1" algn="just"/>
            <a:r>
              <a:rPr lang="en-US" dirty="0"/>
              <a:t> Supporting a large scale of multimedia applications, e.g.</a:t>
            </a:r>
          </a:p>
          <a:p>
            <a:pPr lvl="2" algn="just"/>
            <a:r>
              <a:rPr lang="en-US" dirty="0" smtClean="0"/>
              <a:t> </a:t>
            </a:r>
            <a:r>
              <a:rPr lang="en-US" dirty="0"/>
              <a:t>Multimedia Mail</a:t>
            </a:r>
          </a:p>
          <a:p>
            <a:pPr lvl="2" algn="just"/>
            <a:r>
              <a:rPr lang="en-US" dirty="0" smtClean="0"/>
              <a:t> </a:t>
            </a:r>
            <a:r>
              <a:rPr lang="en-US" dirty="0"/>
              <a:t>Virtual Reality Applications</a:t>
            </a:r>
          </a:p>
          <a:p>
            <a:pPr lvl="2" algn="just"/>
            <a:r>
              <a:rPr lang="en-US" dirty="0" smtClean="0"/>
              <a:t> </a:t>
            </a:r>
            <a:r>
              <a:rPr lang="en-US" dirty="0"/>
              <a:t>Video Conferencing</a:t>
            </a:r>
          </a:p>
          <a:p>
            <a:pPr lvl="2" algn="just"/>
            <a:r>
              <a:rPr lang="en-US" dirty="0" smtClean="0"/>
              <a:t> </a:t>
            </a:r>
            <a:r>
              <a:rPr lang="en-US" dirty="0"/>
              <a:t>CSCW (Computer </a:t>
            </a:r>
            <a:r>
              <a:rPr lang="en-US" dirty="0" smtClean="0"/>
              <a:t>Supported Cooperative </a:t>
            </a:r>
            <a:r>
              <a:rPr lang="en-US" dirty="0"/>
              <a:t>Work)</a:t>
            </a:r>
          </a:p>
          <a:p>
            <a:pPr algn="just">
              <a:buNone/>
            </a:pPr>
            <a:r>
              <a:rPr lang="en-US" b="1" i="1" dirty="0"/>
              <a:t>2. Transport Subsystem</a:t>
            </a:r>
          </a:p>
          <a:p>
            <a:pPr lvl="1" algn="just"/>
            <a:r>
              <a:rPr lang="en-US" dirty="0"/>
              <a:t> Transport and network layer </a:t>
            </a:r>
            <a:r>
              <a:rPr lang="en-US" dirty="0" smtClean="0"/>
              <a:t>protocols for </a:t>
            </a:r>
            <a:r>
              <a:rPr lang="en-US" dirty="0"/>
              <a:t>multimedia applications (streaming)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200400"/>
            <a:ext cx="2333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Active vs. passive resources (depending on their autonomous processing capabilities)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Active resources:</a:t>
            </a:r>
            <a:r>
              <a:rPr lang="en-US" dirty="0" smtClean="0"/>
              <a:t> CPU, network interface card, etc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Passive resources:</a:t>
            </a:r>
            <a:r>
              <a:rPr lang="en-US" dirty="0" smtClean="0"/>
              <a:t> file system, main memory, etc</a:t>
            </a:r>
          </a:p>
          <a:p>
            <a:pPr>
              <a:buNone/>
            </a:pPr>
            <a:r>
              <a:rPr lang="en-US" i="1" dirty="0" smtClean="0"/>
              <a:t>  Shared vs. exclusive resource usage</a:t>
            </a:r>
          </a:p>
          <a:p>
            <a:r>
              <a:rPr lang="en-US" dirty="0" smtClean="0"/>
              <a:t> Active resource are usually allocated exclusively whereas passive ones can be shared by multiple tasks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smtClean="0"/>
              <a:t>  </a:t>
            </a:r>
            <a:r>
              <a:rPr lang="en-US" i="1" dirty="0" smtClean="0"/>
              <a:t>Single vs. multiple resource occurrences</a:t>
            </a:r>
          </a:p>
          <a:p>
            <a:r>
              <a:rPr lang="en-US" dirty="0" smtClean="0"/>
              <a:t> A “normal” workstation for a human user usually contains only a single CPU, whereas many servers contain two or more CPUs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Main goal of Resource Management: providing guaranteed delivery of multimedia data</a:t>
            </a:r>
          </a:p>
          <a:p>
            <a:pPr>
              <a:buNone/>
            </a:pPr>
            <a:r>
              <a:rPr lang="en-US" dirty="0" smtClean="0"/>
              <a:t>→ Three main actions:</a:t>
            </a:r>
          </a:p>
          <a:p>
            <a:pPr lvl="1"/>
            <a:r>
              <a:rPr lang="en-US" dirty="0" smtClean="0"/>
              <a:t> Reserve and allocate resources (end-to-end) during establishment (</a:t>
            </a:r>
            <a:r>
              <a:rPr lang="en-US" dirty="0" err="1" smtClean="0"/>
              <a:t>QoS</a:t>
            </a:r>
            <a:r>
              <a:rPr lang="en-US" dirty="0" smtClean="0"/>
              <a:t> negotiation, resource reservation)</a:t>
            </a:r>
          </a:p>
          <a:p>
            <a:pPr lvl="1"/>
            <a:r>
              <a:rPr lang="en-US" dirty="0" smtClean="0"/>
              <a:t> Provide resources according to a </a:t>
            </a:r>
            <a:r>
              <a:rPr lang="en-US" dirty="0" err="1" smtClean="0"/>
              <a:t>QoS</a:t>
            </a:r>
            <a:r>
              <a:rPr lang="en-US" dirty="0" smtClean="0"/>
              <a:t> specification (Admission control, traffic shaping, scheduling)</a:t>
            </a:r>
          </a:p>
          <a:p>
            <a:pPr lvl="1"/>
            <a:r>
              <a:rPr lang="en-US" dirty="0" smtClean="0"/>
              <a:t> Adapt to resource changes during data processing (Resource monitoring and adaptation)</a:t>
            </a:r>
          </a:p>
          <a:p>
            <a:pPr>
              <a:buNone/>
            </a:pPr>
            <a:r>
              <a:rPr lang="en-US" dirty="0" smtClean="0"/>
              <a:t>Relations between </a:t>
            </a:r>
            <a:r>
              <a:rPr lang="en-US" dirty="0" err="1" smtClean="0"/>
              <a:t>QoS</a:t>
            </a:r>
            <a:r>
              <a:rPr lang="en-US" dirty="0" smtClean="0"/>
              <a:t> and resources: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QoS</a:t>
            </a:r>
            <a:r>
              <a:rPr lang="en-US" dirty="0" smtClean="0"/>
              <a:t> parameters ⇔ resource quantity allocated to the service and resource scheduling</a:t>
            </a:r>
          </a:p>
          <a:p>
            <a:pPr lvl="1">
              <a:buNone/>
            </a:pPr>
            <a:r>
              <a:rPr lang="en-US" dirty="0" smtClean="0"/>
              <a:t>→ Resource Management handles different mappings between </a:t>
            </a:r>
            <a:r>
              <a:rPr lang="en-US" dirty="0" err="1" smtClean="0"/>
              <a:t>QoS</a:t>
            </a:r>
            <a:r>
              <a:rPr lang="en-US" dirty="0" smtClean="0"/>
              <a:t> parameters and the corresponding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1818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Streaming multimedia data often is used in </a:t>
            </a:r>
            <a:r>
              <a:rPr lang="en-US" b="1" i="1" dirty="0"/>
              <a:t>cooperative computing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Beneath streaming services (transport subsystem), some control functionality </a:t>
            </a:r>
            <a:r>
              <a:rPr lang="en-US" dirty="0" smtClean="0"/>
              <a:t>for cooperation </a:t>
            </a:r>
            <a:r>
              <a:rPr lang="en-US" dirty="0"/>
              <a:t>support is needed</a:t>
            </a:r>
          </a:p>
          <a:p>
            <a:r>
              <a:rPr lang="en-US" dirty="0" smtClean="0"/>
              <a:t> </a:t>
            </a:r>
            <a:r>
              <a:rPr lang="en-US" dirty="0"/>
              <a:t>Cooperative Computing is generally known as </a:t>
            </a:r>
            <a:r>
              <a:rPr lang="en-US" i="1" dirty="0"/>
              <a:t>Computer Supported Cooperative </a:t>
            </a:r>
            <a:r>
              <a:rPr lang="en-US" i="1" dirty="0" smtClean="0"/>
              <a:t>Work </a:t>
            </a:r>
            <a:r>
              <a:rPr lang="en-US" dirty="0" smtClean="0"/>
              <a:t>(CSCW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b="1" dirty="0" smtClean="0"/>
              <a:t>Applications or Tools </a:t>
            </a:r>
            <a:r>
              <a:rPr lang="en-US" b="1" dirty="0"/>
              <a:t>for cooperative computing:</a:t>
            </a:r>
          </a:p>
          <a:p>
            <a:pPr lvl="1"/>
            <a:r>
              <a:rPr lang="en-US" dirty="0"/>
              <a:t> Electronic mail</a:t>
            </a:r>
          </a:p>
          <a:p>
            <a:pPr lvl="1"/>
            <a:r>
              <a:rPr lang="en-US" dirty="0"/>
              <a:t> Shared whiteboards</a:t>
            </a:r>
          </a:p>
          <a:p>
            <a:pPr lvl="1"/>
            <a:r>
              <a:rPr lang="en-US" dirty="0"/>
              <a:t> Screen sharing tools</a:t>
            </a:r>
          </a:p>
          <a:p>
            <a:pPr lvl="1"/>
            <a:r>
              <a:rPr lang="en-US" dirty="0"/>
              <a:t> Application sharing</a:t>
            </a:r>
          </a:p>
          <a:p>
            <a:pPr lvl="1"/>
            <a:r>
              <a:rPr lang="en-US" dirty="0"/>
              <a:t> Text-based conferencing </a:t>
            </a:r>
            <a:r>
              <a:rPr lang="en-US" dirty="0" smtClean="0"/>
              <a:t>systems (MS Messenger)</a:t>
            </a:r>
          </a:p>
          <a:p>
            <a:pPr lvl="1"/>
            <a:r>
              <a:rPr lang="en-US" dirty="0" smtClean="0"/>
              <a:t>Desktop teleconferencing (NetMeeting)</a:t>
            </a:r>
            <a:endParaRPr lang="en-US" dirty="0"/>
          </a:p>
          <a:p>
            <a:pPr lvl="1"/>
            <a:r>
              <a:rPr lang="en-US" dirty="0"/>
              <a:t> Video conference systems (e.g. </a:t>
            </a:r>
            <a:r>
              <a:rPr lang="en-US" dirty="0" err="1"/>
              <a:t>MBone</a:t>
            </a:r>
            <a:r>
              <a:rPr lang="en-US" dirty="0"/>
              <a:t> Tools, </a:t>
            </a:r>
            <a:r>
              <a:rPr lang="en-US" dirty="0" err="1"/>
              <a:t>ProShare</a:t>
            </a:r>
            <a:r>
              <a:rPr lang="en-US" dirty="0"/>
              <a:t> from Intel, </a:t>
            </a:r>
            <a:r>
              <a:rPr lang="en-US" dirty="0" err="1" smtClean="0"/>
              <a:t>PictureTel</a:t>
            </a:r>
            <a:r>
              <a:rPr lang="en-US" dirty="0" smtClean="0"/>
              <a:t>, </a:t>
            </a:r>
            <a:r>
              <a:rPr lang="en-US" dirty="0" err="1" smtClean="0"/>
              <a:t>Teles</a:t>
            </a:r>
            <a:r>
              <a:rPr lang="en-US" dirty="0" smtClean="0"/>
              <a:t> </a:t>
            </a:r>
            <a:r>
              <a:rPr lang="en-US" dirty="0"/>
              <a:t>Online, NetMeeting from Microsoft)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Computer-Supported cooperation may be </a:t>
            </a:r>
            <a:r>
              <a:rPr lang="en-US" dirty="0" smtClean="0"/>
              <a:t>Classified  </a:t>
            </a:r>
            <a:r>
              <a:rPr lang="en-US" dirty="0"/>
              <a:t>according to the following parameters:</a:t>
            </a:r>
          </a:p>
          <a:p>
            <a:r>
              <a:rPr lang="en-US" b="1" i="1" dirty="0" smtClean="0"/>
              <a:t>Time</a:t>
            </a:r>
            <a:endParaRPr lang="en-US" b="1" i="1" dirty="0"/>
          </a:p>
          <a:p>
            <a:pPr lvl="1"/>
            <a:r>
              <a:rPr lang="en-US" dirty="0"/>
              <a:t> Asynchronous cooperative work (not at the same time)</a:t>
            </a:r>
          </a:p>
          <a:p>
            <a:pPr lvl="1"/>
            <a:r>
              <a:rPr lang="en-US" dirty="0"/>
              <a:t> Synchronous cooperative work (at the same time)</a:t>
            </a:r>
          </a:p>
          <a:p>
            <a:r>
              <a:rPr lang="en-US" b="1" i="1" dirty="0" smtClean="0"/>
              <a:t>User </a:t>
            </a:r>
            <a:r>
              <a:rPr lang="en-US" b="1" i="1" dirty="0"/>
              <a:t>Scale</a:t>
            </a:r>
          </a:p>
          <a:p>
            <a:pPr lvl="1"/>
            <a:r>
              <a:rPr lang="en-US" dirty="0"/>
              <a:t> Single user, two users (“dialogue, point to point“, direct cooperation) or groups </a:t>
            </a:r>
            <a:r>
              <a:rPr lang="en-US" dirty="0" smtClean="0"/>
              <a:t>with more </a:t>
            </a:r>
            <a:r>
              <a:rPr lang="en-US" dirty="0"/>
              <a:t>than two users</a:t>
            </a:r>
          </a:p>
          <a:p>
            <a:pPr lvl="1"/>
            <a:r>
              <a:rPr lang="en-US" dirty="0"/>
              <a:t> Static or dynamic groups, depending on if the members are pre-determined or not</a:t>
            </a:r>
          </a:p>
          <a:p>
            <a:r>
              <a:rPr lang="en-US" b="1" i="1" dirty="0" smtClean="0"/>
              <a:t>Control</a:t>
            </a:r>
            <a:endParaRPr lang="en-US" b="1" i="1" dirty="0"/>
          </a:p>
          <a:p>
            <a:pPr lvl="1"/>
            <a:r>
              <a:rPr lang="en-US" dirty="0"/>
              <a:t> Centralized, i.e. controlled by a “chairman”</a:t>
            </a:r>
          </a:p>
          <a:p>
            <a:pPr lvl="1"/>
            <a:r>
              <a:rPr lang="en-US" dirty="0"/>
              <a:t> Distributed, i.e. control protocols provide consistent cooperation</a:t>
            </a:r>
          </a:p>
          <a:p>
            <a:r>
              <a:rPr lang="en-US" b="1" dirty="0" smtClean="0"/>
              <a:t> </a:t>
            </a:r>
            <a:r>
              <a:rPr lang="en-US" b="1" i="1" dirty="0"/>
              <a:t>Locality</a:t>
            </a:r>
          </a:p>
          <a:p>
            <a:pPr lvl="1"/>
            <a:r>
              <a:rPr lang="en-US" dirty="0"/>
              <a:t> Cooperation at the same place</a:t>
            </a:r>
          </a:p>
          <a:p>
            <a:pPr lvl="1"/>
            <a:r>
              <a:rPr lang="en-US" dirty="0"/>
              <a:t> Tele-cooperation of users at different places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8984" y="1447800"/>
            <a:ext cx="458501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048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Cooperation-transparent </a:t>
            </a:r>
            <a:r>
              <a:rPr lang="en-US" dirty="0"/>
              <a:t>systems</a:t>
            </a:r>
          </a:p>
          <a:p>
            <a:pPr lvl="1" algn="just"/>
            <a:r>
              <a:rPr lang="en-US" dirty="0"/>
              <a:t> Existing applications are extended for </a:t>
            </a:r>
            <a:r>
              <a:rPr lang="en-US" dirty="0" smtClean="0"/>
              <a:t>cooperation (Single </a:t>
            </a:r>
            <a:r>
              <a:rPr lang="en-US" dirty="0"/>
              <a:t>user document editors expanded for simultaneous editing of a </a:t>
            </a:r>
            <a:r>
              <a:rPr lang="en-US" dirty="0" smtClean="0"/>
              <a:t>shared document </a:t>
            </a:r>
            <a:r>
              <a:rPr lang="en-US" dirty="0"/>
              <a:t>among several users, e.g. some text processors)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Cooperation-aware systems</a:t>
            </a:r>
          </a:p>
          <a:p>
            <a:pPr lvl="1" algn="just"/>
            <a:r>
              <a:rPr lang="en-US" dirty="0"/>
              <a:t> Dedicated software application for </a:t>
            </a:r>
            <a:r>
              <a:rPr lang="en-US" dirty="0" smtClean="0"/>
              <a:t>CSCW (e.g</a:t>
            </a:r>
            <a:r>
              <a:rPr lang="en-US" dirty="0"/>
              <a:t>. Lotus Notes, conferencing systems)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Group 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229600" cy="944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Communication of multiple users in a synchronous or an asynchronous mode with centralized or distributed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6562323" cy="403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Group 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GCA  consists of</a:t>
            </a:r>
            <a:endParaRPr lang="en-US" b="1" dirty="0"/>
          </a:p>
          <a:p>
            <a:endParaRPr lang="en-US" b="1" dirty="0" smtClean="0"/>
          </a:p>
          <a:p>
            <a:r>
              <a:rPr lang="en-US" b="1" u="sng" dirty="0" smtClean="0"/>
              <a:t>Support </a:t>
            </a:r>
            <a:r>
              <a:rPr lang="en-US" b="1" u="sng" dirty="0"/>
              <a:t>Model</a:t>
            </a:r>
            <a:r>
              <a:rPr lang="en-US" b="1" u="sng" dirty="0" smtClean="0"/>
              <a:t>: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It consists of </a:t>
            </a:r>
            <a:r>
              <a:rPr lang="en-US" i="1" dirty="0" smtClean="0"/>
              <a:t> </a:t>
            </a:r>
            <a:r>
              <a:rPr lang="en-US" i="1" dirty="0"/>
              <a:t>Group communication agents </a:t>
            </a:r>
            <a:r>
              <a:rPr lang="en-US" i="1" dirty="0" smtClean="0"/>
              <a:t>cooperating </a:t>
            </a:r>
            <a:r>
              <a:rPr lang="en-US" i="1" dirty="0"/>
              <a:t>via a multicast </a:t>
            </a:r>
            <a:r>
              <a:rPr lang="en-US" i="1" dirty="0" smtClean="0"/>
              <a:t>network. GC Agents uses following for collaborations: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002060"/>
                </a:solidFill>
              </a:rPr>
              <a:t>Group </a:t>
            </a:r>
            <a:r>
              <a:rPr lang="en-US" b="1" i="1" dirty="0">
                <a:solidFill>
                  <a:srgbClr val="002060"/>
                </a:solidFill>
              </a:rPr>
              <a:t>rendezvous</a:t>
            </a:r>
            <a:r>
              <a:rPr lang="en-US" i="1" dirty="0"/>
              <a:t> (organization of meetings and delivering information)</a:t>
            </a:r>
          </a:p>
          <a:p>
            <a:pPr lvl="1"/>
            <a:r>
              <a:rPr lang="en-US" b="1" i="1" dirty="0" smtClean="0">
                <a:solidFill>
                  <a:srgbClr val="002060"/>
                </a:solidFill>
              </a:rPr>
              <a:t>Shared </a:t>
            </a:r>
            <a:r>
              <a:rPr lang="en-US" b="1" i="1" dirty="0">
                <a:solidFill>
                  <a:srgbClr val="002060"/>
                </a:solidFill>
              </a:rPr>
              <a:t>applications</a:t>
            </a:r>
            <a:r>
              <a:rPr lang="en-US" b="1" i="1" dirty="0"/>
              <a:t> </a:t>
            </a:r>
            <a:r>
              <a:rPr lang="en-US" i="1" dirty="0"/>
              <a:t>(simultaneous replication and modification of information </a:t>
            </a:r>
            <a:r>
              <a:rPr lang="en-US" i="1" dirty="0" smtClean="0"/>
              <a:t>to </a:t>
            </a:r>
            <a:r>
              <a:rPr lang="en-US" dirty="0" smtClean="0"/>
              <a:t>multiple </a:t>
            </a:r>
            <a:r>
              <a:rPr lang="en-US" dirty="0" smtClean="0"/>
              <a:t>users e.g</a:t>
            </a:r>
            <a:r>
              <a:rPr lang="en-US" dirty="0"/>
              <a:t>. </a:t>
            </a:r>
            <a:r>
              <a:rPr lang="en-US" dirty="0" err="1" smtClean="0"/>
              <a:t>tele</a:t>
            </a:r>
            <a:r>
              <a:rPr lang="en-US" dirty="0" smtClean="0"/>
              <a:t>-pointing</a:t>
            </a:r>
            <a:r>
              <a:rPr lang="en-US" dirty="0"/>
              <a:t>, joint editing)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Conferencing (audio/video)</a:t>
            </a:r>
          </a:p>
          <a:p>
            <a:r>
              <a:rPr lang="en-US" b="1" u="sng" dirty="0" smtClean="0"/>
              <a:t>System </a:t>
            </a:r>
            <a:r>
              <a:rPr lang="en-US" b="1" u="sng" dirty="0"/>
              <a:t>Model:</a:t>
            </a:r>
          </a:p>
          <a:p>
            <a:pPr lvl="1"/>
            <a:r>
              <a:rPr lang="en-US" dirty="0" smtClean="0"/>
              <a:t>Client/server </a:t>
            </a:r>
            <a:r>
              <a:rPr lang="en-US" dirty="0"/>
              <a:t>model</a:t>
            </a:r>
          </a:p>
          <a:p>
            <a:r>
              <a:rPr lang="en-US" b="1" u="sng" dirty="0"/>
              <a:t>Interface Model: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Exchanging information within the support model (object oriented)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Group 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Clients: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User interfaces supporting interaction between group members and the system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User Protocols: Between the clients, e.g.</a:t>
            </a:r>
          </a:p>
          <a:p>
            <a:pPr lvl="2"/>
            <a:r>
              <a:rPr lang="en-US" dirty="0"/>
              <a:t> Open, close, dynamically join or leave a meeting</a:t>
            </a:r>
          </a:p>
          <a:p>
            <a:pPr lvl="2"/>
            <a:r>
              <a:rPr lang="en-US" dirty="0"/>
              <a:t> Floor passing (</a:t>
            </a:r>
            <a:r>
              <a:rPr lang="en-US" i="1" dirty="0"/>
              <a:t>Floor = kind of token held by the participant currently </a:t>
            </a:r>
            <a:r>
              <a:rPr lang="en-US" i="1" dirty="0" smtClean="0"/>
              <a:t>performing </a:t>
            </a:r>
            <a:r>
              <a:rPr lang="en-US" dirty="0" smtClean="0"/>
              <a:t>an </a:t>
            </a:r>
            <a:r>
              <a:rPr lang="en-US" dirty="0"/>
              <a:t>action)</a:t>
            </a:r>
          </a:p>
          <a:p>
            <a:r>
              <a:rPr lang="en-US" b="1" dirty="0"/>
              <a:t>Servers: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Specialized servers for different tasks of the group communication work, e.g.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Directory server (for group rendezvous services)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Application sharing server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Conference server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Multimedia server (for </a:t>
            </a:r>
            <a:r>
              <a:rPr lang="en-US" i="1" dirty="0" err="1"/>
              <a:t>intermedia</a:t>
            </a:r>
            <a:r>
              <a:rPr lang="en-US" i="1" dirty="0"/>
              <a:t> synchronization)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Group Work Management Protocols: Between the clients and the servers, e.g.</a:t>
            </a:r>
          </a:p>
          <a:p>
            <a:pPr lvl="2"/>
            <a:r>
              <a:rPr lang="en-US" dirty="0"/>
              <a:t> Registration of meetings</a:t>
            </a:r>
          </a:p>
          <a:p>
            <a:pPr lvl="2"/>
            <a:r>
              <a:rPr lang="en-US" dirty="0"/>
              <a:t> Queries for information about 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AB45-C010-4909-908D-FF15EE247C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khec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2724</Words>
  <Application>Microsoft Office PowerPoint</Application>
  <PresentationFormat>On-screen Show (4:3)</PresentationFormat>
  <Paragraphs>332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Multimedia Communication System</vt:lpstr>
      <vt:lpstr>Communication Aspect</vt:lpstr>
      <vt:lpstr>Communication Aspects</vt:lpstr>
      <vt:lpstr>Application Subsystem</vt:lpstr>
      <vt:lpstr>Cooperation Dimensions</vt:lpstr>
      <vt:lpstr>Cooperation Operation</vt:lpstr>
      <vt:lpstr>Group Communication Architecture</vt:lpstr>
      <vt:lpstr>Group Communication Architecture</vt:lpstr>
      <vt:lpstr>Group Communication Architecture</vt:lpstr>
      <vt:lpstr>Group Rendezvous</vt:lpstr>
      <vt:lpstr>Application Sharing</vt:lpstr>
      <vt:lpstr>Application Sharing</vt:lpstr>
      <vt:lpstr>Application Sharing Architecture</vt:lpstr>
      <vt:lpstr>Application Sharing</vt:lpstr>
      <vt:lpstr>Application Sharing Architecture</vt:lpstr>
      <vt:lpstr>Audio/Video Conferencing</vt:lpstr>
      <vt:lpstr>Transport Subsystem</vt:lpstr>
      <vt:lpstr>Transport Subsystem</vt:lpstr>
      <vt:lpstr>Data Throughput</vt:lpstr>
      <vt:lpstr>Data Throughput</vt:lpstr>
      <vt:lpstr>Fast Data Forwarding</vt:lpstr>
      <vt:lpstr>Service Guarantees/ Multicasting</vt:lpstr>
      <vt:lpstr>Transport Subsystem</vt:lpstr>
      <vt:lpstr>Quality of Service</vt:lpstr>
      <vt:lpstr>Basic Concepts</vt:lpstr>
      <vt:lpstr>MCS layer with QoS</vt:lpstr>
      <vt:lpstr>Quality of Service</vt:lpstr>
      <vt:lpstr>Translation of QoS Parameters</vt:lpstr>
      <vt:lpstr>Scaling</vt:lpstr>
      <vt:lpstr>Resource</vt:lpstr>
      <vt:lpstr>Resource Management</vt:lpstr>
      <vt:lpstr>Resource Management</vt:lpstr>
    </vt:vector>
  </TitlesOfParts>
  <Company>khec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Communication System</dc:title>
  <dc:creator>khec</dc:creator>
  <cp:lastModifiedBy>khec</cp:lastModifiedBy>
  <cp:revision>75</cp:revision>
  <dcterms:created xsi:type="dcterms:W3CDTF">2014-01-12T04:50:56Z</dcterms:created>
  <dcterms:modified xsi:type="dcterms:W3CDTF">2014-01-12T16:36:37Z</dcterms:modified>
</cp:coreProperties>
</file>