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5" r:id="rId4"/>
    <p:sldId id="258" r:id="rId5"/>
    <p:sldId id="286" r:id="rId6"/>
    <p:sldId id="260" r:id="rId7"/>
    <p:sldId id="261" r:id="rId8"/>
    <p:sldId id="262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ec" initials="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3C261-DA2A-4C13-AC63-62797AE8D717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1C8DA-3796-4FC6-BE32-DB964CF114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8C4B-F1D9-4C75-8FEA-943C0E8F9B3E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E788-385F-42D9-B015-BBFB9DDCDCE1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99EE-E6A0-49ED-A10E-B83816E48053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0DA8-7049-43D7-A471-384FC464468A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DF2B-9638-4F27-A57C-4697B60675B1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8B67-36FB-44C7-B305-9DE80234889C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7664-02A2-4F22-AF7B-D76897C77F7C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181E-7EB2-44A8-AF6D-F896DEE5A752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7EC8-E924-443C-BAFB-B61F78B3E6D5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5ECB-832F-4059-9B61-E3AFC85B367E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AD90-74F8-4DC0-B131-BD036B3F115A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2249-3BFD-4B50-ADDC-CDBD5041921D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994F-E1BB-40A5-B779-5CA0EE88E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operating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/>
              <a:t>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Even sophisticated compression techniques cannot compensate resource bottlenecks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smtClean="0"/>
              <a:t>   In </a:t>
            </a:r>
            <a:r>
              <a:rPr lang="en-US" dirty="0"/>
              <a:t>current (interactive) multimedia systems, capacity is necessary for audio and </a:t>
            </a:r>
            <a:r>
              <a:rPr lang="en-US" dirty="0" smtClean="0"/>
              <a:t>video transmission </a:t>
            </a:r>
            <a:r>
              <a:rPr lang="en-US" dirty="0"/>
              <a:t>as well as processing power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20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514600" y="4648200"/>
            <a:ext cx="441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Fig: window of insufficient resources.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/>
              <a:t>Active vs. passive resources (depending on their autonomous processing capabilities)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Active resources:</a:t>
            </a:r>
            <a:r>
              <a:rPr lang="en-US" dirty="0"/>
              <a:t> CPU, network interface card, etc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Passive resources:</a:t>
            </a:r>
            <a:r>
              <a:rPr lang="en-US" dirty="0"/>
              <a:t> file system, main memory, etc</a:t>
            </a:r>
          </a:p>
          <a:p>
            <a:pPr>
              <a:buNone/>
            </a:pPr>
            <a:r>
              <a:rPr lang="en-US" b="1" i="1" dirty="0"/>
              <a:t>Shared vs. exclusive resource usage</a:t>
            </a:r>
          </a:p>
          <a:p>
            <a:r>
              <a:rPr lang="en-US" dirty="0" smtClean="0"/>
              <a:t> </a:t>
            </a:r>
            <a:r>
              <a:rPr lang="en-US" dirty="0"/>
              <a:t>Active resource are usually allocated exclusively whereas passive ones can </a:t>
            </a:r>
            <a:r>
              <a:rPr lang="en-US" dirty="0" smtClean="0"/>
              <a:t>be shared </a:t>
            </a:r>
            <a:r>
              <a:rPr lang="en-US" dirty="0"/>
              <a:t>by multiple </a:t>
            </a:r>
            <a:r>
              <a:rPr lang="en-US" dirty="0" smtClean="0"/>
              <a:t>tasks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b="1" i="1" dirty="0" smtClean="0"/>
              <a:t>Single vs. multiple resource occurrences</a:t>
            </a:r>
          </a:p>
          <a:p>
            <a:r>
              <a:rPr lang="en-US" dirty="0" smtClean="0"/>
              <a:t> </a:t>
            </a:r>
            <a:r>
              <a:rPr lang="en-US" dirty="0"/>
              <a:t>A “normal” </a:t>
            </a:r>
            <a:r>
              <a:rPr lang="en-US" dirty="0" smtClean="0"/>
              <a:t>workstation </a:t>
            </a:r>
            <a:r>
              <a:rPr lang="en-US" dirty="0"/>
              <a:t>for a human user usually contains only a single </a:t>
            </a:r>
            <a:r>
              <a:rPr lang="en-US" dirty="0" smtClean="0"/>
              <a:t>CPU, whereas </a:t>
            </a:r>
            <a:r>
              <a:rPr lang="en-US" dirty="0"/>
              <a:t>many servers contain two or more CPUs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7152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Strategies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534400" cy="2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4343400"/>
            <a:ext cx="2590800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b="1" dirty="0"/>
              <a:t>Northwest Airlines</a:t>
            </a:r>
          </a:p>
          <a:p>
            <a:pPr algn="just"/>
            <a:r>
              <a:rPr lang="en-US" sz="1600" dirty="0"/>
              <a:t>Risky, lots of overbooking, </a:t>
            </a:r>
            <a:r>
              <a:rPr lang="en-US" sz="1600" dirty="0" smtClean="0"/>
              <a:t>solve conflicts </a:t>
            </a:r>
            <a:r>
              <a:rPr lang="en-US" sz="1600" dirty="0"/>
              <a:t>by finding </a:t>
            </a:r>
            <a:r>
              <a:rPr lang="en-US" sz="1600" dirty="0" smtClean="0"/>
              <a:t>customers who </a:t>
            </a:r>
            <a:r>
              <a:rPr lang="en-US" sz="1600" dirty="0"/>
              <a:t>leave the aircraft (by </a:t>
            </a:r>
            <a:r>
              <a:rPr lang="en-US" sz="1600" dirty="0" smtClean="0"/>
              <a:t>paying something </a:t>
            </a:r>
            <a:r>
              <a:rPr lang="en-US" sz="1600" dirty="0"/>
              <a:t>in cash or – better </a:t>
            </a:r>
            <a:r>
              <a:rPr lang="en-US" sz="1600" dirty="0" smtClean="0"/>
              <a:t>– in terms </a:t>
            </a:r>
            <a:r>
              <a:rPr lang="en-US" sz="1600" dirty="0"/>
              <a:t>of a voucher)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4495800"/>
            <a:ext cx="25908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Lufthansa</a:t>
            </a:r>
          </a:p>
          <a:p>
            <a:r>
              <a:rPr lang="en-US" dirty="0"/>
              <a:t>very cautious airline (no</a:t>
            </a:r>
          </a:p>
          <a:p>
            <a:r>
              <a:rPr lang="en-US" dirty="0"/>
              <a:t>overbooking, no-shows), </a:t>
            </a:r>
            <a:r>
              <a:rPr lang="en-US" dirty="0" smtClean="0"/>
              <a:t>low actual </a:t>
            </a:r>
            <a:r>
              <a:rPr lang="en-US" dirty="0"/>
              <a:t>load, high prices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10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Airline Example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Continuous Media Modeling: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9163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dirty="0"/>
              <a:t>Data streams consist of periodically arriving </a:t>
            </a:r>
            <a:r>
              <a:rPr lang="en-US" sz="2200" i="1" dirty="0"/>
              <a:t>Logical Data Units (called Messages) </a:t>
            </a:r>
            <a:r>
              <a:rPr lang="en-US" sz="2200" i="1" dirty="0" smtClean="0"/>
              <a:t>and </a:t>
            </a:r>
            <a:r>
              <a:rPr lang="en-US" sz="2200" dirty="0" smtClean="0"/>
              <a:t>are </a:t>
            </a:r>
            <a:r>
              <a:rPr lang="en-US" sz="2200" dirty="0"/>
              <a:t>described by the “Linear Bounded Arrival Process (LBAP) Model”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A data stream is a triple (</a:t>
            </a:r>
            <a:r>
              <a:rPr lang="en-US" sz="2200" i="1" dirty="0"/>
              <a:t>M, R, B), where</a:t>
            </a:r>
          </a:p>
          <a:p>
            <a:pPr lvl="1"/>
            <a:r>
              <a:rPr lang="en-US" sz="2200" dirty="0"/>
              <a:t> </a:t>
            </a:r>
            <a:r>
              <a:rPr lang="en-US" sz="2200" i="1" dirty="0"/>
              <a:t>M is the maximal message size</a:t>
            </a:r>
          </a:p>
          <a:p>
            <a:pPr lvl="1"/>
            <a:r>
              <a:rPr lang="en-US" sz="2200" dirty="0"/>
              <a:t> </a:t>
            </a:r>
            <a:r>
              <a:rPr lang="en-US" sz="2200" i="1" dirty="0"/>
              <a:t>R is the maximal message rate (i.e. the number of message per time unit)</a:t>
            </a:r>
          </a:p>
          <a:p>
            <a:pPr lvl="1"/>
            <a:r>
              <a:rPr lang="en-US" sz="2200" dirty="0"/>
              <a:t> </a:t>
            </a:r>
            <a:r>
              <a:rPr lang="en-US" sz="2200" i="1" dirty="0"/>
              <a:t>B is the maximal </a:t>
            </a:r>
            <a:r>
              <a:rPr lang="en-US" sz="2200" i="1" dirty="0" err="1"/>
              <a:t>burstiness</a:t>
            </a:r>
            <a:r>
              <a:rPr lang="en-US" sz="2200" i="1" dirty="0"/>
              <a:t> or allowed </a:t>
            </a:r>
            <a:r>
              <a:rPr lang="en-US" sz="2200" i="1" dirty="0" smtClean="0"/>
              <a:t>work ahead</a:t>
            </a:r>
            <a:endParaRPr lang="en-US" sz="2200" i="1" dirty="0"/>
          </a:p>
          <a:p>
            <a:r>
              <a:rPr lang="en-US" sz="2200" dirty="0" smtClean="0"/>
              <a:t> </a:t>
            </a:r>
            <a:r>
              <a:rPr lang="en-US" sz="2200" dirty="0"/>
              <a:t>The model is named linear bound arrival process because it assumes that the </a:t>
            </a:r>
            <a:r>
              <a:rPr lang="en-US" sz="2200" dirty="0" smtClean="0"/>
              <a:t>number  of </a:t>
            </a:r>
            <a:r>
              <a:rPr lang="en-US" sz="2200" dirty="0"/>
              <a:t>message arrivals </a:t>
            </a:r>
            <a:r>
              <a:rPr lang="en-US" sz="2200" i="1" dirty="0"/>
              <a:t>N in a given time interval Δ is bound by</a:t>
            </a:r>
          </a:p>
          <a:p>
            <a:pPr>
              <a:buNone/>
            </a:pPr>
            <a:r>
              <a:rPr lang="en-US" sz="2200" i="1" dirty="0"/>
              <a:t>N (</a:t>
            </a:r>
            <a:r>
              <a:rPr lang="el-GR" sz="2200" i="1" dirty="0"/>
              <a:t>Δ) = </a:t>
            </a:r>
            <a:r>
              <a:rPr lang="en-US" sz="2200" i="1" dirty="0"/>
              <a:t>R · </a:t>
            </a:r>
            <a:r>
              <a:rPr lang="el-GR" sz="2200" i="1" dirty="0"/>
              <a:t>Δ + </a:t>
            </a:r>
            <a:r>
              <a:rPr lang="en-US" sz="2200" i="1" dirty="0"/>
              <a:t>B (R · </a:t>
            </a:r>
            <a:r>
              <a:rPr lang="el-GR" sz="2200" i="1" dirty="0"/>
              <a:t>Δ </a:t>
            </a:r>
            <a:r>
              <a:rPr lang="en-US" sz="2200" i="1" dirty="0"/>
              <a:t>message arrivals in </a:t>
            </a:r>
            <a:r>
              <a:rPr lang="el-GR" sz="2200" i="1" dirty="0"/>
              <a:t>Δ </a:t>
            </a:r>
            <a:r>
              <a:rPr lang="en-US" sz="2200" i="1" dirty="0"/>
              <a:t>time units)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28750"/>
            <a:ext cx="5638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Abstract Continuous Media Modeling: </a:t>
            </a:r>
            <a:r>
              <a:rPr lang="en-US" b="1" dirty="0" err="1" smtClean="0"/>
              <a:t>Workahead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8229600" cy="2743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i="1" dirty="0" err="1"/>
              <a:t>workahead</a:t>
            </a:r>
            <a:r>
              <a:rPr lang="en-US" i="1" dirty="0"/>
              <a:t> w(t) of a LBAP at time t describes how many messages have </a:t>
            </a:r>
            <a:r>
              <a:rPr lang="en-US" i="1" dirty="0" smtClean="0"/>
              <a:t>arrived </a:t>
            </a:r>
            <a:r>
              <a:rPr lang="en-US" dirty="0" smtClean="0"/>
              <a:t>that </a:t>
            </a:r>
            <a:r>
              <a:rPr lang="en-US" dirty="0"/>
              <a:t>are not yet processed. It is defined by </a:t>
            </a:r>
            <a:r>
              <a:rPr lang="en-US" i="1" dirty="0"/>
              <a:t>w(t) = max {0, N( [</a:t>
            </a:r>
            <a:r>
              <a:rPr lang="en-US" i="1" dirty="0" err="1"/>
              <a:t>t</a:t>
            </a:r>
            <a:r>
              <a:rPr lang="en-US" i="1" baseline="-25000" dirty="0" err="1"/>
              <a:t>0</a:t>
            </a:r>
            <a:r>
              <a:rPr lang="en-US" i="1" dirty="0"/>
              <a:t>, t] ) - R ⋅ |t - </a:t>
            </a:r>
            <a:r>
              <a:rPr lang="en-US" i="1" dirty="0" err="1"/>
              <a:t>t</a:t>
            </a:r>
            <a:r>
              <a:rPr lang="en-US" i="1" baseline="-25000" dirty="0" err="1"/>
              <a:t>0</a:t>
            </a:r>
            <a:r>
              <a:rPr lang="en-US" i="1" dirty="0"/>
              <a:t>|}.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i="1" dirty="0"/>
              <a:t>logical arrive time l(m</a:t>
            </a:r>
            <a:r>
              <a:rPr lang="en-US" i="1" baseline="-25000" dirty="0"/>
              <a:t>i</a:t>
            </a:r>
            <a:r>
              <a:rPr lang="en-US" i="1" dirty="0"/>
              <a:t>) of message m</a:t>
            </a:r>
            <a:r>
              <a:rPr lang="en-US" i="1" baseline="-25000" dirty="0"/>
              <a:t>i</a:t>
            </a:r>
            <a:r>
              <a:rPr lang="en-US" i="1" dirty="0"/>
              <a:t> is the time at which a message is </a:t>
            </a:r>
            <a:r>
              <a:rPr lang="en-US" i="1" dirty="0" smtClean="0"/>
              <a:t>effectively </a:t>
            </a:r>
            <a:r>
              <a:rPr lang="en-US" dirty="0" smtClean="0"/>
              <a:t>being </a:t>
            </a:r>
            <a:r>
              <a:rPr lang="en-US" dirty="0"/>
              <a:t>scheduled. The scheduling is done by FIFO (First In, First Out). The </a:t>
            </a:r>
            <a:r>
              <a:rPr lang="en-US" dirty="0" smtClean="0"/>
              <a:t>logical arrival </a:t>
            </a:r>
            <a:r>
              <a:rPr lang="en-US" dirty="0"/>
              <a:t>time then is defined by</a:t>
            </a:r>
          </a:p>
          <a:p>
            <a:pPr>
              <a:buNone/>
            </a:pPr>
            <a:r>
              <a:rPr lang="en-US" i="1" dirty="0" smtClean="0"/>
              <a:t>          l(m</a:t>
            </a:r>
            <a:r>
              <a:rPr lang="en-US" i="1" baseline="-25000" dirty="0" smtClean="0"/>
              <a:t>i</a:t>
            </a:r>
            <a:r>
              <a:rPr lang="en-US" i="1" dirty="0"/>
              <a:t>) =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+ w(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) / R (= actual arrival time + delay due to </a:t>
            </a:r>
            <a:r>
              <a:rPr lang="en-US" i="1" dirty="0" err="1"/>
              <a:t>workahead</a:t>
            </a:r>
            <a:r>
              <a:rPr lang="en-US" i="1" dirty="0"/>
              <a:t>)</a:t>
            </a:r>
          </a:p>
          <a:p>
            <a:pPr>
              <a:buNone/>
            </a:pPr>
            <a:r>
              <a:rPr lang="it-IT" i="1" dirty="0" smtClean="0"/>
              <a:t>         l(m</a:t>
            </a:r>
            <a:r>
              <a:rPr lang="it-IT" i="1" baseline="-25000" dirty="0" smtClean="0"/>
              <a:t>i</a:t>
            </a:r>
            <a:r>
              <a:rPr lang="it-IT" i="1" dirty="0" smtClean="0"/>
              <a:t>+1</a:t>
            </a:r>
            <a:r>
              <a:rPr lang="it-IT" i="1" dirty="0"/>
              <a:t>) = max {a</a:t>
            </a:r>
            <a:r>
              <a:rPr lang="it-IT" i="1" baseline="-25000" dirty="0"/>
              <a:t>i</a:t>
            </a:r>
            <a:r>
              <a:rPr lang="it-IT" i="1" dirty="0"/>
              <a:t>+1, l(m</a:t>
            </a:r>
            <a:r>
              <a:rPr lang="it-IT" i="1" baseline="-25000" dirty="0"/>
              <a:t>i</a:t>
            </a:r>
            <a:r>
              <a:rPr lang="it-IT" i="1" dirty="0"/>
              <a:t>) + 1 / R}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is the actual arrival time of message m</a:t>
            </a:r>
            <a:r>
              <a:rPr lang="en-US" i="1" baseline="-25000" dirty="0"/>
              <a:t>i</a:t>
            </a:r>
            <a:endParaRPr lang="en-US" baseline="-25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6863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Abstract Continuous Media Modeling: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dirty="0" smtClean="0"/>
              <a:t>The </a:t>
            </a:r>
            <a:r>
              <a:rPr lang="en-US" dirty="0"/>
              <a:t>logical delay </a:t>
            </a:r>
            <a:r>
              <a:rPr lang="en-US" i="1" dirty="0"/>
              <a:t>d(m) of messages m between two interfaces I</a:t>
            </a:r>
            <a:r>
              <a:rPr lang="en-US" i="1" baseline="-25000" dirty="0"/>
              <a:t>1</a:t>
            </a:r>
            <a:r>
              <a:rPr lang="en-US" i="1" dirty="0"/>
              <a:t> and I</a:t>
            </a:r>
            <a:r>
              <a:rPr lang="en-US" i="1" baseline="-25000" dirty="0"/>
              <a:t>2</a:t>
            </a:r>
            <a:r>
              <a:rPr lang="en-US" i="1" dirty="0"/>
              <a:t> is defined by</a:t>
            </a:r>
          </a:p>
          <a:p>
            <a:pPr algn="just">
              <a:buNone/>
            </a:pPr>
            <a:r>
              <a:rPr lang="en-US" i="1" dirty="0"/>
              <a:t>d(m) = </a:t>
            </a:r>
            <a:r>
              <a:rPr lang="en-US" i="1" dirty="0" err="1"/>
              <a:t>l</a:t>
            </a:r>
            <a:r>
              <a:rPr lang="en-US" i="1" baseline="-25000" dirty="0" err="1"/>
              <a:t>2</a:t>
            </a:r>
            <a:r>
              <a:rPr lang="en-US" i="1" dirty="0"/>
              <a:t>(m) - </a:t>
            </a:r>
            <a:r>
              <a:rPr lang="en-US" i="1" dirty="0" err="1"/>
              <a:t>l</a:t>
            </a:r>
            <a:r>
              <a:rPr lang="en-US" i="1" baseline="-25000" dirty="0" err="1"/>
              <a:t>1</a:t>
            </a:r>
            <a:r>
              <a:rPr lang="en-US" i="1" dirty="0"/>
              <a:t>(m)</a:t>
            </a:r>
          </a:p>
          <a:p>
            <a:pPr algn="just">
              <a:buNone/>
            </a:pPr>
            <a:r>
              <a:rPr lang="en-US" dirty="0"/>
              <a:t>The buffer requirements of resource for a given data stream are </a:t>
            </a:r>
            <a:r>
              <a:rPr lang="en-US" dirty="0" smtClean="0"/>
              <a:t>defined </a:t>
            </a:r>
            <a:r>
              <a:rPr lang="en-US" dirty="0"/>
              <a:t>by</a:t>
            </a:r>
          </a:p>
          <a:p>
            <a:pPr algn="just">
              <a:buNone/>
            </a:pPr>
            <a:r>
              <a:rPr lang="pl-PL" i="1" dirty="0"/>
              <a:t>buf = B + R·(D - U) with</a:t>
            </a:r>
          </a:p>
          <a:p>
            <a:pPr algn="just">
              <a:buNone/>
            </a:pPr>
            <a:endParaRPr lang="en-US" i="1" dirty="0" smtClean="0"/>
          </a:p>
          <a:p>
            <a:pPr algn="just">
              <a:buNone/>
            </a:pPr>
            <a:r>
              <a:rPr lang="en-US" i="1" dirty="0" smtClean="0"/>
              <a:t>B </a:t>
            </a:r>
            <a:r>
              <a:rPr lang="en-US" i="1" dirty="0"/>
              <a:t>= number of messages which arrive unexpectedly due to </a:t>
            </a:r>
            <a:r>
              <a:rPr lang="en-US" i="1" dirty="0" err="1"/>
              <a:t>burstiness</a:t>
            </a:r>
            <a:endParaRPr lang="en-US" i="1" dirty="0"/>
          </a:p>
          <a:p>
            <a:pPr algn="just">
              <a:buNone/>
            </a:pPr>
            <a:r>
              <a:rPr lang="en-US" i="1" dirty="0"/>
              <a:t>D = maximum logical delay between input and output interfaces</a:t>
            </a:r>
          </a:p>
          <a:p>
            <a:pPr algn="just">
              <a:buNone/>
            </a:pPr>
            <a:r>
              <a:rPr lang="en-US" i="1" dirty="0"/>
              <a:t>U = minimum (</a:t>
            </a:r>
            <a:r>
              <a:rPr lang="en-US" i="1" dirty="0" err="1"/>
              <a:t>unbuffered</a:t>
            </a:r>
            <a:r>
              <a:rPr lang="en-US" i="1" dirty="0"/>
              <a:t>) actual delay between the same interfaces</a:t>
            </a:r>
          </a:p>
          <a:p>
            <a:pPr algn="just">
              <a:buNone/>
            </a:pPr>
            <a:r>
              <a:rPr lang="en-US" i="1" dirty="0"/>
              <a:t>R·(D - U) = number of messages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371600"/>
            <a:ext cx="43148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831" y="2057400"/>
            <a:ext cx="3402169" cy="157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i="1" dirty="0"/>
              <a:t>Process Management deals with the assignment of the CPU to processes/tasks. </a:t>
            </a:r>
            <a:r>
              <a:rPr lang="en-US" sz="2000" i="1" dirty="0" smtClean="0"/>
              <a:t>A </a:t>
            </a:r>
            <a:r>
              <a:rPr lang="en-US" sz="2000" dirty="0" smtClean="0"/>
              <a:t>process </a:t>
            </a:r>
            <a:r>
              <a:rPr lang="en-US" sz="2000" dirty="0"/>
              <a:t>may be in one of five basic states:</a:t>
            </a:r>
          </a:p>
          <a:p>
            <a:pPr lvl="1"/>
            <a:r>
              <a:rPr lang="en-US" sz="1800" dirty="0"/>
              <a:t> </a:t>
            </a:r>
            <a:r>
              <a:rPr lang="en-US" sz="1800" b="1" dirty="0"/>
              <a:t>initial,</a:t>
            </a:r>
            <a:r>
              <a:rPr lang="en-US" sz="1800" dirty="0"/>
              <a:t> i.e. it is created, but not in schedule; process is idle</a:t>
            </a:r>
          </a:p>
          <a:p>
            <a:pPr lvl="1"/>
            <a:r>
              <a:rPr lang="en-US" sz="1800" dirty="0"/>
              <a:t> </a:t>
            </a:r>
            <a:r>
              <a:rPr lang="en-US" sz="1800" b="1" dirty="0"/>
              <a:t>ready, </a:t>
            </a:r>
            <a:r>
              <a:rPr lang="en-US" sz="1800" dirty="0"/>
              <a:t>i.e. it is waiting for CPU assignment</a:t>
            </a:r>
          </a:p>
          <a:p>
            <a:pPr lvl="1"/>
            <a:r>
              <a:rPr lang="en-US" sz="1800" b="1" dirty="0"/>
              <a:t> running,</a:t>
            </a:r>
            <a:r>
              <a:rPr lang="en-US" sz="1800" dirty="0"/>
              <a:t> i.e. it is running on the CPU</a:t>
            </a:r>
          </a:p>
          <a:p>
            <a:pPr lvl="1"/>
            <a:r>
              <a:rPr lang="en-US" sz="1800" b="1" dirty="0"/>
              <a:t> waiting, </a:t>
            </a:r>
            <a:r>
              <a:rPr lang="en-US" sz="1800" dirty="0"/>
              <a:t>i.e. it is waiting for an external event</a:t>
            </a:r>
          </a:p>
          <a:p>
            <a:pPr lvl="1"/>
            <a:r>
              <a:rPr lang="en-US" sz="1800" b="1" dirty="0"/>
              <a:t> finished</a:t>
            </a:r>
          </a:p>
          <a:p>
            <a:pPr>
              <a:buNone/>
            </a:pPr>
            <a:r>
              <a:rPr lang="en-US" sz="2000" dirty="0"/>
              <a:t>A </a:t>
            </a:r>
            <a:r>
              <a:rPr lang="en-US" sz="2000" i="1" dirty="0">
                <a:solidFill>
                  <a:srgbClr val="C00000"/>
                </a:solidFill>
              </a:rPr>
              <a:t>scheduler</a:t>
            </a:r>
            <a:r>
              <a:rPr lang="en-US" sz="2000" i="1" dirty="0"/>
              <a:t> chooses the next process to become running according to a given schedule.</a:t>
            </a:r>
          </a:p>
          <a:p>
            <a:pPr>
              <a:buNone/>
            </a:pPr>
            <a:r>
              <a:rPr lang="en-US" sz="2000" dirty="0"/>
              <a:t>The schedule determines the order of CPU assignment to </a:t>
            </a:r>
            <a:r>
              <a:rPr lang="en-US" sz="2000" dirty="0" smtClean="0"/>
              <a:t>processes</a:t>
            </a:r>
            <a:r>
              <a:rPr lang="en-US" sz="2000" dirty="0"/>
              <a:t>.</a:t>
            </a:r>
          </a:p>
          <a:p>
            <a:r>
              <a:rPr lang="en-US" sz="2000" b="1" i="1" dirty="0" smtClean="0"/>
              <a:t> </a:t>
            </a:r>
            <a:r>
              <a:rPr lang="en-US" sz="2000" b="1" i="1" dirty="0"/>
              <a:t>Goals of traditional scheduling</a:t>
            </a:r>
          </a:p>
          <a:p>
            <a:pPr lvl="1"/>
            <a:r>
              <a:rPr lang="en-US" sz="1800" dirty="0"/>
              <a:t> Optimal throughput, optimal resource utilization, fair queuing</a:t>
            </a:r>
          </a:p>
          <a:p>
            <a:r>
              <a:rPr lang="en-US" sz="2000" b="1" i="1" dirty="0" smtClean="0"/>
              <a:t> </a:t>
            </a:r>
            <a:r>
              <a:rPr lang="en-US" sz="2000" b="1" i="1" dirty="0"/>
              <a:t>Goals of real-time scheduling</a:t>
            </a:r>
          </a:p>
          <a:p>
            <a:pPr lvl="1"/>
            <a:r>
              <a:rPr lang="en-US" sz="1800" dirty="0"/>
              <a:t> Execute maximum number of processes in time, i.e. according to their deadlines</a:t>
            </a:r>
          </a:p>
          <a:p>
            <a:pPr lvl="1"/>
            <a:r>
              <a:rPr lang="en-US" sz="1800" dirty="0"/>
              <a:t> Minimize deadline violations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Classification of Real-Time Scheduling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Scheduling strategies can be distinguished by...</a:t>
            </a:r>
          </a:p>
          <a:p>
            <a:r>
              <a:rPr lang="en-US" b="1" dirty="0" smtClean="0"/>
              <a:t> </a:t>
            </a:r>
            <a:r>
              <a:rPr lang="en-US" b="1" i="1" dirty="0"/>
              <a:t>static vs. dynamic schedule calculation</a:t>
            </a:r>
          </a:p>
          <a:p>
            <a:pPr>
              <a:buNone/>
            </a:pPr>
            <a:r>
              <a:rPr lang="en-US" dirty="0" smtClean="0"/>
              <a:t>       (</a:t>
            </a:r>
            <a:r>
              <a:rPr lang="en-US" dirty="0"/>
              <a:t>static = calculation of schedule in </a:t>
            </a:r>
            <a:r>
              <a:rPr lang="en-US" dirty="0" smtClean="0"/>
              <a:t>advance dynamic </a:t>
            </a:r>
            <a:r>
              <a:rPr lang="en-US" dirty="0"/>
              <a:t>= re-calculation whenever a new task arrives)</a:t>
            </a:r>
          </a:p>
          <a:p>
            <a:r>
              <a:rPr lang="en-US" b="1" dirty="0" smtClean="0"/>
              <a:t> </a:t>
            </a:r>
            <a:r>
              <a:rPr lang="en-US" b="1" i="1" dirty="0"/>
              <a:t>central vs. distributed schedule calculation</a:t>
            </a:r>
          </a:p>
          <a:p>
            <a:r>
              <a:rPr lang="en-US" b="1" dirty="0" smtClean="0"/>
              <a:t> </a:t>
            </a:r>
            <a:r>
              <a:rPr lang="en-US" b="1" i="1" dirty="0"/>
              <a:t>preemptive vs. non-preemptive task processing</a:t>
            </a:r>
          </a:p>
          <a:p>
            <a:pPr>
              <a:buNone/>
            </a:pPr>
            <a:r>
              <a:rPr lang="en-US" dirty="0" smtClean="0"/>
              <a:t>       (</a:t>
            </a:r>
            <a:r>
              <a:rPr lang="en-US" dirty="0"/>
              <a:t>preemptive = a task may be interrupted by any task with higher priority)</a:t>
            </a:r>
          </a:p>
          <a:p>
            <a:pPr>
              <a:buNone/>
            </a:pPr>
            <a:r>
              <a:rPr lang="en-US" dirty="0"/>
              <a:t>They schedule...</a:t>
            </a:r>
          </a:p>
          <a:p>
            <a:r>
              <a:rPr lang="en-US" dirty="0" smtClean="0"/>
              <a:t> </a:t>
            </a:r>
            <a:r>
              <a:rPr lang="en-US" dirty="0"/>
              <a:t>tasks with </a:t>
            </a:r>
            <a:r>
              <a:rPr lang="en-US" dirty="0">
                <a:solidFill>
                  <a:srgbClr val="C00000"/>
                </a:solidFill>
              </a:rPr>
              <a:t>periodic or </a:t>
            </a:r>
            <a:r>
              <a:rPr lang="en-US" dirty="0" err="1">
                <a:solidFill>
                  <a:srgbClr val="C00000"/>
                </a:solidFill>
              </a:rPr>
              <a:t>aperiodic</a:t>
            </a:r>
            <a:r>
              <a:rPr lang="en-US" dirty="0"/>
              <a:t> processing requirements</a:t>
            </a:r>
          </a:p>
          <a:p>
            <a:r>
              <a:rPr lang="en-US" dirty="0" smtClean="0"/>
              <a:t> </a:t>
            </a:r>
            <a:r>
              <a:rPr lang="en-US" dirty="0"/>
              <a:t>independent tasks or tasks with precedence constraints</a:t>
            </a:r>
          </a:p>
          <a:p>
            <a:pPr>
              <a:buNone/>
            </a:pPr>
            <a:r>
              <a:rPr lang="en-US" dirty="0"/>
              <a:t>They are applied to...</a:t>
            </a:r>
          </a:p>
          <a:p>
            <a:r>
              <a:rPr lang="en-US" dirty="0" smtClean="0"/>
              <a:t> </a:t>
            </a:r>
            <a:r>
              <a:rPr lang="en-US" dirty="0" err="1"/>
              <a:t>uniprocessor</a:t>
            </a:r>
            <a:r>
              <a:rPr lang="en-US" dirty="0"/>
              <a:t> systems</a:t>
            </a:r>
          </a:p>
          <a:p>
            <a:r>
              <a:rPr lang="en-US" dirty="0" smtClean="0"/>
              <a:t> </a:t>
            </a:r>
            <a:r>
              <a:rPr lang="en-US" dirty="0"/>
              <a:t>multiprocessor systems (neglecting communication delay)</a:t>
            </a:r>
          </a:p>
          <a:p>
            <a:r>
              <a:rPr lang="en-US" dirty="0" smtClean="0"/>
              <a:t> </a:t>
            </a:r>
            <a:r>
              <a:rPr lang="en-US" dirty="0"/>
              <a:t>multicomputer systems (taking communication delay into account)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Schedulability</a:t>
            </a:r>
            <a:r>
              <a:rPr lang="en-US" b="1" dirty="0"/>
              <a:t> Tests and Optimal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test to determine whether a schedule exists for a given task set is called </a:t>
            </a:r>
            <a:r>
              <a:rPr lang="en-US" dirty="0" smtClean="0"/>
              <a:t>a </a:t>
            </a:r>
            <a:r>
              <a:rPr lang="en-US" i="1" dirty="0" err="1" smtClean="0"/>
              <a:t>schedulability</a:t>
            </a:r>
            <a:r>
              <a:rPr lang="en-US" i="1" dirty="0" smtClean="0"/>
              <a:t> </a:t>
            </a:r>
            <a:r>
              <a:rPr lang="en-US" i="1" dirty="0"/>
              <a:t>test</a:t>
            </a:r>
          </a:p>
          <a:p>
            <a:r>
              <a:rPr lang="en-US" dirty="0" smtClean="0"/>
              <a:t> </a:t>
            </a:r>
            <a:r>
              <a:rPr lang="en-US" dirty="0"/>
              <a:t>There are three kinds of test: </a:t>
            </a:r>
            <a:r>
              <a:rPr lang="en-US" i="1" dirty="0"/>
              <a:t>sufficient, exact, and necessary ones:</a:t>
            </a:r>
          </a:p>
          <a:p>
            <a:pPr lvl="1"/>
            <a:r>
              <a:rPr lang="en-US" b="1" dirty="0"/>
              <a:t> </a:t>
            </a:r>
            <a:r>
              <a:rPr lang="en-US" b="1" i="1" dirty="0"/>
              <a:t>Sufficient test:</a:t>
            </a:r>
            <a:r>
              <a:rPr lang="en-US" i="1" dirty="0"/>
              <a:t> if the test is positive, the set of tasks is schedulable. A </a:t>
            </a:r>
            <a:r>
              <a:rPr lang="en-US" i="1" dirty="0" smtClean="0"/>
              <a:t>negative </a:t>
            </a:r>
            <a:r>
              <a:rPr lang="en-US" dirty="0" smtClean="0"/>
              <a:t>result </a:t>
            </a:r>
            <a:r>
              <a:rPr lang="en-US" dirty="0"/>
              <a:t>is possible even if the task set is schedulable (“cautious” test).</a:t>
            </a:r>
          </a:p>
          <a:p>
            <a:pPr lvl="1"/>
            <a:r>
              <a:rPr lang="en-US" b="1" dirty="0"/>
              <a:t> </a:t>
            </a:r>
            <a:r>
              <a:rPr lang="en-US" b="1" i="1" dirty="0"/>
              <a:t>Necessary test:</a:t>
            </a:r>
            <a:r>
              <a:rPr lang="en-US" i="1" dirty="0"/>
              <a:t> if the test is negative, the set of tasks is not schedulable. </a:t>
            </a:r>
            <a:r>
              <a:rPr lang="en-US" i="1" dirty="0" smtClean="0"/>
              <a:t>A </a:t>
            </a:r>
            <a:r>
              <a:rPr lang="en-US" dirty="0" smtClean="0"/>
              <a:t>positive </a:t>
            </a:r>
            <a:r>
              <a:rPr lang="en-US" dirty="0"/>
              <a:t>result does not guarantee the </a:t>
            </a:r>
            <a:r>
              <a:rPr lang="en-US" dirty="0" err="1"/>
              <a:t>schedulability</a:t>
            </a:r>
            <a:r>
              <a:rPr lang="en-US" dirty="0"/>
              <a:t> of a task set (“</a:t>
            </a:r>
            <a:r>
              <a:rPr lang="en-US" dirty="0" smtClean="0"/>
              <a:t>optimistic” test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 </a:t>
            </a:r>
            <a:r>
              <a:rPr lang="en-US" b="1" i="1" dirty="0"/>
              <a:t>Exact test:</a:t>
            </a:r>
            <a:r>
              <a:rPr lang="en-US" i="1" dirty="0"/>
              <a:t> if the tasks set is schedulable, it returns a positive result.</a:t>
            </a:r>
          </a:p>
          <a:p>
            <a:r>
              <a:rPr lang="en-US" dirty="0" smtClean="0"/>
              <a:t> </a:t>
            </a:r>
            <a:r>
              <a:rPr lang="en-US" dirty="0"/>
              <a:t>Most exact </a:t>
            </a:r>
            <a:r>
              <a:rPr lang="en-US" dirty="0" err="1"/>
              <a:t>schedulability</a:t>
            </a:r>
            <a:r>
              <a:rPr lang="en-US" dirty="0"/>
              <a:t> tests belong to the class of NP-complete problems</a:t>
            </a:r>
          </a:p>
          <a:p>
            <a:r>
              <a:rPr lang="en-US" dirty="0" smtClean="0"/>
              <a:t> </a:t>
            </a:r>
            <a:r>
              <a:rPr lang="en-US" dirty="0"/>
              <a:t>A scheduler is called </a:t>
            </a:r>
            <a:r>
              <a:rPr lang="en-US" i="1" dirty="0"/>
              <a:t>optimal if it always finds a schedule for task sets satisfying </a:t>
            </a:r>
            <a:r>
              <a:rPr lang="en-US" i="1" dirty="0" smtClean="0"/>
              <a:t>an </a:t>
            </a:r>
            <a:r>
              <a:rPr lang="en-US" dirty="0" smtClean="0"/>
              <a:t>exact </a:t>
            </a:r>
            <a:r>
              <a:rPr lang="en-US" dirty="0" err="1"/>
              <a:t>schedulability</a:t>
            </a:r>
            <a:r>
              <a:rPr lang="en-US" dirty="0"/>
              <a:t>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  <a:p>
            <a:r>
              <a:rPr lang="en-US" dirty="0" smtClean="0"/>
              <a:t> </a:t>
            </a:r>
            <a:r>
              <a:rPr lang="en-US" dirty="0"/>
              <a:t>Process Management</a:t>
            </a:r>
          </a:p>
          <a:p>
            <a:r>
              <a:rPr lang="en-US" dirty="0" smtClean="0"/>
              <a:t> </a:t>
            </a:r>
            <a:r>
              <a:rPr lang="en-US" dirty="0"/>
              <a:t>Scheduling Strategies</a:t>
            </a:r>
          </a:p>
          <a:p>
            <a:r>
              <a:rPr lang="en-US" dirty="0" smtClean="0"/>
              <a:t> </a:t>
            </a:r>
            <a:r>
              <a:rPr lang="en-US" dirty="0"/>
              <a:t>Prototype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for Real-Time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task is characterized by its </a:t>
            </a:r>
            <a:r>
              <a:rPr lang="en-US" i="1" dirty="0"/>
              <a:t>timing constraints and its resource requirements</a:t>
            </a:r>
          </a:p>
          <a:p>
            <a:r>
              <a:rPr lang="en-US" dirty="0" smtClean="0"/>
              <a:t> </a:t>
            </a:r>
            <a:r>
              <a:rPr lang="en-US" dirty="0"/>
              <a:t>Most tasks in multimedia systems are </a:t>
            </a:r>
            <a:r>
              <a:rPr lang="en-US" i="1" dirty="0"/>
              <a:t>periodic and have no precedence constraints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272677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for a task timing constraint: 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) with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i="1" dirty="0"/>
              <a:t>starting point, i.e. ready time for first period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processing time for period pi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i="1" dirty="0" err="1"/>
              <a:t>d</a:t>
            </a:r>
            <a:r>
              <a:rPr lang="en-US" i="1" baseline="-25000" dirty="0" err="1"/>
              <a:t>i</a:t>
            </a:r>
            <a:r>
              <a:rPr lang="en-US" i="1" dirty="0"/>
              <a:t> deadline for period pi (relative to its period’s ready time)</a:t>
            </a:r>
          </a:p>
          <a:p>
            <a:r>
              <a:rPr lang="en-US" dirty="0"/>
              <a:t>If a task set consisting of periodic tasks (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...,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i="1" dirty="0"/>
              <a:t>) is schedulable [T</a:t>
            </a:r>
            <a:r>
              <a:rPr lang="en-US" i="1" baseline="-25000" dirty="0"/>
              <a:t>i</a:t>
            </a:r>
            <a:r>
              <a:rPr lang="en-US" i="1" dirty="0"/>
              <a:t> = 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d</a:t>
            </a:r>
            <a:r>
              <a:rPr lang="en-US" i="1" baseline="-25000" dirty="0" err="1"/>
              <a:t>i</a:t>
            </a:r>
            <a:r>
              <a:rPr lang="en-US" i="1" dirty="0"/>
              <a:t>, p</a:t>
            </a:r>
            <a:r>
              <a:rPr lang="en-US" i="1" baseline="-25000" dirty="0"/>
              <a:t>i</a:t>
            </a:r>
            <a:r>
              <a:rPr lang="en-US" i="1" dirty="0"/>
              <a:t>)], then</a:t>
            </a:r>
          </a:p>
          <a:p>
            <a:r>
              <a:rPr lang="en-US" dirty="0"/>
              <a:t>the processor utilization is given by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where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/p</a:t>
            </a:r>
            <a:r>
              <a:rPr lang="en-US" i="1" baseline="-25000" dirty="0"/>
              <a:t>i</a:t>
            </a:r>
            <a:r>
              <a:rPr lang="en-US" i="1" dirty="0"/>
              <a:t> = relative processor</a:t>
            </a:r>
          </a:p>
          <a:p>
            <a:r>
              <a:rPr lang="en-US" dirty="0"/>
              <a:t>utilization by task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5791200"/>
            <a:ext cx="800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4488" y="2733675"/>
            <a:ext cx="59150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Preemptive vs. 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/>
              <a:t>     There </a:t>
            </a:r>
            <a:r>
              <a:rPr lang="en-US" sz="2400" dirty="0"/>
              <a:t>are tasks sets that have valid preemptive schedules but </a:t>
            </a:r>
            <a:r>
              <a:rPr lang="en-US" sz="2400" dirty="0" smtClean="0"/>
              <a:t>no non-preemptive </a:t>
            </a:r>
            <a:r>
              <a:rPr lang="en-US" sz="2400" dirty="0"/>
              <a:t>ones. </a:t>
            </a:r>
            <a:r>
              <a:rPr lang="en-US" sz="2400" dirty="0" smtClean="0"/>
              <a:t>If the </a:t>
            </a:r>
            <a:r>
              <a:rPr lang="en-US" sz="2400" dirty="0"/>
              <a:t>cost for preemption is neglected, preemptive scheduling is always better or equal </a:t>
            </a:r>
            <a:r>
              <a:rPr lang="en-US" sz="2400" dirty="0" smtClean="0"/>
              <a:t>than non-preemptive </a:t>
            </a:r>
            <a:r>
              <a:rPr lang="en-US" sz="2400" dirty="0"/>
              <a:t>scheduling.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0"/>
            <a:ext cx="6781800" cy="357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/>
              <a:t>Rate Monotonic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The Rate Monotonic Algorithm (RM) is a </a:t>
            </a:r>
            <a:r>
              <a:rPr lang="en-US" sz="2000" b="1" i="1" dirty="0">
                <a:solidFill>
                  <a:srgbClr val="C00000"/>
                </a:solidFill>
              </a:rPr>
              <a:t>static, preemptive</a:t>
            </a:r>
            <a:r>
              <a:rPr lang="en-US" sz="2000" i="1" dirty="0"/>
              <a:t> algorithm for periodic tasks</a:t>
            </a:r>
          </a:p>
          <a:p>
            <a:pPr algn="just">
              <a:buNone/>
            </a:pPr>
            <a:r>
              <a:rPr lang="en-US" sz="2000" b="1" dirty="0"/>
              <a:t>Assumptions</a:t>
            </a:r>
          </a:p>
          <a:p>
            <a:pPr lvl="1" algn="just"/>
            <a:r>
              <a:rPr lang="en-US" sz="2000" dirty="0" smtClean="0"/>
              <a:t> </a:t>
            </a:r>
            <a:r>
              <a:rPr lang="en-US" sz="2000" dirty="0"/>
              <a:t>All time-critical tasks have periodic computing requirements</a:t>
            </a:r>
          </a:p>
          <a:p>
            <a:pPr lvl="1" algn="just"/>
            <a:r>
              <a:rPr lang="en-US" sz="2000" dirty="0" smtClean="0"/>
              <a:t> </a:t>
            </a:r>
            <a:r>
              <a:rPr lang="en-US" sz="2000" dirty="0"/>
              <a:t>Tasks are mutually independent (i.e. no precedence constraints)</a:t>
            </a:r>
          </a:p>
          <a:p>
            <a:pPr lvl="1" algn="just"/>
            <a:r>
              <a:rPr lang="en-US" sz="2000" dirty="0" smtClean="0"/>
              <a:t> </a:t>
            </a:r>
            <a:r>
              <a:rPr lang="en-US" sz="2000" dirty="0"/>
              <a:t>A task’s deadline equals its period (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i</a:t>
            </a:r>
            <a:r>
              <a:rPr lang="en-US" sz="2000" i="1" dirty="0"/>
              <a:t> = p</a:t>
            </a:r>
            <a:r>
              <a:rPr lang="en-US" sz="2000" i="1" baseline="-25000" dirty="0"/>
              <a:t>i</a:t>
            </a:r>
            <a:r>
              <a:rPr lang="en-US" sz="2000" i="1" dirty="0"/>
              <a:t>)</a:t>
            </a:r>
          </a:p>
          <a:p>
            <a:pPr lvl="1" algn="just"/>
            <a:r>
              <a:rPr lang="en-US" sz="2000" dirty="0" smtClean="0"/>
              <a:t> </a:t>
            </a:r>
            <a:r>
              <a:rPr lang="en-US" sz="2000" dirty="0"/>
              <a:t>A task’s maximum computing time is constant and a-priori known</a:t>
            </a:r>
          </a:p>
          <a:p>
            <a:pPr lvl="1" algn="just"/>
            <a:r>
              <a:rPr lang="en-US" sz="2000" dirty="0" smtClean="0"/>
              <a:t> </a:t>
            </a:r>
            <a:r>
              <a:rPr lang="en-US" sz="2000" dirty="0"/>
              <a:t>Context switches are considered timeless, i.e. preemption is assumed to come </a:t>
            </a:r>
            <a:r>
              <a:rPr lang="en-US" sz="2000" dirty="0" smtClean="0"/>
              <a:t>without cost </a:t>
            </a:r>
            <a:r>
              <a:rPr lang="en-US" sz="2000" dirty="0"/>
              <a:t>(at least without time cost)</a:t>
            </a:r>
          </a:p>
          <a:p>
            <a:pPr algn="just">
              <a:buNone/>
            </a:pPr>
            <a:r>
              <a:rPr lang="en-US" sz="2000" b="1" dirty="0"/>
              <a:t>Principles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Shortest period ⇔ highest priority (i.e. tasks are ordered by decreasing period)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Priorities are recalculated if a new task is added to the task set or a task is deleted </a:t>
            </a:r>
            <a:r>
              <a:rPr lang="en-US" sz="2000" dirty="0" smtClean="0"/>
              <a:t>from the </a:t>
            </a:r>
            <a:r>
              <a:rPr lang="en-US" sz="2000" dirty="0"/>
              <a:t>task set (schedule calculation only once for a given task set)</a:t>
            </a:r>
          </a:p>
          <a:p>
            <a:pPr algn="just">
              <a:buNone/>
            </a:pPr>
            <a:r>
              <a:rPr lang="en-US" sz="2000" dirty="0" smtClean="0"/>
              <a:t>RM </a:t>
            </a:r>
            <a:r>
              <a:rPr lang="en-US" sz="2000" dirty="0"/>
              <a:t>is </a:t>
            </a:r>
            <a:r>
              <a:rPr lang="en-US" sz="2000" b="1" i="1" dirty="0">
                <a:solidFill>
                  <a:srgbClr val="C00000"/>
                </a:solidFill>
              </a:rPr>
              <a:t>optimal </a:t>
            </a:r>
            <a:r>
              <a:rPr lang="en-US" sz="2000" i="1" dirty="0"/>
              <a:t>among static scheduling algorithms, i.e. if a task set is schedulable by </a:t>
            </a:r>
            <a:r>
              <a:rPr lang="en-US" sz="2000" i="1" dirty="0" smtClean="0"/>
              <a:t>any </a:t>
            </a:r>
            <a:r>
              <a:rPr lang="en-US" sz="2000" dirty="0" smtClean="0"/>
              <a:t>static </a:t>
            </a:r>
            <a:r>
              <a:rPr lang="en-US" sz="2000" dirty="0"/>
              <a:t>algorithm then there exists a feasible RM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Monotonic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Principle of operation: high rated tasks preempt lower rated tasks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performance of RM depends on the arrival pattern; in the worst case (“</a:t>
            </a:r>
            <a:r>
              <a:rPr lang="en-US" dirty="0" smtClean="0"/>
              <a:t>critical instant</a:t>
            </a:r>
            <a:r>
              <a:rPr lang="en-US" dirty="0"/>
              <a:t>“), every task with higher priority </a:t>
            </a:r>
            <a:r>
              <a:rPr lang="en-US" dirty="0" smtClean="0"/>
              <a:t>arrives </a:t>
            </a:r>
            <a:r>
              <a:rPr lang="en-US" dirty="0"/>
              <a:t>at the same time than a lower </a:t>
            </a:r>
            <a:r>
              <a:rPr lang="en-US" dirty="0" smtClean="0"/>
              <a:t>rated task </a:t>
            </a:r>
            <a:r>
              <a:rPr lang="en-US" dirty="0"/>
              <a:t>(i.e. maximum disadvantage for lower rated tasks)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72" y="3124200"/>
            <a:ext cx="8373728" cy="352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Earliest Deadline First (EDF)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Earliest Deadline First is a </a:t>
            </a:r>
            <a:r>
              <a:rPr lang="en-US" b="1" i="1" dirty="0"/>
              <a:t>dynamic, preemptive </a:t>
            </a:r>
            <a:r>
              <a:rPr lang="en-US" i="1" dirty="0"/>
              <a:t>algorithm for periodic tasks</a:t>
            </a:r>
          </a:p>
          <a:p>
            <a:pPr>
              <a:buNone/>
            </a:pPr>
            <a:r>
              <a:rPr lang="en-US" dirty="0"/>
              <a:t>Principle of operation:</a:t>
            </a:r>
          </a:p>
          <a:p>
            <a:r>
              <a:rPr lang="en-US" dirty="0" smtClean="0"/>
              <a:t> </a:t>
            </a:r>
            <a:r>
              <a:rPr lang="en-US" dirty="0"/>
              <a:t>Earliest deadline ⇔ highest priority</a:t>
            </a:r>
          </a:p>
          <a:p>
            <a:r>
              <a:rPr lang="en-US" dirty="0" smtClean="0"/>
              <a:t> </a:t>
            </a:r>
            <a:r>
              <a:rPr lang="en-US" dirty="0"/>
              <a:t>Priorities are re-calculated each time a task becomes ready (even for an </a:t>
            </a:r>
            <a:r>
              <a:rPr lang="en-US" dirty="0" smtClean="0"/>
              <a:t>unchanged task </a:t>
            </a:r>
            <a:r>
              <a:rPr lang="en-US" dirty="0"/>
              <a:t>set)</a:t>
            </a:r>
          </a:p>
          <a:p>
            <a:r>
              <a:rPr lang="en-US" dirty="0" smtClean="0"/>
              <a:t> </a:t>
            </a:r>
            <a:r>
              <a:rPr lang="en-US" dirty="0"/>
              <a:t>Calculation has worst case complexity of </a:t>
            </a:r>
            <a:r>
              <a:rPr lang="en-US" i="1" dirty="0"/>
              <a:t>O(</a:t>
            </a:r>
            <a:r>
              <a:rPr lang="en-US" i="1" dirty="0" err="1"/>
              <a:t>n</a:t>
            </a:r>
            <a:r>
              <a:rPr lang="en-US" i="1" baseline="30000" dirty="0" err="1"/>
              <a:t>2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7848600" cy="314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EDF and 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sz="2200" dirty="0"/>
              <a:t>RM schedules require more context switches, i.e. more preemptions, than EDF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019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higher number of preemptions for RM has to be compared</a:t>
            </a:r>
          </a:p>
          <a:p>
            <a:r>
              <a:rPr lang="en-US" dirty="0"/>
              <a:t>with the additional cost for EDF due to recalculation of schedules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14600"/>
            <a:ext cx="7019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EDF and 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r>
              <a:rPr lang="en-US" sz="2200" dirty="0"/>
              <a:t>Rate monotonic vs. EDF: Processor Utilization and Deadline Violations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8241899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Multimedia File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Multimedia Systems must coexist with the conventional </a:t>
            </a:r>
            <a:r>
              <a:rPr lang="en-US" sz="2400" dirty="0" smtClean="0"/>
              <a:t>Non-Real- Time </a:t>
            </a:r>
            <a:r>
              <a:rPr lang="en-US" sz="2400" dirty="0"/>
              <a:t>Environment (NRTE) data processing</a:t>
            </a:r>
          </a:p>
          <a:p>
            <a:pPr>
              <a:buNone/>
            </a:pPr>
            <a:r>
              <a:rPr lang="en-US" sz="2400" dirty="0"/>
              <a:t>→ Many operating systems provide extensions to </a:t>
            </a:r>
            <a:r>
              <a:rPr lang="en-US" sz="2400" dirty="0" smtClean="0"/>
              <a:t>support multimedia </a:t>
            </a:r>
            <a:r>
              <a:rPr lang="en-US" sz="2400" dirty="0"/>
              <a:t>application Real Time Environment (RTE)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Application itself never really touches the data</a:t>
            </a:r>
          </a:p>
          <a:p>
            <a:pPr>
              <a:buNone/>
            </a:pPr>
            <a:r>
              <a:rPr lang="en-US" sz="2400" dirty="0"/>
              <a:t>→ Take the shortest possible path from source to the sink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76400"/>
            <a:ext cx="4114800" cy="4267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RTE schedules the processes according to </a:t>
            </a:r>
            <a:r>
              <a:rPr lang="en-US" sz="2400" dirty="0" smtClean="0"/>
              <a:t>the timing </a:t>
            </a:r>
            <a:r>
              <a:rPr lang="en-US" sz="2400" dirty="0"/>
              <a:t>requirements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Stream Handlers manage the RTE data flow </a:t>
            </a:r>
            <a:r>
              <a:rPr lang="en-US" sz="2400" dirty="0" smtClean="0"/>
              <a:t>in accordance </a:t>
            </a:r>
            <a:r>
              <a:rPr lang="en-US" sz="2400" dirty="0"/>
              <a:t>with the control operations of </a:t>
            </a:r>
            <a:r>
              <a:rPr lang="en-US" sz="2400" dirty="0" smtClean="0"/>
              <a:t>the NRTE</a:t>
            </a:r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Applications access stream handlers </a:t>
            </a:r>
            <a:r>
              <a:rPr lang="en-US" sz="2400" dirty="0" smtClean="0"/>
              <a:t>by establishing </a:t>
            </a:r>
            <a:r>
              <a:rPr lang="en-US" sz="2400" dirty="0"/>
              <a:t>(creating) sessions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34480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: Unix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600201"/>
            <a:ext cx="3429000" cy="259079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Applications make use of </a:t>
            </a:r>
            <a:r>
              <a:rPr lang="en-US" sz="2200" dirty="0" smtClean="0"/>
              <a:t>systems calls </a:t>
            </a:r>
            <a:r>
              <a:rPr lang="en-US" sz="2200" dirty="0"/>
              <a:t>in the </a:t>
            </a:r>
            <a:r>
              <a:rPr lang="en-US" sz="2200" dirty="0" smtClean="0"/>
              <a:t>NRTE</a:t>
            </a:r>
          </a:p>
          <a:p>
            <a:pPr algn="just"/>
            <a:r>
              <a:rPr lang="en-US" sz="2200" dirty="0"/>
              <a:t>Extensions to the operating </a:t>
            </a:r>
            <a:r>
              <a:rPr lang="en-US" sz="2200" dirty="0" smtClean="0"/>
              <a:t>system (</a:t>
            </a:r>
            <a:r>
              <a:rPr lang="en-US" sz="2200" dirty="0" err="1" smtClean="0"/>
              <a:t>i.e</a:t>
            </a:r>
            <a:r>
              <a:rPr lang="en-US" sz="2200" dirty="0" smtClean="0"/>
              <a:t> RTE) are part of the kernel space</a:t>
            </a:r>
            <a:endParaRPr lang="en-US" sz="2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361059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	OS shields the computer hardware or devices against all software components </a:t>
            </a: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For multimedia applications not only transferring data has to be considered – also, the processing of the data on sender and receiver host has to be fast such that human perception is natural and error-free..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	Most conventional operating systems offer only little or no support for in-time processing of continuous media. </a:t>
            </a: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MOS  concerns all functions of an operating system like process, memory, file or device management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 - IBM OS/2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• Multimedia Presentation Manager/2 (MMPM/2)</a:t>
            </a:r>
          </a:p>
          <a:p>
            <a:pPr lvl="1"/>
            <a:r>
              <a:rPr lang="en-US" dirty="0"/>
              <a:t> Part of IBM’s Operating System/2 (OS/2)</a:t>
            </a:r>
          </a:p>
          <a:p>
            <a:pPr lvl="1"/>
            <a:r>
              <a:rPr lang="en-US" dirty="0"/>
              <a:t> Well-suited for multimedia supporting preemptive multitasking, priority </a:t>
            </a:r>
            <a:r>
              <a:rPr lang="en-US" dirty="0" smtClean="0"/>
              <a:t>scheduling, demand-paged </a:t>
            </a:r>
            <a:r>
              <a:rPr lang="en-US" dirty="0"/>
              <a:t>virtual memory storage, etc.</a:t>
            </a:r>
          </a:p>
          <a:p>
            <a:pPr>
              <a:buNone/>
            </a:pPr>
            <a:r>
              <a:rPr lang="it-IT" b="1" dirty="0"/>
              <a:t>• Media Control Interface (device independent programming interface)</a:t>
            </a:r>
          </a:p>
          <a:p>
            <a:pPr lvl="1"/>
            <a:r>
              <a:rPr lang="en-US" dirty="0"/>
              <a:t> Open, close, status of device (for all devices)</a:t>
            </a:r>
          </a:p>
          <a:p>
            <a:pPr lvl="1"/>
            <a:r>
              <a:rPr lang="en-US" dirty="0"/>
              <a:t> Play, record, resume, stop (playback, record)</a:t>
            </a:r>
          </a:p>
          <a:p>
            <a:pPr lvl="1"/>
            <a:r>
              <a:rPr lang="en-US" dirty="0"/>
              <a:t> Set cue point (allows for synchronization)</a:t>
            </a:r>
          </a:p>
          <a:p>
            <a:pPr lvl="1"/>
            <a:r>
              <a:rPr lang="en-US" dirty="0"/>
              <a:t> Get table of contents of a CD-ROM (device-specific command)</a:t>
            </a:r>
          </a:p>
          <a:p>
            <a:r>
              <a:rPr lang="en-US" b="1" dirty="0" smtClean="0"/>
              <a:t> </a:t>
            </a:r>
            <a:r>
              <a:rPr lang="en-US" b="1" dirty="0"/>
              <a:t>Stream Programming Interface</a:t>
            </a:r>
          </a:p>
          <a:p>
            <a:pPr lvl="1"/>
            <a:r>
              <a:rPr lang="en-US" dirty="0"/>
              <a:t> Implementation of data streaming and synchronization</a:t>
            </a:r>
          </a:p>
          <a:p>
            <a:pPr lvl="1"/>
            <a:r>
              <a:rPr lang="en-US" dirty="0"/>
              <a:t> Access to the </a:t>
            </a:r>
            <a:r>
              <a:rPr lang="en-US" dirty="0" err="1"/>
              <a:t>SyncStream</a:t>
            </a:r>
            <a:r>
              <a:rPr lang="en-US" dirty="0"/>
              <a:t> Manager (coordinates and manages the buffers)</a:t>
            </a:r>
          </a:p>
          <a:p>
            <a:r>
              <a:rPr lang="en-US" b="1" dirty="0" smtClean="0"/>
              <a:t> Ease of use several levels</a:t>
            </a:r>
            <a:endParaRPr lang="en-US" b="1" dirty="0"/>
          </a:p>
          <a:p>
            <a:pPr lvl="1"/>
            <a:r>
              <a:rPr lang="en-US" dirty="0"/>
              <a:t> Style guide for applications, unified graphical interfaces</a:t>
            </a:r>
          </a:p>
          <a:p>
            <a:pPr lvl="1"/>
            <a:r>
              <a:rPr lang="en-US" dirty="0"/>
              <a:t> Application developers and device providers can integrate their own I/O </a:t>
            </a:r>
            <a:r>
              <a:rPr lang="en-US" dirty="0" smtClean="0"/>
              <a:t>processes, stream </a:t>
            </a:r>
            <a:r>
              <a:rPr lang="en-US" dirty="0"/>
              <a:t>handlers,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Architecture - IBM OS/2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r>
              <a:rPr lang="en-US" sz="2200" dirty="0"/>
              <a:t>OS/2 Multimedia Presentation Manager/2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90800"/>
            <a:ext cx="72485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Aspect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534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US" sz="2000" b="1" i="1" dirty="0" smtClean="0"/>
              <a:t>  Resource Management</a:t>
            </a:r>
          </a:p>
          <a:p>
            <a:pPr algn="just">
              <a:buNone/>
            </a:pPr>
            <a:r>
              <a:rPr lang="en-US" sz="2000" dirty="0" smtClean="0"/>
              <a:t>   How to achieve a coordinated processing of all operating system functions in order to   achieve an end-to-end Quality of Service (delay, capacity, loss rate, jitter, ...)?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An abstract continuous resource model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 A common resource management procedure</a:t>
            </a:r>
          </a:p>
          <a:p>
            <a:pPr lvl="1" algn="just"/>
            <a:endParaRPr lang="en-US" dirty="0" smtClean="0"/>
          </a:p>
          <a:p>
            <a:pPr marL="514350" indent="-514350" algn="just"/>
            <a:r>
              <a:rPr lang="en-US" sz="2000" b="1" i="1" dirty="0" smtClean="0"/>
              <a:t>  Process Management</a:t>
            </a:r>
          </a:p>
          <a:p>
            <a:pPr algn="just">
              <a:buNone/>
            </a:pPr>
            <a:r>
              <a:rPr lang="en-US" sz="2000" dirty="0" smtClean="0"/>
              <a:t>       How to schedule processes permitting each to terminate according to its deadline?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 Rate Monotonic Scheduling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 Earliest Deadline </a:t>
            </a:r>
            <a:r>
              <a:rPr lang="en-US" dirty="0" smtClean="0"/>
              <a:t>First</a:t>
            </a:r>
          </a:p>
          <a:p>
            <a:pPr lvl="1" algn="just">
              <a:buFont typeface="Wingdings" pitchFamily="2" charset="2"/>
              <a:buChar char="Ø"/>
            </a:pP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 algn="just"/>
            <a:r>
              <a:rPr lang="en-US" b="1" dirty="0" smtClean="0"/>
              <a:t> Communication &amp; Synchronization</a:t>
            </a:r>
          </a:p>
          <a:p>
            <a:pPr marL="514350" indent="-51435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For real time applications where there is timing relations among different media , communication and synchronization between single process is required.</a:t>
            </a:r>
          </a:p>
          <a:p>
            <a:pPr marL="514350" indent="-514350" algn="just"/>
            <a:endParaRPr lang="en-US" b="1" dirty="0" smtClean="0"/>
          </a:p>
          <a:p>
            <a:pPr marL="514350" indent="-514350" algn="just"/>
            <a:r>
              <a:rPr lang="en-US" b="1" dirty="0" smtClean="0"/>
              <a:t> Memory Management</a:t>
            </a:r>
          </a:p>
          <a:p>
            <a:pPr marL="514350" indent="-51435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66"/>
                </a:solidFill>
              </a:rPr>
              <a:t>For accessing data with guaranteed  timing delay and efficient data manipulation functions, memory management , buffer management operations should be used.</a:t>
            </a:r>
          </a:p>
          <a:p>
            <a:pPr marL="514350" indent="-514350" algn="just"/>
            <a:endParaRPr lang="en-US" b="1" dirty="0" smtClean="0"/>
          </a:p>
          <a:p>
            <a:pPr marL="514350" indent="-514350" algn="just"/>
            <a:r>
              <a:rPr lang="en-US" b="1" dirty="0" smtClean="0"/>
              <a:t> Database Management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This abstracts the details of storing data on secondary media and rely on file management services provided by MOS.</a:t>
            </a:r>
          </a:p>
          <a:p>
            <a:pPr marL="514350" indent="-514350" algn="just"/>
            <a:endParaRPr lang="en-US" b="1" dirty="0" smtClean="0"/>
          </a:p>
          <a:p>
            <a:pPr marL="514350" indent="-514350" algn="just"/>
            <a:r>
              <a:rPr lang="en-US" b="1" dirty="0" smtClean="0"/>
              <a:t> Device Management</a:t>
            </a:r>
          </a:p>
          <a:p>
            <a:pPr marL="514350" indent="-514350" algn="just">
              <a:buNone/>
            </a:pPr>
            <a:r>
              <a:rPr lang="en-US" dirty="0" smtClean="0"/>
              <a:t>	Device Management ensures integration of continuous and discrete media and shield devices from software applications.</a:t>
            </a:r>
          </a:p>
          <a:p>
            <a:pPr marL="514350" indent="-514350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Real-Time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i="1" dirty="0"/>
              <a:t>What means real-time?</a:t>
            </a:r>
          </a:p>
          <a:p>
            <a:pPr>
              <a:buNone/>
            </a:pPr>
            <a:r>
              <a:rPr lang="en-US" sz="2000" dirty="0" smtClean="0"/>
              <a:t>       A real-time </a:t>
            </a:r>
            <a:r>
              <a:rPr lang="en-US" sz="2000" dirty="0"/>
              <a:t>task is a process which delivers its result in a given time or according to </a:t>
            </a:r>
            <a:r>
              <a:rPr lang="en-US" sz="2000" dirty="0" smtClean="0"/>
              <a:t>a given </a:t>
            </a:r>
            <a:r>
              <a:rPr lang="en-US" sz="2000" i="1" dirty="0"/>
              <a:t>deadline. A deadline is given e.g. in the order of </a:t>
            </a:r>
            <a:r>
              <a:rPr lang="en-US" sz="2000" i="1" dirty="0" err="1"/>
              <a:t>msec</a:t>
            </a:r>
            <a:r>
              <a:rPr lang="en-US" sz="2000" i="1" dirty="0"/>
              <a:t> for interactive voice </a:t>
            </a:r>
            <a:r>
              <a:rPr lang="en-US" sz="2000" i="1" dirty="0" smtClean="0"/>
              <a:t> and </a:t>
            </a:r>
            <a:r>
              <a:rPr lang="en-US" sz="2000" dirty="0" smtClean="0"/>
              <a:t>video </a:t>
            </a:r>
            <a:r>
              <a:rPr lang="en-US" sz="2000" dirty="0"/>
              <a:t>data or in the order of days for text documents.</a:t>
            </a:r>
          </a:p>
          <a:p>
            <a:pPr>
              <a:buNone/>
            </a:pPr>
            <a:r>
              <a:rPr lang="en-US" sz="2000" b="1" dirty="0" smtClean="0"/>
              <a:t>What </a:t>
            </a:r>
            <a:r>
              <a:rPr lang="en-US" sz="2000" b="1" dirty="0"/>
              <a:t>means the term deadline?</a:t>
            </a:r>
          </a:p>
          <a:p>
            <a:pPr>
              <a:buNone/>
            </a:pPr>
            <a:r>
              <a:rPr lang="en-US" sz="2000" dirty="0" smtClean="0"/>
              <a:t>A </a:t>
            </a:r>
            <a:r>
              <a:rPr lang="en-US" sz="2000" dirty="0"/>
              <a:t>deadline represents the </a:t>
            </a:r>
            <a:r>
              <a:rPr lang="en-US" sz="2000" i="1" dirty="0"/>
              <a:t>latest acceptable time for finishing the processing of a task.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Deadlines are called </a:t>
            </a:r>
            <a:r>
              <a:rPr lang="en-US" sz="1600" i="1" dirty="0">
                <a:solidFill>
                  <a:srgbClr val="C00000"/>
                </a:solidFill>
              </a:rPr>
              <a:t>hard </a:t>
            </a:r>
            <a:r>
              <a:rPr lang="en-US" sz="1600" i="1" dirty="0"/>
              <a:t>if failures are mission-critical or threatening human beings.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Deadlines are called </a:t>
            </a:r>
            <a:r>
              <a:rPr lang="en-US" sz="1600" i="1" dirty="0">
                <a:solidFill>
                  <a:srgbClr val="C00000"/>
                </a:solidFill>
              </a:rPr>
              <a:t>soft</a:t>
            </a:r>
            <a:r>
              <a:rPr lang="en-US" sz="1600" i="1" dirty="0"/>
              <a:t> if they cannot exactly be determined or a violation is </a:t>
            </a:r>
            <a:r>
              <a:rPr lang="en-US" sz="1600" i="1" dirty="0" smtClean="0"/>
              <a:t>less </a:t>
            </a:r>
            <a:r>
              <a:rPr lang="en-US" sz="1600" dirty="0" smtClean="0"/>
              <a:t>critical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2000" b="1" i="1" dirty="0" smtClean="0"/>
              <a:t>Fields </a:t>
            </a:r>
            <a:r>
              <a:rPr lang="en-US" sz="2000" b="1" i="1" dirty="0"/>
              <a:t>of application</a:t>
            </a:r>
          </a:p>
          <a:p>
            <a:pPr lvl="1"/>
            <a:r>
              <a:rPr lang="en-US" sz="1600" dirty="0"/>
              <a:t>Control systems for manufacturing processes, military systems, telecommunication</a:t>
            </a:r>
          </a:p>
          <a:p>
            <a:pPr lvl="1"/>
            <a:r>
              <a:rPr lang="en-US" sz="1600" dirty="0"/>
              <a:t>systems, aircrafts, automobiles, nuclear power plants or interactive multimedia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Real-Time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914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Real-Time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i="1" dirty="0"/>
              <a:t>Processing Requirements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Predictable fast response to time-critical events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Accurate timing information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High degree of </a:t>
            </a:r>
            <a:r>
              <a:rPr lang="en-US" sz="2000" dirty="0" err="1"/>
              <a:t>schedulability</a:t>
            </a:r>
            <a:r>
              <a:rPr lang="en-US" sz="2000" dirty="0"/>
              <a:t>, i.e. resource capacity is not wasted (nearly </a:t>
            </a:r>
            <a:r>
              <a:rPr lang="en-US" sz="2000" dirty="0" smtClean="0"/>
              <a:t>optimal scheduling</a:t>
            </a:r>
            <a:r>
              <a:rPr lang="en-US" sz="2000" dirty="0"/>
              <a:t>; finding optimal schedules is often a NP-complete task)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Stability under transient overload, i.e. use of buffering to cope with </a:t>
            </a:r>
            <a:r>
              <a:rPr lang="en-US" sz="2000" dirty="0" err="1"/>
              <a:t>bursty</a:t>
            </a:r>
            <a:r>
              <a:rPr lang="en-US" sz="2000" dirty="0"/>
              <a:t> systems</a:t>
            </a:r>
          </a:p>
          <a:p>
            <a:pPr>
              <a:buNone/>
            </a:pPr>
            <a:r>
              <a:rPr lang="en-US" sz="2000" b="1" i="1" dirty="0"/>
              <a:t>Aspects specific to Multimedia Systems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In-time processing, transmission and presentation of audio and video </a:t>
            </a:r>
            <a:r>
              <a:rPr lang="en-US" sz="2000" dirty="0" smtClean="0"/>
              <a:t>data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i="1" dirty="0" smtClean="0"/>
              <a:t>Requirements </a:t>
            </a:r>
            <a:r>
              <a:rPr lang="en-US" sz="2000" b="1" i="1" dirty="0"/>
              <a:t>are described as </a:t>
            </a:r>
            <a:r>
              <a:rPr lang="en-US" sz="2000" b="1" i="1" dirty="0" err="1"/>
              <a:t>QoS</a:t>
            </a:r>
            <a:r>
              <a:rPr lang="en-US" sz="2000" b="1" i="1" dirty="0"/>
              <a:t> parameters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Throughput, local delay, global (i.e. end-to-end) delay, jitter, and reliability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Specified by average values, worst case values, peak rates, distribution </a:t>
            </a:r>
            <a:r>
              <a:rPr lang="en-US" sz="2000" dirty="0" smtClean="0"/>
              <a:t>functions, and/or </a:t>
            </a:r>
            <a:r>
              <a:rPr lang="en-US" sz="2000" dirty="0"/>
              <a:t>moments of the distribution functions</a:t>
            </a:r>
          </a:p>
          <a:p>
            <a:pPr>
              <a:buNone/>
            </a:pPr>
            <a:r>
              <a:rPr lang="en-US" sz="2000" dirty="0" smtClean="0"/>
              <a:t>→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Resource Management and Process Management for dealing with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Management </a:t>
            </a:r>
            <a:r>
              <a:rPr lang="en-US" b="1" dirty="0" smtClean="0"/>
              <a:t>Tasks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Admission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control</a:t>
            </a:r>
          </a:p>
          <a:p>
            <a:pPr marL="514350" indent="-514350" algn="just">
              <a:buNone/>
            </a:pPr>
            <a:r>
              <a:rPr lang="en-US" dirty="0" smtClean="0"/>
              <a:t>        If </a:t>
            </a:r>
            <a:r>
              <a:rPr lang="en-US" dirty="0"/>
              <a:t>a new data stream wants to start:</a:t>
            </a:r>
          </a:p>
          <a:p>
            <a:pPr marL="514350" indent="-514350" algn="just">
              <a:buNone/>
            </a:pPr>
            <a:r>
              <a:rPr lang="en-US" dirty="0" smtClean="0"/>
              <a:t>        is </a:t>
            </a:r>
            <a:r>
              <a:rPr lang="en-US" dirty="0"/>
              <a:t>there enough remaining capacity to handle the additional stream?</a:t>
            </a:r>
          </a:p>
          <a:p>
            <a:pPr marL="514350" indent="-514350" algn="just">
              <a:buNone/>
            </a:pP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</a:rPr>
              <a:t>QoS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calculation</a:t>
            </a:r>
          </a:p>
          <a:p>
            <a:pPr marL="514350" indent="-514350" algn="just">
              <a:buNone/>
            </a:pPr>
            <a:r>
              <a:rPr lang="en-US" dirty="0" smtClean="0"/>
              <a:t>       Which </a:t>
            </a:r>
            <a:r>
              <a:rPr lang="en-US" dirty="0"/>
              <a:t>characteristics (e.g. in terms of throughput and delay) are available for </a:t>
            </a:r>
            <a:r>
              <a:rPr lang="en-US" dirty="0" smtClean="0"/>
              <a:t>the new </a:t>
            </a:r>
            <a:r>
              <a:rPr lang="en-US" dirty="0"/>
              <a:t>stream?</a:t>
            </a:r>
          </a:p>
          <a:p>
            <a:pPr marL="514350" indent="-514350" algn="just">
              <a:buNone/>
            </a:pP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 Resource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reservation</a:t>
            </a:r>
          </a:p>
          <a:p>
            <a:pPr marL="514350" indent="-514350" algn="just">
              <a:buNone/>
            </a:pPr>
            <a:r>
              <a:rPr lang="en-US" dirty="0" smtClean="0"/>
              <a:t>       Reserves </a:t>
            </a:r>
            <a:r>
              <a:rPr lang="en-US" dirty="0"/>
              <a:t>the resources which are required to meet the deadlines</a:t>
            </a:r>
          </a:p>
          <a:p>
            <a:pPr marL="514350" indent="-514350" algn="just">
              <a:buNone/>
            </a:pP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75000"/>
                  </a:schemeClr>
                </a:solidFill>
              </a:rPr>
              <a:t>QoS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enforcement</a:t>
            </a:r>
          </a:p>
          <a:p>
            <a:pPr marL="514350" indent="-514350" algn="just">
              <a:buNone/>
            </a:pPr>
            <a:r>
              <a:rPr lang="en-US" dirty="0" smtClean="0"/>
              <a:t>        Quality </a:t>
            </a:r>
            <a:r>
              <a:rPr lang="en-US" dirty="0"/>
              <a:t>of service can be (possibly) obtained by appropriate </a:t>
            </a:r>
            <a:r>
              <a:rPr lang="en-US" dirty="0" smtClean="0"/>
              <a:t> scheduling</a:t>
            </a:r>
            <a:r>
              <a:rPr lang="en-US" dirty="0"/>
              <a:t>, e.g. by </a:t>
            </a:r>
            <a:r>
              <a:rPr lang="en-US" dirty="0" smtClean="0"/>
              <a:t>reordering tasks </a:t>
            </a:r>
            <a:r>
              <a:rPr lang="en-US" dirty="0"/>
              <a:t>(serving a tasks with urgent deadlines earlier than a task with </a:t>
            </a:r>
            <a:r>
              <a:rPr lang="en-US" dirty="0" smtClean="0"/>
              <a:t>less strict </a:t>
            </a:r>
            <a:r>
              <a:rPr lang="en-US" dirty="0"/>
              <a:t>bounds)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994F-E1BB-40A5-B779-5CA0EE88E5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2255</Words>
  <Application>Microsoft Office PowerPoint</Application>
  <PresentationFormat>On-screen Show (4:3)</PresentationFormat>
  <Paragraphs>251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Multimedia operating System</vt:lpstr>
      <vt:lpstr>Outline</vt:lpstr>
      <vt:lpstr>Multimedia Operating System</vt:lpstr>
      <vt:lpstr>Operating System Aspect</vt:lpstr>
      <vt:lpstr>Operating System Aspect</vt:lpstr>
      <vt:lpstr>Real-Time Systems</vt:lpstr>
      <vt:lpstr>Classification of Real-Time Systems</vt:lpstr>
      <vt:lpstr>Real-Time Systems</vt:lpstr>
      <vt:lpstr>Resource Management Tasks </vt:lpstr>
      <vt:lpstr>Resource Management</vt:lpstr>
      <vt:lpstr>Classification of Resources</vt:lpstr>
      <vt:lpstr>Resource Management Procedure</vt:lpstr>
      <vt:lpstr>Reservation Strategies</vt:lpstr>
      <vt:lpstr>Abstract Continuous Media Modeling: Workload</vt:lpstr>
      <vt:lpstr> Abstract Continuous Media Modeling: Workahead </vt:lpstr>
      <vt:lpstr>Abstract Continuous Media Modeling: Resources</vt:lpstr>
      <vt:lpstr>Process Management</vt:lpstr>
      <vt:lpstr>Classification of Real-Time Scheduling Strategies</vt:lpstr>
      <vt:lpstr>Schedulability Tests and Optimal Schedulers</vt:lpstr>
      <vt:lpstr>Model for Real-Time Tasks</vt:lpstr>
      <vt:lpstr>Preemptive vs. Non-Preemptive Scheduling</vt:lpstr>
      <vt:lpstr>Rate Monotonic Algorithm</vt:lpstr>
      <vt:lpstr>Rate Monotonic Example</vt:lpstr>
      <vt:lpstr>Earliest Deadline First (EDF)</vt:lpstr>
      <vt:lpstr>Comparison of EDF and RM</vt:lpstr>
      <vt:lpstr>Comparison of EDF and RM</vt:lpstr>
      <vt:lpstr>Multimedia File System Architecture</vt:lpstr>
      <vt:lpstr>System Architecture</vt:lpstr>
      <vt:lpstr>System Architecture : Unix based</vt:lpstr>
      <vt:lpstr>System Architecture - IBM OS/2</vt:lpstr>
      <vt:lpstr>System Architecture - IBM OS/2</vt:lpstr>
    </vt:vector>
  </TitlesOfParts>
  <Company>khec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operating System</dc:title>
  <dc:creator>khec</dc:creator>
  <cp:lastModifiedBy>khec</cp:lastModifiedBy>
  <cp:revision>62</cp:revision>
  <dcterms:created xsi:type="dcterms:W3CDTF">2013-12-20T02:56:52Z</dcterms:created>
  <dcterms:modified xsi:type="dcterms:W3CDTF">2014-01-12T15:42:36Z</dcterms:modified>
</cp:coreProperties>
</file>