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1"/>
  </p:handoutMasterIdLst>
  <p:sldIdLst>
    <p:sldId id="375" r:id="rId3"/>
    <p:sldId id="376" r:id="rId4"/>
    <p:sldId id="377" r:id="rId5"/>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Lst>
  <p:sldSz cx="9144000" cy="6858000" type="screen4x3"/>
  <p:notesSz cx="68580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CD390"/>
    <a:srgbClr val="000000"/>
    <a:srgbClr val="F35B1B"/>
    <a:srgbClr val="FDE3BA"/>
    <a:srgbClr val="790015"/>
    <a:srgbClr val="FFC5CF"/>
    <a:srgbClr val="FDA4B5"/>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72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5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ChangeArrowheads="1"/>
          </p:cNvSpPr>
          <p:nvPr/>
        </p:nvSpPr>
        <p:spPr bwMode="auto">
          <a:xfrm>
            <a:off x="69850" y="-12700"/>
            <a:ext cx="6005513" cy="519113"/>
          </a:xfrm>
          <a:prstGeom prst="rect">
            <a:avLst/>
          </a:prstGeom>
          <a:noFill/>
          <a:ln w="12700">
            <a:noFill/>
            <a:miter lim="800000"/>
          </a:ln>
          <a:effectLst/>
        </p:spPr>
        <p:txBody>
          <a:bodyPr wrap="none" lIns="90488" tIns="44450" rIns="90488" bIns="44450" anchor="ctr">
            <a:spAutoFit/>
          </a:bodyPr>
          <a:p>
            <a:pPr lvl="0"/>
            <a:r>
              <a:rPr sz="1400" dirty="0">
                <a:latin typeface="Times New Roman" panose="02020603050405020304" pitchFamily="-103" charset="0"/>
              </a:rPr>
              <a:t>ESSENTIALS OF ENTREPRENEURSHIP AND SMALL BUSINESS MANAGEMENT  ●  6E</a:t>
            </a:r>
            <a:br>
              <a:rPr sz="1400" dirty="0">
                <a:latin typeface="Times New Roman" panose="02020603050405020304" pitchFamily="-103" charset="0"/>
              </a:rPr>
            </a:br>
            <a:r>
              <a:rPr sz="1400" dirty="0">
                <a:latin typeface="Times New Roman" panose="02020603050405020304" pitchFamily="-103" charset="0"/>
              </a:rPr>
              <a:t>Chapter 13: Sources of Financing – Debt and Equity</a:t>
            </a:r>
            <a:endParaRPr sz="1400" dirty="0">
              <a:latin typeface="Times New Roman" panose="02020603050405020304" pitchFamily="-103" charset="0"/>
            </a:endParaRPr>
          </a:p>
        </p:txBody>
      </p:sp>
      <p:sp>
        <p:nvSpPr>
          <p:cNvPr id="131075" name="Rectangle 3"/>
          <p:cNvSpPr>
            <a:spLocks noChangeArrowheads="1"/>
          </p:cNvSpPr>
          <p:nvPr/>
        </p:nvSpPr>
        <p:spPr bwMode="auto">
          <a:xfrm>
            <a:off x="6397625" y="8896350"/>
            <a:ext cx="390525" cy="306388"/>
          </a:xfrm>
          <a:prstGeom prst="rect">
            <a:avLst/>
          </a:prstGeom>
          <a:noFill/>
          <a:ln>
            <a:noFill/>
          </a:ln>
        </p:spPr>
        <p:txBody>
          <a:bodyPr wrap="none" lIns="90488" tIns="44450" rIns="90488" bIns="44450" anchor="ctr">
            <a:spAutoFit/>
          </a:bodyPr>
          <a:p>
            <a:pPr lvl="0" algn="r"/>
            <a:fld id="{9A0DB2DC-4C9A-4742-B13C-FB6460FD3503}" type="slidenum">
              <a:rPr lang="en-US" sz="1400" dirty="0">
                <a:latin typeface="Times New Roman" panose="02020603050405020304" pitchFamily="-103" charset="0"/>
              </a:rPr>
            </a:fld>
            <a:endParaRPr lang="en-US" sz="1400" dirty="0">
              <a:latin typeface="Times New Roman" panose="02020603050405020304" pitchFamily="-103"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body" sz="quarter" idx="3"/>
          </p:nvPr>
        </p:nvSpPr>
        <p:spPr bwMode="auto">
          <a:xfrm>
            <a:off x="914400" y="4416425"/>
            <a:ext cx="5029200" cy="4183063"/>
          </a:xfrm>
          <a:prstGeom prst="rect">
            <a:avLst/>
          </a:prstGeom>
          <a:noFill/>
          <a:ln w="12700">
            <a:noFill/>
            <a:miter lim="800000"/>
          </a:ln>
          <a:effectLst/>
        </p:spPr>
        <p:txBody>
          <a:bodyPr vert="horz" wrap="square" lIns="90488" tIns="44450" rIns="90488" bIns="444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S PGothic" panose="020B0600070205080204" pitchFamily="-103" charset="-128"/>
              </a:rPr>
              <a:t>Click to edit Master notes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S PGothic" panose="020B0600070205080204" pitchFamily="-103"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03" charset="0"/>
              <a:ea typeface="MS PGothic" panose="020B0600070205080204" pitchFamily="-103" charset="-128"/>
              <a:cs typeface="+mn-cs"/>
            </a:endParaRPr>
          </a:p>
        </p:txBody>
      </p:sp>
      <p:sp>
        <p:nvSpPr>
          <p:cNvPr id="14339" name="Rectangle 3"/>
          <p:cNvSpPr>
            <a:spLocks noTextEdit="1"/>
          </p:cNvSpPr>
          <p:nvPr>
            <p:ph type="sldImg" idx="2"/>
          </p:nvPr>
        </p:nvSpPr>
        <p:spPr>
          <a:xfrm>
            <a:off x="1108075" y="698500"/>
            <a:ext cx="4641850" cy="3482975"/>
          </a:xfrm>
          <a:prstGeom prst="rect">
            <a:avLst/>
          </a:prstGeom>
          <a:noFill/>
          <a:ln w="12700" cap="flat" cmpd="sng">
            <a:solidFill>
              <a:schemeClr val="tx1"/>
            </a:solidFill>
            <a:prstDash val="solid"/>
            <a:miter/>
            <a:headEnd type="none" w="med" len="med"/>
            <a:tailEnd type="none" w="med" len="med"/>
          </a:ln>
        </p:spPr>
      </p:sp>
      <p:sp>
        <p:nvSpPr>
          <p:cNvPr id="70660" name="Rectangle 4"/>
          <p:cNvSpPr>
            <a:spLocks noChangeArrowheads="1"/>
          </p:cNvSpPr>
          <p:nvPr/>
        </p:nvSpPr>
        <p:spPr bwMode="auto">
          <a:xfrm>
            <a:off x="69850" y="93663"/>
            <a:ext cx="2217738" cy="306388"/>
          </a:xfrm>
          <a:prstGeom prst="rect">
            <a:avLst/>
          </a:prstGeom>
          <a:noFill/>
          <a:ln>
            <a:noFill/>
          </a:ln>
        </p:spPr>
        <p:txBody>
          <a:bodyPr wrap="none" lIns="90488" tIns="44450" rIns="90488" bIns="44450" anchor="ctr">
            <a:spAutoFit/>
          </a:bodyPr>
          <a:lstStyle>
            <a:lvl1pPr>
              <a:defRPr>
                <a:solidFill>
                  <a:schemeClr val="tx1"/>
                </a:solidFill>
                <a:latin typeface="Garamond" panose="02020404030301010803" pitchFamily="-103" charset="0"/>
              </a:defRPr>
            </a:lvl1pPr>
            <a:lvl2pPr marL="742950" indent="-285750">
              <a:defRPr>
                <a:solidFill>
                  <a:schemeClr val="tx1"/>
                </a:solidFill>
                <a:latin typeface="Garamond" panose="02020404030301010803" pitchFamily="-103" charset="0"/>
              </a:defRPr>
            </a:lvl2pPr>
            <a:lvl3pPr marL="1143000" indent="-228600">
              <a:defRPr>
                <a:solidFill>
                  <a:schemeClr val="tx1"/>
                </a:solidFill>
                <a:latin typeface="Garamond" panose="02020404030301010803" pitchFamily="-103" charset="0"/>
              </a:defRPr>
            </a:lvl3pPr>
            <a:lvl4pPr marL="1600200" indent="-228600">
              <a:defRPr>
                <a:solidFill>
                  <a:schemeClr val="tx1"/>
                </a:solidFill>
                <a:latin typeface="Garamond" panose="02020404030301010803" pitchFamily="-103" charset="0"/>
              </a:defRPr>
            </a:lvl4pPr>
            <a:lvl5pPr marL="2057400" indent="-228600">
              <a:defRPr>
                <a:solidFill>
                  <a:schemeClr val="tx1"/>
                </a:solidFill>
                <a:latin typeface="Garamond" panose="02020404030301010803" pitchFamily="-103" charset="0"/>
              </a:defRPr>
            </a:lvl5pPr>
            <a:lvl6pPr marL="2514600" indent="-228600" eaLnBrk="0" fontAlgn="base" hangingPunct="0">
              <a:spcBef>
                <a:spcPct val="0"/>
              </a:spcBef>
              <a:spcAft>
                <a:spcPct val="0"/>
              </a:spcAft>
              <a:defRPr>
                <a:solidFill>
                  <a:schemeClr val="tx1"/>
                </a:solidFill>
                <a:latin typeface="Garamond" panose="02020404030301010803" pitchFamily="-103" charset="0"/>
              </a:defRPr>
            </a:lvl6pPr>
            <a:lvl7pPr marL="2971800" indent="-228600" eaLnBrk="0" fontAlgn="base" hangingPunct="0">
              <a:spcBef>
                <a:spcPct val="0"/>
              </a:spcBef>
              <a:spcAft>
                <a:spcPct val="0"/>
              </a:spcAft>
              <a:defRPr>
                <a:solidFill>
                  <a:schemeClr val="tx1"/>
                </a:solidFill>
                <a:latin typeface="Garamond" panose="02020404030301010803" pitchFamily="-103" charset="0"/>
              </a:defRPr>
            </a:lvl7pPr>
            <a:lvl8pPr marL="3429000" indent="-228600" eaLnBrk="0" fontAlgn="base" hangingPunct="0">
              <a:spcBef>
                <a:spcPct val="0"/>
              </a:spcBef>
              <a:spcAft>
                <a:spcPct val="0"/>
              </a:spcAft>
              <a:defRPr>
                <a:solidFill>
                  <a:schemeClr val="tx1"/>
                </a:solidFill>
                <a:latin typeface="Garamond" panose="02020404030301010803" pitchFamily="-103" charset="0"/>
              </a:defRPr>
            </a:lvl8pPr>
            <a:lvl9pPr marL="3886200" indent="-228600" eaLnBrk="0" fontAlgn="base" hangingPunct="0">
              <a:spcBef>
                <a:spcPct val="0"/>
              </a:spcBef>
              <a:spcAft>
                <a:spcPct val="0"/>
              </a:spcAft>
              <a:defRPr>
                <a:solidFill>
                  <a:schemeClr val="tx1"/>
                </a:solidFill>
                <a:latin typeface="Garamond" panose="02020404030301010803" pitchFamily="-103"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400" b="0" i="0" u="none" strike="noStrike" kern="1200" cap="none" spc="0" normalizeH="0" baseline="0" noProof="0" smtClean="0">
                <a:ln>
                  <a:noFill/>
                </a:ln>
                <a:solidFill>
                  <a:schemeClr val="tx1"/>
                </a:solidFill>
                <a:effectLst/>
                <a:uLnTx/>
                <a:uFillTx/>
                <a:latin typeface="Times New Roman" panose="02020603050405020304" pitchFamily="-103" charset="0"/>
                <a:ea typeface="+mn-ea"/>
                <a:cs typeface="+mn-cs"/>
              </a:rPr>
              <a:t>Chapter 1: Entrepreneurship</a:t>
            </a:r>
            <a:endParaRPr kumimoji="0" lang="en-US" altLang="en-US" sz="1400" b="0" i="0" u="none" strike="noStrike" kern="1200" cap="none" spc="0" normalizeH="0" baseline="0" noProof="0" smtClean="0">
              <a:ln>
                <a:noFill/>
              </a:ln>
              <a:solidFill>
                <a:schemeClr val="tx1"/>
              </a:solidFill>
              <a:effectLst/>
              <a:uLnTx/>
              <a:uFillTx/>
              <a:latin typeface="Times New Roman" panose="02020603050405020304" pitchFamily="-103" charset="0"/>
              <a:ea typeface="+mn-ea"/>
              <a:cs typeface="+mn-cs"/>
            </a:endParaRPr>
          </a:p>
        </p:txBody>
      </p:sp>
      <p:sp>
        <p:nvSpPr>
          <p:cNvPr id="70661" name="Rectangle 5"/>
          <p:cNvSpPr>
            <a:spLocks noChangeArrowheads="1"/>
          </p:cNvSpPr>
          <p:nvPr/>
        </p:nvSpPr>
        <p:spPr bwMode="auto">
          <a:xfrm>
            <a:off x="6397625" y="8896350"/>
            <a:ext cx="390525" cy="306388"/>
          </a:xfrm>
          <a:prstGeom prst="rect">
            <a:avLst/>
          </a:prstGeom>
          <a:noFill/>
          <a:ln>
            <a:noFill/>
          </a:ln>
        </p:spPr>
        <p:txBody>
          <a:bodyPr wrap="none" lIns="90488" tIns="44450" rIns="90488" bIns="44450" anchor="ctr">
            <a:spAutoFit/>
          </a:bodyPr>
          <a:p>
            <a:pPr lvl="0" algn="r"/>
            <a:fld id="{9A0DB2DC-4C9A-4742-B13C-FB6460FD3503}" type="slidenum">
              <a:rPr lang="en-US" sz="1400" dirty="0">
                <a:latin typeface="Times New Roman" panose="02020603050405020304" pitchFamily="-103" charset="0"/>
              </a:rPr>
            </a:fld>
            <a:endParaRPr lang="en-US" sz="1400" dirty="0">
              <a:latin typeface="Times New Roman" panose="02020603050405020304" pitchFamily="-103"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03" charset="0"/>
        <a:ea typeface="MS PGothic" panose="020B0600070205080204" pitchFamily="-103" charset="-128"/>
        <a:cs typeface="MS PGothic" panose="020B0600070205080204" pitchFamily="-103"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03" charset="0"/>
        <a:ea typeface="MS PGothic" panose="020B0600070205080204" pitchFamily="-103"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03" charset="0"/>
        <a:ea typeface="MS PGothic" panose="020B0600070205080204" pitchFamily="-103"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03" charset="0"/>
        <a:ea typeface="MS PGothic" panose="020B0600070205080204" pitchFamily="-103"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03" charset="0"/>
        <a:ea typeface="MS PGothic" panose="020B0600070205080204" pitchFamily="-10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Rot="1" noChangeAspect="1" noTextEdit="1"/>
          </p:cNvSpPr>
          <p:nvPr>
            <p:ph type="sldImg"/>
          </p:nvPr>
        </p:nvSpPr>
        <p:spPr>
          <a:ln/>
        </p:spPr>
      </p:sp>
      <p:sp>
        <p:nvSpPr>
          <p:cNvPr id="1843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noChangeAspect="1" noTextEdit="1"/>
          </p:cNvSpPr>
          <p:nvPr>
            <p:ph type="sldImg"/>
          </p:nvPr>
        </p:nvSpPr>
        <p:spPr>
          <a:ln/>
        </p:spPr>
      </p:sp>
      <p:sp>
        <p:nvSpPr>
          <p:cNvPr id="3686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noChangeAspect="1" noTextEdit="1"/>
          </p:cNvSpPr>
          <p:nvPr>
            <p:ph type="sldImg"/>
          </p:nvPr>
        </p:nvSpPr>
        <p:spPr>
          <a:ln/>
        </p:spPr>
      </p:sp>
      <p:sp>
        <p:nvSpPr>
          <p:cNvPr id="3891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Rot="1" noChangeAspect="1" noTextEdit="1"/>
          </p:cNvSpPr>
          <p:nvPr>
            <p:ph type="sldImg"/>
          </p:nvPr>
        </p:nvSpPr>
        <p:spPr>
          <a:ln/>
        </p:spPr>
      </p:sp>
      <p:sp>
        <p:nvSpPr>
          <p:cNvPr id="4096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Rot="1" noChangeAspect="1" noTextEdit="1"/>
          </p:cNvSpPr>
          <p:nvPr>
            <p:ph type="sldImg"/>
          </p:nvPr>
        </p:nvSpPr>
        <p:spPr>
          <a:ln/>
        </p:spPr>
      </p:sp>
      <p:sp>
        <p:nvSpPr>
          <p:cNvPr id="4301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Rot="1" noChangeAspect="1" noTextEdit="1"/>
          </p:cNvSpPr>
          <p:nvPr>
            <p:ph type="sldImg"/>
          </p:nvPr>
        </p:nvSpPr>
        <p:spPr>
          <a:ln/>
        </p:spPr>
      </p:sp>
      <p:sp>
        <p:nvSpPr>
          <p:cNvPr id="4505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Rot="1" noChangeAspect="1" noTextEdit="1"/>
          </p:cNvSpPr>
          <p:nvPr>
            <p:ph type="sldImg"/>
          </p:nvPr>
        </p:nvSpPr>
        <p:spPr>
          <a:ln/>
        </p:spPr>
      </p:sp>
      <p:sp>
        <p:nvSpPr>
          <p:cNvPr id="4710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noChangeAspect="1" noTextEdit="1"/>
          </p:cNvSpPr>
          <p:nvPr>
            <p:ph type="sldImg"/>
          </p:nvPr>
        </p:nvSpPr>
        <p:spPr>
          <a:ln/>
        </p:spPr>
      </p:sp>
      <p:sp>
        <p:nvSpPr>
          <p:cNvPr id="4915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noChangeAspect="1" noTextEdit="1"/>
          </p:cNvSpPr>
          <p:nvPr>
            <p:ph type="sldImg"/>
          </p:nvPr>
        </p:nvSpPr>
        <p:spPr>
          <a:ln/>
        </p:spPr>
      </p:sp>
      <p:sp>
        <p:nvSpPr>
          <p:cNvPr id="5120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noChangeAspect="1" noTextEdit="1"/>
          </p:cNvSpPr>
          <p:nvPr>
            <p:ph type="sldImg"/>
          </p:nvPr>
        </p:nvSpPr>
        <p:spPr>
          <a:ln/>
        </p:spPr>
      </p:sp>
      <p:sp>
        <p:nvSpPr>
          <p:cNvPr id="5325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noChangeAspect="1" noTextEdit="1"/>
          </p:cNvSpPr>
          <p:nvPr>
            <p:ph type="sldImg"/>
          </p:nvPr>
        </p:nvSpPr>
        <p:spPr>
          <a:ln/>
        </p:spPr>
      </p:sp>
      <p:sp>
        <p:nvSpPr>
          <p:cNvPr id="5529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Rot="1" noChangeAspect="1" noTextEdit="1"/>
          </p:cNvSpPr>
          <p:nvPr>
            <p:ph type="sldImg"/>
          </p:nvPr>
        </p:nvSpPr>
        <p:spPr>
          <a:ln/>
        </p:spPr>
      </p:sp>
      <p:sp>
        <p:nvSpPr>
          <p:cNvPr id="2048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noChangeAspect="1" noTextEdit="1"/>
          </p:cNvSpPr>
          <p:nvPr>
            <p:ph type="sldImg"/>
          </p:nvPr>
        </p:nvSpPr>
        <p:spPr>
          <a:ln/>
        </p:spPr>
      </p:sp>
      <p:sp>
        <p:nvSpPr>
          <p:cNvPr id="5734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noChangeAspect="1" noTextEdit="1"/>
          </p:cNvSpPr>
          <p:nvPr>
            <p:ph type="sldImg"/>
          </p:nvPr>
        </p:nvSpPr>
        <p:spPr>
          <a:ln/>
        </p:spPr>
      </p:sp>
      <p:sp>
        <p:nvSpPr>
          <p:cNvPr id="5939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spect="1" noTextEdit="1"/>
          </p:cNvSpPr>
          <p:nvPr>
            <p:ph type="sldImg"/>
          </p:nvPr>
        </p:nvSpPr>
        <p:spPr>
          <a:ln/>
        </p:spPr>
      </p:sp>
      <p:sp>
        <p:nvSpPr>
          <p:cNvPr id="6144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noChangeAspect="1" noTextEdit="1"/>
          </p:cNvSpPr>
          <p:nvPr>
            <p:ph type="sldImg"/>
          </p:nvPr>
        </p:nvSpPr>
        <p:spPr>
          <a:ln/>
        </p:spPr>
      </p:sp>
      <p:sp>
        <p:nvSpPr>
          <p:cNvPr id="6349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noChangeAspect="1" noTextEdit="1"/>
          </p:cNvSpPr>
          <p:nvPr>
            <p:ph type="sldImg"/>
          </p:nvPr>
        </p:nvSpPr>
        <p:spPr>
          <a:ln/>
        </p:spPr>
      </p:sp>
      <p:sp>
        <p:nvSpPr>
          <p:cNvPr id="6553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noChangeAspect="1" noTextEdit="1"/>
          </p:cNvSpPr>
          <p:nvPr>
            <p:ph type="sldImg"/>
          </p:nvPr>
        </p:nvSpPr>
        <p:spPr>
          <a:ln/>
        </p:spPr>
      </p:sp>
      <p:sp>
        <p:nvSpPr>
          <p:cNvPr id="6758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noChangeAspect="1" noTextEdit="1"/>
          </p:cNvSpPr>
          <p:nvPr>
            <p:ph type="sldImg"/>
          </p:nvPr>
        </p:nvSpPr>
        <p:spPr>
          <a:ln/>
        </p:spPr>
      </p:sp>
      <p:sp>
        <p:nvSpPr>
          <p:cNvPr id="6963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Rot="1" noChangeAspect="1" noTextEdit="1"/>
          </p:cNvSpPr>
          <p:nvPr>
            <p:ph type="sldImg"/>
          </p:nvPr>
        </p:nvSpPr>
        <p:spPr>
          <a:ln/>
        </p:spPr>
      </p:sp>
      <p:sp>
        <p:nvSpPr>
          <p:cNvPr id="7168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Rot="1" noChangeAspect="1" noTextEdit="1"/>
          </p:cNvSpPr>
          <p:nvPr>
            <p:ph type="sldImg"/>
          </p:nvPr>
        </p:nvSpPr>
        <p:spPr>
          <a:ln/>
        </p:spPr>
      </p:sp>
      <p:sp>
        <p:nvSpPr>
          <p:cNvPr id="7373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noChangeAspect="1" noTextEdit="1"/>
          </p:cNvSpPr>
          <p:nvPr>
            <p:ph type="sldImg"/>
          </p:nvPr>
        </p:nvSpPr>
        <p:spPr>
          <a:ln/>
        </p:spPr>
      </p:sp>
      <p:sp>
        <p:nvSpPr>
          <p:cNvPr id="7577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noChangeAspect="1" noTextEdit="1"/>
          </p:cNvSpPr>
          <p:nvPr>
            <p:ph type="sldImg"/>
          </p:nvPr>
        </p:nvSpPr>
        <p:spPr>
          <a:ln/>
        </p:spPr>
      </p:sp>
      <p:sp>
        <p:nvSpPr>
          <p:cNvPr id="2253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Rot="1" noChangeAspect="1" noTextEdit="1"/>
          </p:cNvSpPr>
          <p:nvPr>
            <p:ph type="sldImg"/>
          </p:nvPr>
        </p:nvSpPr>
        <p:spPr>
          <a:ln/>
        </p:spPr>
      </p:sp>
      <p:sp>
        <p:nvSpPr>
          <p:cNvPr id="7782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Rot="1" noChangeAspect="1" noTextEdit="1"/>
          </p:cNvSpPr>
          <p:nvPr>
            <p:ph type="sldImg"/>
          </p:nvPr>
        </p:nvSpPr>
        <p:spPr>
          <a:ln/>
        </p:spPr>
      </p:sp>
      <p:sp>
        <p:nvSpPr>
          <p:cNvPr id="7987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Rot="1" noChangeAspect="1" noTextEdit="1"/>
          </p:cNvSpPr>
          <p:nvPr>
            <p:ph type="sldImg"/>
          </p:nvPr>
        </p:nvSpPr>
        <p:spPr>
          <a:ln/>
        </p:spPr>
      </p:sp>
      <p:sp>
        <p:nvSpPr>
          <p:cNvPr id="8192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Rot="1" noChangeAspect="1" noTextEdit="1"/>
          </p:cNvSpPr>
          <p:nvPr>
            <p:ph type="sldImg"/>
          </p:nvPr>
        </p:nvSpPr>
        <p:spPr>
          <a:ln/>
        </p:spPr>
      </p:sp>
      <p:sp>
        <p:nvSpPr>
          <p:cNvPr id="8397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Rot="1" noChangeAspect="1" noTextEdit="1"/>
          </p:cNvSpPr>
          <p:nvPr>
            <p:ph type="sldImg"/>
          </p:nvPr>
        </p:nvSpPr>
        <p:spPr>
          <a:ln/>
        </p:spPr>
      </p:sp>
      <p:sp>
        <p:nvSpPr>
          <p:cNvPr id="8601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Rot="1" noChangeAspect="1" noTextEdit="1"/>
          </p:cNvSpPr>
          <p:nvPr>
            <p:ph type="sldImg"/>
          </p:nvPr>
        </p:nvSpPr>
        <p:spPr>
          <a:ln/>
        </p:spPr>
      </p:sp>
      <p:sp>
        <p:nvSpPr>
          <p:cNvPr id="8806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noRot="1" noChangeAspect="1" noTextEdit="1"/>
          </p:cNvSpPr>
          <p:nvPr>
            <p:ph type="sldImg"/>
          </p:nvPr>
        </p:nvSpPr>
        <p:spPr>
          <a:ln/>
        </p:spPr>
      </p:sp>
      <p:sp>
        <p:nvSpPr>
          <p:cNvPr id="9011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noChangeAspect="1" noTextEdit="1"/>
          </p:cNvSpPr>
          <p:nvPr>
            <p:ph type="sldImg"/>
          </p:nvPr>
        </p:nvSpPr>
        <p:spPr>
          <a:ln/>
        </p:spPr>
      </p:sp>
      <p:sp>
        <p:nvSpPr>
          <p:cNvPr id="9216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noChangeAspect="1" noTextEdit="1"/>
          </p:cNvSpPr>
          <p:nvPr>
            <p:ph type="sldImg"/>
          </p:nvPr>
        </p:nvSpPr>
        <p:spPr>
          <a:ln/>
        </p:spPr>
      </p:sp>
      <p:sp>
        <p:nvSpPr>
          <p:cNvPr id="9421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Rot="1" noChangeAspect="1" noTextEdit="1"/>
          </p:cNvSpPr>
          <p:nvPr>
            <p:ph type="sldImg"/>
          </p:nvPr>
        </p:nvSpPr>
        <p:spPr>
          <a:ln/>
        </p:spPr>
      </p:sp>
      <p:sp>
        <p:nvSpPr>
          <p:cNvPr id="9625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Rot="1" noChangeAspect="1" noTextEdit="1"/>
          </p:cNvSpPr>
          <p:nvPr>
            <p:ph type="sldImg"/>
          </p:nvPr>
        </p:nvSpPr>
        <p:spPr>
          <a:ln/>
        </p:spPr>
      </p:sp>
      <p:sp>
        <p:nvSpPr>
          <p:cNvPr id="2457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Rot="1" noChangeAspect="1" noTextEdit="1"/>
          </p:cNvSpPr>
          <p:nvPr>
            <p:ph type="sldImg"/>
          </p:nvPr>
        </p:nvSpPr>
        <p:spPr>
          <a:ln/>
        </p:spPr>
      </p:sp>
      <p:sp>
        <p:nvSpPr>
          <p:cNvPr id="9830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Rot="1" noChangeAspect="1" noTextEdit="1"/>
          </p:cNvSpPr>
          <p:nvPr>
            <p:ph type="sldImg"/>
          </p:nvPr>
        </p:nvSpPr>
        <p:spPr>
          <a:ln/>
        </p:spPr>
      </p:sp>
      <p:sp>
        <p:nvSpPr>
          <p:cNvPr id="10035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Rot="1" noChangeAspect="1" noTextEdit="1"/>
          </p:cNvSpPr>
          <p:nvPr>
            <p:ph type="sldImg"/>
          </p:nvPr>
        </p:nvSpPr>
        <p:spPr>
          <a:ln/>
        </p:spPr>
      </p:sp>
      <p:sp>
        <p:nvSpPr>
          <p:cNvPr id="10240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Rot="1" noChangeAspect="1" noTextEdit="1"/>
          </p:cNvSpPr>
          <p:nvPr>
            <p:ph type="sldImg"/>
          </p:nvPr>
        </p:nvSpPr>
        <p:spPr>
          <a:ln/>
        </p:spPr>
      </p:sp>
      <p:sp>
        <p:nvSpPr>
          <p:cNvPr id="10445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Rot="1" noChangeAspect="1" noTextEdit="1"/>
          </p:cNvSpPr>
          <p:nvPr>
            <p:ph type="sldImg"/>
          </p:nvPr>
        </p:nvSpPr>
        <p:spPr>
          <a:ln/>
        </p:spPr>
      </p:sp>
      <p:sp>
        <p:nvSpPr>
          <p:cNvPr id="10649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Rot="1" noChangeAspect="1" noTextEdit="1"/>
          </p:cNvSpPr>
          <p:nvPr>
            <p:ph type="sldImg"/>
          </p:nvPr>
        </p:nvSpPr>
        <p:spPr>
          <a:ln/>
        </p:spPr>
      </p:sp>
      <p:sp>
        <p:nvSpPr>
          <p:cNvPr id="10854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Rot="1" noChangeAspect="1" noTextEdit="1"/>
          </p:cNvSpPr>
          <p:nvPr>
            <p:ph type="sldImg"/>
          </p:nvPr>
        </p:nvSpPr>
        <p:spPr>
          <a:ln/>
        </p:spPr>
      </p:sp>
      <p:sp>
        <p:nvSpPr>
          <p:cNvPr id="11059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noChangeAspect="1" noTextEdit="1"/>
          </p:cNvSpPr>
          <p:nvPr>
            <p:ph type="sldImg"/>
          </p:nvPr>
        </p:nvSpPr>
        <p:spPr>
          <a:ln/>
        </p:spPr>
      </p:sp>
      <p:sp>
        <p:nvSpPr>
          <p:cNvPr id="11264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noChangeAspect="1" noTextEdit="1"/>
          </p:cNvSpPr>
          <p:nvPr>
            <p:ph type="sldImg"/>
          </p:nvPr>
        </p:nvSpPr>
        <p:spPr>
          <a:ln/>
        </p:spPr>
      </p:sp>
      <p:sp>
        <p:nvSpPr>
          <p:cNvPr id="11469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Rot="1" noChangeAspect="1" noTextEdit="1"/>
          </p:cNvSpPr>
          <p:nvPr>
            <p:ph type="sldImg"/>
          </p:nvPr>
        </p:nvSpPr>
        <p:spPr>
          <a:ln/>
        </p:spPr>
      </p:sp>
      <p:sp>
        <p:nvSpPr>
          <p:cNvPr id="11673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Rot="1" noChangeAspect="1" noTextEdit="1"/>
          </p:cNvSpPr>
          <p:nvPr>
            <p:ph type="sldImg"/>
          </p:nvPr>
        </p:nvSpPr>
        <p:spPr>
          <a:ln/>
        </p:spPr>
      </p:sp>
      <p:sp>
        <p:nvSpPr>
          <p:cNvPr id="2662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Rot="1" noChangeAspect="1" noTextEdit="1"/>
          </p:cNvSpPr>
          <p:nvPr>
            <p:ph type="sldImg"/>
          </p:nvPr>
        </p:nvSpPr>
        <p:spPr>
          <a:ln/>
        </p:spPr>
      </p:sp>
      <p:sp>
        <p:nvSpPr>
          <p:cNvPr id="118787"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Rot="1" noChangeAspect="1" noTextEdit="1"/>
          </p:cNvSpPr>
          <p:nvPr>
            <p:ph type="sldImg"/>
          </p:nvPr>
        </p:nvSpPr>
        <p:spPr>
          <a:ln/>
        </p:spPr>
      </p:sp>
      <p:sp>
        <p:nvSpPr>
          <p:cNvPr id="12083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Rot="1" noChangeAspect="1" noTextEdit="1"/>
          </p:cNvSpPr>
          <p:nvPr>
            <p:ph type="sldImg"/>
          </p:nvPr>
        </p:nvSpPr>
        <p:spPr>
          <a:ln/>
        </p:spPr>
      </p:sp>
      <p:sp>
        <p:nvSpPr>
          <p:cNvPr id="12288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Rot="1" noChangeAspect="1" noTextEdit="1"/>
          </p:cNvSpPr>
          <p:nvPr>
            <p:ph type="sldImg"/>
          </p:nvPr>
        </p:nvSpPr>
        <p:spPr>
          <a:ln/>
        </p:spPr>
      </p:sp>
      <p:sp>
        <p:nvSpPr>
          <p:cNvPr id="12493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Rot="1" noChangeAspect="1" noTextEdit="1"/>
          </p:cNvSpPr>
          <p:nvPr>
            <p:ph type="sldImg"/>
          </p:nvPr>
        </p:nvSpPr>
        <p:spPr>
          <a:ln/>
        </p:spPr>
      </p:sp>
      <p:sp>
        <p:nvSpPr>
          <p:cNvPr id="12697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noChangeAspect="1" noTextEdit="1"/>
          </p:cNvSpPr>
          <p:nvPr>
            <p:ph type="sldImg"/>
          </p:nvPr>
        </p:nvSpPr>
        <p:spPr>
          <a:ln/>
        </p:spPr>
      </p:sp>
      <p:sp>
        <p:nvSpPr>
          <p:cNvPr id="28675"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spect="1" noTextEdit="1"/>
          </p:cNvSpPr>
          <p:nvPr>
            <p:ph type="sldImg"/>
          </p:nvPr>
        </p:nvSpPr>
        <p:spPr>
          <a:ln/>
        </p:spPr>
      </p:sp>
      <p:sp>
        <p:nvSpPr>
          <p:cNvPr id="30723"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noChangeAspect="1" noTextEdit="1"/>
          </p:cNvSpPr>
          <p:nvPr>
            <p:ph type="sldImg"/>
          </p:nvPr>
        </p:nvSpPr>
        <p:spPr>
          <a:ln/>
        </p:spPr>
      </p:sp>
      <p:sp>
        <p:nvSpPr>
          <p:cNvPr id="32771"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noChangeAspect="1" noTextEdit="1"/>
          </p:cNvSpPr>
          <p:nvPr>
            <p:ph type="sldImg"/>
          </p:nvPr>
        </p:nvSpPr>
        <p:spPr>
          <a:ln/>
        </p:spPr>
      </p:sp>
      <p:sp>
        <p:nvSpPr>
          <p:cNvPr id="34819" name="Rectangle 3"/>
          <p:cNvSpPr>
            <a:spLocks noGrp="1"/>
          </p:cNvSpPr>
          <p:nvPr>
            <p:ph type="body" idx="1"/>
          </p:nvPr>
        </p:nvSpPr>
        <p:spPr>
          <a:ln w="9525"/>
        </p:spPr>
        <p:txBody>
          <a:bodyPr wrap="square" lIns="90488" tIns="44450" rIns="90488" bIns="44450" anchor="t"/>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ight Triangle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30051" name="Group 16"/>
          <p:cNvGrpSpPr/>
          <p:nvPr/>
        </p:nvGrpSpPr>
        <p:grpSpPr>
          <a:xfrm>
            <a:off x="-3175" y="4953000"/>
            <a:ext cx="9147175" cy="1911350"/>
            <a:chOff x="-3765" y="4832896"/>
            <a:chExt cx="9147765" cy="2032192"/>
          </a:xfrm>
        </p:grpSpPr>
        <p:sp>
          <p:nvSpPr>
            <p:cNvPr id="16" name="Freeform 1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Garamond" panose="02020404030301010803" pitchFamily="-103" charset="0"/>
                <a:ea typeface="+mn-ea"/>
                <a:cs typeface="+mn-cs"/>
              </a:endParaRPr>
            </a:p>
          </p:txBody>
        </p:sp>
        <p:sp>
          <p:nvSpPr>
            <p:cNvPr id="2" name="Freeform 19"/>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8" name="Freeform 1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9" name="Straight Connector 18"/>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20" name="Text Box 16"/>
          <p:cNvSpPr txBox="1">
            <a:spLocks noChangeArrowheads="1"/>
          </p:cNvSpPr>
          <p:nvPr/>
        </p:nvSpPr>
        <p:spPr bwMode="auto">
          <a:xfrm>
            <a:off x="2471738" y="6581775"/>
            <a:ext cx="4206875" cy="276225"/>
          </a:xfrm>
          <a:prstGeom prst="rect">
            <a:avLst/>
          </a:prstGeom>
          <a:noFill/>
          <a:ln>
            <a:noFill/>
          </a:ln>
        </p:spPr>
        <p:txBody>
          <a:bodyPr wrap="none">
            <a:spAutoFit/>
          </a:bodyPr>
          <a:p>
            <a:pPr lvl="0" algn="ctr"/>
            <a:r>
              <a:rPr sz="1000" dirty="0">
                <a:latin typeface="Arial" panose="020B0604020202020204" pitchFamily="34" charset="0"/>
              </a:rPr>
              <a:t>Copyright </a:t>
            </a:r>
            <a:r>
              <a:rPr sz="1200" dirty="0">
                <a:latin typeface="Arial" panose="020B0604020202020204" pitchFamily="34" charset="0"/>
              </a:rPr>
              <a:t>©</a:t>
            </a:r>
            <a:r>
              <a:rPr sz="1000" dirty="0">
                <a:latin typeface="Arial" panose="020B0604020202020204" pitchFamily="34" charset="0"/>
              </a:rPr>
              <a:t> 2014 Pearson Education, Inc. Publishing as Prentice Hall</a:t>
            </a:r>
            <a:endParaRPr sz="1000" dirty="0">
              <a:latin typeface="Arial" panose="020B0604020202020204" pitchFamily="34"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1" name="Date Placeholder 29"/>
          <p:cNvSpPr>
            <a:spLocks noGrp="1"/>
          </p:cNvSpPr>
          <p:nvPr>
            <p:ph type="dt" sz="half" idx="2"/>
          </p:nvPr>
        </p:nvSpPr>
        <p:spPr>
          <a:xfrm>
            <a:off x="6727825" y="6408738"/>
            <a:ext cx="1919288" cy="365125"/>
          </a:xfrm>
          <a:prstGeom prst="rect">
            <a:avLst/>
          </a:prstGeom>
        </p:spPr>
        <p:txBody>
          <a:bodyPr/>
          <a:lstStyle>
            <a:lvl1pPr>
              <a:defRPr>
                <a:solidFill>
                  <a:srgbClr val="FFFFFF"/>
                </a:solidFill>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aramond" panose="02020404030301010803" pitchFamily="-103" charset="0"/>
              <a:ea typeface="+mn-ea"/>
              <a:cs typeface="+mn-cs"/>
            </a:endParaRPr>
          </a:p>
        </p:txBody>
      </p:sp>
      <p:sp>
        <p:nvSpPr>
          <p:cNvPr id="23" name="Footer Placeholder 18"/>
          <p:cNvSpPr>
            <a:spLocks noGrp="1"/>
          </p:cNvSpPr>
          <p:nvPr>
            <p:ph type="ftr" sz="quarter" idx="3"/>
          </p:nvPr>
        </p:nvSpPr>
        <p:spPr>
          <a:xfrm>
            <a:off x="3840163" y="6405563"/>
            <a:ext cx="3200400" cy="365125"/>
          </a:xfrm>
          <a:prstGeom prst="rect">
            <a:avLst/>
          </a:prstGeom>
        </p:spPr>
        <p:txBody>
          <a:bodyPr vert="horz" wrap="square" lIns="91440" tIns="45720" rIns="91440" bIns="45720" numCol="1" anchor="b" anchorCtr="0" compatLnSpc="1"/>
          <a:p>
            <a:pPr algn="ctr" eaLnBrk="1" hangingPunct="1"/>
            <a:r>
              <a:rPr sz="1000" dirty="0">
                <a:solidFill>
                  <a:srgbClr val="E8F3EC"/>
                </a:solidFill>
              </a:rPr>
              <a:t>Copyright © 2016 Pearson Education, Inc.</a:t>
            </a:r>
            <a:endParaRPr sz="1000" dirty="0">
              <a:solidFill>
                <a:srgbClr val="E8F3EC"/>
              </a:solidFill>
            </a:endParaRPr>
          </a:p>
        </p:txBody>
      </p:sp>
      <p:sp>
        <p:nvSpPr>
          <p:cNvPr id="24" name="Slide Number Placeholder 26"/>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fld id="{9A0DB2DC-4C9A-4742-B13C-FB6460FD3503}" type="slidenum">
              <a:rPr lang="en-US" sz="1800" dirty="0">
                <a:solidFill>
                  <a:srgbClr val="FFFFFF"/>
                </a:solidFill>
              </a:rPr>
            </a:fld>
            <a:endParaRPr lang="en-US" sz="1800" dirty="0">
              <a:solidFill>
                <a:srgbClr val="FFFFFF"/>
              </a:solidFill>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Date Placeholder 3"/>
          <p:cNvSpPr>
            <a:spLocks noGrp="1"/>
          </p:cNvSpPr>
          <p:nvPr>
            <p:ph type="dt" sz="half" idx="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4"/>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5"/>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Date Placeholder 3"/>
          <p:cNvSpPr>
            <a:spLocks noGrp="1"/>
          </p:cNvSpPr>
          <p:nvPr>
            <p:ph type="dt" sz="half" idx="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4"/>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5"/>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1371600"/>
            <a:ext cx="9144000"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Content Placeholder 2"/>
          <p:cNvSpPr>
            <a:spLocks noGrp="1"/>
          </p:cNvSpPr>
          <p:nvPr>
            <p:ph idx="1"/>
          </p:nvPr>
        </p:nvSpPr>
        <p:spPr>
          <a:xfrm>
            <a:off x="457200" y="1752600"/>
            <a:ext cx="8229600" cy="4254500"/>
          </a:xfrm>
        </p:spPr>
        <p:txBody>
          <a:bodyPr/>
          <a:lstStyle>
            <a:lvl1pPr marL="365125" indent="-255905">
              <a:buClrTx/>
              <a:buSzPct val="100000"/>
              <a:buFont typeface="Wingdings" panose="05000000000000000000" pitchFamily="2" charset="2"/>
              <a:buChar char="v"/>
              <a:defRPr sz="2800">
                <a:latin typeface="Georgia" panose="02040502050405020303" pitchFamily="-103" charset="0"/>
              </a:defRPr>
            </a:lvl1pPr>
            <a:lvl2pPr marL="621030" indent="-228600">
              <a:buClrTx/>
              <a:buFont typeface="Wingdings" panose="05000000000000000000" pitchFamily="2" charset="2"/>
              <a:buChar char="v"/>
              <a:defRPr sz="2800">
                <a:latin typeface="Georgia" panose="02040502050405020303" pitchFamily="-103" charset="0"/>
              </a:defRPr>
            </a:lvl2pPr>
            <a:lvl3pPr marL="859155" indent="-228600">
              <a:buClrTx/>
              <a:buFont typeface="Wingdings" panose="05000000000000000000" pitchFamily="2" charset="2"/>
              <a:buChar char="v"/>
              <a:defRPr sz="2800">
                <a:latin typeface="Georgia" panose="02040502050405020303" pitchFamily="-103" charset="0"/>
              </a:defRPr>
            </a:lvl3pPr>
            <a:lvl4pPr marL="1143000" indent="-228600">
              <a:buClrTx/>
              <a:buFont typeface="Wingdings" panose="05000000000000000000" pitchFamily="2" charset="2"/>
              <a:buChar char="v"/>
              <a:defRPr>
                <a:latin typeface="Georgia" panose="02040502050405020303" pitchFamily="-103" charset="0"/>
              </a:defRPr>
            </a:lvl4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Title 6"/>
          <p:cNvSpPr>
            <a:spLocks noGrp="1"/>
          </p:cNvSpPr>
          <p:nvPr>
            <p:ph type="title"/>
          </p:nvPr>
        </p:nvSpPr>
        <p:spPr>
          <a:xfrm>
            <a:off x="152400" y="274638"/>
            <a:ext cx="8839200" cy="1143000"/>
          </a:xfrm>
        </p:spPr>
        <p:txBody>
          <a:bodyPr rtlCol="0"/>
          <a:lstStyle>
            <a:lvl1pPr algn="ctr">
              <a:defRPr sz="4400">
                <a:effectLst/>
                <a:latin typeface="Georgia" panose="02040502050405020303" pitchFamily="-103" charset="0"/>
              </a:defRPr>
            </a:lvl1pPr>
          </a:lstStyle>
          <a:p>
            <a:r>
              <a:rPr lang="en-US" smtClean="0"/>
              <a:t>Click to edit Master title style</a:t>
            </a:r>
            <a:endParaRPr lang="en-US" dirty="0"/>
          </a:p>
        </p:txBody>
      </p:sp>
      <p:sp>
        <p:nvSpPr>
          <p:cNvPr id="12" name="Footer Placeholder 4"/>
          <p:cNvSpPr>
            <a:spLocks noGrp="1"/>
          </p:cNvSpPr>
          <p:nvPr>
            <p:ph type="ftr" sz="quarter" idx="3"/>
          </p:nvPr>
        </p:nvSpPr>
        <p:spPr>
          <a:xfrm>
            <a:off x="3505200" y="6408738"/>
            <a:ext cx="4038600" cy="365125"/>
          </a:xfrm>
          <a:prstGeom prst="rect">
            <a:avLst/>
          </a:prstGeom>
        </p:spPr>
        <p:txBody>
          <a:bodyPr vert="horz" anchor="b"/>
          <a:lstStyle>
            <a:lvl1pPr algn="ctr">
              <a:defRPr lang="en-US" sz="1000">
                <a:solidFill>
                  <a:schemeClr val="tx2"/>
                </a:solidFill>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5"/>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solidFill>
                  <a:schemeClr val="tx2"/>
                </a:solidFill>
              </a:rPr>
              <a:t>13 - </a:t>
            </a:r>
            <a:fld id="{9A0DB2DC-4C9A-4742-B13C-FB6460FD3503}" type="slidenum">
              <a:rPr lang="en-US" sz="1800" dirty="0">
                <a:solidFill>
                  <a:schemeClr val="tx2"/>
                </a:solidFill>
              </a:rPr>
            </a:fld>
            <a:endParaRPr lang="en-US" sz="1800" dirty="0">
              <a:solidFill>
                <a:schemeClr val="tx2"/>
              </a:solidFill>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2106" name="Chevron 10"/>
          <p:cNvSpPr/>
          <p:nvPr/>
        </p:nvSpPr>
        <p:spPr>
          <a:xfrm>
            <a:off x="3636963" y="3005138"/>
            <a:ext cx="182562" cy="228600"/>
          </a:xfrm>
          <a:prstGeom prst="chevron">
            <a:avLst>
              <a:gd name="adj" fmla="val 50000"/>
            </a:avLst>
          </a:prstGeom>
          <a:gradFill rotWithShape="1">
            <a:gsLst>
              <a:gs pos="0">
                <a:srgbClr val="82D7A6">
                  <a:alpha val="100000"/>
                </a:srgbClr>
              </a:gs>
              <a:gs pos="28000">
                <a:srgbClr val="55D18F">
                  <a:alpha val="100000"/>
                </a:srgbClr>
              </a:gs>
              <a:gs pos="100000">
                <a:srgbClr val="1B9E62">
                  <a:alpha val="100000"/>
                </a:srgbClr>
              </a:gs>
            </a:gsLst>
            <a:lin ang="5400000"/>
            <a:tileRect/>
          </a:gradFill>
          <a:ln w="3175" cap="rnd" cmpd="sng">
            <a:solidFill>
              <a:srgbClr val="248659"/>
            </a:solidFill>
            <a:prstDash val="solid"/>
            <a:miter/>
            <a:headEnd type="none" w="med" len="med"/>
            <a:tailEnd type="none" w="med" len="med"/>
          </a:ln>
          <a:effectLst>
            <a:outerShdw dist="25400" dir="5400000" rotWithShape="0">
              <a:srgbClr val="808080">
                <a:alpha val="45998"/>
              </a:srgbClr>
            </a:outerShdw>
          </a:effectLst>
        </p:spPr>
        <p:txBody>
          <a:bodyPr anchor="ctr"/>
          <a:p>
            <a:pPr lvl="0"/>
            <a:endParaRPr sz="1800">
              <a:solidFill>
                <a:srgbClr val="FFFFFF"/>
              </a:solidFill>
              <a:latin typeface="Lucida Sans Unicode" panose="020B0602030504020204" pitchFamily="-103" charset="0"/>
            </a:endParaRPr>
          </a:p>
        </p:txBody>
      </p:sp>
      <p:sp>
        <p:nvSpPr>
          <p:cNvPr id="132107" name="Chevron 11"/>
          <p:cNvSpPr/>
          <p:nvPr/>
        </p:nvSpPr>
        <p:spPr>
          <a:xfrm>
            <a:off x="3449638" y="3005138"/>
            <a:ext cx="184150" cy="228600"/>
          </a:xfrm>
          <a:prstGeom prst="chevron">
            <a:avLst>
              <a:gd name="adj" fmla="val 50000"/>
            </a:avLst>
          </a:prstGeom>
          <a:gradFill rotWithShape="1">
            <a:gsLst>
              <a:gs pos="0">
                <a:srgbClr val="82D7A6">
                  <a:alpha val="100000"/>
                </a:srgbClr>
              </a:gs>
              <a:gs pos="28000">
                <a:srgbClr val="55D18F">
                  <a:alpha val="100000"/>
                </a:srgbClr>
              </a:gs>
              <a:gs pos="100000">
                <a:srgbClr val="1B9E62">
                  <a:alpha val="100000"/>
                </a:srgbClr>
              </a:gs>
            </a:gsLst>
            <a:lin ang="5400000"/>
            <a:tileRect/>
          </a:gradFill>
          <a:ln w="3175" cap="rnd" cmpd="sng">
            <a:solidFill>
              <a:srgbClr val="248659"/>
            </a:solidFill>
            <a:prstDash val="solid"/>
            <a:miter/>
            <a:headEnd type="none" w="med" len="med"/>
            <a:tailEnd type="none" w="med" len="med"/>
          </a:ln>
          <a:effectLst>
            <a:outerShdw dist="25400" dir="5400000" rotWithShape="0">
              <a:srgbClr val="808080">
                <a:alpha val="45998"/>
              </a:srgbClr>
            </a:outerShdw>
          </a:effectLst>
        </p:spPr>
        <p:txBody>
          <a:bodyPr anchor="ctr"/>
          <a:p>
            <a:pPr lvl="0"/>
            <a:endParaRPr sz="1800">
              <a:solidFill>
                <a:srgbClr val="FFFFFF"/>
              </a:solidFill>
              <a:latin typeface="Lucida Sans Unicode" panose="020B0602030504020204" pitchFamily="-103"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6" name="Date Placeholder 3"/>
          <p:cNvSpPr>
            <a:spLocks noGrp="1"/>
          </p:cNvSpPr>
          <p:nvPr>
            <p:ph type="dt" sz="half" idx="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7" name="Footer Placeholder 4"/>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8" name="Slide Number Placeholder 5"/>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11" name="Date Placeholder 4"/>
          <p:cNvSpPr>
            <a:spLocks noGrp="1"/>
          </p:cNvSpPr>
          <p:nvPr>
            <p:ph type="dt" sz="half" idx="1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5"/>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6"/>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Date Placeholder 6"/>
          <p:cNvSpPr>
            <a:spLocks noGrp="1"/>
          </p:cNvSpPr>
          <p:nvPr>
            <p:ph type="dt" sz="half" idx="1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7"/>
          <p:cNvSpPr>
            <a:spLocks noGrp="1"/>
          </p:cNvSpPr>
          <p:nvPr>
            <p:ph type="ftr" sz="quarter" idx="1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8"/>
          <p:cNvSpPr>
            <a:spLocks noGrp="1"/>
          </p:cNvSpPr>
          <p:nvPr>
            <p:ph type="sldNum" sz="quarter" idx="1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11" name="Date Placeholder 2"/>
          <p:cNvSpPr>
            <a:spLocks noGrp="1"/>
          </p:cNvSpPr>
          <p:nvPr>
            <p:ph type="dt" sz="half" idx="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3"/>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4"/>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Date Placeholder 4"/>
          <p:cNvSpPr>
            <a:spLocks noGrp="1"/>
          </p:cNvSpPr>
          <p:nvPr>
            <p:ph type="dt" sz="half" idx="12"/>
          </p:nvPr>
        </p:nvSpPr>
        <p:spPr>
          <a:xfrm>
            <a:off x="6727825" y="6408738"/>
            <a:ext cx="1919288" cy="365125"/>
          </a:xfrm>
          <a:prstGeom prst="rect">
            <a:avLst/>
          </a:prstGeom>
        </p:spPr>
        <p:txBody>
          <a:bodyPr/>
          <a:lstStyle>
            <a:lvl1pPr>
              <a:defRPr>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2" name="Footer Placeholder 5"/>
          <p:cNvSpPr>
            <a:spLocks noGrp="1"/>
          </p:cNvSpPr>
          <p:nvPr>
            <p:ph type="ftr" sz="quarter" idx="3"/>
          </p:nvPr>
        </p:nvSpPr>
        <p:spPr>
          <a:xfrm>
            <a:off x="3840163" y="6405563"/>
            <a:ext cx="32004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sp>
        <p:nvSpPr>
          <p:cNvPr id="16" name="Slide Number Placeholder 6"/>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Freeform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Garamond" panose="02020404030301010803" pitchFamily="-103" charset="0"/>
              <a:ea typeface="+mn-ea"/>
              <a:cs typeface="+mn-cs"/>
            </a:endParaRPr>
          </a:p>
        </p:txBody>
      </p:sp>
      <p:sp>
        <p:nvSpPr>
          <p:cNvPr id="12" name="Freeform 16"/>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6" name="Right Triangle 15"/>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7" name="Straight Connector 1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38248" name="Chevron 17"/>
          <p:cNvSpPr/>
          <p:nvPr/>
        </p:nvSpPr>
        <p:spPr>
          <a:xfrm>
            <a:off x="8664575" y="4987925"/>
            <a:ext cx="182563" cy="228600"/>
          </a:xfrm>
          <a:prstGeom prst="chevron">
            <a:avLst>
              <a:gd name="adj" fmla="val 50000"/>
            </a:avLst>
          </a:prstGeom>
          <a:gradFill rotWithShape="1">
            <a:gsLst>
              <a:gs pos="0">
                <a:srgbClr val="82D7A6">
                  <a:alpha val="100000"/>
                </a:srgbClr>
              </a:gs>
              <a:gs pos="28000">
                <a:srgbClr val="55D18F">
                  <a:alpha val="100000"/>
                </a:srgbClr>
              </a:gs>
              <a:gs pos="100000">
                <a:srgbClr val="1B9E62">
                  <a:alpha val="100000"/>
                </a:srgbClr>
              </a:gs>
            </a:gsLst>
            <a:lin ang="5400000"/>
            <a:tileRect/>
          </a:gradFill>
          <a:ln w="3175" cap="rnd" cmpd="sng">
            <a:solidFill>
              <a:srgbClr val="248659"/>
            </a:solidFill>
            <a:prstDash val="solid"/>
            <a:miter/>
            <a:headEnd type="none" w="med" len="med"/>
            <a:tailEnd type="none" w="med" len="med"/>
          </a:ln>
          <a:effectLst>
            <a:outerShdw dist="25400" dir="5400000" rotWithShape="0">
              <a:srgbClr val="808080">
                <a:alpha val="45998"/>
              </a:srgbClr>
            </a:outerShdw>
          </a:effectLst>
        </p:spPr>
        <p:txBody>
          <a:bodyPr anchor="ctr"/>
          <a:p>
            <a:pPr lvl="0"/>
            <a:endParaRPr sz="1800">
              <a:solidFill>
                <a:srgbClr val="FFFFFF"/>
              </a:solidFill>
              <a:latin typeface="Lucida Sans Unicode" panose="020B0602030504020204" pitchFamily="-103" charset="0"/>
            </a:endParaRPr>
          </a:p>
        </p:txBody>
      </p:sp>
      <p:sp>
        <p:nvSpPr>
          <p:cNvPr id="138249" name="Chevron 18"/>
          <p:cNvSpPr/>
          <p:nvPr/>
        </p:nvSpPr>
        <p:spPr>
          <a:xfrm>
            <a:off x="8477250" y="4987925"/>
            <a:ext cx="182563" cy="228600"/>
          </a:xfrm>
          <a:prstGeom prst="chevron">
            <a:avLst>
              <a:gd name="adj" fmla="val 50000"/>
            </a:avLst>
          </a:prstGeom>
          <a:gradFill rotWithShape="1">
            <a:gsLst>
              <a:gs pos="0">
                <a:srgbClr val="82D7A6">
                  <a:alpha val="100000"/>
                </a:srgbClr>
              </a:gs>
              <a:gs pos="28000">
                <a:srgbClr val="55D18F">
                  <a:alpha val="100000"/>
                </a:srgbClr>
              </a:gs>
              <a:gs pos="100000">
                <a:srgbClr val="1B9E62">
                  <a:alpha val="100000"/>
                </a:srgbClr>
              </a:gs>
            </a:gsLst>
            <a:lin ang="5400000"/>
            <a:tileRect/>
          </a:gradFill>
          <a:ln w="3175" cap="rnd" cmpd="sng">
            <a:solidFill>
              <a:srgbClr val="248659"/>
            </a:solidFill>
            <a:prstDash val="solid"/>
            <a:miter/>
            <a:headEnd type="none" w="med" len="med"/>
            <a:tailEnd type="none" w="med" len="med"/>
          </a:ln>
          <a:effectLst>
            <a:outerShdw dist="25400" dir="5400000" rotWithShape="0">
              <a:srgbClr val="808080">
                <a:alpha val="45998"/>
              </a:srgbClr>
            </a:outerShdw>
          </a:effectLst>
        </p:spPr>
        <p:txBody>
          <a:bodyPr anchor="ctr"/>
          <a:p>
            <a:pPr lvl="0"/>
            <a:endParaRPr sz="1800">
              <a:solidFill>
                <a:srgbClr val="FFFFFF"/>
              </a:solidFill>
              <a:latin typeface="Lucida Sans Unicode" panose="020B0602030504020204" pitchFamily="-103"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03" charset="2"/>
              <a:buNone/>
              <a:defRPr/>
            </a:pPr>
            <a:r>
              <a:rPr kumimoji="0" lang="en-US" sz="3200" b="0" i="0" u="none" strike="noStrike" kern="1200" cap="none" spc="0" normalizeH="0" baseline="0" noProof="0" smtClean="0">
                <a:ln>
                  <a:noFill/>
                </a:ln>
                <a:solidFill>
                  <a:schemeClr val="tx1"/>
                </a:solidFill>
                <a:effectLst/>
                <a:uLnTx/>
                <a:uFillTx/>
                <a:latin typeface="+mn-lt"/>
                <a:ea typeface="MS PGothic" panose="020B0600070205080204" pitchFamily="-103" charset="-128"/>
                <a:cs typeface="MS PGothic" panose="020B0600070205080204" pitchFamily="-103" charset="-128"/>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S PGothic" panose="020B0600070205080204" pitchFamily="-103" charset="-128"/>
              <a:cs typeface="MS PGothic" panose="020B0600070205080204" pitchFamily="-103" charset="-128"/>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20" name="Date Placeholder 4"/>
          <p:cNvSpPr>
            <a:spLocks noGrp="1"/>
          </p:cNvSpPr>
          <p:nvPr>
            <p:ph type="dt" sz="half" idx="12"/>
          </p:nvPr>
        </p:nvSpPr>
        <p:spPr>
          <a:xfrm>
            <a:off x="6727825" y="6408738"/>
            <a:ext cx="1919288" cy="365125"/>
          </a:xfrm>
          <a:prstGeom prst="rect">
            <a:avLst/>
          </a:prstGeom>
        </p:spPr>
        <p:txBody>
          <a:bodyPr/>
          <a:lstStyle>
            <a:lvl1pPr>
              <a:defRPr>
                <a:solidFill>
                  <a:schemeClr val="tx1"/>
                </a:solidFill>
                <a:latin typeface="Garamond" panose="02020404030301010803" pitchFamily="-103"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21" name="Footer Placeholder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23" name="Slide Number Placeholder 6"/>
          <p:cNvSpPr>
            <a:spLocks noGrp="1"/>
          </p:cNvSpPr>
          <p:nvPr>
            <p:ph type="sldNum" sz="quarter" idx="4"/>
          </p:nvPr>
        </p:nvSpPr>
        <p:spPr>
          <a:xfrm>
            <a:off x="8458200" y="6408738"/>
            <a:ext cx="555625" cy="365125"/>
          </a:xfrm>
          <a:prstGeom prst="rect">
            <a:avLst/>
          </a:prstGeom>
        </p:spPr>
        <p:txBody>
          <a:bodyPr vert="horz" wrap="square" lIns="91440" tIns="45720" rIns="91440" bIns="45720" numCol="1" anchor="t" anchorCtr="0" compatLnSpc="1"/>
          <a:p>
            <a:pPr lvl="0"/>
            <a:r>
              <a:rPr sz="1800" dirty="0"/>
              <a:t>13 - </a:t>
            </a:r>
            <a:fld id="{9A0DB2DC-4C9A-4742-B13C-FB6460FD3503}" type="slidenum">
              <a:rPr lang="en-US" sz="1800" dirty="0"/>
            </a:fld>
            <a:endParaRPr lang="en-US" sz="1800"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Freeform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Garamond" panose="02020404030301010803" pitchFamily="-103" charset="0"/>
              <a:ea typeface="+mn-ea"/>
              <a:cs typeface="+mn-cs"/>
            </a:endParaRPr>
          </a:p>
        </p:txBody>
      </p:sp>
      <p:sp>
        <p:nvSpPr>
          <p:cNvPr id="1027" name="Freeform 11"/>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Garamond" panose="02020404030301010803" pitchFamily="-103" charset="0"/>
              <a:ea typeface="+mn-ea"/>
              <a:cs typeface="+mn-cs"/>
            </a:endParaRPr>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5" name="Straight Connector 14"/>
          <p:cNvCxnSpPr/>
          <p:nvPr/>
        </p:nvCxnSpPr>
        <p:spPr>
          <a:xfrm>
            <a:off x="-9525" y="5788025"/>
            <a:ext cx="3405188" cy="1084263"/>
          </a:xfrm>
          <a:prstGeom prst="line">
            <a:avLst/>
          </a:prstGeom>
          <a:noFill/>
          <a:ln w="12065" cap="flat" cmpd="sng" algn="ctr">
            <a:solidFill>
              <a:schemeClr val="bg1"/>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a:xfrm>
            <a:off x="457200" y="1481138"/>
            <a:ext cx="8229600" cy="4525962"/>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2" name="Footer Placeholder 21"/>
          <p:cNvSpPr>
            <a:spLocks noGrp="1"/>
          </p:cNvSpPr>
          <p:nvPr>
            <p:ph type="ftr" sz="quarter" idx="3"/>
          </p:nvPr>
        </p:nvSpPr>
        <p:spPr>
          <a:xfrm>
            <a:off x="3840163" y="6405563"/>
            <a:ext cx="3200400" cy="365125"/>
          </a:xfrm>
          <a:prstGeom prst="rect">
            <a:avLst/>
          </a:prstGeom>
        </p:spPr>
        <p:txBody>
          <a:bodyPr vert="horz" anchor="b"/>
          <a:lstStyle>
            <a:lvl1pPr algn="ctr" eaLnBrk="1" latinLnBrk="0" hangingPunct="1">
              <a:defRPr kumimoji="0" sz="1000">
                <a:solidFill>
                  <a:schemeClr val="tx2"/>
                </a:solidFill>
                <a:latin typeface="Garamond" panose="02020404030301010803" pitchFamily="-103"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rPr>
              <a:t>Ch. 13: Sources of Financing: Debt &amp; Equity</a:t>
            </a:r>
            <a:endParaRPr kumimoji="0" lang="en-US" sz="1000" b="0" i="0" u="none" strike="noStrike" kern="1200" cap="none" spc="0" normalizeH="0" baseline="0" noProof="0">
              <a:ln>
                <a:noFill/>
              </a:ln>
              <a:solidFill>
                <a:schemeClr val="tx2"/>
              </a:solidFill>
              <a:effectLst/>
              <a:uLnTx/>
              <a:uFillTx/>
              <a:latin typeface="Garamond" panose="02020404030301010803" pitchFamily="-103" charset="0"/>
              <a:ea typeface="+mn-ea"/>
              <a:cs typeface="+mn-cs"/>
            </a:endParaRPr>
          </a:p>
        </p:txBody>
      </p:sp>
      <p:cxnSp>
        <p:nvCxnSpPr>
          <p:cNvPr id="3" name="Straight Connector 2"/>
          <p:cNvCxnSpPr/>
          <p:nvPr/>
        </p:nvCxnSpPr>
        <p:spPr>
          <a:xfrm>
            <a:off x="2057400" y="6405563"/>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4" name="Right Triangle 3"/>
          <p:cNvSpPr/>
          <p:nvPr/>
        </p:nvSpPr>
        <p:spPr>
          <a:xfrm>
            <a:off x="0" y="6376988"/>
            <a:ext cx="3286125" cy="533400"/>
          </a:xfrm>
          <a:prstGeom prst="r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iming>
    <p:tnLst>
      <p:par>
        <p:cTn id="1" dur="indefinite" restart="never" nodeType="tmRoot"/>
      </p:par>
    </p:tnLst>
  </p:timing>
  <p:hf sldNum="0"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103" charset="-128"/>
          <a:cs typeface="MS PGothic" panose="020B0600070205080204" pitchFamily="-103" charset="-128"/>
        </a:defRPr>
      </a:lvl1pPr>
      <a:lvl2pPr algn="l" rtl="0" eaLnBrk="0" fontAlgn="base" hangingPunct="0">
        <a:spcBef>
          <a:spcPct val="0"/>
        </a:spcBef>
        <a:spcAft>
          <a:spcPct val="0"/>
        </a:spcAft>
        <a:defRPr sz="4100" b="1">
          <a:solidFill>
            <a:schemeClr val="tx2"/>
          </a:solidFill>
          <a:latin typeface="Lucida Sans Unicode" panose="020B0602030504020204" pitchFamily="-103" charset="0"/>
          <a:ea typeface="MS PGothic" panose="020B0600070205080204" pitchFamily="-103" charset="-128"/>
          <a:cs typeface="MS PGothic" panose="020B0600070205080204" pitchFamily="-103" charset="-128"/>
        </a:defRPr>
      </a:lvl2pPr>
      <a:lvl3pPr algn="l" rtl="0" eaLnBrk="0" fontAlgn="base" hangingPunct="0">
        <a:spcBef>
          <a:spcPct val="0"/>
        </a:spcBef>
        <a:spcAft>
          <a:spcPct val="0"/>
        </a:spcAft>
        <a:defRPr sz="4100" b="1">
          <a:solidFill>
            <a:schemeClr val="tx2"/>
          </a:solidFill>
          <a:latin typeface="Lucida Sans Unicode" panose="020B0602030504020204" pitchFamily="-103" charset="0"/>
          <a:ea typeface="MS PGothic" panose="020B0600070205080204" pitchFamily="-103" charset="-128"/>
          <a:cs typeface="MS PGothic" panose="020B0600070205080204" pitchFamily="-103" charset="-128"/>
        </a:defRPr>
      </a:lvl3pPr>
      <a:lvl4pPr algn="l" rtl="0" eaLnBrk="0" fontAlgn="base" hangingPunct="0">
        <a:spcBef>
          <a:spcPct val="0"/>
        </a:spcBef>
        <a:spcAft>
          <a:spcPct val="0"/>
        </a:spcAft>
        <a:defRPr sz="4100" b="1">
          <a:solidFill>
            <a:schemeClr val="tx2"/>
          </a:solidFill>
          <a:latin typeface="Lucida Sans Unicode" panose="020B0602030504020204" pitchFamily="-103" charset="0"/>
          <a:ea typeface="MS PGothic" panose="020B0600070205080204" pitchFamily="-103" charset="-128"/>
          <a:cs typeface="MS PGothic" panose="020B0600070205080204" pitchFamily="-103" charset="-128"/>
        </a:defRPr>
      </a:lvl4pPr>
      <a:lvl5pPr algn="l" rtl="0" eaLnBrk="0" fontAlgn="base" hangingPunct="0">
        <a:spcBef>
          <a:spcPct val="0"/>
        </a:spcBef>
        <a:spcAft>
          <a:spcPct val="0"/>
        </a:spcAft>
        <a:defRPr sz="4100" b="1">
          <a:solidFill>
            <a:schemeClr val="tx2"/>
          </a:solidFill>
          <a:latin typeface="Lucida Sans Unicode" panose="020B0602030504020204" pitchFamily="-103" charset="0"/>
          <a:ea typeface="MS PGothic" panose="020B0600070205080204" pitchFamily="-103" charset="-128"/>
          <a:cs typeface="MS PGothic" panose="020B0600070205080204" pitchFamily="-103" charset="-128"/>
        </a:defRPr>
      </a:lvl5pPr>
      <a:lvl6pPr marL="457200" algn="l" rtl="0" eaLnBrk="1" fontAlgn="base" hangingPunct="1">
        <a:spcBef>
          <a:spcPct val="0"/>
        </a:spcBef>
        <a:spcAft>
          <a:spcPct val="0"/>
        </a:spcAft>
        <a:defRPr sz="4100" b="1">
          <a:solidFill>
            <a:schemeClr val="tx2"/>
          </a:solidFill>
          <a:latin typeface="Lucida Sans Unicode" panose="020B0602030504020204" pitchFamily="-103" charset="0"/>
        </a:defRPr>
      </a:lvl6pPr>
      <a:lvl7pPr marL="914400" algn="l" rtl="0" eaLnBrk="1" fontAlgn="base" hangingPunct="1">
        <a:spcBef>
          <a:spcPct val="0"/>
        </a:spcBef>
        <a:spcAft>
          <a:spcPct val="0"/>
        </a:spcAft>
        <a:defRPr sz="4100" b="1">
          <a:solidFill>
            <a:schemeClr val="tx2"/>
          </a:solidFill>
          <a:latin typeface="Lucida Sans Unicode" panose="020B0602030504020204" pitchFamily="-103" charset="0"/>
        </a:defRPr>
      </a:lvl7pPr>
      <a:lvl8pPr marL="1371600" algn="l" rtl="0" eaLnBrk="1" fontAlgn="base" hangingPunct="1">
        <a:spcBef>
          <a:spcPct val="0"/>
        </a:spcBef>
        <a:spcAft>
          <a:spcPct val="0"/>
        </a:spcAft>
        <a:defRPr sz="4100" b="1">
          <a:solidFill>
            <a:schemeClr val="tx2"/>
          </a:solidFill>
          <a:latin typeface="Lucida Sans Unicode" panose="020B0602030504020204" pitchFamily="-103" charset="0"/>
        </a:defRPr>
      </a:lvl8pPr>
      <a:lvl9pPr marL="1828800" algn="l" rtl="0" eaLnBrk="1" fontAlgn="base" hangingPunct="1">
        <a:spcBef>
          <a:spcPct val="0"/>
        </a:spcBef>
        <a:spcAft>
          <a:spcPct val="0"/>
        </a:spcAft>
        <a:defRPr sz="4100" b="1">
          <a:solidFill>
            <a:schemeClr val="tx2"/>
          </a:solidFill>
          <a:latin typeface="Lucida Sans Unicode" panose="020B0602030504020204" pitchFamily="-103"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03" charset="2"/>
        <a:buChar char=""/>
        <a:defRPr sz="2700" kern="1200">
          <a:solidFill>
            <a:schemeClr val="tx1"/>
          </a:solidFill>
          <a:latin typeface="+mn-lt"/>
          <a:ea typeface="MS PGothic" panose="020B0600070205080204" pitchFamily="-103" charset="-128"/>
          <a:cs typeface="MS PGothic" panose="020B0600070205080204" pitchFamily="-103" charset="-128"/>
        </a:defRPr>
      </a:lvl1pPr>
      <a:lvl2pPr marL="621030" indent="-228600" algn="l" rtl="0" eaLnBrk="0" fontAlgn="base" hangingPunct="0">
        <a:spcBef>
          <a:spcPts val="325"/>
        </a:spcBef>
        <a:spcAft>
          <a:spcPct val="0"/>
        </a:spcAft>
        <a:buClr>
          <a:schemeClr val="accent1"/>
        </a:buClr>
        <a:buFont typeface="Verdana" panose="020B0604030504040204" pitchFamily="-103" charset="0"/>
        <a:buChar char="◦"/>
        <a:defRPr sz="2300" kern="1200">
          <a:solidFill>
            <a:schemeClr val="tx1"/>
          </a:solidFill>
          <a:latin typeface="+mn-lt"/>
          <a:ea typeface="MS PGothic" panose="020B0600070205080204" pitchFamily="-103" charset="-128"/>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03" charset="2"/>
        <a:buChar char=""/>
        <a:defRPr sz="2100" kern="1200">
          <a:solidFill>
            <a:schemeClr val="tx1"/>
          </a:solidFill>
          <a:latin typeface="+mn-lt"/>
          <a:ea typeface="MS PGothic" panose="020B0600070205080204" pitchFamily="-103"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03" charset="2"/>
        <a:buChar char=""/>
        <a:defRPr sz="1900" kern="1200">
          <a:solidFill>
            <a:schemeClr val="tx1"/>
          </a:solidFill>
          <a:latin typeface="+mn-lt"/>
          <a:ea typeface="MS PGothic" panose="020B0600070205080204" pitchFamily="-103"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03" charset="2"/>
        <a:buChar char=""/>
        <a:defRPr kern="1200">
          <a:solidFill>
            <a:schemeClr val="tx1"/>
          </a:solidFill>
          <a:latin typeface="+mn-lt"/>
          <a:ea typeface="MS PGothic" panose="020B0600070205080204" pitchFamily="-103" charset="-128"/>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Footer Placeholder 1"/>
          <p:cNvSpPr txBox="1">
            <a:spLocks noGrp="1"/>
          </p:cNvSpPr>
          <p:nvPr>
            <p:ph type="ftr" sz="quarter" idx="10"/>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15363" name="Slide Number Placeholder 1"/>
          <p:cNvSpPr txBox="1">
            <a:spLocks noGrp="1"/>
          </p:cNvSpPr>
          <p:nvPr>
            <p:ph type="sldNum" sz="quarter" idx="4294967295"/>
          </p:nvPr>
        </p:nvSpPr>
        <p:spPr>
          <a:xfrm>
            <a:off x="8416925" y="6400800"/>
            <a:ext cx="555625" cy="365125"/>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eaLnBrk="1" hangingPunct="1"/>
            <a:fld id="{9A0DB2DC-4C9A-4742-B13C-FB6460FD3503}" type="slidenum">
              <a:rPr lang="en-US" sz="1000" dirty="0"/>
            </a:fld>
            <a:endParaRPr lang="en-US" sz="1000" dirty="0"/>
          </a:p>
        </p:txBody>
      </p:sp>
      <p:pic>
        <p:nvPicPr>
          <p:cNvPr id="15364" name="Picture 2" descr="C:\Users\Veronica\Documents\scarborough-Cornwall 8e\Scarborough8e_cover.jpg"/>
          <p:cNvPicPr>
            <a:picLocks noChangeAspect="1"/>
          </p:cNvPicPr>
          <p:nvPr/>
        </p:nvPicPr>
        <p:blipFill>
          <a:blip r:embed="rId1"/>
          <a:stretch>
            <a:fillRect/>
          </a:stretch>
        </p:blipFill>
        <p:spPr>
          <a:xfrm>
            <a:off x="0" y="0"/>
            <a:ext cx="9144000" cy="7010400"/>
          </a:xfrm>
          <a:prstGeom prst="rect">
            <a:avLst/>
          </a:prstGeom>
          <a:noFill/>
          <a:ln w="9525">
            <a:noFill/>
          </a:ln>
        </p:spPr>
      </p:pic>
      <p:sp>
        <p:nvSpPr>
          <p:cNvPr id="15365" name="TextBox 4"/>
          <p:cNvSpPr txBox="1"/>
          <p:nvPr/>
        </p:nvSpPr>
        <p:spPr>
          <a:xfrm>
            <a:off x="3349625" y="6734175"/>
            <a:ext cx="2478088" cy="247650"/>
          </a:xfrm>
          <a:prstGeom prst="rect">
            <a:avLst/>
          </a:prstGeom>
          <a:noFill/>
          <a:ln w="9525">
            <a:noFill/>
          </a:ln>
        </p:spPr>
        <p:txBody>
          <a:bodyPr wrap="none">
            <a:spAutoFit/>
          </a:bodyPr>
          <a:p>
            <a:r>
              <a:rPr sz="1000" dirty="0">
                <a:solidFill>
                  <a:srgbClr val="B5B5B5"/>
                </a:solidFill>
                <a:latin typeface="Garamond" panose="02020404030301010803" pitchFamily="-103" charset="0"/>
              </a:rPr>
              <a:t>Copyright © 2016 Pearson Education, Inc.</a:t>
            </a:r>
            <a:endParaRPr sz="1000" dirty="0">
              <a:solidFill>
                <a:srgbClr val="B5B5B5"/>
              </a:solidFill>
              <a:latin typeface="Garamond" panose="02020404030301010803" pitchFamily="-103"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533400" y="1905000"/>
            <a:ext cx="8305800" cy="4191000"/>
          </a:xfrm>
          <a:ln/>
        </p:spPr>
        <p:txBody>
          <a:bodyPr vert="horz" wrap="square" lIns="91440" tIns="45720" rIns="91440" bIns="45720" anchor="t"/>
          <a:p>
            <a:pPr eaLnBrk="1" hangingPunct="1">
              <a:lnSpc>
                <a:spcPct val="110000"/>
              </a:lnSpc>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3174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3174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17"/>
                                            </p:txEl>
                                          </p:spTgt>
                                        </p:tgtEl>
                                        <p:attrNameLst>
                                          <p:attrName>style.visibility</p:attrName>
                                        </p:attrNameLst>
                                      </p:cBhvr>
                                      <p:to>
                                        <p:strVal val="visible"/>
                                      </p:to>
                                    </p:set>
                                    <p:animEffect transition="in" filter="wipe(left)">
                                      <p:cBhvr>
                                        <p:cTn id="7" dur="500"/>
                                        <p:tgtEl>
                                          <p:spTgt spid="23555">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152400" y="1600200"/>
            <a:ext cx="8839200" cy="4648200"/>
          </a:xfrm>
          <a:ln/>
        </p:spPr>
        <p:txBody>
          <a:bodyPr vert="horz" wrap="square" lIns="91440" tIns="45720" rIns="91440" bIns="45720" anchor="t"/>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The </a:t>
            </a:r>
            <a:r>
              <a:rPr i="1" kern="1200" dirty="0">
                <a:latin typeface="Georgia" panose="02040502050405020303" pitchFamily="-103" charset="0"/>
                <a:ea typeface="MS PGothic" panose="020B0600070205080204" pitchFamily="-103" charset="-128"/>
                <a:cs typeface="MS PGothic" panose="020B0600070205080204" pitchFamily="-103" charset="-128"/>
              </a:rPr>
              <a:t>first</a:t>
            </a:r>
            <a:r>
              <a:rPr kern="1200" dirty="0">
                <a:latin typeface="Georgia" panose="02040502050405020303" pitchFamily="-103" charset="0"/>
                <a:ea typeface="MS PGothic" panose="020B0600070205080204" pitchFamily="-103" charset="-128"/>
                <a:cs typeface="MS PGothic" panose="020B0600070205080204" pitchFamily="-103" charset="-128"/>
              </a:rPr>
              <a:t> place an entrepreneur should look for money.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347980" eaLnBrk="1" hangingPunct="1">
              <a:spcBef>
                <a:spcPts val="1200"/>
              </a:spcBef>
            </a:pPr>
            <a:r>
              <a:rPr b="1" kern="1200" dirty="0">
                <a:latin typeface="Georgia" panose="02040502050405020303" pitchFamily="-103" charset="0"/>
                <a:ea typeface="MS PGothic" panose="020B0600070205080204" pitchFamily="-103" charset="-128"/>
                <a:cs typeface="+mn-cs"/>
              </a:rPr>
              <a:t>Bootstrapping</a:t>
            </a:r>
            <a:endParaRPr b="1" kern="1200" dirty="0">
              <a:latin typeface="Georgia" panose="02040502050405020303" pitchFamily="-103" charset="0"/>
              <a:ea typeface="MS PGothic" panose="020B0600070205080204" pitchFamily="-103" charset="-128"/>
              <a:cs typeface="+mn-cs"/>
            </a:endParaRPr>
          </a:p>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The most common source of equity capital for starting a business.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Outside investors and lenders expect entrepreneurs to put some of their own capital into the business </a:t>
            </a:r>
            <a:r>
              <a:rPr i="1" kern="1200" dirty="0">
                <a:latin typeface="Georgia" panose="02040502050405020303" pitchFamily="-103" charset="0"/>
                <a:ea typeface="MS PGothic" panose="020B0600070205080204" pitchFamily="-103" charset="-128"/>
                <a:cs typeface="MS PGothic" panose="020B0600070205080204" pitchFamily="-103" charset="-128"/>
              </a:rPr>
              <a:t>before</a:t>
            </a:r>
            <a:r>
              <a:rPr kern="1200" dirty="0">
                <a:latin typeface="Georgia" panose="02040502050405020303" pitchFamily="-103" charset="0"/>
                <a:ea typeface="MS PGothic" panose="020B0600070205080204" pitchFamily="-103" charset="-128"/>
                <a:cs typeface="MS PGothic" panose="020B0600070205080204" pitchFamily="-103" charset="-128"/>
              </a:rPr>
              <a:t> investing theirs.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347980"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3379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Personal Savings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3379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56"/>
                                            </p:txEl>
                                          </p:spTgt>
                                        </p:tgtEl>
                                        <p:attrNameLst>
                                          <p:attrName>style.visibility</p:attrName>
                                        </p:attrNameLst>
                                      </p:cBhvr>
                                      <p:to>
                                        <p:strVal val="visible"/>
                                      </p:to>
                                    </p:set>
                                    <p:animEffect transition="in" filter="wipe(left)">
                                      <p:cBhvr>
                                        <p:cTn id="7" dur="500"/>
                                        <p:tgtEl>
                                          <p:spTgt spid="23555">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56" end="70"/>
                                            </p:txEl>
                                          </p:spTgt>
                                        </p:tgtEl>
                                        <p:attrNameLst>
                                          <p:attrName>style.visibility</p:attrName>
                                        </p:attrNameLst>
                                      </p:cBhvr>
                                      <p:to>
                                        <p:strVal val="visible"/>
                                      </p:to>
                                    </p:set>
                                    <p:animEffect transition="in" filter="wipe(left)">
                                      <p:cBhvr>
                                        <p:cTn id="12" dur="500"/>
                                        <p:tgtEl>
                                          <p:spTgt spid="23555">
                                            <p:txEl>
                                              <p:charRg st="56"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70" end="136"/>
                                            </p:txEl>
                                          </p:spTgt>
                                        </p:tgtEl>
                                        <p:attrNameLst>
                                          <p:attrName>style.visibility</p:attrName>
                                        </p:attrNameLst>
                                      </p:cBhvr>
                                      <p:to>
                                        <p:strVal val="visible"/>
                                      </p:to>
                                    </p:set>
                                    <p:animEffect transition="in" filter="wipe(left)">
                                      <p:cBhvr>
                                        <p:cTn id="17" dur="500"/>
                                        <p:tgtEl>
                                          <p:spTgt spid="23555">
                                            <p:txEl>
                                              <p:charRg st="70"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136" end="263"/>
                                            </p:txEl>
                                          </p:spTgt>
                                        </p:tgtEl>
                                        <p:attrNameLst>
                                          <p:attrName>style.visibility</p:attrName>
                                        </p:attrNameLst>
                                      </p:cBhvr>
                                      <p:to>
                                        <p:strVal val="visible"/>
                                      </p:to>
                                    </p:set>
                                    <p:animEffect transition="in" filter="wipe(left)">
                                      <p:cBhvr>
                                        <p:cTn id="22" dur="500"/>
                                        <p:tgtEl>
                                          <p:spTgt spid="23555">
                                            <p:txEl>
                                              <p:charRg st="136" end="2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Financing for Typical Start-Up Businesses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35844"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35845" name="Picture 2"/>
          <p:cNvPicPr>
            <a:picLocks noChangeAspect="1"/>
          </p:cNvPicPr>
          <p:nvPr/>
        </p:nvPicPr>
        <p:blipFill>
          <a:blip r:embed="rId1"/>
          <a:stretch>
            <a:fillRect/>
          </a:stretch>
        </p:blipFill>
        <p:spPr>
          <a:xfrm>
            <a:off x="2362200" y="1600200"/>
            <a:ext cx="4572000" cy="4600575"/>
          </a:xfrm>
          <a:prstGeom prst="rect">
            <a:avLst/>
          </a:prstGeom>
          <a:noFill/>
          <a:ln w="12700">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2057400"/>
            <a:ext cx="8610600" cy="4421188"/>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3789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3789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37894"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13-10)</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17" end="44"/>
                                            </p:txEl>
                                          </p:spTgt>
                                        </p:tgtEl>
                                        <p:attrNameLst>
                                          <p:attrName>style.visibility</p:attrName>
                                        </p:attrNameLst>
                                      </p:cBhvr>
                                      <p:to>
                                        <p:strVal val="visible"/>
                                      </p:to>
                                    </p:set>
                                    <p:animEffect transition="in" filter="wipe(left)">
                                      <p:cBhvr>
                                        <p:cTn id="7" dur="500"/>
                                        <p:tgtEl>
                                          <p:spTgt spid="23555">
                                            <p:txEl>
                                              <p:charRg st="17"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1676400"/>
            <a:ext cx="8610600" cy="4802188"/>
          </a:xfrm>
          <a:ln/>
        </p:spPr>
        <p:txBody>
          <a:bodyPr vert="horz" wrap="square" lIns="91440" tIns="45720" rIns="91440" bIns="45720" anchor="t"/>
          <a:p>
            <a:pPr marL="457200" indent="-34798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After emptying their own pockets, entrepreneurs should turn to those most likely to invest in the business: 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Be careful!  Inherent dangers lurk in family/friendly business deals, </a:t>
            </a:r>
            <a:r>
              <a:rPr sz="3200" i="1" kern="1200" dirty="0">
                <a:latin typeface="Georgia" panose="02040502050405020303" pitchFamily="-103" charset="0"/>
                <a:ea typeface="MS PGothic" panose="020B0600070205080204" pitchFamily="-103" charset="-128"/>
                <a:cs typeface="MS PGothic" panose="020B0600070205080204" pitchFamily="-103" charset="-128"/>
              </a:rPr>
              <a:t>especially</a:t>
            </a:r>
            <a:r>
              <a:rPr sz="3200" kern="1200" dirty="0">
                <a:latin typeface="Georgia" panose="02040502050405020303" pitchFamily="-103" charset="0"/>
                <a:ea typeface="MS PGothic" panose="020B0600070205080204" pitchFamily="-103" charset="-128"/>
                <a:cs typeface="MS PGothic" panose="020B0600070205080204" pitchFamily="-103" charset="-128"/>
              </a:rPr>
              <a:t> those that flop.</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3993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Friends and Family Members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3994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36"/>
                                            </p:txEl>
                                          </p:spTgt>
                                        </p:tgtEl>
                                        <p:attrNameLst>
                                          <p:attrName>style.visibility</p:attrName>
                                        </p:attrNameLst>
                                      </p:cBhvr>
                                      <p:to>
                                        <p:strVal val="visible"/>
                                      </p:to>
                                    </p:set>
                                    <p:animEffect transition="in" filter="wipe(left)">
                                      <p:cBhvr>
                                        <p:cTn id="7" dur="500"/>
                                        <p:tgtEl>
                                          <p:spTgt spid="23555">
                                            <p:txEl>
                                              <p:charRg st="0" end="1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36" end="234"/>
                                            </p:txEl>
                                          </p:spTgt>
                                        </p:tgtEl>
                                        <p:attrNameLst>
                                          <p:attrName>style.visibility</p:attrName>
                                        </p:attrNameLst>
                                      </p:cBhvr>
                                      <p:to>
                                        <p:strVal val="visible"/>
                                      </p:to>
                                    </p:set>
                                    <p:animEffect transition="in" filter="wipe(left)">
                                      <p:cBhvr>
                                        <p:cTn id="12" dur="500"/>
                                        <p:tgtEl>
                                          <p:spTgt spid="23555">
                                            <p:txEl>
                                              <p:charRg st="13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00200"/>
            <a:ext cx="8686800" cy="4802188"/>
          </a:xfrm>
          <a:ln/>
        </p:spPr>
        <p:txBody>
          <a:bodyPr vert="horz" wrap="square" lIns="91440" tIns="45720" rIns="91440" bIns="45720" anchor="t"/>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Choose your financier carefully.</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Keep the arrangement “strictly business.”</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Prepare a business plan. </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Settle the details up front.</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Create a written contract.</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Treat the money as “bridge financing.” </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Develop a payment schedule that suits both parties.  </a:t>
            </a:r>
            <a:endParaRPr kern="1200" dirty="0">
              <a:latin typeface="Georgia" panose="02040502050405020303" pitchFamily="-103" charset="0"/>
              <a:ea typeface="MS PGothic" panose="020B0600070205080204" pitchFamily="-103" charset="-128"/>
              <a:cs typeface="+mn-cs"/>
            </a:endParaRPr>
          </a:p>
          <a:p>
            <a:pPr marL="457200" lvl="1" indent="-346075" eaLnBrk="1" hangingPunct="1">
              <a:spcBef>
                <a:spcPts val="600"/>
              </a:spcBef>
            </a:pPr>
            <a:r>
              <a:rPr kern="1200" dirty="0">
                <a:latin typeface="Georgia" panose="02040502050405020303" pitchFamily="-103" charset="0"/>
                <a:ea typeface="MS PGothic" panose="020B0600070205080204" pitchFamily="-103" charset="-128"/>
                <a:cs typeface="+mn-cs"/>
              </a:rPr>
              <a:t>Have an exit plan.  </a:t>
            </a:r>
            <a:endParaRPr kern="1200" dirty="0">
              <a:latin typeface="Georgia" panose="02040502050405020303" pitchFamily="-103" charset="0"/>
              <a:ea typeface="MS PGothic" panose="020B0600070205080204" pitchFamily="-103" charset="-128"/>
              <a:cs typeface="+mn-cs"/>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lvl="1" indent="-346075"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4198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Family and Friendship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4198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33"/>
                                            </p:txEl>
                                          </p:spTgt>
                                        </p:tgtEl>
                                        <p:attrNameLst>
                                          <p:attrName>style.visibility</p:attrName>
                                        </p:attrNameLst>
                                      </p:cBhvr>
                                      <p:to>
                                        <p:strVal val="visible"/>
                                      </p:to>
                                    </p:set>
                                    <p:animEffect transition="in" filter="wipe(left)">
                                      <p:cBhvr>
                                        <p:cTn id="7" dur="500"/>
                                        <p:tgtEl>
                                          <p:spTgt spid="23555">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33" end="75"/>
                                            </p:txEl>
                                          </p:spTgt>
                                        </p:tgtEl>
                                        <p:attrNameLst>
                                          <p:attrName>style.visibility</p:attrName>
                                        </p:attrNameLst>
                                      </p:cBhvr>
                                      <p:to>
                                        <p:strVal val="visible"/>
                                      </p:to>
                                    </p:set>
                                    <p:animEffect transition="in" filter="wipe(left)">
                                      <p:cBhvr>
                                        <p:cTn id="12" dur="500"/>
                                        <p:tgtEl>
                                          <p:spTgt spid="23555">
                                            <p:txEl>
                                              <p:charRg st="33"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75" end="101"/>
                                            </p:txEl>
                                          </p:spTgt>
                                        </p:tgtEl>
                                        <p:attrNameLst>
                                          <p:attrName>style.visibility</p:attrName>
                                        </p:attrNameLst>
                                      </p:cBhvr>
                                      <p:to>
                                        <p:strVal val="visible"/>
                                      </p:to>
                                    </p:set>
                                    <p:animEffect transition="in" filter="wipe(left)">
                                      <p:cBhvr>
                                        <p:cTn id="17" dur="500"/>
                                        <p:tgtEl>
                                          <p:spTgt spid="23555">
                                            <p:txEl>
                                              <p:charRg st="75"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01" end="130"/>
                                            </p:txEl>
                                          </p:spTgt>
                                        </p:tgtEl>
                                        <p:attrNameLst>
                                          <p:attrName>style.visibility</p:attrName>
                                        </p:attrNameLst>
                                      </p:cBhvr>
                                      <p:to>
                                        <p:strVal val="visible"/>
                                      </p:to>
                                    </p:set>
                                    <p:animEffect transition="in" filter="wipe(left)">
                                      <p:cBhvr>
                                        <p:cTn id="22" dur="500"/>
                                        <p:tgtEl>
                                          <p:spTgt spid="23555">
                                            <p:txEl>
                                              <p:charRg st="101"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130" end="157"/>
                                            </p:txEl>
                                          </p:spTgt>
                                        </p:tgtEl>
                                        <p:attrNameLst>
                                          <p:attrName>style.visibility</p:attrName>
                                        </p:attrNameLst>
                                      </p:cBhvr>
                                      <p:to>
                                        <p:strVal val="visible"/>
                                      </p:to>
                                    </p:set>
                                    <p:animEffect transition="in" filter="wipe(left)">
                                      <p:cBhvr>
                                        <p:cTn id="27" dur="500"/>
                                        <p:tgtEl>
                                          <p:spTgt spid="23555">
                                            <p:txEl>
                                              <p:charRg st="130" end="1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157" end="197"/>
                                            </p:txEl>
                                          </p:spTgt>
                                        </p:tgtEl>
                                        <p:attrNameLst>
                                          <p:attrName>style.visibility</p:attrName>
                                        </p:attrNameLst>
                                      </p:cBhvr>
                                      <p:to>
                                        <p:strVal val="visible"/>
                                      </p:to>
                                    </p:set>
                                    <p:animEffect transition="in" filter="wipe(left)">
                                      <p:cBhvr>
                                        <p:cTn id="32" dur="500"/>
                                        <p:tgtEl>
                                          <p:spTgt spid="23555">
                                            <p:txEl>
                                              <p:charRg st="157" end="1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197" end="251"/>
                                            </p:txEl>
                                          </p:spTgt>
                                        </p:tgtEl>
                                        <p:attrNameLst>
                                          <p:attrName>style.visibility</p:attrName>
                                        </p:attrNameLst>
                                      </p:cBhvr>
                                      <p:to>
                                        <p:strVal val="visible"/>
                                      </p:to>
                                    </p:set>
                                    <p:animEffect transition="in" filter="wipe(left)">
                                      <p:cBhvr>
                                        <p:cTn id="37" dur="500"/>
                                        <p:tgtEl>
                                          <p:spTgt spid="23555">
                                            <p:txEl>
                                              <p:charRg st="197" end="25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5">
                                            <p:txEl>
                                              <p:charRg st="251" end="272"/>
                                            </p:txEl>
                                          </p:spTgt>
                                        </p:tgtEl>
                                        <p:attrNameLst>
                                          <p:attrName>style.visibility</p:attrName>
                                        </p:attrNameLst>
                                      </p:cBhvr>
                                      <p:to>
                                        <p:strVal val="visible"/>
                                      </p:to>
                                    </p:set>
                                    <p:animEffect transition="in" filter="wipe(left)">
                                      <p:cBhvr>
                                        <p:cTn id="42" dur="500"/>
                                        <p:tgtEl>
                                          <p:spTgt spid="23555">
                                            <p:txEl>
                                              <p:charRg st="251"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2057400"/>
            <a:ext cx="8610600" cy="4421188"/>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4403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4403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44038"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13-13)</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44" end="58"/>
                                            </p:txEl>
                                          </p:spTgt>
                                        </p:tgtEl>
                                        <p:attrNameLst>
                                          <p:attrName>style.visibility</p:attrName>
                                        </p:attrNameLst>
                                      </p:cBhvr>
                                      <p:to>
                                        <p:strVal val="visible"/>
                                      </p:to>
                                    </p:set>
                                    <p:animEffect transition="in" filter="wipe(left)">
                                      <p:cBhvr>
                                        <p:cTn id="7" dur="500"/>
                                        <p:tgtEl>
                                          <p:spTgt spid="23555">
                                            <p:txEl>
                                              <p:charRg st="44"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76400"/>
            <a:ext cx="8610600" cy="4648200"/>
          </a:xfrm>
          <a:ln/>
        </p:spPr>
        <p:txBody>
          <a:bodyPr vert="horz" wrap="square" lIns="91440" tIns="45720" rIns="91440" bIns="45720" anchor="t"/>
          <a:p>
            <a:pPr eaLnBrk="1" hangingPunct="1">
              <a:lnSpc>
                <a:spcPct val="90000"/>
              </a:lnSpc>
              <a:spcBef>
                <a:spcPts val="120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Crowd funding</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Taps the power of social networking and allows entrepreneurs to post their elevator pitches and proposed investment terms on specialized Web sites and raise money from ordinary people who invest as little as $100.</a:t>
            </a:r>
            <a:endParaRPr kern="1200" dirty="0">
              <a:latin typeface="Georgia" panose="02040502050405020303" pitchFamily="-103" charset="0"/>
              <a:ea typeface="MS PGothic" panose="020B0600070205080204" pitchFamily="-103" charset="-128"/>
              <a:cs typeface="+mn-cs"/>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The returns for investment are tokens – discount coupons and free samples.</a:t>
            </a:r>
            <a:endParaRPr kern="1200" dirty="0">
              <a:latin typeface="Georgia" panose="02040502050405020303" pitchFamily="-103" charset="0"/>
              <a:ea typeface="MS PGothic" panose="020B0600070205080204" pitchFamily="-103" charset="-128"/>
              <a:cs typeface="+mn-cs"/>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Jumpstart Our Business Startups (JOBS) Act expands the use of crowd funding. </a:t>
            </a:r>
            <a:endParaRPr kern="1200" dirty="0">
              <a:latin typeface="Georgia" panose="02040502050405020303" pitchFamily="-103" charset="0"/>
              <a:ea typeface="MS PGothic" panose="020B0600070205080204" pitchFamily="-103" charset="-128"/>
              <a:cs typeface="+mn-cs"/>
            </a:endParaRPr>
          </a:p>
          <a:p>
            <a:pPr lvl="2" eaLnBrk="1" hangingPunct="1">
              <a:lnSpc>
                <a:spcPct val="90000"/>
              </a:lnSpc>
              <a:spcBef>
                <a:spcPts val="1200"/>
              </a:spcBef>
              <a:buSzPct val="100000"/>
            </a:pPr>
            <a:endParaRPr sz="3200" kern="1200" dirty="0">
              <a:latin typeface="Georgia" panose="02040502050405020303" pitchFamily="-103" charset="0"/>
              <a:ea typeface="MS PGothic" panose="020B0600070205080204" pitchFamily="-103" charset="-128"/>
              <a:cs typeface="+mn-cs"/>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694055" lvl="1" indent="-301625"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4608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Crowd Funding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4608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5"/>
                                            </p:txEl>
                                          </p:spTgt>
                                        </p:tgtEl>
                                        <p:attrNameLst>
                                          <p:attrName>style.visibility</p:attrName>
                                        </p:attrNameLst>
                                      </p:cBhvr>
                                      <p:to>
                                        <p:strVal val="visible"/>
                                      </p:to>
                                    </p:set>
                                    <p:animEffect transition="in" filter="wipe(left)">
                                      <p:cBhvr>
                                        <p:cTn id="7" dur="500"/>
                                        <p:tgtEl>
                                          <p:spTgt spid="23555">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5" end="229"/>
                                            </p:txEl>
                                          </p:spTgt>
                                        </p:tgtEl>
                                        <p:attrNameLst>
                                          <p:attrName>style.visibility</p:attrName>
                                        </p:attrNameLst>
                                      </p:cBhvr>
                                      <p:to>
                                        <p:strVal val="visible"/>
                                      </p:to>
                                    </p:set>
                                    <p:animEffect transition="in" filter="wipe(left)">
                                      <p:cBhvr>
                                        <p:cTn id="12" dur="500"/>
                                        <p:tgtEl>
                                          <p:spTgt spid="23555">
                                            <p:txEl>
                                              <p:charRg st="15" end="2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229" end="304"/>
                                            </p:txEl>
                                          </p:spTgt>
                                        </p:tgtEl>
                                        <p:attrNameLst>
                                          <p:attrName>style.visibility</p:attrName>
                                        </p:attrNameLst>
                                      </p:cBhvr>
                                      <p:to>
                                        <p:strVal val="visible"/>
                                      </p:to>
                                    </p:set>
                                    <p:animEffect transition="in" filter="wipe(left)">
                                      <p:cBhvr>
                                        <p:cTn id="17" dur="500"/>
                                        <p:tgtEl>
                                          <p:spTgt spid="23555">
                                            <p:txEl>
                                              <p:charRg st="229" end="3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304" end="382"/>
                                            </p:txEl>
                                          </p:spTgt>
                                        </p:tgtEl>
                                        <p:attrNameLst>
                                          <p:attrName>style.visibility</p:attrName>
                                        </p:attrNameLst>
                                      </p:cBhvr>
                                      <p:to>
                                        <p:strVal val="visible"/>
                                      </p:to>
                                    </p:set>
                                    <p:animEffect transition="in" filter="wipe(left)">
                                      <p:cBhvr>
                                        <p:cTn id="22" dur="500"/>
                                        <p:tgtEl>
                                          <p:spTgt spid="23555">
                                            <p:txEl>
                                              <p:charRg st="304" end="3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2057400"/>
            <a:ext cx="8610600" cy="4421188"/>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Accelerators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4813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4813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48134"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13-16)</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58" end="71"/>
                                            </p:txEl>
                                          </p:spTgt>
                                        </p:tgtEl>
                                        <p:attrNameLst>
                                          <p:attrName>style.visibility</p:attrName>
                                        </p:attrNameLst>
                                      </p:cBhvr>
                                      <p:to>
                                        <p:strVal val="visible"/>
                                      </p:to>
                                    </p:set>
                                    <p:animEffect transition="in" filter="wipe(left)">
                                      <p:cBhvr>
                                        <p:cTn id="7" dur="500"/>
                                        <p:tgtEl>
                                          <p:spTgt spid="23555">
                                            <p:txEl>
                                              <p:charRg st="58"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76400"/>
            <a:ext cx="8610600" cy="4648200"/>
          </a:xfrm>
          <a:ln/>
        </p:spPr>
        <p:txBody>
          <a:bodyPr vert="horz" wrap="square" lIns="91440" tIns="45720" rIns="91440" bIns="45720" anchor="t"/>
          <a:p>
            <a:pPr eaLnBrk="1" hangingPunct="1">
              <a:lnSpc>
                <a:spcPct val="90000"/>
              </a:lnSpc>
              <a:spcBef>
                <a:spcPts val="120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Accelerator programs</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Provide a small amount of seed capital and a wealth of additional support for start-up companies.</a:t>
            </a:r>
            <a:endParaRPr kern="1200" dirty="0">
              <a:latin typeface="Georgia" panose="02040502050405020303" pitchFamily="-103" charset="0"/>
              <a:ea typeface="MS PGothic" panose="020B0600070205080204" pitchFamily="-103" charset="-128"/>
              <a:cs typeface="+mn-cs"/>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Offer a structured program that lasts from three months to one year.</a:t>
            </a:r>
            <a:endParaRPr kern="1200" dirty="0">
              <a:latin typeface="Georgia" panose="02040502050405020303" pitchFamily="-103" charset="0"/>
              <a:ea typeface="MS PGothic" panose="020B0600070205080204" pitchFamily="-103" charset="-128"/>
              <a:cs typeface="+mn-cs"/>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The most important contribution is the coaching and mentoring received.</a:t>
            </a:r>
            <a:endParaRPr kern="1200" dirty="0">
              <a:latin typeface="Georgia" panose="02040502050405020303" pitchFamily="-103" charset="0"/>
              <a:ea typeface="MS PGothic" panose="020B0600070205080204" pitchFamily="-103" charset="-128"/>
              <a:cs typeface="+mn-cs"/>
            </a:endParaRPr>
          </a:p>
          <a:p>
            <a:pPr marL="694055" lvl="1" indent="-301625" eaLnBrk="1" hangingPunct="1">
              <a:lnSpc>
                <a:spcPct val="90000"/>
              </a:lnSpc>
              <a:spcBef>
                <a:spcPts val="1200"/>
              </a:spcBef>
            </a:pPr>
            <a:r>
              <a:rPr kern="1200" dirty="0">
                <a:latin typeface="Georgia" panose="02040502050405020303" pitchFamily="-103" charset="0"/>
                <a:ea typeface="MS PGothic" panose="020B0600070205080204" pitchFamily="-103" charset="-128"/>
                <a:cs typeface="+mn-cs"/>
              </a:rPr>
              <a:t>Examples: Y Contributor and TechStars</a:t>
            </a:r>
            <a:endParaRPr kern="1200" dirty="0">
              <a:latin typeface="Georgia" panose="02040502050405020303" pitchFamily="-103" charset="0"/>
              <a:ea typeface="MS PGothic" panose="020B0600070205080204" pitchFamily="-103" charset="-128"/>
              <a:cs typeface="+mn-cs"/>
            </a:endParaRPr>
          </a:p>
          <a:p>
            <a:pPr lvl="2" eaLnBrk="1" hangingPunct="1">
              <a:lnSpc>
                <a:spcPct val="90000"/>
              </a:lnSpc>
              <a:spcBef>
                <a:spcPts val="1200"/>
              </a:spcBef>
              <a:buSzPct val="100000"/>
            </a:pPr>
            <a:endParaRPr sz="3200" kern="1200" dirty="0">
              <a:latin typeface="Georgia" panose="02040502050405020303" pitchFamily="-103" charset="0"/>
              <a:ea typeface="MS PGothic" panose="020B0600070205080204" pitchFamily="-103" charset="-128"/>
              <a:cs typeface="+mn-cs"/>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694055" lvl="1" indent="-301625"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5017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Accelerators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5018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2"/>
                                            </p:txEl>
                                          </p:spTgt>
                                        </p:tgtEl>
                                        <p:attrNameLst>
                                          <p:attrName>style.visibility</p:attrName>
                                        </p:attrNameLst>
                                      </p:cBhvr>
                                      <p:to>
                                        <p:strVal val="visible"/>
                                      </p:to>
                                    </p:set>
                                    <p:animEffect transition="in" filter="wipe(left)">
                                      <p:cBhvr>
                                        <p:cTn id="7" dur="500"/>
                                        <p:tgtEl>
                                          <p:spTgt spid="23555">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2" end="120"/>
                                            </p:txEl>
                                          </p:spTgt>
                                        </p:tgtEl>
                                        <p:attrNameLst>
                                          <p:attrName>style.visibility</p:attrName>
                                        </p:attrNameLst>
                                      </p:cBhvr>
                                      <p:to>
                                        <p:strVal val="visible"/>
                                      </p:to>
                                    </p:set>
                                    <p:animEffect transition="in" filter="wipe(left)">
                                      <p:cBhvr>
                                        <p:cTn id="12" dur="500"/>
                                        <p:tgtEl>
                                          <p:spTgt spid="23555">
                                            <p:txEl>
                                              <p:charRg st="22" end="1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20" end="189"/>
                                            </p:txEl>
                                          </p:spTgt>
                                        </p:tgtEl>
                                        <p:attrNameLst>
                                          <p:attrName>style.visibility</p:attrName>
                                        </p:attrNameLst>
                                      </p:cBhvr>
                                      <p:to>
                                        <p:strVal val="visible"/>
                                      </p:to>
                                    </p:set>
                                    <p:animEffect transition="in" filter="wipe(left)">
                                      <p:cBhvr>
                                        <p:cTn id="17" dur="500"/>
                                        <p:tgtEl>
                                          <p:spTgt spid="23555">
                                            <p:txEl>
                                              <p:charRg st="120" end="1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89" end="261"/>
                                            </p:txEl>
                                          </p:spTgt>
                                        </p:tgtEl>
                                        <p:attrNameLst>
                                          <p:attrName>style.visibility</p:attrName>
                                        </p:attrNameLst>
                                      </p:cBhvr>
                                      <p:to>
                                        <p:strVal val="visible"/>
                                      </p:to>
                                    </p:set>
                                    <p:animEffect transition="in" filter="wipe(left)">
                                      <p:cBhvr>
                                        <p:cTn id="22" dur="500"/>
                                        <p:tgtEl>
                                          <p:spTgt spid="23555">
                                            <p:txEl>
                                              <p:charRg st="189" end="26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61" end="299"/>
                                            </p:txEl>
                                          </p:spTgt>
                                        </p:tgtEl>
                                        <p:attrNameLst>
                                          <p:attrName>style.visibility</p:attrName>
                                        </p:attrNameLst>
                                      </p:cBhvr>
                                      <p:to>
                                        <p:strVal val="visible"/>
                                      </p:to>
                                    </p:set>
                                    <p:animEffect transition="in" filter="wipe(left)">
                                      <p:cBhvr>
                                        <p:cTn id="27" dur="500"/>
                                        <p:tgtEl>
                                          <p:spTgt spid="23555">
                                            <p:txEl>
                                              <p:charRg st="261" end="2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p:cNvPicPr>
            <a:picLocks noChangeAspect="1"/>
          </p:cNvPicPr>
          <p:nvPr/>
        </p:nvPicPr>
        <p:blipFill>
          <a:blip r:embed="rId1"/>
          <a:stretch>
            <a:fillRect/>
          </a:stretch>
        </p:blipFill>
        <p:spPr>
          <a:xfrm>
            <a:off x="0" y="909638"/>
            <a:ext cx="5635625" cy="3744912"/>
          </a:xfrm>
          <a:prstGeom prst="rect">
            <a:avLst/>
          </a:prstGeom>
          <a:noFill/>
          <a:ln w="12700">
            <a:noFill/>
          </a:ln>
        </p:spPr>
      </p:pic>
      <p:sp>
        <p:nvSpPr>
          <p:cNvPr id="16387" name="TextBox 2"/>
          <p:cNvSpPr txBox="1"/>
          <p:nvPr/>
        </p:nvSpPr>
        <p:spPr>
          <a:xfrm>
            <a:off x="4267200" y="3962400"/>
            <a:ext cx="4876800" cy="1938338"/>
          </a:xfrm>
          <a:prstGeom prst="rect">
            <a:avLst/>
          </a:prstGeom>
          <a:solidFill>
            <a:srgbClr val="FFC000"/>
          </a:solidFill>
          <a:ln w="9525">
            <a:noFill/>
          </a:ln>
        </p:spPr>
        <p:txBody>
          <a:bodyPr>
            <a:spAutoFit/>
          </a:bodyPr>
          <a:p>
            <a:pPr eaLnBrk="1" hangingPunct="1"/>
            <a:r>
              <a:rPr sz="4000">
                <a:solidFill>
                  <a:schemeClr val="bg1"/>
                </a:solidFill>
                <a:latin typeface="David" pitchFamily="34" charset="0"/>
                <a:cs typeface="David" pitchFamily="34" charset="0"/>
              </a:rPr>
              <a:t>Sources of Financing:</a:t>
            </a:r>
            <a:endParaRPr sz="4000">
              <a:solidFill>
                <a:schemeClr val="bg1"/>
              </a:solidFill>
              <a:latin typeface="David" pitchFamily="34" charset="0"/>
              <a:cs typeface="David" pitchFamily="34" charset="0"/>
            </a:endParaRPr>
          </a:p>
          <a:p>
            <a:pPr eaLnBrk="1" hangingPunct="1"/>
            <a:r>
              <a:rPr sz="4000">
                <a:solidFill>
                  <a:schemeClr val="bg1"/>
                </a:solidFill>
                <a:latin typeface="David" pitchFamily="34" charset="0"/>
                <a:cs typeface="David" pitchFamily="34" charset="0"/>
              </a:rPr>
              <a:t>Equity and Debt</a:t>
            </a:r>
            <a:endParaRPr sz="4000">
              <a:solidFill>
                <a:schemeClr val="bg1"/>
              </a:solidFill>
              <a:latin typeface="David" pitchFamily="34" charset="0"/>
              <a:ea typeface="David" pitchFamily="34" charset="0"/>
            </a:endParaRPr>
          </a:p>
        </p:txBody>
      </p:sp>
      <p:sp>
        <p:nvSpPr>
          <p:cNvPr id="4" name="TextBox 3"/>
          <p:cNvSpPr txBox="1"/>
          <p:nvPr/>
        </p:nvSpPr>
        <p:spPr>
          <a:xfrm>
            <a:off x="6934200" y="1481138"/>
            <a:ext cx="1143000" cy="1323975"/>
          </a:xfrm>
          <a:prstGeom prst="rect">
            <a:avLst/>
          </a:prstGeom>
          <a:solidFill>
            <a:srgbClr val="FFC000"/>
          </a:solidFill>
        </p:spPr>
        <p:txBody>
          <a:bodyPr>
            <a:spAutoFit/>
          </a:bodyPr>
          <a:lstStyle/>
          <a:p>
            <a:pPr marR="0" algn="ctr" defTabSz="914400">
              <a:buClrTx/>
              <a:buSzTx/>
              <a:buFontTx/>
              <a:defRPr/>
            </a:pPr>
            <a:r>
              <a:rPr kumimoji="0" lang="en-US" sz="8000" kern="1200" cap="none" spc="0" normalizeH="0" baseline="0" noProof="0" dirty="0">
                <a:solidFill>
                  <a:schemeClr val="bg1"/>
                </a:solidFill>
                <a:effectLst>
                  <a:outerShdw blurRad="38100" dist="38100" dir="2700000" algn="tl">
                    <a:srgbClr val="000000">
                      <a:alpha val="43137"/>
                    </a:srgbClr>
                  </a:outerShdw>
                </a:effectLst>
                <a:latin typeface="Impact" panose="020B0806030902050204" pitchFamily="-103" charset="0"/>
                <a:ea typeface="+mn-ea"/>
                <a:cs typeface="+mn-cs"/>
              </a:rPr>
              <a:t>13</a:t>
            </a:r>
            <a:endParaRPr kumimoji="0" lang="en-US" sz="8000" kern="1200" cap="none" spc="0" normalizeH="0" baseline="0" noProof="0" dirty="0">
              <a:solidFill>
                <a:schemeClr val="bg1"/>
              </a:solidFill>
              <a:effectLst>
                <a:outerShdw blurRad="38100" dist="38100" dir="2700000" algn="tl">
                  <a:srgbClr val="000000">
                    <a:alpha val="43137"/>
                  </a:srgbClr>
                </a:outerShdw>
              </a:effectLst>
              <a:latin typeface="Impact" panose="020B0806030902050204" pitchFamily="-103" charset="0"/>
              <a:ea typeface="+mn-ea"/>
              <a:cs typeface="+mn-cs"/>
            </a:endParaRPr>
          </a:p>
        </p:txBody>
      </p:sp>
      <p:sp>
        <p:nvSpPr>
          <p:cNvPr id="16389" name="TextBox 1"/>
          <p:cNvSpPr txBox="1"/>
          <p:nvPr/>
        </p:nvSpPr>
        <p:spPr>
          <a:xfrm>
            <a:off x="4351338" y="6511925"/>
            <a:ext cx="2319337" cy="246063"/>
          </a:xfrm>
          <a:prstGeom prst="rect">
            <a:avLst/>
          </a:prstGeom>
          <a:noFill/>
          <a:ln w="9525">
            <a:noFill/>
          </a:ln>
        </p:spPr>
        <p:txBody>
          <a:bodyPr wrap="none">
            <a:spAutoFit/>
          </a:bodyPr>
          <a:p>
            <a:r>
              <a:rPr sz="1000" dirty="0">
                <a:solidFill>
                  <a:schemeClr val="tx2"/>
                </a:solidFill>
                <a:latin typeface="Garamond" panose="02020404030301010803" pitchFamily="-103" charset="0"/>
              </a:rPr>
              <a:t>Copyright © 2016 Pearson Education, Inc.</a:t>
            </a:r>
            <a:endParaRPr sz="1000" dirty="0">
              <a:solidFill>
                <a:schemeClr val="tx2"/>
              </a:solidFill>
              <a:latin typeface="Garamond" panose="02020404030301010803" pitchFamily="-103" charset="0"/>
            </a:endParaRPr>
          </a:p>
        </p:txBody>
      </p:sp>
      <p:sp>
        <p:nvSpPr>
          <p:cNvPr id="16390" name="TextBox 2"/>
          <p:cNvSpPr txBox="1"/>
          <p:nvPr/>
        </p:nvSpPr>
        <p:spPr>
          <a:xfrm>
            <a:off x="8470900" y="6389688"/>
            <a:ext cx="407988" cy="246062"/>
          </a:xfrm>
          <a:prstGeom prst="rect">
            <a:avLst/>
          </a:prstGeom>
          <a:noFill/>
          <a:ln w="9525">
            <a:noFill/>
          </a:ln>
        </p:spPr>
        <p:txBody>
          <a:bodyPr wrap="none">
            <a:spAutoFit/>
          </a:bodyPr>
          <a:p>
            <a:r>
              <a:rPr sz="1000" dirty="0">
                <a:latin typeface="Garamond" panose="02020404030301010803" pitchFamily="-103" charset="0"/>
              </a:rPr>
              <a:t>13-2</a:t>
            </a:r>
            <a:endParaRPr sz="1000" dirty="0">
              <a:latin typeface="Garamond" panose="02020404030301010803" pitchFamily="-103" charset="0"/>
            </a:endParaRPr>
          </a:p>
        </p:txBody>
      </p:sp>
      <p:sp>
        <p:nvSpPr>
          <p:cNvPr id="16391" name="TextBox 6"/>
          <p:cNvSpPr txBox="1"/>
          <p:nvPr/>
        </p:nvSpPr>
        <p:spPr>
          <a:xfrm>
            <a:off x="0" y="-39687"/>
            <a:ext cx="9144000" cy="492125"/>
          </a:xfrm>
          <a:prstGeom prst="rect">
            <a:avLst/>
          </a:prstGeom>
          <a:solidFill>
            <a:srgbClr val="35B77B"/>
          </a:solidFill>
          <a:ln w="9525" cap="flat" cmpd="sng">
            <a:solidFill>
              <a:srgbClr val="35B77B"/>
            </a:solidFill>
            <a:prstDash val="solid"/>
            <a:miter/>
            <a:headEnd type="none" w="med" len="med"/>
            <a:tailEnd type="none" w="med" len="med"/>
          </a:ln>
        </p:spPr>
        <p:txBody>
          <a:bodyPr>
            <a:spAutoFit/>
          </a:bodyPr>
          <a:p>
            <a:pPr algn="ctr" eaLnBrk="1" hangingPunct="1"/>
            <a:r>
              <a:rPr sz="2600" b="1" dirty="0">
                <a:solidFill>
                  <a:srgbClr val="FFC000"/>
                </a:solidFill>
                <a:latin typeface="David" pitchFamily="34" charset="0"/>
                <a:cs typeface="David" pitchFamily="34" charset="0"/>
              </a:rPr>
              <a:t>Section 4:</a:t>
            </a:r>
            <a:r>
              <a:rPr sz="2600" dirty="0">
                <a:solidFill>
                  <a:srgbClr val="FFC000"/>
                </a:solidFill>
                <a:latin typeface="David" pitchFamily="34" charset="0"/>
                <a:cs typeface="David" pitchFamily="34" charset="0"/>
              </a:rPr>
              <a:t> </a:t>
            </a:r>
            <a:r>
              <a:rPr sz="2600" b="1" dirty="0">
                <a:solidFill>
                  <a:schemeClr val="bg1"/>
                </a:solidFill>
                <a:latin typeface="David" pitchFamily="34" charset="0"/>
                <a:cs typeface="David" pitchFamily="34" charset="0"/>
              </a:rPr>
              <a:t>Putting the Business Plan to Work: Sources of Funds</a:t>
            </a:r>
            <a:endParaRPr sz="2600" b="1" dirty="0">
              <a:solidFill>
                <a:schemeClr val="bg1"/>
              </a:solidFill>
              <a:latin typeface="David" pitchFamily="34" charset="0"/>
              <a:ea typeface="David" pitchFamily="34" charset="0"/>
            </a:endParaRPr>
          </a:p>
        </p:txBody>
      </p:sp>
      <p:sp>
        <p:nvSpPr>
          <p:cNvPr id="16392" name="TextBox 6"/>
          <p:cNvSpPr txBox="1"/>
          <p:nvPr/>
        </p:nvSpPr>
        <p:spPr>
          <a:xfrm>
            <a:off x="0" y="-39687"/>
            <a:ext cx="9144000" cy="523875"/>
          </a:xfrm>
          <a:prstGeom prst="rect">
            <a:avLst/>
          </a:prstGeom>
          <a:solidFill>
            <a:srgbClr val="35B77B"/>
          </a:solidFill>
          <a:ln w="9525" cap="flat" cmpd="sng">
            <a:solidFill>
              <a:srgbClr val="35B77B"/>
            </a:solidFill>
            <a:prstDash val="solid"/>
            <a:miter/>
            <a:headEnd type="none" w="med" len="med"/>
            <a:tailEnd type="none" w="med" len="med"/>
          </a:ln>
        </p:spPr>
        <p:txBody>
          <a:bodyPr>
            <a:spAutoFit/>
          </a:bodyPr>
          <a:p>
            <a:pPr algn="ctr" eaLnBrk="1" hangingPunct="1"/>
            <a:r>
              <a:rPr sz="2800" b="1" dirty="0">
                <a:solidFill>
                  <a:srgbClr val="FFC000"/>
                </a:solidFill>
                <a:latin typeface="David" pitchFamily="34" charset="0"/>
                <a:cs typeface="David" pitchFamily="34" charset="0"/>
              </a:rPr>
              <a:t>Section 3:</a:t>
            </a:r>
            <a:r>
              <a:rPr sz="2800" dirty="0">
                <a:solidFill>
                  <a:srgbClr val="FFC000"/>
                </a:solidFill>
                <a:latin typeface="David" pitchFamily="34" charset="0"/>
                <a:cs typeface="David" pitchFamily="34" charset="0"/>
              </a:rPr>
              <a:t> </a:t>
            </a:r>
            <a:r>
              <a:rPr sz="2800" b="1" dirty="0">
                <a:solidFill>
                  <a:schemeClr val="bg1"/>
                </a:solidFill>
                <a:latin typeface="David" pitchFamily="34" charset="0"/>
                <a:cs typeface="David" pitchFamily="34" charset="0"/>
              </a:rPr>
              <a:t>Launching the Business</a:t>
            </a:r>
            <a:endParaRPr sz="2800" b="1" dirty="0">
              <a:solidFill>
                <a:schemeClr val="bg1"/>
              </a:solidFill>
              <a:latin typeface="David" pitchFamily="34" charset="0"/>
              <a:ea typeface="David"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2057400"/>
            <a:ext cx="8610600" cy="4421188"/>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Accelerators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Angels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5222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5222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52230"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13-18)</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71" end="78"/>
                                            </p:txEl>
                                          </p:spTgt>
                                        </p:tgtEl>
                                        <p:attrNameLst>
                                          <p:attrName>style.visibility</p:attrName>
                                        </p:attrNameLst>
                                      </p:cBhvr>
                                      <p:to>
                                        <p:strVal val="visible"/>
                                      </p:to>
                                    </p:set>
                                    <p:animEffect transition="in" filter="wipe(left)">
                                      <p:cBhvr>
                                        <p:cTn id="7" dur="500"/>
                                        <p:tgtEl>
                                          <p:spTgt spid="23555">
                                            <p:txEl>
                                              <p:charRg st="71"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524000"/>
            <a:ext cx="8610600" cy="4648200"/>
          </a:xfrm>
          <a:ln/>
        </p:spPr>
        <p:txBody>
          <a:bodyPr vert="horz" wrap="square" lIns="91440" tIns="45720" rIns="91440" bIns="45720" anchor="t"/>
          <a:p>
            <a:pPr eaLnBrk="1" hangingPunct="1">
              <a:lnSpc>
                <a:spcPct val="90000"/>
              </a:lnSpc>
              <a:spcBef>
                <a:spcPts val="120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Angels</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Wealthy individuals who invest in emerging  entrepreneurial companies in exchange for equity (ownership) stakes.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An excellent source of “patient money” for investors needing relatively small amounts of capital typically ranging from $100,000 (sometimes less) to as much as $5 million.</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Willing to invest in the early stages of a business.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5427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5427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8"/>
                                            </p:txEl>
                                          </p:spTgt>
                                        </p:tgtEl>
                                        <p:attrNameLst>
                                          <p:attrName>style.visibility</p:attrName>
                                        </p:attrNameLst>
                                      </p:cBhvr>
                                      <p:to>
                                        <p:strVal val="visible"/>
                                      </p:to>
                                    </p:set>
                                    <p:animEffect transition="in" filter="wipe(left)">
                                      <p:cBhvr>
                                        <p:cTn id="7" dur="500"/>
                                        <p:tgtEl>
                                          <p:spTgt spid="23555">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8" end="121"/>
                                            </p:txEl>
                                          </p:spTgt>
                                        </p:tgtEl>
                                        <p:attrNameLst>
                                          <p:attrName>style.visibility</p:attrName>
                                        </p:attrNameLst>
                                      </p:cBhvr>
                                      <p:to>
                                        <p:strVal val="visible"/>
                                      </p:to>
                                    </p:set>
                                    <p:animEffect transition="in" filter="wipe(left)">
                                      <p:cBhvr>
                                        <p:cTn id="12" dur="500"/>
                                        <p:tgtEl>
                                          <p:spTgt spid="23555">
                                            <p:txEl>
                                              <p:charRg st="8" end="1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21" end="293"/>
                                            </p:txEl>
                                          </p:spTgt>
                                        </p:tgtEl>
                                        <p:attrNameLst>
                                          <p:attrName>style.visibility</p:attrName>
                                        </p:attrNameLst>
                                      </p:cBhvr>
                                      <p:to>
                                        <p:strVal val="visible"/>
                                      </p:to>
                                    </p:set>
                                    <p:animEffect transition="in" filter="wipe(left)">
                                      <p:cBhvr>
                                        <p:cTn id="17" dur="500"/>
                                        <p:tgtEl>
                                          <p:spTgt spid="23555">
                                            <p:txEl>
                                              <p:charRg st="121" end="2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293" end="347"/>
                                            </p:txEl>
                                          </p:spTgt>
                                        </p:tgtEl>
                                        <p:attrNameLst>
                                          <p:attrName>style.visibility</p:attrName>
                                        </p:attrNameLst>
                                      </p:cBhvr>
                                      <p:to>
                                        <p:strVal val="visible"/>
                                      </p:to>
                                    </p:set>
                                    <p:animEffect transition="in" filter="wipe(left)">
                                      <p:cBhvr>
                                        <p:cTn id="22" dur="500"/>
                                        <p:tgtEl>
                                          <p:spTgt spid="23555">
                                            <p:txEl>
                                              <p:charRg st="293" end="3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784350"/>
            <a:ext cx="8610600" cy="4419600"/>
          </a:xfrm>
          <a:ln/>
        </p:spPr>
        <p:txBody>
          <a:bodyPr vert="horz" wrap="square" lIns="91440" tIns="45720" rIns="91440" bIns="45720" anchor="t"/>
          <a:p>
            <a:pPr marL="520700" indent="-411480" eaLnBrk="1" hangingPunct="1">
              <a:spcBef>
                <a:spcPts val="1200"/>
              </a:spcBef>
              <a:buSzPct val="100000"/>
            </a:pPr>
            <a:r>
              <a:rPr kern="1200">
                <a:latin typeface="Georgia" panose="02040502050405020303" pitchFamily="-103" charset="0"/>
                <a:ea typeface="MS PGothic" panose="020B0600070205080204" pitchFamily="-103" charset="-128"/>
                <a:cs typeface="MS PGothic" panose="020B0600070205080204" pitchFamily="-103" charset="-128"/>
              </a:rPr>
              <a:t>An estimated 299,000 angels across the United States invest $24.8 billion a year in 70,000 small companies.  </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ts val="1200"/>
              </a:spcBef>
              <a:buSzPct val="100000"/>
            </a:pPr>
            <a:r>
              <a:rPr kern="1200">
                <a:latin typeface="Georgia" panose="02040502050405020303" pitchFamily="-103" charset="0"/>
                <a:ea typeface="MS PGothic" panose="020B0600070205080204" pitchFamily="-103" charset="-128"/>
                <a:cs typeface="MS PGothic" panose="020B0600070205080204" pitchFamily="-103" charset="-128"/>
              </a:rPr>
              <a:t>Their investments exceed those of venture capital firms, providing more capital to 18 times as many small companies.</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ts val="1200"/>
              </a:spcBef>
              <a:buSzPct val="100000"/>
            </a:pPr>
            <a:r>
              <a:rPr kern="1200">
                <a:latin typeface="Georgia" panose="02040502050405020303" pitchFamily="-103" charset="0"/>
                <a:ea typeface="MS PGothic" panose="020B0600070205080204" pitchFamily="-103" charset="-128"/>
                <a:cs typeface="MS PGothic" panose="020B0600070205080204" pitchFamily="-103" charset="-128"/>
              </a:rPr>
              <a:t>Angels fill a gap in the seed capital market, specifically in the $10,000 to $2 million range.</a:t>
            </a:r>
            <a:endParaRPr kern="120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a:latin typeface="Georgia" panose="02040502050405020303" pitchFamily="-103" charset="0"/>
              <a:ea typeface="MS PGothic" panose="020B0600070205080204" pitchFamily="-103" charset="-128"/>
              <a:cs typeface="+mn-cs"/>
            </a:endParaRPr>
          </a:p>
        </p:txBody>
      </p:sp>
      <p:sp>
        <p:nvSpPr>
          <p:cNvPr id="5632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5632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56326" name="TextBox 1"/>
          <p:cNvSpPr txBox="1"/>
          <p:nvPr/>
        </p:nvSpPr>
        <p:spPr>
          <a:xfrm>
            <a:off x="3810000" y="1416050"/>
            <a:ext cx="1209675" cy="368300"/>
          </a:xfrm>
          <a:prstGeom prst="rect">
            <a:avLst/>
          </a:prstGeom>
          <a:noFill/>
          <a:ln w="9525">
            <a:noFill/>
          </a:ln>
        </p:spPr>
        <p:txBody>
          <a:bodyPr wrap="none">
            <a:spAutoFit/>
          </a:bodyPr>
          <a:p>
            <a:r>
              <a:rPr dirty="0">
                <a:latin typeface="Garamond" panose="02020404030301010803" pitchFamily="-103" charset="0"/>
              </a:rPr>
              <a:t>(continued)</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10"/>
                                            </p:txEl>
                                          </p:spTgt>
                                        </p:tgtEl>
                                        <p:attrNameLst>
                                          <p:attrName>style.visibility</p:attrName>
                                        </p:attrNameLst>
                                      </p:cBhvr>
                                      <p:to>
                                        <p:strVal val="visible"/>
                                      </p:to>
                                    </p:set>
                                    <p:animEffect transition="in" filter="wipe(left)">
                                      <p:cBhvr>
                                        <p:cTn id="7" dur="500"/>
                                        <p:tgtEl>
                                          <p:spTgt spid="23555">
                                            <p:txEl>
                                              <p:charRg st="0" end="1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10" end="227"/>
                                            </p:txEl>
                                          </p:spTgt>
                                        </p:tgtEl>
                                        <p:attrNameLst>
                                          <p:attrName>style.visibility</p:attrName>
                                        </p:attrNameLst>
                                      </p:cBhvr>
                                      <p:to>
                                        <p:strVal val="visible"/>
                                      </p:to>
                                    </p:set>
                                    <p:animEffect transition="in" filter="wipe(left)">
                                      <p:cBhvr>
                                        <p:cTn id="12" dur="500"/>
                                        <p:tgtEl>
                                          <p:spTgt spid="23555">
                                            <p:txEl>
                                              <p:charRg st="110" end="2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227" end="322"/>
                                            </p:txEl>
                                          </p:spTgt>
                                        </p:tgtEl>
                                        <p:attrNameLst>
                                          <p:attrName>style.visibility</p:attrName>
                                        </p:attrNameLst>
                                      </p:cBhvr>
                                      <p:to>
                                        <p:strVal val="visible"/>
                                      </p:to>
                                    </p:set>
                                    <p:animEffect transition="in" filter="wipe(left)">
                                      <p:cBhvr>
                                        <p:cTn id="17" dur="500"/>
                                        <p:tgtEl>
                                          <p:spTgt spid="23555">
                                            <p:txEl>
                                              <p:charRg st="227"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 Financing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58372"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58373" name="Picture 2"/>
          <p:cNvPicPr>
            <a:picLocks noChangeAspect="1"/>
          </p:cNvPicPr>
          <p:nvPr/>
        </p:nvPicPr>
        <p:blipFill>
          <a:blip r:embed="rId1"/>
          <a:stretch>
            <a:fillRect/>
          </a:stretch>
        </p:blipFill>
        <p:spPr>
          <a:xfrm>
            <a:off x="1524000" y="1660525"/>
            <a:ext cx="6248400" cy="4422775"/>
          </a:xfrm>
          <a:prstGeom prst="rect">
            <a:avLst/>
          </a:prstGeom>
          <a:noFill/>
          <a:ln w="12700">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63525" y="1801813"/>
            <a:ext cx="8610600" cy="4419600"/>
          </a:xfrm>
          <a:ln/>
        </p:spPr>
        <p:txBody>
          <a:bodyPr vert="horz" wrap="square" lIns="91440" tIns="45720" rIns="91440" bIns="45720" anchor="t"/>
          <a:p>
            <a:pPr marL="457200" indent="-457200" eaLnBrk="1" hangingPunct="1">
              <a:lnSpc>
                <a:spcPct val="90000"/>
              </a:lnSpc>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Angels accept between 10 and 15% of the deals that are pitched to them.</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457200" eaLnBrk="1" hangingPunct="1">
              <a:lnSpc>
                <a:spcPct val="90000"/>
              </a:lnSpc>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Average angel investment is $50,000 in a company that is in the seed or start-up growth stage.</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457200" eaLnBrk="1" hangingPunct="1">
              <a:lnSpc>
                <a:spcPct val="90000"/>
              </a:lnSpc>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52% of angels’ investments lose money, but 7% produce a return more than 10 times their original investment.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457200" eaLnBrk="1" hangingPunct="1">
              <a:lnSpc>
                <a:spcPct val="90000"/>
              </a:lnSpc>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Angels can be an excellent source of “patient” money.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lnSpc>
                <a:spcPct val="90000"/>
              </a:lnSpc>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6041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6042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60422" name="TextBox 1"/>
          <p:cNvSpPr txBox="1"/>
          <p:nvPr/>
        </p:nvSpPr>
        <p:spPr>
          <a:xfrm>
            <a:off x="3429000" y="1443038"/>
            <a:ext cx="2278063" cy="369887"/>
          </a:xfrm>
          <a:prstGeom prst="rect">
            <a:avLst/>
          </a:prstGeom>
          <a:noFill/>
          <a:ln w="9525">
            <a:noFill/>
          </a:ln>
        </p:spPr>
        <p:txBody>
          <a:bodyPr wrap="none">
            <a:spAutoFit/>
          </a:bodyPr>
          <a:p>
            <a:r>
              <a:rPr dirty="0">
                <a:latin typeface="Garamond" panose="02020404030301010803" pitchFamily="-103" charset="0"/>
              </a:rPr>
              <a:t>(continued from 13-22)</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72"/>
                                            </p:txEl>
                                          </p:spTgt>
                                        </p:tgtEl>
                                        <p:attrNameLst>
                                          <p:attrName>style.visibility</p:attrName>
                                        </p:attrNameLst>
                                      </p:cBhvr>
                                      <p:to>
                                        <p:strVal val="visible"/>
                                      </p:to>
                                    </p:set>
                                    <p:animEffect transition="in" filter="wipe(left)">
                                      <p:cBhvr>
                                        <p:cTn id="7" dur="500"/>
                                        <p:tgtEl>
                                          <p:spTgt spid="23555">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72" end="167"/>
                                            </p:txEl>
                                          </p:spTgt>
                                        </p:tgtEl>
                                        <p:attrNameLst>
                                          <p:attrName>style.visibility</p:attrName>
                                        </p:attrNameLst>
                                      </p:cBhvr>
                                      <p:to>
                                        <p:strVal val="visible"/>
                                      </p:to>
                                    </p:set>
                                    <p:animEffect transition="in" filter="wipe(left)">
                                      <p:cBhvr>
                                        <p:cTn id="12" dur="500"/>
                                        <p:tgtEl>
                                          <p:spTgt spid="23555">
                                            <p:txEl>
                                              <p:charRg st="72" end="1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67" end="277"/>
                                            </p:txEl>
                                          </p:spTgt>
                                        </p:tgtEl>
                                        <p:attrNameLst>
                                          <p:attrName>style.visibility</p:attrName>
                                        </p:attrNameLst>
                                      </p:cBhvr>
                                      <p:to>
                                        <p:strVal val="visible"/>
                                      </p:to>
                                    </p:set>
                                    <p:animEffect transition="in" filter="wipe(left)">
                                      <p:cBhvr>
                                        <p:cTn id="17" dur="500"/>
                                        <p:tgtEl>
                                          <p:spTgt spid="23555">
                                            <p:txEl>
                                              <p:charRg st="167" end="2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277" end="332"/>
                                            </p:txEl>
                                          </p:spTgt>
                                        </p:tgtEl>
                                        <p:attrNameLst>
                                          <p:attrName>style.visibility</p:attrName>
                                        </p:attrNameLst>
                                      </p:cBhvr>
                                      <p:to>
                                        <p:strVal val="visible"/>
                                      </p:to>
                                    </p:set>
                                    <p:animEffect transition="in" filter="wipe(left)">
                                      <p:cBhvr>
                                        <p:cTn id="22" dur="500"/>
                                        <p:tgtEl>
                                          <p:spTgt spid="23555">
                                            <p:txEl>
                                              <p:charRg st="277"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63525" y="1801813"/>
            <a:ext cx="8610600" cy="4419600"/>
          </a:xfrm>
          <a:ln/>
        </p:spPr>
        <p:txBody>
          <a:bodyPr vert="horz" wrap="square" lIns="91440" tIns="45720" rIns="91440" bIns="45720" anchor="t"/>
          <a:p>
            <a:pPr eaLnBrk="1" hangingPunct="1">
              <a:lnSpc>
                <a:spcPct val="90000"/>
              </a:lnSpc>
              <a:spcBef>
                <a:spcPts val="1200"/>
              </a:spcBef>
              <a:buSzPct val="100000"/>
            </a:pPr>
            <a:r>
              <a:rPr kern="1200">
                <a:latin typeface="Georgia" panose="02040502050405020303" pitchFamily="-103" charset="0"/>
                <a:ea typeface="MS PGothic" panose="020B0600070205080204" pitchFamily="-103" charset="-128"/>
                <a:cs typeface="MS PGothic" panose="020B0600070205080204" pitchFamily="-103" charset="-128"/>
              </a:rPr>
              <a:t>The Challenge: Finding angels! </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346075" eaLnBrk="1" hangingPunct="1">
              <a:lnSpc>
                <a:spcPct val="90000"/>
              </a:lnSpc>
              <a:spcBef>
                <a:spcPts val="1200"/>
              </a:spcBef>
            </a:pPr>
            <a:r>
              <a:rPr kern="1200">
                <a:latin typeface="Georgia" panose="02040502050405020303" pitchFamily="-103" charset="0"/>
                <a:ea typeface="MS PGothic" panose="020B0600070205080204" pitchFamily="-103" charset="-128"/>
                <a:cs typeface="+mn-cs"/>
              </a:rPr>
              <a:t>Network</a:t>
            </a:r>
            <a:endParaRPr kern="1200">
              <a:latin typeface="Georgia" panose="02040502050405020303" pitchFamily="-103" charset="0"/>
              <a:ea typeface="MS PGothic" panose="020B0600070205080204" pitchFamily="-103" charset="-128"/>
              <a:cs typeface="+mn-cs"/>
            </a:endParaRPr>
          </a:p>
          <a:p>
            <a:pPr marL="803275" lvl="1" indent="-346075" eaLnBrk="1" hangingPunct="1">
              <a:lnSpc>
                <a:spcPct val="90000"/>
              </a:lnSpc>
              <a:spcBef>
                <a:spcPts val="1200"/>
              </a:spcBef>
            </a:pPr>
            <a:r>
              <a:rPr kern="1200">
                <a:latin typeface="Georgia" panose="02040502050405020303" pitchFamily="-103" charset="0"/>
                <a:ea typeface="MS PGothic" panose="020B0600070205080204" pitchFamily="-103" charset="-128"/>
                <a:cs typeface="+mn-cs"/>
              </a:rPr>
              <a:t>Look nearby: within a 50- to 100-mile radius</a:t>
            </a:r>
            <a:endParaRPr kern="1200">
              <a:latin typeface="Georgia" panose="02040502050405020303" pitchFamily="-103" charset="0"/>
              <a:ea typeface="MS PGothic" panose="020B0600070205080204" pitchFamily="-103" charset="-128"/>
              <a:cs typeface="+mn-cs"/>
            </a:endParaRPr>
          </a:p>
          <a:p>
            <a:pPr marL="1203325" lvl="2" indent="-346075" eaLnBrk="1" hangingPunct="1">
              <a:lnSpc>
                <a:spcPct val="90000"/>
              </a:lnSpc>
              <a:spcBef>
                <a:spcPts val="1200"/>
              </a:spcBef>
              <a:buSzPct val="100000"/>
            </a:pPr>
            <a:r>
              <a:rPr kern="1200">
                <a:latin typeface="Georgia" panose="02040502050405020303" pitchFamily="-103" charset="0"/>
                <a:ea typeface="MS PGothic" panose="020B0600070205080204" pitchFamily="-103" charset="-128"/>
                <a:cs typeface="+mn-cs"/>
              </a:rPr>
              <a:t>7 out of 10 angels invest in companies that are within 50 miles of their homes or offices. </a:t>
            </a:r>
            <a:endParaRPr kern="1200">
              <a:latin typeface="Georgia" panose="02040502050405020303" pitchFamily="-103" charset="0"/>
              <a:ea typeface="MS PGothic" panose="020B0600070205080204" pitchFamily="-103" charset="-128"/>
              <a:cs typeface="+mn-cs"/>
            </a:endParaRPr>
          </a:p>
          <a:p>
            <a:pPr marL="803275" lvl="1" indent="-346075" eaLnBrk="1" hangingPunct="1">
              <a:lnSpc>
                <a:spcPct val="90000"/>
              </a:lnSpc>
              <a:spcBef>
                <a:spcPts val="1200"/>
              </a:spcBef>
            </a:pPr>
            <a:r>
              <a:rPr kern="1200">
                <a:latin typeface="Georgia" panose="02040502050405020303" pitchFamily="-103" charset="0"/>
                <a:ea typeface="MS PGothic" panose="020B0600070205080204" pitchFamily="-103" charset="-128"/>
                <a:cs typeface="+mn-cs"/>
              </a:rPr>
              <a:t>Informal angel “clusters” and networks</a:t>
            </a:r>
            <a:endParaRPr kern="1200">
              <a:latin typeface="Georgia" panose="02040502050405020303" pitchFamily="-103" charset="0"/>
              <a:ea typeface="MS PGothic" panose="020B0600070205080204" pitchFamily="-103" charset="-128"/>
              <a:cs typeface="+mn-cs"/>
            </a:endParaRPr>
          </a:p>
          <a:p>
            <a:pPr marL="1203325" lvl="2" indent="-346075" eaLnBrk="1" hangingPunct="1">
              <a:lnSpc>
                <a:spcPct val="90000"/>
              </a:lnSpc>
              <a:spcBef>
                <a:spcPts val="1200"/>
              </a:spcBef>
              <a:buSzPct val="100000"/>
            </a:pPr>
            <a:r>
              <a:rPr kern="1200">
                <a:latin typeface="Georgia" panose="02040502050405020303" pitchFamily="-103" charset="0"/>
                <a:ea typeface="MS PGothic" panose="020B0600070205080204" pitchFamily="-103" charset="-128"/>
                <a:cs typeface="+mn-cs"/>
              </a:rPr>
              <a:t>300 angel groups across the United States </a:t>
            </a:r>
            <a:endParaRPr kern="1200">
              <a:latin typeface="Georgia" panose="02040502050405020303" pitchFamily="-103" charset="0"/>
              <a:ea typeface="MS PGothic" panose="020B0600070205080204" pitchFamily="-103" charset="-128"/>
              <a:cs typeface="+mn-cs"/>
            </a:endParaRPr>
          </a:p>
          <a:p>
            <a:pPr marL="1203325" lvl="2" indent="-346075" eaLnBrk="1" hangingPunct="1">
              <a:lnSpc>
                <a:spcPct val="90000"/>
              </a:lnSpc>
              <a:spcBef>
                <a:spcPts val="1200"/>
              </a:spcBef>
              <a:buSzPct val="100000"/>
            </a:pPr>
            <a:r>
              <a:rPr kern="1200">
                <a:latin typeface="Georgia" panose="02040502050405020303" pitchFamily="-103" charset="0"/>
                <a:ea typeface="MS PGothic" panose="020B0600070205080204" pitchFamily="-103" charset="-128"/>
                <a:cs typeface="+mn-cs"/>
              </a:rPr>
              <a:t>Internet  </a:t>
            </a:r>
            <a:endParaRPr kern="1200">
              <a:latin typeface="Georgia" panose="02040502050405020303" pitchFamily="-103" charset="0"/>
              <a:ea typeface="MS PGothic" panose="020B0600070205080204" pitchFamily="-103" charset="-128"/>
              <a:cs typeface="+mn-cs"/>
            </a:endParaRPr>
          </a:p>
          <a:p>
            <a:pPr marL="803275" lvl="1" indent="-346075" eaLnBrk="1" hangingPunct="1">
              <a:spcBef>
                <a:spcPts val="1200"/>
              </a:spcBef>
            </a:pPr>
            <a:endParaRPr kern="1200">
              <a:latin typeface="Georgia" panose="02040502050405020303" pitchFamily="-103" charset="0"/>
              <a:ea typeface="MS PGothic" panose="020B0600070205080204" pitchFamily="-103" charset="-128"/>
              <a:cs typeface="+mn-cs"/>
            </a:endParaRPr>
          </a:p>
        </p:txBody>
      </p:sp>
      <p:sp>
        <p:nvSpPr>
          <p:cNvPr id="6246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6246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62470" name="TextBox 1"/>
          <p:cNvSpPr txBox="1"/>
          <p:nvPr/>
        </p:nvSpPr>
        <p:spPr>
          <a:xfrm>
            <a:off x="4033838" y="1443038"/>
            <a:ext cx="1209675" cy="369887"/>
          </a:xfrm>
          <a:prstGeom prst="rect">
            <a:avLst/>
          </a:prstGeom>
          <a:noFill/>
          <a:ln w="9525">
            <a:noFill/>
          </a:ln>
        </p:spPr>
        <p:txBody>
          <a:bodyPr wrap="none">
            <a:spAutoFit/>
          </a:bodyPr>
          <a:p>
            <a:r>
              <a:rPr dirty="0">
                <a:latin typeface="Garamond" panose="02020404030301010803" pitchFamily="-103" charset="0"/>
              </a:rPr>
              <a:t>(continued)</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32"/>
                                            </p:txEl>
                                          </p:spTgt>
                                        </p:tgtEl>
                                        <p:attrNameLst>
                                          <p:attrName>style.visibility</p:attrName>
                                        </p:attrNameLst>
                                      </p:cBhvr>
                                      <p:to>
                                        <p:strVal val="visible"/>
                                      </p:to>
                                    </p:set>
                                    <p:animEffect transition="in" filter="wipe(left)">
                                      <p:cBhvr>
                                        <p:cTn id="7" dur="500"/>
                                        <p:tgtEl>
                                          <p:spTgt spid="23555">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32" end="40"/>
                                            </p:txEl>
                                          </p:spTgt>
                                        </p:tgtEl>
                                        <p:attrNameLst>
                                          <p:attrName>style.visibility</p:attrName>
                                        </p:attrNameLst>
                                      </p:cBhvr>
                                      <p:to>
                                        <p:strVal val="visible"/>
                                      </p:to>
                                    </p:set>
                                    <p:animEffect transition="in" filter="wipe(left)">
                                      <p:cBhvr>
                                        <p:cTn id="12" dur="500"/>
                                        <p:tgtEl>
                                          <p:spTgt spid="23555">
                                            <p:txEl>
                                              <p:charRg st="32"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40" end="85"/>
                                            </p:txEl>
                                          </p:spTgt>
                                        </p:tgtEl>
                                        <p:attrNameLst>
                                          <p:attrName>style.visibility</p:attrName>
                                        </p:attrNameLst>
                                      </p:cBhvr>
                                      <p:to>
                                        <p:strVal val="visible"/>
                                      </p:to>
                                    </p:set>
                                    <p:animEffect transition="in" filter="wipe(left)">
                                      <p:cBhvr>
                                        <p:cTn id="17" dur="500"/>
                                        <p:tgtEl>
                                          <p:spTgt spid="23555">
                                            <p:txEl>
                                              <p:charRg st="40"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85" end="177"/>
                                            </p:txEl>
                                          </p:spTgt>
                                        </p:tgtEl>
                                        <p:attrNameLst>
                                          <p:attrName>style.visibility</p:attrName>
                                        </p:attrNameLst>
                                      </p:cBhvr>
                                      <p:to>
                                        <p:strVal val="visible"/>
                                      </p:to>
                                    </p:set>
                                    <p:animEffect transition="in" filter="wipe(left)">
                                      <p:cBhvr>
                                        <p:cTn id="22" dur="500"/>
                                        <p:tgtEl>
                                          <p:spTgt spid="23555">
                                            <p:txEl>
                                              <p:charRg st="85" end="1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177" end="216"/>
                                            </p:txEl>
                                          </p:spTgt>
                                        </p:tgtEl>
                                        <p:attrNameLst>
                                          <p:attrName>style.visibility</p:attrName>
                                        </p:attrNameLst>
                                      </p:cBhvr>
                                      <p:to>
                                        <p:strVal val="visible"/>
                                      </p:to>
                                    </p:set>
                                    <p:animEffect transition="in" filter="wipe(left)">
                                      <p:cBhvr>
                                        <p:cTn id="27" dur="500"/>
                                        <p:tgtEl>
                                          <p:spTgt spid="23555">
                                            <p:txEl>
                                              <p:charRg st="177" end="2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216" end="259"/>
                                            </p:txEl>
                                          </p:spTgt>
                                        </p:tgtEl>
                                        <p:attrNameLst>
                                          <p:attrName>style.visibility</p:attrName>
                                        </p:attrNameLst>
                                      </p:cBhvr>
                                      <p:to>
                                        <p:strVal val="visible"/>
                                      </p:to>
                                    </p:set>
                                    <p:animEffect transition="in" filter="wipe(left)">
                                      <p:cBhvr>
                                        <p:cTn id="32" dur="500"/>
                                        <p:tgtEl>
                                          <p:spTgt spid="23555">
                                            <p:txEl>
                                              <p:charRg st="216" end="2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259" end="270"/>
                                            </p:txEl>
                                          </p:spTgt>
                                        </p:tgtEl>
                                        <p:attrNameLst>
                                          <p:attrName>style.visibility</p:attrName>
                                        </p:attrNameLst>
                                      </p:cBhvr>
                                      <p:to>
                                        <p:strVal val="visible"/>
                                      </p:to>
                                    </p:set>
                                    <p:animEffect transition="in" filter="wipe(left)">
                                      <p:cBhvr>
                                        <p:cTn id="37" dur="500"/>
                                        <p:tgtEl>
                                          <p:spTgt spid="23555">
                                            <p:txEl>
                                              <p:charRg st="259"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2057400"/>
            <a:ext cx="8610600" cy="4421188"/>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Accelerators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Angels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Venture capital companies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6451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6451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64518"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13-20)</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78" end="104"/>
                                            </p:txEl>
                                          </p:spTgt>
                                        </p:tgtEl>
                                        <p:attrNameLst>
                                          <p:attrName>style.visibility</p:attrName>
                                        </p:attrNameLst>
                                      </p:cBhvr>
                                      <p:to>
                                        <p:strVal val="visible"/>
                                      </p:to>
                                    </p:set>
                                    <p:animEffect transition="in" filter="wipe(left)">
                                      <p:cBhvr>
                                        <p:cTn id="7" dur="500"/>
                                        <p:tgtEl>
                                          <p:spTgt spid="23555">
                                            <p:txEl>
                                              <p:charRg st="78"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00200"/>
            <a:ext cx="8610600" cy="4648200"/>
          </a:xfrm>
          <a:ln/>
        </p:spPr>
        <p:txBody>
          <a:bodyPr vert="horz" wrap="square" lIns="91440" tIns="45720" rIns="91440" bIns="45720" anchor="t"/>
          <a:p>
            <a:pPr eaLnBrk="1" hangingPunct="1">
              <a:lnSpc>
                <a:spcPct val="80000"/>
              </a:lnSpc>
              <a:spcBef>
                <a:spcPts val="1200"/>
              </a:spcBef>
              <a:buSzPct val="100000"/>
            </a:pPr>
            <a:r>
              <a:rPr sz="2700" b="1" kern="1200">
                <a:latin typeface="Georgia" panose="02040502050405020303" pitchFamily="-103" charset="0"/>
                <a:ea typeface="MS PGothic" panose="020B0600070205080204" pitchFamily="-103" charset="-128"/>
                <a:cs typeface="MS PGothic" panose="020B0600070205080204" pitchFamily="-103" charset="-128"/>
              </a:rPr>
              <a:t>Venture capital companies</a:t>
            </a:r>
            <a:r>
              <a:rPr sz="2700" kern="1200">
                <a:latin typeface="Georgia" panose="02040502050405020303" pitchFamily="-103" charset="0"/>
                <a:ea typeface="MS PGothic" panose="020B0600070205080204" pitchFamily="-103" charset="-128"/>
                <a:cs typeface="MS PGothic" panose="020B0600070205080204" pitchFamily="-103" charset="-128"/>
              </a:rPr>
              <a:t>: </a:t>
            </a:r>
            <a:endParaRPr sz="2700" kern="120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lnSpc>
                <a:spcPct val="80000"/>
              </a:lnSpc>
              <a:spcBef>
                <a:spcPts val="1200"/>
              </a:spcBef>
            </a:pPr>
            <a:r>
              <a:rPr sz="2700" kern="1200">
                <a:latin typeface="Georgia" panose="02040502050405020303" pitchFamily="-103" charset="0"/>
                <a:ea typeface="MS PGothic" panose="020B0600070205080204" pitchFamily="-103" charset="-128"/>
                <a:cs typeface="+mn-cs"/>
              </a:rPr>
              <a:t>Private, for-profit companies that purchase equity positions in young businesses that they believe have high-growth and high-profit potential. </a:t>
            </a:r>
            <a:endParaRPr sz="2700" kern="1200">
              <a:latin typeface="Georgia" panose="02040502050405020303" pitchFamily="-103" charset="0"/>
              <a:ea typeface="MS PGothic" panose="020B0600070205080204" pitchFamily="-103" charset="-128"/>
              <a:cs typeface="+mn-cs"/>
            </a:endParaRPr>
          </a:p>
          <a:p>
            <a:pPr marL="741680" lvl="1" indent="-349250" eaLnBrk="1" hangingPunct="1">
              <a:lnSpc>
                <a:spcPct val="80000"/>
              </a:lnSpc>
              <a:spcBef>
                <a:spcPts val="1200"/>
              </a:spcBef>
            </a:pPr>
            <a:r>
              <a:rPr sz="2700" kern="1200">
                <a:latin typeface="Georgia" panose="02040502050405020303" pitchFamily="-103" charset="0"/>
                <a:ea typeface="MS PGothic" panose="020B0600070205080204" pitchFamily="-103" charset="-128"/>
                <a:cs typeface="+mn-cs"/>
              </a:rPr>
              <a:t>More than 400 operate across the United States </a:t>
            </a:r>
            <a:endParaRPr sz="2700" kern="1200">
              <a:latin typeface="Georgia" panose="02040502050405020303" pitchFamily="-103" charset="0"/>
              <a:ea typeface="MS PGothic" panose="020B0600070205080204" pitchFamily="-103" charset="-128"/>
              <a:cs typeface="+mn-cs"/>
            </a:endParaRPr>
          </a:p>
          <a:p>
            <a:pPr marL="741680" lvl="1" indent="-349250" eaLnBrk="1" hangingPunct="1">
              <a:lnSpc>
                <a:spcPct val="80000"/>
              </a:lnSpc>
              <a:spcBef>
                <a:spcPts val="1200"/>
              </a:spcBef>
            </a:pPr>
            <a:r>
              <a:rPr sz="2700" kern="1200">
                <a:latin typeface="Georgia" panose="02040502050405020303" pitchFamily="-103" charset="0"/>
                <a:ea typeface="MS PGothic" panose="020B0600070205080204" pitchFamily="-103" charset="-128"/>
                <a:cs typeface="+mn-cs"/>
              </a:rPr>
              <a:t>Most venture capitalists seek investments in the $5 million to $25 million range </a:t>
            </a:r>
            <a:endParaRPr sz="2700" kern="1200">
              <a:latin typeface="Georgia" panose="02040502050405020303" pitchFamily="-103" charset="0"/>
              <a:ea typeface="MS PGothic" panose="020B0600070205080204" pitchFamily="-103" charset="-128"/>
              <a:cs typeface="+mn-cs"/>
            </a:endParaRPr>
          </a:p>
          <a:p>
            <a:pPr marL="741680" lvl="1" indent="-349250" eaLnBrk="1" hangingPunct="1">
              <a:lnSpc>
                <a:spcPct val="80000"/>
              </a:lnSpc>
              <a:spcBef>
                <a:spcPts val="1200"/>
              </a:spcBef>
            </a:pPr>
            <a:r>
              <a:rPr sz="2700" kern="1200">
                <a:latin typeface="Georgia" panose="02040502050405020303" pitchFamily="-103" charset="0"/>
                <a:ea typeface="MS PGothic" panose="020B0600070205080204" pitchFamily="-103" charset="-128"/>
                <a:cs typeface="+mn-cs"/>
              </a:rPr>
              <a:t>Target companies with high-growth and high-profit potential.  </a:t>
            </a:r>
            <a:endParaRPr sz="2700" kern="1200">
              <a:latin typeface="Georgia" panose="02040502050405020303" pitchFamily="-103" charset="0"/>
              <a:ea typeface="MS PGothic" panose="020B0600070205080204" pitchFamily="-103" charset="-128"/>
              <a:cs typeface="+mn-cs"/>
            </a:endParaRPr>
          </a:p>
          <a:p>
            <a:pPr marL="741680" lvl="1" indent="-349250" eaLnBrk="1" hangingPunct="1">
              <a:lnSpc>
                <a:spcPct val="80000"/>
              </a:lnSpc>
              <a:spcBef>
                <a:spcPts val="1200"/>
              </a:spcBef>
            </a:pPr>
            <a:r>
              <a:rPr sz="2700" kern="1200">
                <a:latin typeface="Georgia" panose="02040502050405020303" pitchFamily="-103" charset="0"/>
                <a:ea typeface="MS PGothic" panose="020B0600070205080204" pitchFamily="-103" charset="-128"/>
                <a:cs typeface="+mn-cs"/>
              </a:rPr>
              <a:t>Business plans are subjected to an </a:t>
            </a:r>
            <a:r>
              <a:rPr sz="2700" i="1" kern="1200">
                <a:latin typeface="Georgia" panose="02040502050405020303" pitchFamily="-103" charset="0"/>
                <a:ea typeface="MS PGothic" panose="020B0600070205080204" pitchFamily="-103" charset="-128"/>
                <a:cs typeface="+mn-cs"/>
              </a:rPr>
              <a:t>extremely</a:t>
            </a:r>
            <a:r>
              <a:rPr sz="2700" kern="1200">
                <a:latin typeface="Georgia" panose="02040502050405020303" pitchFamily="-103" charset="0"/>
                <a:ea typeface="MS PGothic" panose="020B0600070205080204" pitchFamily="-103" charset="-128"/>
                <a:cs typeface="+mn-cs"/>
              </a:rPr>
              <a:t> rigorous review - less than 1% accepted.</a:t>
            </a:r>
            <a:endParaRPr sz="2700" kern="1200">
              <a:latin typeface="Georgia" panose="02040502050405020303" pitchFamily="-103" charset="0"/>
              <a:ea typeface="MS PGothic" panose="020B0600070205080204" pitchFamily="-103" charset="-128"/>
              <a:cs typeface="+mn-cs"/>
            </a:endParaRPr>
          </a:p>
          <a:p>
            <a:pPr eaLnBrk="1" hangingPunct="1">
              <a:lnSpc>
                <a:spcPct val="90000"/>
              </a:lnSpc>
              <a:spcBef>
                <a:spcPct val="0"/>
              </a:spcBef>
              <a:buSzPct val="100000"/>
            </a:pPr>
            <a:endParaRPr sz="2700" kern="120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sz="2700" kern="120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sz="2700" kern="120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sz="2600" kern="120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lnSpc>
                <a:spcPct val="80000"/>
              </a:lnSpc>
              <a:spcBef>
                <a:spcPts val="1200"/>
              </a:spcBef>
            </a:pPr>
            <a:endParaRPr sz="2400" kern="1200">
              <a:latin typeface="Georgia" panose="02040502050405020303" pitchFamily="-103" charset="0"/>
              <a:ea typeface="MS PGothic" panose="020B0600070205080204" pitchFamily="-103" charset="-128"/>
              <a:cs typeface="+mn-cs"/>
            </a:endParaRPr>
          </a:p>
        </p:txBody>
      </p:sp>
      <p:sp>
        <p:nvSpPr>
          <p:cNvPr id="6656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Venture Capital Companies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6656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8"/>
                                            </p:txEl>
                                          </p:spTgt>
                                        </p:tgtEl>
                                        <p:attrNameLst>
                                          <p:attrName>style.visibility</p:attrName>
                                        </p:attrNameLst>
                                      </p:cBhvr>
                                      <p:to>
                                        <p:strVal val="visible"/>
                                      </p:to>
                                    </p:set>
                                    <p:animEffect transition="in" filter="wipe(left)">
                                      <p:cBhvr>
                                        <p:cTn id="7" dur="500"/>
                                        <p:tgtEl>
                                          <p:spTgt spid="2355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8" end="172"/>
                                            </p:txEl>
                                          </p:spTgt>
                                        </p:tgtEl>
                                        <p:attrNameLst>
                                          <p:attrName>style.visibility</p:attrName>
                                        </p:attrNameLst>
                                      </p:cBhvr>
                                      <p:to>
                                        <p:strVal val="visible"/>
                                      </p:to>
                                    </p:set>
                                    <p:animEffect transition="in" filter="wipe(left)">
                                      <p:cBhvr>
                                        <p:cTn id="12" dur="500"/>
                                        <p:tgtEl>
                                          <p:spTgt spid="23555">
                                            <p:txEl>
                                              <p:charRg st="28" end="17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72" end="220"/>
                                            </p:txEl>
                                          </p:spTgt>
                                        </p:tgtEl>
                                        <p:attrNameLst>
                                          <p:attrName>style.visibility</p:attrName>
                                        </p:attrNameLst>
                                      </p:cBhvr>
                                      <p:to>
                                        <p:strVal val="visible"/>
                                      </p:to>
                                    </p:set>
                                    <p:animEffect transition="in" filter="wipe(left)">
                                      <p:cBhvr>
                                        <p:cTn id="17" dur="500"/>
                                        <p:tgtEl>
                                          <p:spTgt spid="23555">
                                            <p:txEl>
                                              <p:charRg st="172" end="2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220" end="302"/>
                                            </p:txEl>
                                          </p:spTgt>
                                        </p:tgtEl>
                                        <p:attrNameLst>
                                          <p:attrName>style.visibility</p:attrName>
                                        </p:attrNameLst>
                                      </p:cBhvr>
                                      <p:to>
                                        <p:strVal val="visible"/>
                                      </p:to>
                                    </p:set>
                                    <p:animEffect transition="in" filter="wipe(left)">
                                      <p:cBhvr>
                                        <p:cTn id="22" dur="500"/>
                                        <p:tgtEl>
                                          <p:spTgt spid="23555">
                                            <p:txEl>
                                              <p:charRg st="220" end="30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302" end="365"/>
                                            </p:txEl>
                                          </p:spTgt>
                                        </p:tgtEl>
                                        <p:attrNameLst>
                                          <p:attrName>style.visibility</p:attrName>
                                        </p:attrNameLst>
                                      </p:cBhvr>
                                      <p:to>
                                        <p:strVal val="visible"/>
                                      </p:to>
                                    </p:set>
                                    <p:animEffect transition="in" filter="wipe(left)">
                                      <p:cBhvr>
                                        <p:cTn id="27" dur="500"/>
                                        <p:tgtEl>
                                          <p:spTgt spid="23555">
                                            <p:txEl>
                                              <p:charRg st="302" end="3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365" end="451"/>
                                            </p:txEl>
                                          </p:spTgt>
                                        </p:tgtEl>
                                        <p:attrNameLst>
                                          <p:attrName>style.visibility</p:attrName>
                                        </p:attrNameLst>
                                      </p:cBhvr>
                                      <p:to>
                                        <p:strVal val="visible"/>
                                      </p:to>
                                    </p:set>
                                    <p:animEffect transition="in" filter="wipe(left)">
                                      <p:cBhvr>
                                        <p:cTn id="32" dur="500"/>
                                        <p:tgtEl>
                                          <p:spTgt spid="23555">
                                            <p:txEl>
                                              <p:charRg st="365" end="4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Venture Capital Funding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68612"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68613" name="Picture 2"/>
          <p:cNvPicPr>
            <a:picLocks noChangeAspect="1"/>
          </p:cNvPicPr>
          <p:nvPr/>
        </p:nvPicPr>
        <p:blipFill>
          <a:blip r:embed="rId1"/>
          <a:stretch>
            <a:fillRect/>
          </a:stretch>
        </p:blipFill>
        <p:spPr>
          <a:xfrm>
            <a:off x="1676400" y="1676400"/>
            <a:ext cx="5943600" cy="4475163"/>
          </a:xfrm>
          <a:prstGeom prst="rect">
            <a:avLst/>
          </a:prstGeom>
          <a:noFill/>
          <a:ln w="12700">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The Business Plan Funnel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70660"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70661" name="Picture 2"/>
          <p:cNvPicPr>
            <a:picLocks noChangeAspect="1"/>
          </p:cNvPicPr>
          <p:nvPr/>
        </p:nvPicPr>
        <p:blipFill>
          <a:blip r:embed="rId1"/>
          <a:stretch>
            <a:fillRect/>
          </a:stretch>
        </p:blipFill>
        <p:spPr>
          <a:xfrm>
            <a:off x="2667000" y="1524000"/>
            <a:ext cx="4114800" cy="4800600"/>
          </a:xfrm>
          <a:prstGeom prst="rect">
            <a:avLst/>
          </a:prstGeom>
          <a:noFill/>
          <a:ln w="12700">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00200"/>
            <a:ext cx="8686800" cy="4800600"/>
          </a:xfrm>
          <a:ln/>
        </p:spPr>
        <p:txBody>
          <a:bodyPr vert="horz" wrap="square" lIns="91440" tIns="45720" rIns="91440" bIns="45720" anchor="t"/>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Describe the difference between equity capital and debt capital.</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Discuss the various sources of equity capital available to entrepreneurs.</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Describe the process of “going public.”</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Describe the various sources of debt capital.</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Describe the various loan programs available from the Small Business Administration.</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Identify the various federal and state loan programs aimed at small businesses.</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2600" kern="1200" dirty="0">
                <a:latin typeface="Georgia" panose="02040502050405020303" pitchFamily="-103" charset="0"/>
                <a:ea typeface="MS PGothic" panose="020B0600070205080204" pitchFamily="-103" charset="-128"/>
                <a:cs typeface="MS PGothic" panose="020B0600070205080204" pitchFamily="-103" charset="-128"/>
              </a:rPr>
              <a:t>Explain other methods of financing a business. </a:t>
            </a:r>
            <a:endParaRPr sz="26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741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Learning Objectives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741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65"/>
                                            </p:txEl>
                                          </p:spTgt>
                                        </p:tgtEl>
                                        <p:attrNameLst>
                                          <p:attrName>style.visibility</p:attrName>
                                        </p:attrNameLst>
                                      </p:cBhvr>
                                      <p:to>
                                        <p:strVal val="visible"/>
                                      </p:to>
                                    </p:set>
                                    <p:animEffect transition="in" filter="wipe(left)">
                                      <p:cBhvr>
                                        <p:cTn id="7" dur="500"/>
                                        <p:tgtEl>
                                          <p:spTgt spid="23555">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65" end="139"/>
                                            </p:txEl>
                                          </p:spTgt>
                                        </p:tgtEl>
                                        <p:attrNameLst>
                                          <p:attrName>style.visibility</p:attrName>
                                        </p:attrNameLst>
                                      </p:cBhvr>
                                      <p:to>
                                        <p:strVal val="visible"/>
                                      </p:to>
                                    </p:set>
                                    <p:animEffect transition="in" filter="wipe(left)">
                                      <p:cBhvr>
                                        <p:cTn id="12" dur="500"/>
                                        <p:tgtEl>
                                          <p:spTgt spid="23555">
                                            <p:txEl>
                                              <p:charRg st="65" end="1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39" end="179"/>
                                            </p:txEl>
                                          </p:spTgt>
                                        </p:tgtEl>
                                        <p:attrNameLst>
                                          <p:attrName>style.visibility</p:attrName>
                                        </p:attrNameLst>
                                      </p:cBhvr>
                                      <p:to>
                                        <p:strVal val="visible"/>
                                      </p:to>
                                    </p:set>
                                    <p:animEffect transition="in" filter="wipe(left)">
                                      <p:cBhvr>
                                        <p:cTn id="17" dur="500"/>
                                        <p:tgtEl>
                                          <p:spTgt spid="23555">
                                            <p:txEl>
                                              <p:charRg st="139" end="1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179" end="225"/>
                                            </p:txEl>
                                          </p:spTgt>
                                        </p:tgtEl>
                                        <p:attrNameLst>
                                          <p:attrName>style.visibility</p:attrName>
                                        </p:attrNameLst>
                                      </p:cBhvr>
                                      <p:to>
                                        <p:strVal val="visible"/>
                                      </p:to>
                                    </p:set>
                                    <p:animEffect transition="in" filter="wipe(left)">
                                      <p:cBhvr>
                                        <p:cTn id="22" dur="500"/>
                                        <p:tgtEl>
                                          <p:spTgt spid="23555">
                                            <p:txEl>
                                              <p:charRg st="179" end="2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225" end="310"/>
                                            </p:txEl>
                                          </p:spTgt>
                                        </p:tgtEl>
                                        <p:attrNameLst>
                                          <p:attrName>style.visibility</p:attrName>
                                        </p:attrNameLst>
                                      </p:cBhvr>
                                      <p:to>
                                        <p:strVal val="visible"/>
                                      </p:to>
                                    </p:set>
                                    <p:animEffect transition="in" filter="wipe(left)">
                                      <p:cBhvr>
                                        <p:cTn id="27" dur="500"/>
                                        <p:tgtEl>
                                          <p:spTgt spid="23555">
                                            <p:txEl>
                                              <p:charRg st="225" end="3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310" end="390"/>
                                            </p:txEl>
                                          </p:spTgt>
                                        </p:tgtEl>
                                        <p:attrNameLst>
                                          <p:attrName>style.visibility</p:attrName>
                                        </p:attrNameLst>
                                      </p:cBhvr>
                                      <p:to>
                                        <p:strVal val="visible"/>
                                      </p:to>
                                    </p:set>
                                    <p:animEffect transition="in" filter="wipe(left)">
                                      <p:cBhvr>
                                        <p:cTn id="32" dur="500"/>
                                        <p:tgtEl>
                                          <p:spTgt spid="23555">
                                            <p:txEl>
                                              <p:charRg st="310" end="3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390" end="438"/>
                                            </p:txEl>
                                          </p:spTgt>
                                        </p:tgtEl>
                                        <p:attrNameLst>
                                          <p:attrName>style.visibility</p:attrName>
                                        </p:attrNameLst>
                                      </p:cBhvr>
                                      <p:to>
                                        <p:strVal val="visible"/>
                                      </p:to>
                                    </p:set>
                                    <p:animEffect transition="in" filter="wipe(left)">
                                      <p:cBhvr>
                                        <p:cTn id="37" dur="500"/>
                                        <p:tgtEl>
                                          <p:spTgt spid="23555">
                                            <p:txEl>
                                              <p:charRg st="390" end="4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68300" y="1878013"/>
            <a:ext cx="8610600" cy="4648200"/>
          </a:xfrm>
          <a:ln/>
        </p:spPr>
        <p:txBody>
          <a:bodyPr vert="horz" wrap="square" lIns="91440" tIns="45720" rIns="91440" bIns="45720" anchor="t"/>
          <a:p>
            <a:pPr marL="520700" indent="-4114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Most often, venture capitalists invest in </a:t>
            </a:r>
            <a:br>
              <a:rPr sz="3000" kern="1200" dirty="0">
                <a:latin typeface="Georgia" panose="02040502050405020303" pitchFamily="-103" charset="0"/>
                <a:ea typeface="MS PGothic" panose="020B0600070205080204" pitchFamily="-103" charset="-128"/>
                <a:cs typeface="MS PGothic" panose="020B0600070205080204" pitchFamily="-103" charset="-128"/>
              </a:rPr>
            </a:br>
            <a:r>
              <a:rPr sz="3000" kern="1200" dirty="0">
                <a:latin typeface="Georgia" panose="02040502050405020303" pitchFamily="-103" charset="0"/>
                <a:ea typeface="MS PGothic" panose="020B0600070205080204" pitchFamily="-103" charset="-128"/>
                <a:cs typeface="MS PGothic" panose="020B0600070205080204" pitchFamily="-103" charset="-128"/>
              </a:rPr>
              <a:t>a company across several stages.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On average, 96-98% of venture capital goes to:</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803275" lvl="1" indent="-331470" eaLnBrk="1" hangingPunct="1">
              <a:spcBef>
                <a:spcPct val="0"/>
              </a:spcBef>
            </a:pPr>
            <a:r>
              <a:rPr kern="1200" dirty="0">
                <a:latin typeface="Georgia" panose="02040502050405020303" pitchFamily="-103" charset="0"/>
                <a:ea typeface="MS PGothic" panose="020B0600070205080204" pitchFamily="-103" charset="-128"/>
                <a:cs typeface="+mn-cs"/>
              </a:rPr>
              <a:t>Early stage investments (companies in the early stages of development).</a:t>
            </a:r>
            <a:endParaRPr kern="1200" dirty="0">
              <a:latin typeface="Georgia" panose="02040502050405020303" pitchFamily="-103" charset="0"/>
              <a:ea typeface="MS PGothic" panose="020B0600070205080204" pitchFamily="-103" charset="-128"/>
              <a:cs typeface="+mn-cs"/>
            </a:endParaRPr>
          </a:p>
          <a:p>
            <a:pPr marL="803275" lvl="1" indent="-331470" eaLnBrk="1" hangingPunct="1">
              <a:spcBef>
                <a:spcPct val="0"/>
              </a:spcBef>
            </a:pPr>
            <a:r>
              <a:rPr kern="1200" dirty="0">
                <a:latin typeface="Georgia" panose="02040502050405020303" pitchFamily="-103" charset="0"/>
                <a:ea typeface="MS PGothic" panose="020B0600070205080204" pitchFamily="-103" charset="-128"/>
                <a:cs typeface="+mn-cs"/>
              </a:rPr>
              <a:t>Expansion stage investments (companies in the rapid growth phase).</a:t>
            </a:r>
            <a:endParaRPr kern="1200" dirty="0">
              <a:latin typeface="Georgia" panose="02040502050405020303" pitchFamily="-103" charset="0"/>
              <a:ea typeface="MS PGothic" panose="020B0600070205080204" pitchFamily="-103" charset="-128"/>
              <a:cs typeface="+mn-cs"/>
            </a:endParaRPr>
          </a:p>
          <a:p>
            <a:pPr marL="520700" indent="-4114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Only about 2% of venture capital goes to businesses in the startup or seed phase.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803275" lvl="1" indent="-331470"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7270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Venture Capital Companies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7270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72710" name="TextBox 1"/>
          <p:cNvSpPr txBox="1"/>
          <p:nvPr/>
        </p:nvSpPr>
        <p:spPr>
          <a:xfrm>
            <a:off x="3505200" y="1565275"/>
            <a:ext cx="2336800" cy="369888"/>
          </a:xfrm>
          <a:prstGeom prst="rect">
            <a:avLst/>
          </a:prstGeom>
          <a:noFill/>
          <a:ln w="9525">
            <a:noFill/>
          </a:ln>
        </p:spPr>
        <p:txBody>
          <a:bodyPr wrap="none">
            <a:spAutoFit/>
          </a:bodyPr>
          <a:p>
            <a:r>
              <a:rPr dirty="0">
                <a:latin typeface="Garamond" panose="02020404030301010803" pitchFamily="-103" charset="0"/>
              </a:rPr>
              <a:t>(continued from  13-27)</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76"/>
                                            </p:txEl>
                                          </p:spTgt>
                                        </p:tgtEl>
                                        <p:attrNameLst>
                                          <p:attrName>style.visibility</p:attrName>
                                        </p:attrNameLst>
                                      </p:cBhvr>
                                      <p:to>
                                        <p:strVal val="visible"/>
                                      </p:to>
                                    </p:set>
                                    <p:animEffect transition="in" filter="wipe(left)">
                                      <p:cBhvr>
                                        <p:cTn id="7" dur="500"/>
                                        <p:tgtEl>
                                          <p:spTgt spid="23555">
                                            <p:txEl>
                                              <p:charRg st="0"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76" end="123"/>
                                            </p:txEl>
                                          </p:spTgt>
                                        </p:tgtEl>
                                        <p:attrNameLst>
                                          <p:attrName>style.visibility</p:attrName>
                                        </p:attrNameLst>
                                      </p:cBhvr>
                                      <p:to>
                                        <p:strVal val="visible"/>
                                      </p:to>
                                    </p:set>
                                    <p:animEffect transition="in" filter="wipe(left)">
                                      <p:cBhvr>
                                        <p:cTn id="12" dur="500"/>
                                        <p:tgtEl>
                                          <p:spTgt spid="23555">
                                            <p:txEl>
                                              <p:charRg st="76"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23" end="195"/>
                                            </p:txEl>
                                          </p:spTgt>
                                        </p:tgtEl>
                                        <p:attrNameLst>
                                          <p:attrName>style.visibility</p:attrName>
                                        </p:attrNameLst>
                                      </p:cBhvr>
                                      <p:to>
                                        <p:strVal val="visible"/>
                                      </p:to>
                                    </p:set>
                                    <p:animEffect transition="in" filter="wipe(left)">
                                      <p:cBhvr>
                                        <p:cTn id="17" dur="500"/>
                                        <p:tgtEl>
                                          <p:spTgt spid="23555">
                                            <p:txEl>
                                              <p:charRg st="123" end="1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95" end="262"/>
                                            </p:txEl>
                                          </p:spTgt>
                                        </p:tgtEl>
                                        <p:attrNameLst>
                                          <p:attrName>style.visibility</p:attrName>
                                        </p:attrNameLst>
                                      </p:cBhvr>
                                      <p:to>
                                        <p:strVal val="visible"/>
                                      </p:to>
                                    </p:set>
                                    <p:animEffect transition="in" filter="wipe(left)">
                                      <p:cBhvr>
                                        <p:cTn id="22" dur="500"/>
                                        <p:tgtEl>
                                          <p:spTgt spid="23555">
                                            <p:txEl>
                                              <p:charRg st="195" end="2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62" end="346"/>
                                            </p:txEl>
                                          </p:spTgt>
                                        </p:tgtEl>
                                        <p:attrNameLst>
                                          <p:attrName>style.visibility</p:attrName>
                                        </p:attrNameLst>
                                      </p:cBhvr>
                                      <p:to>
                                        <p:strVal val="visible"/>
                                      </p:to>
                                    </p:set>
                                    <p:animEffect transition="in" filter="wipe(left)">
                                      <p:cBhvr>
                                        <p:cTn id="27" dur="500"/>
                                        <p:tgtEl>
                                          <p:spTgt spid="23555">
                                            <p:txEl>
                                              <p:charRg st="262" end="3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Angel vs. VC Investments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74756"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74757" name="Picture 2"/>
          <p:cNvPicPr>
            <a:picLocks noChangeAspect="1"/>
          </p:cNvPicPr>
          <p:nvPr/>
        </p:nvPicPr>
        <p:blipFill>
          <a:blip r:embed="rId1"/>
          <a:stretch>
            <a:fillRect/>
          </a:stretch>
        </p:blipFill>
        <p:spPr>
          <a:xfrm>
            <a:off x="1676400" y="1676400"/>
            <a:ext cx="5773738" cy="4565650"/>
          </a:xfrm>
          <a:prstGeom prst="rect">
            <a:avLst/>
          </a:prstGeom>
          <a:noFill/>
          <a:ln w="12700">
            <a:noFill/>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68300" y="1878013"/>
            <a:ext cx="8610600" cy="4648200"/>
          </a:xfrm>
          <a:ln/>
        </p:spPr>
        <p:txBody>
          <a:bodyPr vert="horz" wrap="square" lIns="91440" tIns="45720" rIns="91440" bIns="45720" anchor="t"/>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Competent management</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Competitive edge</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Growth industry</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Viable exit strategy</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Intangibles factors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7680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What Do Venture Capital Companies Look For?</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7680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1"/>
                                            </p:txEl>
                                          </p:spTgt>
                                        </p:tgtEl>
                                        <p:attrNameLst>
                                          <p:attrName>style.visibility</p:attrName>
                                        </p:attrNameLst>
                                      </p:cBhvr>
                                      <p:to>
                                        <p:strVal val="visible"/>
                                      </p:to>
                                    </p:set>
                                    <p:animEffect transition="in" filter="wipe(left)">
                                      <p:cBhvr>
                                        <p:cTn id="7" dur="500"/>
                                        <p:tgtEl>
                                          <p:spTgt spid="23555">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1" end="38"/>
                                            </p:txEl>
                                          </p:spTgt>
                                        </p:tgtEl>
                                        <p:attrNameLst>
                                          <p:attrName>style.visibility</p:attrName>
                                        </p:attrNameLst>
                                      </p:cBhvr>
                                      <p:to>
                                        <p:strVal val="visible"/>
                                      </p:to>
                                    </p:set>
                                    <p:animEffect transition="in" filter="wipe(left)">
                                      <p:cBhvr>
                                        <p:cTn id="12" dur="500"/>
                                        <p:tgtEl>
                                          <p:spTgt spid="23555">
                                            <p:txEl>
                                              <p:charRg st="21"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38" end="54"/>
                                            </p:txEl>
                                          </p:spTgt>
                                        </p:tgtEl>
                                        <p:attrNameLst>
                                          <p:attrName>style.visibility</p:attrName>
                                        </p:attrNameLst>
                                      </p:cBhvr>
                                      <p:to>
                                        <p:strVal val="visible"/>
                                      </p:to>
                                    </p:set>
                                    <p:animEffect transition="in" filter="wipe(left)">
                                      <p:cBhvr>
                                        <p:cTn id="17" dur="500"/>
                                        <p:tgtEl>
                                          <p:spTgt spid="23555">
                                            <p:txEl>
                                              <p:charRg st="38"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54" end="75"/>
                                            </p:txEl>
                                          </p:spTgt>
                                        </p:tgtEl>
                                        <p:attrNameLst>
                                          <p:attrName>style.visibility</p:attrName>
                                        </p:attrNameLst>
                                      </p:cBhvr>
                                      <p:to>
                                        <p:strVal val="visible"/>
                                      </p:to>
                                    </p:set>
                                    <p:animEffect transition="in" filter="wipe(left)">
                                      <p:cBhvr>
                                        <p:cTn id="22" dur="500"/>
                                        <p:tgtEl>
                                          <p:spTgt spid="23555">
                                            <p:txEl>
                                              <p:charRg st="54"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75" end="95"/>
                                            </p:txEl>
                                          </p:spTgt>
                                        </p:tgtEl>
                                        <p:attrNameLst>
                                          <p:attrName>style.visibility</p:attrName>
                                        </p:attrNameLst>
                                      </p:cBhvr>
                                      <p:to>
                                        <p:strVal val="visible"/>
                                      </p:to>
                                    </p:set>
                                    <p:animEffect transition="in" filter="wipe(left)">
                                      <p:cBhvr>
                                        <p:cTn id="27" dur="500"/>
                                        <p:tgtEl>
                                          <p:spTgt spid="23555">
                                            <p:txEl>
                                              <p:charRg st="75"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830388"/>
            <a:ext cx="8610600" cy="4421187"/>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Accelerators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Angels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Venture capital companies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Corporate venture capital</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7885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7885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78854"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13-26)</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104" end="130"/>
                                            </p:txEl>
                                          </p:spTgt>
                                        </p:tgtEl>
                                        <p:attrNameLst>
                                          <p:attrName>style.visibility</p:attrName>
                                        </p:attrNameLst>
                                      </p:cBhvr>
                                      <p:to>
                                        <p:strVal val="visible"/>
                                      </p:to>
                                    </p:set>
                                    <p:animEffect transition="in" filter="wipe(left)">
                                      <p:cBhvr>
                                        <p:cTn id="7" dur="500"/>
                                        <p:tgtEl>
                                          <p:spTgt spid="23555">
                                            <p:txEl>
                                              <p:charRg st="104"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830388"/>
            <a:ext cx="8610600" cy="4421187"/>
          </a:xfrm>
          <a:ln/>
        </p:spPr>
        <p:txBody>
          <a:bodyPr vert="horz" wrap="square" lIns="91440" tIns="45720" rIns="91440" bIns="45720" anchor="t"/>
          <a:p>
            <a:pPr marL="520700" indent="-41148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About 300 large corporations across the globe invest in start-up companies.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More than 17% of all VC deals involve corporate venture capital.</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Capital infusions are just one benefit; corporate partners may share marketing and technical expertise.  </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8089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Corporate Venture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8090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76"/>
                                            </p:txEl>
                                          </p:spTgt>
                                        </p:tgtEl>
                                        <p:attrNameLst>
                                          <p:attrName>style.visibility</p:attrName>
                                        </p:attrNameLst>
                                      </p:cBhvr>
                                      <p:to>
                                        <p:strVal val="visible"/>
                                      </p:to>
                                    </p:set>
                                    <p:animEffect transition="in" filter="wipe(left)">
                                      <p:cBhvr>
                                        <p:cTn id="7" dur="500"/>
                                        <p:tgtEl>
                                          <p:spTgt spid="23555">
                                            <p:txEl>
                                              <p:charRg st="0"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76" end="141"/>
                                            </p:txEl>
                                          </p:spTgt>
                                        </p:tgtEl>
                                        <p:attrNameLst>
                                          <p:attrName>style.visibility</p:attrName>
                                        </p:attrNameLst>
                                      </p:cBhvr>
                                      <p:to>
                                        <p:strVal val="visible"/>
                                      </p:to>
                                    </p:set>
                                    <p:animEffect transition="in" filter="wipe(left)">
                                      <p:cBhvr>
                                        <p:cTn id="12" dur="500"/>
                                        <p:tgtEl>
                                          <p:spTgt spid="23555">
                                            <p:txEl>
                                              <p:charRg st="76" end="1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41" end="247"/>
                                            </p:txEl>
                                          </p:spTgt>
                                        </p:tgtEl>
                                        <p:attrNameLst>
                                          <p:attrName>style.visibility</p:attrName>
                                        </p:attrNameLst>
                                      </p:cBhvr>
                                      <p:to>
                                        <p:strVal val="visible"/>
                                      </p:to>
                                    </p:set>
                                    <p:animEffect transition="in" filter="wipe(left)">
                                      <p:cBhvr>
                                        <p:cTn id="17" dur="500"/>
                                        <p:tgtEl>
                                          <p:spTgt spid="23555">
                                            <p:txEl>
                                              <p:charRg st="141"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47825"/>
            <a:ext cx="8610600" cy="4419600"/>
          </a:xfrm>
          <a:ln/>
        </p:spPr>
        <p:txBody>
          <a:bodyPr vert="horz" wrap="square" lIns="91440" tIns="45720" rIns="91440" bIns="45720" anchor="t"/>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Personal savings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Friends and family members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Crowd funding</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Accelerators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Angels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Venture capital companies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Corporate venture capital</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Public stock sale</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8294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Equity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8294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82950" name="TextBox 1"/>
          <p:cNvSpPr txBox="1"/>
          <p:nvPr/>
        </p:nvSpPr>
        <p:spPr>
          <a:xfrm>
            <a:off x="3276600" y="1460500"/>
            <a:ext cx="2278063" cy="369888"/>
          </a:xfrm>
          <a:prstGeom prst="rect">
            <a:avLst/>
          </a:prstGeom>
          <a:noFill/>
          <a:ln w="9525">
            <a:noFill/>
          </a:ln>
        </p:spPr>
        <p:txBody>
          <a:bodyPr wrap="none">
            <a:spAutoFit/>
          </a:bodyPr>
          <a:p>
            <a:r>
              <a:rPr dirty="0">
                <a:latin typeface="Garamond" panose="02020404030301010803" pitchFamily="-103" charset="0"/>
              </a:rPr>
              <a:t>(continued from 13-33)</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130" end="148"/>
                                            </p:txEl>
                                          </p:spTgt>
                                        </p:tgtEl>
                                        <p:attrNameLst>
                                          <p:attrName>style.visibility</p:attrName>
                                        </p:attrNameLst>
                                      </p:cBhvr>
                                      <p:to>
                                        <p:strVal val="visible"/>
                                      </p:to>
                                    </p:set>
                                    <p:animEffect transition="in" filter="wipe(left)">
                                      <p:cBhvr>
                                        <p:cTn id="7" dur="500"/>
                                        <p:tgtEl>
                                          <p:spTgt spid="23555">
                                            <p:txEl>
                                              <p:charRg st="130"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76400"/>
            <a:ext cx="8610600" cy="4421188"/>
          </a:xfrm>
          <a:ln/>
        </p:spPr>
        <p:txBody>
          <a:bodyPr vert="horz" wrap="square" lIns="91440" tIns="45720" rIns="91440" bIns="45720" anchor="t"/>
          <a:p>
            <a:pPr eaLnBrk="1" hangingPunct="1">
              <a:spcBef>
                <a:spcPts val="600"/>
              </a:spcBef>
              <a:buSzPct val="100000"/>
            </a:pPr>
            <a:r>
              <a:rPr sz="3200" b="1" kern="1200" dirty="0">
                <a:latin typeface="Georgia" panose="02040502050405020303" pitchFamily="-103" charset="0"/>
                <a:ea typeface="MS PGothic" panose="020B0600070205080204" pitchFamily="-103" charset="-128"/>
                <a:cs typeface="MS PGothic" panose="020B0600070205080204" pitchFamily="-103" charset="-128"/>
              </a:rPr>
              <a:t>Initial public offering (IPO)</a:t>
            </a:r>
            <a:r>
              <a:rPr sz="3200" kern="1200" dirty="0">
                <a:latin typeface="Georgia" panose="02040502050405020303" pitchFamily="-103" charset="0"/>
                <a:ea typeface="MS PGothic" panose="020B0600070205080204" pitchFamily="-103" charset="-128"/>
                <a:cs typeface="MS PGothic" panose="020B0600070205080204" pitchFamily="-103" charset="-128"/>
              </a:rPr>
              <a:t>:</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spcBef>
                <a:spcPts val="600"/>
              </a:spcBef>
            </a:pPr>
            <a:r>
              <a:rPr sz="3200" kern="1200" dirty="0">
                <a:latin typeface="Georgia" panose="02040502050405020303" pitchFamily="-103" charset="0"/>
                <a:ea typeface="MS PGothic" panose="020B0600070205080204" pitchFamily="-103" charset="-128"/>
                <a:cs typeface="+mn-cs"/>
              </a:rPr>
              <a:t>When a company raises capital by selling shares of its stock to the public for the first time.  </a:t>
            </a:r>
            <a:endParaRPr sz="3200" kern="1200" dirty="0">
              <a:latin typeface="Georgia" panose="02040502050405020303" pitchFamily="-103" charset="0"/>
              <a:ea typeface="MS PGothic" panose="020B0600070205080204" pitchFamily="-103" charset="-128"/>
              <a:cs typeface="+mn-cs"/>
            </a:endParaRPr>
          </a:p>
          <a:p>
            <a:pPr eaLnBrk="1" hangingPunct="1">
              <a:spcBef>
                <a:spcPts val="6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Since 2001, the average number of companies making IPOs each year is 120.</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6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Few companies with less than $25 million in annual sales make IPOs.  </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11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8499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Going Public</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8499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31"/>
                                            </p:txEl>
                                          </p:spTgt>
                                        </p:tgtEl>
                                        <p:attrNameLst>
                                          <p:attrName>style.visibility</p:attrName>
                                        </p:attrNameLst>
                                      </p:cBhvr>
                                      <p:to>
                                        <p:strVal val="visible"/>
                                      </p:to>
                                    </p:set>
                                    <p:animEffect transition="in" filter="wipe(left)">
                                      <p:cBhvr>
                                        <p:cTn id="7" dur="500"/>
                                        <p:tgtEl>
                                          <p:spTgt spid="23555">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31" end="128"/>
                                            </p:txEl>
                                          </p:spTgt>
                                        </p:tgtEl>
                                        <p:attrNameLst>
                                          <p:attrName>style.visibility</p:attrName>
                                        </p:attrNameLst>
                                      </p:cBhvr>
                                      <p:to>
                                        <p:strVal val="visible"/>
                                      </p:to>
                                    </p:set>
                                    <p:animEffect transition="in" filter="wipe(left)">
                                      <p:cBhvr>
                                        <p:cTn id="12" dur="500"/>
                                        <p:tgtEl>
                                          <p:spTgt spid="23555">
                                            <p:txEl>
                                              <p:charRg st="31"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28" end="202"/>
                                            </p:txEl>
                                          </p:spTgt>
                                        </p:tgtEl>
                                        <p:attrNameLst>
                                          <p:attrName>style.visibility</p:attrName>
                                        </p:attrNameLst>
                                      </p:cBhvr>
                                      <p:to>
                                        <p:strVal val="visible"/>
                                      </p:to>
                                    </p:set>
                                    <p:animEffect transition="in" filter="wipe(left)">
                                      <p:cBhvr>
                                        <p:cTn id="17" dur="500"/>
                                        <p:tgtEl>
                                          <p:spTgt spid="23555">
                                            <p:txEl>
                                              <p:charRg st="128" end="2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202" end="272"/>
                                            </p:txEl>
                                          </p:spTgt>
                                        </p:tgtEl>
                                        <p:attrNameLst>
                                          <p:attrName>style.visibility</p:attrName>
                                        </p:attrNameLst>
                                      </p:cBhvr>
                                      <p:to>
                                        <p:strVal val="visible"/>
                                      </p:to>
                                    </p:set>
                                    <p:animEffect transition="in" filter="wipe(left)">
                                      <p:cBhvr>
                                        <p:cTn id="22" dur="500"/>
                                        <p:tgtEl>
                                          <p:spTgt spid="23555">
                                            <p:txEl>
                                              <p:charRg st="202"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Initial Public Offerings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87044"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87045" name="Picture 2"/>
          <p:cNvPicPr>
            <a:picLocks noChangeAspect="1"/>
          </p:cNvPicPr>
          <p:nvPr/>
        </p:nvPicPr>
        <p:blipFill>
          <a:blip r:embed="rId1"/>
          <a:stretch>
            <a:fillRect/>
          </a:stretch>
        </p:blipFill>
        <p:spPr>
          <a:xfrm>
            <a:off x="1600200" y="1676400"/>
            <a:ext cx="6161088" cy="4572000"/>
          </a:xfrm>
          <a:prstGeom prst="rect">
            <a:avLst/>
          </a:prstGeom>
          <a:noFill/>
          <a:ln w="12700">
            <a:noFill/>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76400"/>
            <a:ext cx="8610600" cy="4421188"/>
          </a:xfrm>
          <a:ln/>
        </p:spPr>
        <p:txBody>
          <a:bodyPr vert="horz" wrap="square" lIns="91440" tIns="45720" rIns="91440" bIns="45720" anchor="t"/>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Consistently high growth rates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Scalability</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Strong record of earnings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3 to 5 years of audited financial statements that meet or exceed SEC standards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Solid position in a rapidly-growing industry:</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347980"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Average company age is 10 years</a:t>
            </a:r>
            <a:endParaRPr sz="3000" kern="1200" dirty="0">
              <a:latin typeface="Georgia" panose="02040502050405020303" pitchFamily="-103" charset="0"/>
              <a:ea typeface="MS PGothic" panose="020B0600070205080204" pitchFamily="-103" charset="-128"/>
              <a:cs typeface="+mn-cs"/>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Sound management team with experience and a strong board of directors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9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9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9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lnSpc>
                <a:spcPct val="90000"/>
              </a:lnSpc>
              <a:spcBef>
                <a:spcPct val="0"/>
              </a:spcBef>
              <a:buSzPct val="100000"/>
            </a:pP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347980" eaLnBrk="1" hangingPunct="1">
              <a:lnSpc>
                <a:spcPct val="80000"/>
              </a:lnSpc>
              <a:spcBef>
                <a:spcPts val="1200"/>
              </a:spcBef>
            </a:pPr>
            <a:endParaRPr sz="2600" kern="1200" dirty="0">
              <a:latin typeface="Georgia" panose="02040502050405020303" pitchFamily="-103" charset="0"/>
              <a:ea typeface="MS PGothic" panose="020B0600070205080204" pitchFamily="-103" charset="-128"/>
              <a:cs typeface="+mn-cs"/>
            </a:endParaRPr>
          </a:p>
        </p:txBody>
      </p:sp>
      <p:sp>
        <p:nvSpPr>
          <p:cNvPr id="8909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Characteristics of Successful IPO Candidates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8909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31"/>
                                            </p:txEl>
                                          </p:spTgt>
                                        </p:tgtEl>
                                        <p:attrNameLst>
                                          <p:attrName>style.visibility</p:attrName>
                                        </p:attrNameLst>
                                      </p:cBhvr>
                                      <p:to>
                                        <p:strVal val="visible"/>
                                      </p:to>
                                    </p:set>
                                    <p:animEffect transition="in" filter="wipe(left)">
                                      <p:cBhvr>
                                        <p:cTn id="7" dur="500"/>
                                        <p:tgtEl>
                                          <p:spTgt spid="23555">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31" end="43"/>
                                            </p:txEl>
                                          </p:spTgt>
                                        </p:tgtEl>
                                        <p:attrNameLst>
                                          <p:attrName>style.visibility</p:attrName>
                                        </p:attrNameLst>
                                      </p:cBhvr>
                                      <p:to>
                                        <p:strVal val="visible"/>
                                      </p:to>
                                    </p:set>
                                    <p:animEffect transition="in" filter="wipe(left)">
                                      <p:cBhvr>
                                        <p:cTn id="12" dur="500"/>
                                        <p:tgtEl>
                                          <p:spTgt spid="23555">
                                            <p:txEl>
                                              <p:charRg st="31"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43" end="69"/>
                                            </p:txEl>
                                          </p:spTgt>
                                        </p:tgtEl>
                                        <p:attrNameLst>
                                          <p:attrName>style.visibility</p:attrName>
                                        </p:attrNameLst>
                                      </p:cBhvr>
                                      <p:to>
                                        <p:strVal val="visible"/>
                                      </p:to>
                                    </p:set>
                                    <p:animEffect transition="in" filter="wipe(left)">
                                      <p:cBhvr>
                                        <p:cTn id="17" dur="500"/>
                                        <p:tgtEl>
                                          <p:spTgt spid="23555">
                                            <p:txEl>
                                              <p:charRg st="43"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69" end="148"/>
                                            </p:txEl>
                                          </p:spTgt>
                                        </p:tgtEl>
                                        <p:attrNameLst>
                                          <p:attrName>style.visibility</p:attrName>
                                        </p:attrNameLst>
                                      </p:cBhvr>
                                      <p:to>
                                        <p:strVal val="visible"/>
                                      </p:to>
                                    </p:set>
                                    <p:animEffect transition="in" filter="wipe(left)">
                                      <p:cBhvr>
                                        <p:cTn id="22" dur="500"/>
                                        <p:tgtEl>
                                          <p:spTgt spid="23555">
                                            <p:txEl>
                                              <p:charRg st="69" end="1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148" end="194"/>
                                            </p:txEl>
                                          </p:spTgt>
                                        </p:tgtEl>
                                        <p:attrNameLst>
                                          <p:attrName>style.visibility</p:attrName>
                                        </p:attrNameLst>
                                      </p:cBhvr>
                                      <p:to>
                                        <p:strVal val="visible"/>
                                      </p:to>
                                    </p:set>
                                    <p:animEffect transition="in" filter="wipe(left)">
                                      <p:cBhvr>
                                        <p:cTn id="27" dur="500"/>
                                        <p:tgtEl>
                                          <p:spTgt spid="23555">
                                            <p:txEl>
                                              <p:charRg st="148"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194" end="226"/>
                                            </p:txEl>
                                          </p:spTgt>
                                        </p:tgtEl>
                                        <p:attrNameLst>
                                          <p:attrName>style.visibility</p:attrName>
                                        </p:attrNameLst>
                                      </p:cBhvr>
                                      <p:to>
                                        <p:strVal val="visible"/>
                                      </p:to>
                                    </p:set>
                                    <p:animEffect transition="in" filter="wipe(left)">
                                      <p:cBhvr>
                                        <p:cTn id="32" dur="500"/>
                                        <p:tgtEl>
                                          <p:spTgt spid="23555">
                                            <p:txEl>
                                              <p:charRg st="194" end="22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226" end="296"/>
                                            </p:txEl>
                                          </p:spTgt>
                                        </p:tgtEl>
                                        <p:attrNameLst>
                                          <p:attrName>style.visibility</p:attrName>
                                        </p:attrNameLst>
                                      </p:cBhvr>
                                      <p:to>
                                        <p:strVal val="visible"/>
                                      </p:to>
                                    </p:set>
                                    <p:animEffect transition="in" filter="wipe(left)">
                                      <p:cBhvr>
                                        <p:cTn id="37" dur="500"/>
                                        <p:tgtEl>
                                          <p:spTgt spid="23555">
                                            <p:txEl>
                                              <p:charRg st="226" end="2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676400"/>
            <a:ext cx="8229600" cy="4421188"/>
          </a:xfrm>
          <a:ln/>
        </p:spPr>
        <p:txBody>
          <a:bodyPr vert="horz" wrap="square" lIns="91440" tIns="45720" rIns="91440" bIns="45720" anchor="t"/>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Choose the underwriter</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Negotiate a letter of intent</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Prepare the registration statement</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File with the SEC</a:t>
            </a:r>
            <a:endParaRPr sz="3000" kern="1200" dirty="0">
              <a:latin typeface="Monotype Sorts" pitchFamily="-103" charset="2"/>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Wait to “go effective”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Road show</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Sign underwriting agreement</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Meet all state requirements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90000"/>
              </a:lnSpc>
              <a:spcBef>
                <a:spcPct val="0"/>
              </a:spcBef>
              <a:buSzPct val="100000"/>
            </a:pP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lnSpc>
                <a:spcPct val="80000"/>
              </a:lnSpc>
              <a:spcBef>
                <a:spcPts val="1200"/>
              </a:spcBef>
            </a:pPr>
            <a:endParaRPr sz="2600" kern="1200" dirty="0">
              <a:latin typeface="Georgia" panose="02040502050405020303" pitchFamily="-103" charset="0"/>
              <a:ea typeface="MS PGothic" panose="020B0600070205080204" pitchFamily="-103" charset="-128"/>
              <a:cs typeface="+mn-cs"/>
            </a:endParaRPr>
          </a:p>
        </p:txBody>
      </p:sp>
      <p:sp>
        <p:nvSpPr>
          <p:cNvPr id="9113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Steps to Take a Company Public</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9114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23"/>
                                            </p:txEl>
                                          </p:spTgt>
                                        </p:tgtEl>
                                        <p:attrNameLst>
                                          <p:attrName>style.visibility</p:attrName>
                                        </p:attrNameLst>
                                      </p:cBhvr>
                                      <p:to>
                                        <p:strVal val="visible"/>
                                      </p:to>
                                    </p:set>
                                    <p:animEffect transition="in" filter="wipe(left)">
                                      <p:cBhvr>
                                        <p:cTn id="7" dur="500"/>
                                        <p:tgtEl>
                                          <p:spTgt spid="2355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23" end="52"/>
                                            </p:txEl>
                                          </p:spTgt>
                                        </p:tgtEl>
                                        <p:attrNameLst>
                                          <p:attrName>style.visibility</p:attrName>
                                        </p:attrNameLst>
                                      </p:cBhvr>
                                      <p:to>
                                        <p:strVal val="visible"/>
                                      </p:to>
                                    </p:set>
                                    <p:animEffect transition="in" filter="wipe(left)">
                                      <p:cBhvr>
                                        <p:cTn id="12" dur="500"/>
                                        <p:tgtEl>
                                          <p:spTgt spid="23555">
                                            <p:txEl>
                                              <p:charRg st="23"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52" end="87"/>
                                            </p:txEl>
                                          </p:spTgt>
                                        </p:tgtEl>
                                        <p:attrNameLst>
                                          <p:attrName>style.visibility</p:attrName>
                                        </p:attrNameLst>
                                      </p:cBhvr>
                                      <p:to>
                                        <p:strVal val="visible"/>
                                      </p:to>
                                    </p:set>
                                    <p:animEffect transition="in" filter="wipe(left)">
                                      <p:cBhvr>
                                        <p:cTn id="17" dur="500"/>
                                        <p:tgtEl>
                                          <p:spTgt spid="23555">
                                            <p:txEl>
                                              <p:charRg st="52"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87" end="105"/>
                                            </p:txEl>
                                          </p:spTgt>
                                        </p:tgtEl>
                                        <p:attrNameLst>
                                          <p:attrName>style.visibility</p:attrName>
                                        </p:attrNameLst>
                                      </p:cBhvr>
                                      <p:to>
                                        <p:strVal val="visible"/>
                                      </p:to>
                                    </p:set>
                                    <p:animEffect transition="in" filter="wipe(left)">
                                      <p:cBhvr>
                                        <p:cTn id="22" dur="500"/>
                                        <p:tgtEl>
                                          <p:spTgt spid="23555">
                                            <p:txEl>
                                              <p:charRg st="87" end="1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105" end="129"/>
                                            </p:txEl>
                                          </p:spTgt>
                                        </p:tgtEl>
                                        <p:attrNameLst>
                                          <p:attrName>style.visibility</p:attrName>
                                        </p:attrNameLst>
                                      </p:cBhvr>
                                      <p:to>
                                        <p:strVal val="visible"/>
                                      </p:to>
                                    </p:set>
                                    <p:animEffect transition="in" filter="wipe(left)">
                                      <p:cBhvr>
                                        <p:cTn id="27" dur="500"/>
                                        <p:tgtEl>
                                          <p:spTgt spid="23555">
                                            <p:txEl>
                                              <p:charRg st="105" end="1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129" end="139"/>
                                            </p:txEl>
                                          </p:spTgt>
                                        </p:tgtEl>
                                        <p:attrNameLst>
                                          <p:attrName>style.visibility</p:attrName>
                                        </p:attrNameLst>
                                      </p:cBhvr>
                                      <p:to>
                                        <p:strVal val="visible"/>
                                      </p:to>
                                    </p:set>
                                    <p:animEffect transition="in" filter="wipe(left)">
                                      <p:cBhvr>
                                        <p:cTn id="32" dur="500"/>
                                        <p:tgtEl>
                                          <p:spTgt spid="23555">
                                            <p:txEl>
                                              <p:charRg st="129" end="1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139" end="167"/>
                                            </p:txEl>
                                          </p:spTgt>
                                        </p:tgtEl>
                                        <p:attrNameLst>
                                          <p:attrName>style.visibility</p:attrName>
                                        </p:attrNameLst>
                                      </p:cBhvr>
                                      <p:to>
                                        <p:strVal val="visible"/>
                                      </p:to>
                                    </p:set>
                                    <p:animEffect transition="in" filter="wipe(left)">
                                      <p:cBhvr>
                                        <p:cTn id="37" dur="500"/>
                                        <p:tgtEl>
                                          <p:spTgt spid="23555">
                                            <p:txEl>
                                              <p:charRg st="139" end="16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55">
                                            <p:txEl>
                                              <p:charRg st="167" end="195"/>
                                            </p:txEl>
                                          </p:spTgt>
                                        </p:tgtEl>
                                        <p:attrNameLst>
                                          <p:attrName>style.visibility</p:attrName>
                                        </p:attrNameLst>
                                      </p:cBhvr>
                                      <p:to>
                                        <p:strVal val="visible"/>
                                      </p:to>
                                    </p:set>
                                    <p:animEffect transition="in" filter="wipe(left)">
                                      <p:cBhvr>
                                        <p:cTn id="42" dur="500"/>
                                        <p:tgtEl>
                                          <p:spTgt spid="23555">
                                            <p:txEl>
                                              <p:charRg st="167"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00200"/>
            <a:ext cx="8686800" cy="4800600"/>
          </a:xfrm>
          <a:ln/>
        </p:spPr>
        <p:txBody>
          <a:bodyPr vert="horz" wrap="square" lIns="91440" tIns="45720" rIns="91440" bIns="45720" anchor="t"/>
          <a:p>
            <a:pPr marL="393700" indent="-2844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Raising capital to launch or expand a business is a challenge.</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393700" indent="-2844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Many entrepreneurs are caught in a “credit crunch.”</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393700" indent="-2844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Financing needs in the $100,000 to $3 million </a:t>
            </a:r>
            <a:br>
              <a:rPr kern="1200" dirty="0">
                <a:latin typeface="Georgia" panose="02040502050405020303" pitchFamily="-103" charset="0"/>
                <a:ea typeface="MS PGothic" panose="020B0600070205080204" pitchFamily="-103" charset="-128"/>
                <a:cs typeface="MS PGothic" panose="020B0600070205080204" pitchFamily="-103" charset="-128"/>
              </a:rPr>
            </a:br>
            <a:r>
              <a:rPr kern="1200" dirty="0">
                <a:latin typeface="Georgia" panose="02040502050405020303" pitchFamily="-103" charset="0"/>
                <a:ea typeface="MS PGothic" panose="020B0600070205080204" pitchFamily="-103" charset="-128"/>
                <a:cs typeface="MS PGothic" panose="020B0600070205080204" pitchFamily="-103" charset="-128"/>
              </a:rPr>
              <a:t>range may be the most challenging to fill.</a:t>
            </a:r>
            <a:endParaRPr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945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Raising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946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63"/>
                                            </p:txEl>
                                          </p:spTgt>
                                        </p:tgtEl>
                                        <p:attrNameLst>
                                          <p:attrName>style.visibility</p:attrName>
                                        </p:attrNameLst>
                                      </p:cBhvr>
                                      <p:to>
                                        <p:strVal val="visible"/>
                                      </p:to>
                                    </p:set>
                                    <p:animEffect transition="in" filter="wipe(left)">
                                      <p:cBhvr>
                                        <p:cTn id="7" dur="500"/>
                                        <p:tgtEl>
                                          <p:spTgt spid="23555">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63" end="115"/>
                                            </p:txEl>
                                          </p:spTgt>
                                        </p:tgtEl>
                                        <p:attrNameLst>
                                          <p:attrName>style.visibility</p:attrName>
                                        </p:attrNameLst>
                                      </p:cBhvr>
                                      <p:to>
                                        <p:strVal val="visible"/>
                                      </p:to>
                                    </p:set>
                                    <p:animEffect transition="in" filter="wipe(left)">
                                      <p:cBhvr>
                                        <p:cTn id="12" dur="500"/>
                                        <p:tgtEl>
                                          <p:spTgt spid="23555">
                                            <p:txEl>
                                              <p:charRg st="63" end="1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15" end="205"/>
                                            </p:txEl>
                                          </p:spTgt>
                                        </p:tgtEl>
                                        <p:attrNameLst>
                                          <p:attrName>style.visibility</p:attrName>
                                        </p:attrNameLst>
                                      </p:cBhvr>
                                      <p:to>
                                        <p:strVal val="visible"/>
                                      </p:to>
                                    </p:set>
                                    <p:animEffect transition="in" filter="wipe(left)">
                                      <p:cBhvr>
                                        <p:cTn id="17" dur="500"/>
                                        <p:tgtEl>
                                          <p:spTgt spid="23555">
                                            <p:txEl>
                                              <p:charRg st="115"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828800"/>
            <a:ext cx="7772400" cy="4268788"/>
          </a:xfrm>
          <a:ln/>
        </p:spPr>
        <p:txBody>
          <a:bodyPr vert="horz" wrap="square" lIns="91440" tIns="45720" rIns="91440" bIns="45720" anchor="t"/>
          <a:p>
            <a:pPr marL="457200" indent="-457200"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Regulation D</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457200" eaLnBrk="1" hangingPunct="1">
              <a:spcBef>
                <a:spcPts val="1200"/>
              </a:spcBef>
            </a:pPr>
            <a:r>
              <a:rPr sz="3200" kern="1200" dirty="0">
                <a:latin typeface="Georgia" panose="02040502050405020303" pitchFamily="-103" charset="0"/>
                <a:ea typeface="MS PGothic" panose="020B0600070205080204" pitchFamily="-103" charset="-128"/>
                <a:cs typeface="+mn-cs"/>
              </a:rPr>
              <a:t>Goal: To give small companies easy access to capital markets with simplified registration requirements.</a:t>
            </a:r>
            <a:endParaRPr sz="3200" kern="1200" dirty="0">
              <a:latin typeface="Georgia" panose="02040502050405020303" pitchFamily="-103" charset="0"/>
              <a:ea typeface="MS PGothic" panose="020B0600070205080204" pitchFamily="-103" charset="-128"/>
              <a:cs typeface="+mn-cs"/>
            </a:endParaRPr>
          </a:p>
          <a:p>
            <a:pPr marL="951230" lvl="2" indent="-457200" eaLnBrk="1" hangingPunct="1">
              <a:spcBef>
                <a:spcPts val="1200"/>
              </a:spcBef>
              <a:buSzPct val="100000"/>
            </a:pPr>
            <a:r>
              <a:rPr sz="3200" kern="1200" dirty="0">
                <a:latin typeface="Georgia" panose="02040502050405020303" pitchFamily="-103" charset="0"/>
                <a:ea typeface="MS PGothic" panose="020B0600070205080204" pitchFamily="-103" charset="-128"/>
                <a:cs typeface="+mn-cs"/>
              </a:rPr>
              <a:t>Rule 504</a:t>
            </a:r>
            <a:endParaRPr sz="3200" kern="1200" dirty="0">
              <a:latin typeface="Georgia" panose="02040502050405020303" pitchFamily="-103" charset="0"/>
              <a:ea typeface="MS PGothic" panose="020B0600070205080204" pitchFamily="-103" charset="-128"/>
              <a:cs typeface="+mn-cs"/>
            </a:endParaRPr>
          </a:p>
          <a:p>
            <a:pPr marL="951230" lvl="2" indent="-457200" eaLnBrk="1" hangingPunct="1">
              <a:spcBef>
                <a:spcPts val="1200"/>
              </a:spcBef>
              <a:buSzPct val="100000"/>
            </a:pPr>
            <a:r>
              <a:rPr sz="3200" kern="1200" dirty="0">
                <a:latin typeface="Georgia" panose="02040502050405020303" pitchFamily="-103" charset="0"/>
                <a:ea typeface="MS PGothic" panose="020B0600070205080204" pitchFamily="-103" charset="-128"/>
                <a:cs typeface="+mn-cs"/>
              </a:rPr>
              <a:t>Rule 505</a:t>
            </a:r>
            <a:endParaRPr sz="3200" kern="1200" dirty="0">
              <a:latin typeface="Georgia" panose="02040502050405020303" pitchFamily="-103" charset="0"/>
              <a:ea typeface="MS PGothic" panose="020B0600070205080204" pitchFamily="-103" charset="-128"/>
              <a:cs typeface="+mn-cs"/>
            </a:endParaRPr>
          </a:p>
          <a:p>
            <a:pPr marL="951230" lvl="2" indent="-457200" eaLnBrk="1" hangingPunct="1">
              <a:spcBef>
                <a:spcPts val="1200"/>
              </a:spcBef>
              <a:buSzPct val="100000"/>
            </a:pPr>
            <a:r>
              <a:rPr sz="3200" kern="1200" dirty="0">
                <a:latin typeface="Georgia" panose="02040502050405020303" pitchFamily="-103" charset="0"/>
                <a:ea typeface="MS PGothic" panose="020B0600070205080204" pitchFamily="-103" charset="-128"/>
                <a:cs typeface="+mn-cs"/>
              </a:rPr>
              <a:t>Rule 506 </a:t>
            </a:r>
            <a:endParaRPr sz="3200" kern="1200" dirty="0">
              <a:latin typeface="Georgia" panose="02040502050405020303" pitchFamily="-103" charset="0"/>
              <a:ea typeface="MS PGothic" panose="020B0600070205080204" pitchFamily="-103" charset="-128"/>
              <a:cs typeface="+mn-cs"/>
            </a:endParaRPr>
          </a:p>
          <a:p>
            <a:pPr marL="457200" indent="-457200" eaLnBrk="1" hangingPunct="1">
              <a:spcBef>
                <a:spcPts val="1200"/>
              </a:spcBef>
              <a:buSzPct val="100000"/>
              <a:buNone/>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713105" lvl="1" indent="-457200"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9318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Nonpublic Registrations </a:t>
            </a:r>
            <a:b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b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and Exemptions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9318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3"/>
                                            </p:txEl>
                                          </p:spTgt>
                                        </p:tgtEl>
                                        <p:attrNameLst>
                                          <p:attrName>style.visibility</p:attrName>
                                        </p:attrNameLst>
                                      </p:cBhvr>
                                      <p:to>
                                        <p:strVal val="visible"/>
                                      </p:to>
                                    </p:set>
                                    <p:animEffect transition="in" filter="wipe(left)">
                                      <p:cBhvr>
                                        <p:cTn id="7" dur="500"/>
                                        <p:tgtEl>
                                          <p:spTgt spid="23555">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3" end="117"/>
                                            </p:txEl>
                                          </p:spTgt>
                                        </p:tgtEl>
                                        <p:attrNameLst>
                                          <p:attrName>style.visibility</p:attrName>
                                        </p:attrNameLst>
                                      </p:cBhvr>
                                      <p:to>
                                        <p:strVal val="visible"/>
                                      </p:to>
                                    </p:set>
                                    <p:animEffect transition="in" filter="wipe(left)">
                                      <p:cBhvr>
                                        <p:cTn id="12" dur="500"/>
                                        <p:tgtEl>
                                          <p:spTgt spid="23555">
                                            <p:txEl>
                                              <p:charRg st="13"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17" end="126"/>
                                            </p:txEl>
                                          </p:spTgt>
                                        </p:tgtEl>
                                        <p:attrNameLst>
                                          <p:attrName>style.visibility</p:attrName>
                                        </p:attrNameLst>
                                      </p:cBhvr>
                                      <p:to>
                                        <p:strVal val="visible"/>
                                      </p:to>
                                    </p:set>
                                    <p:animEffect transition="in" filter="wipe(left)">
                                      <p:cBhvr>
                                        <p:cTn id="17" dur="500"/>
                                        <p:tgtEl>
                                          <p:spTgt spid="23555">
                                            <p:txEl>
                                              <p:charRg st="11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26" end="135"/>
                                            </p:txEl>
                                          </p:spTgt>
                                        </p:tgtEl>
                                        <p:attrNameLst>
                                          <p:attrName>style.visibility</p:attrName>
                                        </p:attrNameLst>
                                      </p:cBhvr>
                                      <p:to>
                                        <p:strVal val="visible"/>
                                      </p:to>
                                    </p:set>
                                    <p:animEffect transition="in" filter="wipe(left)">
                                      <p:cBhvr>
                                        <p:cTn id="22" dur="500"/>
                                        <p:tgtEl>
                                          <p:spTgt spid="23555">
                                            <p:txEl>
                                              <p:charRg st="126"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135" end="145"/>
                                            </p:txEl>
                                          </p:spTgt>
                                        </p:tgtEl>
                                        <p:attrNameLst>
                                          <p:attrName>style.visibility</p:attrName>
                                        </p:attrNameLst>
                                      </p:cBhvr>
                                      <p:to>
                                        <p:strVal val="visible"/>
                                      </p:to>
                                    </p:set>
                                    <p:animEffect transition="in" filter="wipe(left)">
                                      <p:cBhvr>
                                        <p:cTn id="27" dur="500"/>
                                        <p:tgtEl>
                                          <p:spTgt spid="23555">
                                            <p:txEl>
                                              <p:charRg st="135"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828800"/>
            <a:ext cx="7772400" cy="4268788"/>
          </a:xfrm>
          <a:ln/>
        </p:spPr>
        <p:txBody>
          <a:bodyPr vert="horz" wrap="square" lIns="91440" tIns="45720" rIns="91440" bIns="45720" anchor="t"/>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Debt financing is a popular tool used by entrepreneurs to acquire capital.</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Borrowed capital allows entrepreneurs to maintain complete ownership of their businesses, but must be repaid with interest.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ts val="12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Small businesses are considered more risky than corporate customers.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r>
              <a:rPr b="1" kern="1200" dirty="0">
                <a:latin typeface="Georgia" panose="02040502050405020303" pitchFamily="-103" charset="0"/>
                <a:ea typeface="MS PGothic" panose="020B0600070205080204" pitchFamily="-103" charset="-128"/>
                <a:cs typeface="+mn-cs"/>
              </a:rPr>
              <a:t>Prime rate</a:t>
            </a:r>
            <a:r>
              <a:rPr sz="3200" b="1" kern="1200" dirty="0">
                <a:latin typeface="Georgia" panose="02040502050405020303" pitchFamily="-103" charset="0"/>
                <a:ea typeface="MS PGothic" panose="020B0600070205080204" pitchFamily="-103" charset="-128"/>
                <a:cs typeface="+mn-cs"/>
              </a:rPr>
              <a:t> </a:t>
            </a:r>
            <a:endParaRPr sz="3200" b="1" kern="1200" dirty="0">
              <a:latin typeface="Georgia" panose="02040502050405020303" pitchFamily="-103" charset="0"/>
              <a:ea typeface="MS PGothic" panose="020B0600070205080204" pitchFamily="-103" charset="-128"/>
              <a:cs typeface="+mn-cs"/>
            </a:endParaRPr>
          </a:p>
          <a:p>
            <a:pPr marL="457200" indent="-347980" eaLnBrk="1" hangingPunct="1">
              <a:spcBef>
                <a:spcPts val="1200"/>
              </a:spcBef>
              <a:buSzPct val="100000"/>
              <a:buNone/>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9523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The Nature of Debt Financing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9523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75"/>
                                            </p:txEl>
                                          </p:spTgt>
                                        </p:tgtEl>
                                        <p:attrNameLst>
                                          <p:attrName>style.visibility</p:attrName>
                                        </p:attrNameLst>
                                      </p:cBhvr>
                                      <p:to>
                                        <p:strVal val="visible"/>
                                      </p:to>
                                    </p:set>
                                    <p:animEffect transition="in" filter="wipe(left)">
                                      <p:cBhvr>
                                        <p:cTn id="7" dur="500"/>
                                        <p:tgtEl>
                                          <p:spTgt spid="23555">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75" end="199"/>
                                            </p:txEl>
                                          </p:spTgt>
                                        </p:tgtEl>
                                        <p:attrNameLst>
                                          <p:attrName>style.visibility</p:attrName>
                                        </p:attrNameLst>
                                      </p:cBhvr>
                                      <p:to>
                                        <p:strVal val="visible"/>
                                      </p:to>
                                    </p:set>
                                    <p:animEffect transition="in" filter="wipe(left)">
                                      <p:cBhvr>
                                        <p:cTn id="12" dur="500"/>
                                        <p:tgtEl>
                                          <p:spTgt spid="23555">
                                            <p:txEl>
                                              <p:charRg st="75" end="1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99" end="268"/>
                                            </p:txEl>
                                          </p:spTgt>
                                        </p:tgtEl>
                                        <p:attrNameLst>
                                          <p:attrName>style.visibility</p:attrName>
                                        </p:attrNameLst>
                                      </p:cBhvr>
                                      <p:to>
                                        <p:strVal val="visible"/>
                                      </p:to>
                                    </p:set>
                                    <p:animEffect transition="in" filter="wipe(left)">
                                      <p:cBhvr>
                                        <p:cTn id="17" dur="500"/>
                                        <p:tgtEl>
                                          <p:spTgt spid="23555">
                                            <p:txEl>
                                              <p:charRg st="199" end="2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268" end="280"/>
                                            </p:txEl>
                                          </p:spTgt>
                                        </p:tgtEl>
                                        <p:attrNameLst>
                                          <p:attrName>style.visibility</p:attrName>
                                        </p:attrNameLst>
                                      </p:cBhvr>
                                      <p:to>
                                        <p:strVal val="visible"/>
                                      </p:to>
                                    </p:set>
                                    <p:animEffect transition="in" filter="wipe(left)">
                                      <p:cBhvr>
                                        <p:cTn id="22" dur="500"/>
                                        <p:tgtEl>
                                          <p:spTgt spid="23555">
                                            <p:txEl>
                                              <p:charRg st="268" end="2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Small Business </a:t>
            </a:r>
            <a:b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b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Financing </a:t>
            </a: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Strategies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97284"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97285" name="Picture 2"/>
          <p:cNvPicPr>
            <a:picLocks noChangeAspect="1"/>
          </p:cNvPicPr>
          <p:nvPr/>
        </p:nvPicPr>
        <p:blipFill>
          <a:blip r:embed="rId1"/>
          <a:stretch>
            <a:fillRect/>
          </a:stretch>
        </p:blipFill>
        <p:spPr>
          <a:xfrm>
            <a:off x="1171575" y="1663700"/>
            <a:ext cx="6705600" cy="4333875"/>
          </a:xfrm>
          <a:prstGeom prst="rect">
            <a:avLst/>
          </a:prstGeom>
          <a:noFill/>
          <a:ln w="12700">
            <a:noFill/>
          </a:ln>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828800"/>
            <a:ext cx="7772400" cy="4268788"/>
          </a:xfrm>
          <a:ln/>
        </p:spPr>
        <p:txBody>
          <a:bodyPr vert="horz" wrap="square" lIns="91440" tIns="45720" rIns="91440" bIns="45720" anchor="t"/>
          <a:p>
            <a:pPr eaLnBrk="1" hangingPunct="1">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Commercial banks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r>
              <a:rPr kern="1200" dirty="0">
                <a:latin typeface="Georgia" panose="02040502050405020303" pitchFamily="-103" charset="0"/>
                <a:ea typeface="MS PGothic" panose="020B0600070205080204" pitchFamily="-103" charset="-128"/>
                <a:cs typeface="+mn-cs"/>
              </a:rPr>
              <a:t>Lenders of first resort for small businesses</a:t>
            </a:r>
            <a:endParaRPr kern="1200" dirty="0">
              <a:latin typeface="Georgia" panose="02040502050405020303" pitchFamily="-103" charset="0"/>
              <a:ea typeface="MS PGothic" panose="020B0600070205080204" pitchFamily="-103" charset="-128"/>
              <a:cs typeface="+mn-cs"/>
            </a:endParaRPr>
          </a:p>
          <a:p>
            <a:pPr lvl="1" eaLnBrk="1" hangingPunct="1"/>
            <a:r>
              <a:rPr kern="1200" dirty="0">
                <a:latin typeface="Georgia" panose="02040502050405020303" pitchFamily="-103" charset="0"/>
                <a:ea typeface="MS PGothic" panose="020B0600070205080204" pitchFamily="-103" charset="-128"/>
                <a:cs typeface="+mn-cs"/>
              </a:rPr>
              <a:t>Average micro-business loan = $6, 377</a:t>
            </a:r>
            <a:endParaRPr kern="1200" dirty="0">
              <a:latin typeface="Georgia" panose="02040502050405020303" pitchFamily="-103" charset="0"/>
              <a:ea typeface="MS PGothic" panose="020B0600070205080204" pitchFamily="-103" charset="-128"/>
              <a:cs typeface="+mn-cs"/>
            </a:endParaRPr>
          </a:p>
          <a:p>
            <a:pPr lvl="1" eaLnBrk="1" hangingPunct="1"/>
            <a:r>
              <a:rPr kern="1200" dirty="0">
                <a:latin typeface="Georgia" panose="02040502050405020303" pitchFamily="-103" charset="0"/>
                <a:ea typeface="MS PGothic" panose="020B0600070205080204" pitchFamily="-103" charset="-128"/>
                <a:cs typeface="+mn-cs"/>
              </a:rPr>
              <a:t>Average small business loan = $240,428</a:t>
            </a:r>
            <a:endParaRPr kern="1200" dirty="0">
              <a:latin typeface="Georgia" panose="02040502050405020303" pitchFamily="-103" charset="0"/>
              <a:ea typeface="MS PGothic" panose="020B0600070205080204" pitchFamily="-103" charset="-128"/>
              <a:cs typeface="+mn-cs"/>
            </a:endParaRPr>
          </a:p>
          <a:p>
            <a:pPr lvl="1" eaLnBrk="1" hangingPunct="1"/>
            <a:endParaRPr kern="1200" dirty="0">
              <a:latin typeface="Georgia" panose="02040502050405020303" pitchFamily="-103" charset="0"/>
              <a:ea typeface="MS PGothic" panose="020B0600070205080204" pitchFamily="-103" charset="-128"/>
              <a:cs typeface="+mn-cs"/>
            </a:endParaRPr>
          </a:p>
          <a:p>
            <a:pPr eaLnBrk="1" hangingPunct="1">
              <a:spcBef>
                <a:spcPts val="1200"/>
              </a:spcBef>
              <a:buSzPct val="100000"/>
              <a:buNone/>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9933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Sources of </a:t>
            </a: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Debt </a:t>
            </a: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Capital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9933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7"/>
                                            </p:txEl>
                                          </p:spTgt>
                                        </p:tgtEl>
                                        <p:attrNameLst>
                                          <p:attrName>style.visibility</p:attrName>
                                        </p:attrNameLst>
                                      </p:cBhvr>
                                      <p:to>
                                        <p:strVal val="visible"/>
                                      </p:to>
                                    </p:set>
                                    <p:animEffect transition="in" filter="wipe(left)">
                                      <p:cBhvr>
                                        <p:cTn id="7" dur="500"/>
                                        <p:tgtEl>
                                          <p:spTgt spid="23555">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7" end="62"/>
                                            </p:txEl>
                                          </p:spTgt>
                                        </p:tgtEl>
                                        <p:attrNameLst>
                                          <p:attrName>style.visibility</p:attrName>
                                        </p:attrNameLst>
                                      </p:cBhvr>
                                      <p:to>
                                        <p:strVal val="visible"/>
                                      </p:to>
                                    </p:set>
                                    <p:animEffect transition="in" filter="wipe(left)">
                                      <p:cBhvr>
                                        <p:cTn id="12" dur="500"/>
                                        <p:tgtEl>
                                          <p:spTgt spid="23555">
                                            <p:txEl>
                                              <p:charRg st="17"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62" end="100"/>
                                            </p:txEl>
                                          </p:spTgt>
                                        </p:tgtEl>
                                        <p:attrNameLst>
                                          <p:attrName>style.visibility</p:attrName>
                                        </p:attrNameLst>
                                      </p:cBhvr>
                                      <p:to>
                                        <p:strVal val="visible"/>
                                      </p:to>
                                    </p:set>
                                    <p:animEffect transition="in" filter="wipe(left)">
                                      <p:cBhvr>
                                        <p:cTn id="17" dur="500"/>
                                        <p:tgtEl>
                                          <p:spTgt spid="23555">
                                            <p:txEl>
                                              <p:charRg st="62"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00" end="139"/>
                                            </p:txEl>
                                          </p:spTgt>
                                        </p:tgtEl>
                                        <p:attrNameLst>
                                          <p:attrName>style.visibility</p:attrName>
                                        </p:attrNameLst>
                                      </p:cBhvr>
                                      <p:to>
                                        <p:strVal val="visible"/>
                                      </p:to>
                                    </p:set>
                                    <p:animEffect transition="in" filter="wipe(left)">
                                      <p:cBhvr>
                                        <p:cTn id="22" dur="500"/>
                                        <p:tgtEl>
                                          <p:spTgt spid="23555">
                                            <p:txEl>
                                              <p:charRg st="100"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828800"/>
            <a:ext cx="7772400" cy="4268788"/>
          </a:xfrm>
          <a:ln/>
        </p:spPr>
        <p:txBody>
          <a:bodyPr vert="horz" wrap="square" lIns="91440" tIns="45720" rIns="91440" bIns="45720" anchor="t"/>
          <a:p>
            <a:pPr eaLnBrk="1" hangingPunct="1">
              <a:lnSpc>
                <a:spcPct val="90000"/>
              </a:lnSpc>
              <a:spcBef>
                <a:spcPts val="1000"/>
              </a:spcBef>
              <a:buSzPct val="75000"/>
            </a:pPr>
            <a:r>
              <a:rPr kern="1200" dirty="0">
                <a:latin typeface="Georgia" panose="02040502050405020303" pitchFamily="-103" charset="0"/>
                <a:ea typeface="MS PGothic" panose="020B0600070205080204" pitchFamily="-103" charset="-128"/>
                <a:cs typeface="MS PGothic" panose="020B0600070205080204" pitchFamily="-103" charset="-128"/>
              </a:rPr>
              <a:t>Short-term loans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802005" lvl="1" indent="-344805" eaLnBrk="1" hangingPunct="1">
              <a:lnSpc>
                <a:spcPct val="90000"/>
              </a:lnSpc>
              <a:spcBef>
                <a:spcPts val="1000"/>
              </a:spcBef>
              <a:buSzPct val="75000"/>
            </a:pPr>
            <a:r>
              <a:rPr kern="1200" dirty="0">
                <a:latin typeface="Georgia" panose="02040502050405020303" pitchFamily="-103" charset="0"/>
                <a:ea typeface="MS PGothic" panose="020B0600070205080204" pitchFamily="-103" charset="-128"/>
                <a:cs typeface="+mn-cs"/>
              </a:rPr>
              <a:t>Home Equity Loans</a:t>
            </a:r>
            <a:endParaRPr kern="1200" dirty="0">
              <a:latin typeface="Georgia" panose="02040502050405020303" pitchFamily="-103" charset="0"/>
              <a:ea typeface="MS PGothic" panose="020B0600070205080204" pitchFamily="-103" charset="-128"/>
              <a:cs typeface="+mn-cs"/>
            </a:endParaRPr>
          </a:p>
          <a:p>
            <a:pPr marL="802005" lvl="1" indent="-344805" eaLnBrk="1" hangingPunct="1">
              <a:lnSpc>
                <a:spcPct val="90000"/>
              </a:lnSpc>
              <a:spcBef>
                <a:spcPts val="1000"/>
              </a:spcBef>
              <a:buSzPct val="75000"/>
            </a:pPr>
            <a:r>
              <a:rPr kern="1200" dirty="0">
                <a:latin typeface="Georgia" panose="02040502050405020303" pitchFamily="-103" charset="0"/>
                <a:ea typeface="MS PGothic" panose="020B0600070205080204" pitchFamily="-103" charset="-128"/>
                <a:cs typeface="+mn-cs"/>
              </a:rPr>
              <a:t>Commercial Loans</a:t>
            </a:r>
            <a:endParaRPr kern="1200" dirty="0">
              <a:latin typeface="Georgia" panose="02040502050405020303" pitchFamily="-103" charset="0"/>
              <a:ea typeface="MS PGothic" panose="020B0600070205080204" pitchFamily="-103" charset="-128"/>
              <a:cs typeface="+mn-cs"/>
            </a:endParaRPr>
          </a:p>
          <a:p>
            <a:pPr marL="802005" lvl="1" indent="-344805" eaLnBrk="1" hangingPunct="1">
              <a:lnSpc>
                <a:spcPct val="90000"/>
              </a:lnSpc>
              <a:spcBef>
                <a:spcPts val="1000"/>
              </a:spcBef>
              <a:buSzPct val="75000"/>
            </a:pPr>
            <a:r>
              <a:rPr kern="1200" dirty="0">
                <a:latin typeface="Georgia" panose="02040502050405020303" pitchFamily="-103" charset="0"/>
                <a:ea typeface="MS PGothic" panose="020B0600070205080204" pitchFamily="-103" charset="-128"/>
                <a:cs typeface="+mn-cs"/>
              </a:rPr>
              <a:t>Lines of Credit</a:t>
            </a:r>
            <a:endParaRPr kern="1200" dirty="0">
              <a:latin typeface="Georgia" panose="02040502050405020303" pitchFamily="-103" charset="0"/>
              <a:ea typeface="MS PGothic" panose="020B0600070205080204" pitchFamily="-103" charset="-128"/>
              <a:cs typeface="+mn-cs"/>
            </a:endParaRPr>
          </a:p>
          <a:p>
            <a:pPr marL="802005" lvl="1" indent="-344805" eaLnBrk="1" hangingPunct="1">
              <a:lnSpc>
                <a:spcPct val="90000"/>
              </a:lnSpc>
              <a:spcBef>
                <a:spcPts val="1000"/>
              </a:spcBef>
              <a:buSzPct val="75000"/>
            </a:pPr>
            <a:r>
              <a:rPr kern="1200" dirty="0">
                <a:latin typeface="Georgia" panose="02040502050405020303" pitchFamily="-103" charset="0"/>
                <a:ea typeface="MS PGothic" panose="020B0600070205080204" pitchFamily="-103" charset="-128"/>
                <a:cs typeface="+mn-cs"/>
              </a:rPr>
              <a:t>Floor planning</a:t>
            </a:r>
            <a:endParaRPr kern="1200" dirty="0">
              <a:latin typeface="Georgia" panose="02040502050405020303" pitchFamily="-103" charset="0"/>
              <a:ea typeface="MS PGothic" panose="020B0600070205080204" pitchFamily="-103" charset="-128"/>
              <a:cs typeface="+mn-cs"/>
            </a:endParaRPr>
          </a:p>
          <a:p>
            <a:pPr eaLnBrk="1" hangingPunct="1">
              <a:lnSpc>
                <a:spcPct val="90000"/>
              </a:lnSpc>
              <a:spcBef>
                <a:spcPts val="100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Immediate and Long-Term Loans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802005" lvl="1" indent="-344805" eaLnBrk="1" hangingPunct="1">
              <a:lnSpc>
                <a:spcPct val="90000"/>
              </a:lnSpc>
              <a:spcBef>
                <a:spcPts val="1000"/>
              </a:spcBef>
            </a:pPr>
            <a:r>
              <a:rPr kern="1200" dirty="0">
                <a:latin typeface="Georgia" panose="02040502050405020303" pitchFamily="-103" charset="0"/>
                <a:ea typeface="MS PGothic" panose="020B0600070205080204" pitchFamily="-103" charset="-128"/>
                <a:cs typeface="+mn-cs"/>
              </a:rPr>
              <a:t>Installment Loans</a:t>
            </a:r>
            <a:endParaRPr kern="1200" dirty="0">
              <a:latin typeface="Georgia" panose="02040502050405020303" pitchFamily="-103" charset="0"/>
              <a:ea typeface="MS PGothic" panose="020B0600070205080204" pitchFamily="-103" charset="-128"/>
              <a:cs typeface="+mn-cs"/>
            </a:endParaRPr>
          </a:p>
          <a:p>
            <a:pPr marL="802005" lvl="1" indent="-344805" eaLnBrk="1" hangingPunct="1">
              <a:lnSpc>
                <a:spcPct val="90000"/>
              </a:lnSpc>
              <a:spcBef>
                <a:spcPts val="1000"/>
              </a:spcBef>
            </a:pPr>
            <a:r>
              <a:rPr kern="1200" dirty="0">
                <a:latin typeface="Georgia" panose="02040502050405020303" pitchFamily="-103" charset="0"/>
                <a:ea typeface="MS PGothic" panose="020B0600070205080204" pitchFamily="-103" charset="-128"/>
                <a:cs typeface="+mn-cs"/>
              </a:rPr>
              <a:t>Term Loans</a:t>
            </a:r>
            <a:endParaRPr kern="1200" dirty="0">
              <a:latin typeface="Georgia" panose="02040502050405020303" pitchFamily="-103" charset="0"/>
              <a:ea typeface="MS PGothic" panose="020B0600070205080204" pitchFamily="-103" charset="-128"/>
              <a:cs typeface="+mn-cs"/>
            </a:endParaRPr>
          </a:p>
          <a:p>
            <a:pPr marL="802005" lvl="1" indent="-344805" eaLnBrk="1" hangingPunct="1">
              <a:lnSpc>
                <a:spcPct val="90000"/>
              </a:lnSpc>
            </a:pPr>
            <a:endParaRPr kern="1200" dirty="0">
              <a:latin typeface="Georgia" panose="02040502050405020303" pitchFamily="-103" charset="0"/>
              <a:ea typeface="MS PGothic" panose="020B0600070205080204" pitchFamily="-103" charset="-128"/>
              <a:cs typeface="+mn-cs"/>
            </a:endParaRPr>
          </a:p>
          <a:p>
            <a:pPr eaLnBrk="1" hangingPunct="1">
              <a:lnSpc>
                <a:spcPct val="90000"/>
              </a:lnSpc>
              <a:spcBef>
                <a:spcPts val="1200"/>
              </a:spcBef>
              <a:buSzPct val="100000"/>
              <a:buNone/>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marL="802005" lvl="1" indent="-344805" eaLnBrk="1" hangingPunct="1">
              <a:lnSpc>
                <a:spcPct val="90000"/>
              </a:lnSpc>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10137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Sources of Debt Capital</a:t>
            </a: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 from </a:t>
            </a: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Commercial Banks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0138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8"/>
                                            </p:txEl>
                                          </p:spTgt>
                                        </p:tgtEl>
                                        <p:attrNameLst>
                                          <p:attrName>style.visibility</p:attrName>
                                        </p:attrNameLst>
                                      </p:cBhvr>
                                      <p:to>
                                        <p:strVal val="visible"/>
                                      </p:to>
                                    </p:set>
                                    <p:animEffect transition="in" filter="wipe(left)">
                                      <p:cBhvr>
                                        <p:cTn id="7" dur="500"/>
                                        <p:tgtEl>
                                          <p:spTgt spid="23555">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8" end="36"/>
                                            </p:txEl>
                                          </p:spTgt>
                                        </p:tgtEl>
                                        <p:attrNameLst>
                                          <p:attrName>style.visibility</p:attrName>
                                        </p:attrNameLst>
                                      </p:cBhvr>
                                      <p:to>
                                        <p:strVal val="visible"/>
                                      </p:to>
                                    </p:set>
                                    <p:animEffect transition="in" filter="wipe(left)">
                                      <p:cBhvr>
                                        <p:cTn id="12" dur="500"/>
                                        <p:tgtEl>
                                          <p:spTgt spid="23555">
                                            <p:txEl>
                                              <p:charRg st="18"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36" end="53"/>
                                            </p:txEl>
                                          </p:spTgt>
                                        </p:tgtEl>
                                        <p:attrNameLst>
                                          <p:attrName>style.visibility</p:attrName>
                                        </p:attrNameLst>
                                      </p:cBhvr>
                                      <p:to>
                                        <p:strVal val="visible"/>
                                      </p:to>
                                    </p:set>
                                    <p:animEffect transition="in" filter="wipe(left)">
                                      <p:cBhvr>
                                        <p:cTn id="17" dur="500"/>
                                        <p:tgtEl>
                                          <p:spTgt spid="23555">
                                            <p:txEl>
                                              <p:charRg st="36"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53" end="69"/>
                                            </p:txEl>
                                          </p:spTgt>
                                        </p:tgtEl>
                                        <p:attrNameLst>
                                          <p:attrName>style.visibility</p:attrName>
                                        </p:attrNameLst>
                                      </p:cBhvr>
                                      <p:to>
                                        <p:strVal val="visible"/>
                                      </p:to>
                                    </p:set>
                                    <p:animEffect transition="in" filter="wipe(left)">
                                      <p:cBhvr>
                                        <p:cTn id="22" dur="500"/>
                                        <p:tgtEl>
                                          <p:spTgt spid="23555">
                                            <p:txEl>
                                              <p:charRg st="53"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69" end="84"/>
                                            </p:txEl>
                                          </p:spTgt>
                                        </p:tgtEl>
                                        <p:attrNameLst>
                                          <p:attrName>style.visibility</p:attrName>
                                        </p:attrNameLst>
                                      </p:cBhvr>
                                      <p:to>
                                        <p:strVal val="visible"/>
                                      </p:to>
                                    </p:set>
                                    <p:animEffect transition="in" filter="wipe(left)">
                                      <p:cBhvr>
                                        <p:cTn id="27" dur="500"/>
                                        <p:tgtEl>
                                          <p:spTgt spid="23555">
                                            <p:txEl>
                                              <p:charRg st="69" end="8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84" end="114"/>
                                            </p:txEl>
                                          </p:spTgt>
                                        </p:tgtEl>
                                        <p:attrNameLst>
                                          <p:attrName>style.visibility</p:attrName>
                                        </p:attrNameLst>
                                      </p:cBhvr>
                                      <p:to>
                                        <p:strVal val="visible"/>
                                      </p:to>
                                    </p:set>
                                    <p:animEffect transition="in" filter="wipe(left)">
                                      <p:cBhvr>
                                        <p:cTn id="32" dur="500"/>
                                        <p:tgtEl>
                                          <p:spTgt spid="23555">
                                            <p:txEl>
                                              <p:charRg st="84" end="1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114" end="132"/>
                                            </p:txEl>
                                          </p:spTgt>
                                        </p:tgtEl>
                                        <p:attrNameLst>
                                          <p:attrName>style.visibility</p:attrName>
                                        </p:attrNameLst>
                                      </p:cBhvr>
                                      <p:to>
                                        <p:strVal val="visible"/>
                                      </p:to>
                                    </p:set>
                                    <p:animEffect transition="in" filter="wipe(left)">
                                      <p:cBhvr>
                                        <p:cTn id="37" dur="500"/>
                                        <p:tgtEl>
                                          <p:spTgt spid="23555">
                                            <p:txEl>
                                              <p:charRg st="114" end="1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5">
                                            <p:txEl>
                                              <p:charRg st="132" end="143"/>
                                            </p:txEl>
                                          </p:spTgt>
                                        </p:tgtEl>
                                        <p:attrNameLst>
                                          <p:attrName>style.visibility</p:attrName>
                                        </p:attrNameLst>
                                      </p:cBhvr>
                                      <p:to>
                                        <p:strVal val="visible"/>
                                      </p:to>
                                    </p:set>
                                    <p:animEffect transition="in" filter="wipe(left)">
                                      <p:cBhvr>
                                        <p:cTn id="42" dur="500"/>
                                        <p:tgtEl>
                                          <p:spTgt spid="23555">
                                            <p:txEl>
                                              <p:charRg st="132"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85800" y="1828800"/>
            <a:ext cx="7772400" cy="4268788"/>
          </a:xfrm>
          <a:ln/>
        </p:spPr>
        <p:txBody>
          <a:bodyPr vert="horz" wrap="square" lIns="91440" tIns="45720" rIns="91440" bIns="45720" anchor="t"/>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The SBA guarantees more than 52,000 small business loans totaling more than $19 billion each year.</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Aimed at entrepreneurs who can’t get conventional funding.</a:t>
            </a:r>
            <a:endParaRPr sz="3000" kern="1200" dirty="0">
              <a:latin typeface="Georgia" panose="02040502050405020303" pitchFamily="-103" charset="0"/>
              <a:ea typeface="MS PGothic" panose="020B0600070205080204" pitchFamily="-103" charset="-128"/>
              <a:cs typeface="+mn-cs"/>
            </a:endParaRPr>
          </a:p>
          <a:p>
            <a:pPr marL="741680" lvl="1" indent="-349250"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Average duration of an SBA loan is 12 years. </a:t>
            </a:r>
            <a:endParaRPr sz="3000" kern="1200" dirty="0">
              <a:latin typeface="Georgia" panose="02040502050405020303" pitchFamily="-103" charset="0"/>
              <a:ea typeface="MS PGothic" panose="020B0600070205080204" pitchFamily="-103" charset="-128"/>
              <a:cs typeface="+mn-cs"/>
            </a:endParaRPr>
          </a:p>
          <a:p>
            <a:pPr marL="457200" indent="-347980"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7(A) Loan Guaranty Program</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Average 7(a) loan = $344, 520 </a:t>
            </a:r>
            <a:endParaRPr sz="3000" kern="1200" dirty="0">
              <a:latin typeface="Georgia" panose="02040502050405020303" pitchFamily="-103" charset="0"/>
              <a:ea typeface="MS PGothic" panose="020B0600070205080204" pitchFamily="-103" charset="-128"/>
              <a:cs typeface="+mn-cs"/>
            </a:endParaRPr>
          </a:p>
        </p:txBody>
      </p:sp>
      <p:sp>
        <p:nvSpPr>
          <p:cNvPr id="10342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SBA Loan Guarantee Programs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0342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99"/>
                                            </p:txEl>
                                          </p:spTgt>
                                        </p:tgtEl>
                                        <p:attrNameLst>
                                          <p:attrName>style.visibility</p:attrName>
                                        </p:attrNameLst>
                                      </p:cBhvr>
                                      <p:to>
                                        <p:strVal val="visible"/>
                                      </p:to>
                                    </p:set>
                                    <p:animEffect transition="in" filter="wipe(left)">
                                      <p:cBhvr>
                                        <p:cTn id="7" dur="500"/>
                                        <p:tgtEl>
                                          <p:spTgt spid="23555">
                                            <p:txEl>
                                              <p:charRg st="0" end="9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99" end="158"/>
                                            </p:txEl>
                                          </p:spTgt>
                                        </p:tgtEl>
                                        <p:attrNameLst>
                                          <p:attrName>style.visibility</p:attrName>
                                        </p:attrNameLst>
                                      </p:cBhvr>
                                      <p:to>
                                        <p:strVal val="visible"/>
                                      </p:to>
                                    </p:set>
                                    <p:animEffect transition="in" filter="wipe(left)">
                                      <p:cBhvr>
                                        <p:cTn id="12" dur="500"/>
                                        <p:tgtEl>
                                          <p:spTgt spid="23555">
                                            <p:txEl>
                                              <p:charRg st="99" end="1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58" end="204"/>
                                            </p:txEl>
                                          </p:spTgt>
                                        </p:tgtEl>
                                        <p:attrNameLst>
                                          <p:attrName>style.visibility</p:attrName>
                                        </p:attrNameLst>
                                      </p:cBhvr>
                                      <p:to>
                                        <p:strVal val="visible"/>
                                      </p:to>
                                    </p:set>
                                    <p:animEffect transition="in" filter="wipe(left)">
                                      <p:cBhvr>
                                        <p:cTn id="17" dur="500"/>
                                        <p:tgtEl>
                                          <p:spTgt spid="23555">
                                            <p:txEl>
                                              <p:charRg st="158" end="2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204" end="231"/>
                                            </p:txEl>
                                          </p:spTgt>
                                        </p:tgtEl>
                                        <p:attrNameLst>
                                          <p:attrName>style.visibility</p:attrName>
                                        </p:attrNameLst>
                                      </p:cBhvr>
                                      <p:to>
                                        <p:strVal val="visible"/>
                                      </p:to>
                                    </p:set>
                                    <p:animEffect transition="in" filter="wipe(left)">
                                      <p:cBhvr>
                                        <p:cTn id="22" dur="500"/>
                                        <p:tgtEl>
                                          <p:spTgt spid="23555">
                                            <p:txEl>
                                              <p:charRg st="204" end="2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31" end="262"/>
                                            </p:txEl>
                                          </p:spTgt>
                                        </p:tgtEl>
                                        <p:attrNameLst>
                                          <p:attrName>style.visibility</p:attrName>
                                        </p:attrNameLst>
                                      </p:cBhvr>
                                      <p:to>
                                        <p:strVal val="visible"/>
                                      </p:to>
                                    </p:set>
                                    <p:animEffect transition="in" filter="wipe(left)">
                                      <p:cBhvr>
                                        <p:cTn id="27" dur="500"/>
                                        <p:tgtEl>
                                          <p:spTgt spid="23555">
                                            <p:txEl>
                                              <p:charRg st="231" end="2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noChangeArrowheads="1"/>
          </p:cNvSpPr>
          <p:nvPr>
            <p:ph idx="1"/>
          </p:nvPr>
        </p:nvSpPr>
        <p:spPr>
          <a:xfrm>
            <a:off x="228600" y="1600200"/>
            <a:ext cx="8686800" cy="4497388"/>
          </a:xfrm>
        </p:spPr>
        <p:txBody>
          <a:bodyPr vert="horz" wrap="square" lIns="91440" tIns="45720" rIns="91440" bIns="45720" numCol="1" anchor="t" anchorCtr="0" compatLnSpc="1">
            <a:normAutofit/>
          </a:bodyPr>
          <a:lstStyle/>
          <a:p>
            <a:pPr marL="365125" marR="0" lvl="0" indent="-255905" algn="l" defTabSz="914400" rtl="0" eaLnBrk="1" fontAlgn="base" latinLnBrk="0" hangingPunct="1">
              <a:lnSpc>
                <a:spcPct val="100000"/>
              </a:lnSpc>
              <a:spcBef>
                <a:spcPts val="0"/>
              </a:spcBef>
              <a:spcAft>
                <a:spcPct val="0"/>
              </a:spcAft>
              <a:buClrTx/>
              <a:buSzPct val="100000"/>
              <a:buFont typeface="Wingdings" panose="05000000000000000000" pitchFamily="2" charset="2"/>
              <a:buChar char="v"/>
              <a:defRPr/>
            </a:pP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7(A</a:t>
            </a:r>
            <a:r>
              <a:rPr kumimoji="0" lang="en-US" altLang="en-US" sz="3200" b="0" i="0" u="none" strike="noStrike" kern="1200" cap="none" spc="0" normalizeH="0" baseline="0" noProof="0" dirty="0">
                <a:ln>
                  <a:noFill/>
                </a:ln>
                <a:solidFill>
                  <a:schemeClr val="tx1"/>
                </a:solidFill>
                <a:effectLst/>
                <a:uLnTx/>
                <a:uFillTx/>
                <a:latin typeface="Georgia" panose="02040502050405020303" pitchFamily="-103" charset="0"/>
                <a:ea typeface="+mn-ea"/>
                <a:cs typeface="+mn-cs"/>
              </a:rPr>
              <a:t>) Loan Guaranty Program</a:t>
            </a:r>
            <a:endParaRPr kumimoji="0" lang="en-US" altLang="en-US" sz="3200" b="0" i="0" u="none" strike="noStrike" kern="1200" cap="none" spc="0" normalizeH="0" baseline="0" noProof="0" dirty="0">
              <a:ln>
                <a:noFill/>
              </a:ln>
              <a:solidFill>
                <a:schemeClr val="tx1"/>
              </a:solidFill>
              <a:effectLst/>
              <a:uLnTx/>
              <a:uFillTx/>
              <a:latin typeface="Georgia" panose="02040502050405020303" pitchFamily="-103" charset="0"/>
              <a:ea typeface="+mn-ea"/>
              <a:cs typeface="+mn-cs"/>
            </a:endParaRPr>
          </a:p>
          <a:p>
            <a:pPr marL="621030" marR="0" lvl="1" indent="-228600" algn="l" defTabSz="914400" rtl="0" eaLnBrk="1" fontAlgn="base" latinLnBrk="0" hangingPunct="1">
              <a:lnSpc>
                <a:spcPct val="100000"/>
              </a:lnSpc>
              <a:spcBef>
                <a:spcPts val="0"/>
              </a:spcBef>
              <a:spcAft>
                <a:spcPct val="0"/>
              </a:spcAft>
              <a:buClrTx/>
              <a:buSzTx/>
              <a:buFont typeface="Wingdings" panose="05000000000000000000" pitchFamily="2" charset="2"/>
              <a:buChar char="v"/>
              <a:defRPr/>
            </a:pPr>
            <a:r>
              <a:rPr kumimoji="0" lang="en-US" altLang="en-US" sz="3200" b="0" i="0" u="none" strike="noStrike" kern="1200" cap="none" spc="0" normalizeH="0" baseline="0" noProof="0" dirty="0">
                <a:ln>
                  <a:noFill/>
                </a:ln>
                <a:solidFill>
                  <a:schemeClr val="tx1"/>
                </a:solidFill>
                <a:effectLst/>
                <a:uLnTx/>
                <a:uFillTx/>
                <a:latin typeface="Georgia" panose="02040502050405020303" pitchFamily="-103" charset="0"/>
                <a:ea typeface="+mn-ea"/>
                <a:cs typeface="+mn-cs"/>
              </a:rPr>
              <a:t>Average 7(a) loan = $</a:t>
            </a: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344, 520</a:t>
            </a:r>
            <a:endPar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endParaRPr>
          </a:p>
          <a:p>
            <a:pPr marL="457200" marR="0" lvl="0" indent="-347980" algn="l" defTabSz="914400" rtl="0" eaLnBrk="1" fontAlgn="base" latinLnBrk="0" hangingPunct="1">
              <a:lnSpc>
                <a:spcPct val="100000"/>
              </a:lnSpc>
              <a:spcBef>
                <a:spcPts val="0"/>
              </a:spcBef>
              <a:spcAft>
                <a:spcPct val="0"/>
              </a:spcAft>
              <a:buClrTx/>
              <a:buSzPct val="100000"/>
              <a:buFont typeface="Wingdings" panose="05000000000000000000" pitchFamily="2" charset="2"/>
              <a:buChar char="v"/>
              <a:defRPr/>
            </a:pP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Section 504 Certified Development Company Program</a:t>
            </a:r>
            <a:endPar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endParaRPr>
          </a:p>
          <a:p>
            <a:pPr marL="741680" marR="0" lvl="1" indent="-349250" algn="l" defTabSz="914400" rtl="0" eaLnBrk="1" fontAlgn="base" latinLnBrk="0" hangingPunct="1">
              <a:lnSpc>
                <a:spcPct val="100000"/>
              </a:lnSpc>
              <a:spcBef>
                <a:spcPts val="0"/>
              </a:spcBef>
              <a:spcAft>
                <a:spcPct val="0"/>
              </a:spcAft>
              <a:buClrTx/>
              <a:buSzTx/>
              <a:buFont typeface="Wingdings" panose="05000000000000000000" pitchFamily="2" charset="2"/>
              <a:buChar char="v"/>
              <a:defRPr/>
            </a:pP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Designed to encourage small businesses to purchase fixed assets, expand their facilities, and create jobs.</a:t>
            </a:r>
            <a:endPar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endParaRPr>
          </a:p>
          <a:p>
            <a:pPr marL="365125" marR="0" lvl="0" indent="-255905" algn="l" defTabSz="914400" rtl="0" eaLnBrk="1" fontAlgn="base" latinLnBrk="0" hangingPunct="1">
              <a:lnSpc>
                <a:spcPct val="100000"/>
              </a:lnSpc>
              <a:spcBef>
                <a:spcPts val="0"/>
              </a:spcBef>
              <a:spcAft>
                <a:spcPct val="0"/>
              </a:spcAft>
              <a:buClrTx/>
              <a:buSzPct val="100000"/>
              <a:buFont typeface="Wingdings" panose="05000000000000000000" pitchFamily="2" charset="2"/>
              <a:buChar char="v"/>
              <a:defRPr/>
            </a:pP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Microloan program</a:t>
            </a:r>
            <a:endPar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endParaRPr>
          </a:p>
          <a:p>
            <a:pPr marL="621030" marR="0" lvl="1" indent="-228600" algn="l" defTabSz="914400" rtl="0" eaLnBrk="1" fontAlgn="base" latinLnBrk="0" hangingPunct="1">
              <a:lnSpc>
                <a:spcPct val="100000"/>
              </a:lnSpc>
              <a:spcBef>
                <a:spcPts val="0"/>
              </a:spcBef>
              <a:spcAft>
                <a:spcPct val="0"/>
              </a:spcAft>
              <a:buClrTx/>
              <a:buSzTx/>
              <a:buFont typeface="Wingdings" panose="05000000000000000000" pitchFamily="2" charset="2"/>
              <a:buChar char="v"/>
              <a:defRPr/>
            </a:pPr>
            <a:r>
              <a:rPr kumimoji="0" lang="en-US" altLang="en-US" sz="3200" b="0" i="0" u="none" strike="noStrike" kern="1200" cap="none" spc="0" normalizeH="0" baseline="0" noProof="0" dirty="0" smtClean="0">
                <a:ln>
                  <a:noFill/>
                </a:ln>
                <a:solidFill>
                  <a:schemeClr val="tx1"/>
                </a:solidFill>
                <a:effectLst/>
                <a:uLnTx/>
                <a:uFillTx/>
                <a:latin typeface="Georgia" panose="02040502050405020303" pitchFamily="-103" charset="0"/>
                <a:ea typeface="+mn-ea"/>
                <a:cs typeface="+mn-cs"/>
              </a:rPr>
              <a:t>Average loan is $13,000 </a:t>
            </a:r>
            <a:endParaRPr kumimoji="0" lang="en-US" altLang="en-US" sz="3200" b="0" i="0" u="none" strike="noStrike" kern="1200" cap="none" spc="0" normalizeH="0" baseline="0" noProof="0" dirty="0">
              <a:ln>
                <a:noFill/>
              </a:ln>
              <a:solidFill>
                <a:schemeClr val="tx1"/>
              </a:solidFill>
              <a:effectLst/>
              <a:uLnTx/>
              <a:uFillTx/>
              <a:latin typeface="Georgia" panose="02040502050405020303" pitchFamily="-103" charset="0"/>
              <a:ea typeface="+mn-ea"/>
              <a:cs typeface="+mn-cs"/>
            </a:endParaRPr>
          </a:p>
        </p:txBody>
      </p:sp>
      <p:sp>
        <p:nvSpPr>
          <p:cNvPr id="10547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Most Popular SBA Loan Programs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0547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7"/>
                                            </p:txEl>
                                          </p:spTgt>
                                        </p:tgtEl>
                                        <p:attrNameLst>
                                          <p:attrName>style.visibility</p:attrName>
                                        </p:attrNameLst>
                                      </p:cBhvr>
                                      <p:to>
                                        <p:strVal val="visible"/>
                                      </p:to>
                                    </p:set>
                                    <p:animEffect transition="in" filter="wipe(left)">
                                      <p:cBhvr>
                                        <p:cTn id="7" dur="500"/>
                                        <p:tgtEl>
                                          <p:spTgt spid="2355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7" end="57"/>
                                            </p:txEl>
                                          </p:spTgt>
                                        </p:tgtEl>
                                        <p:attrNameLst>
                                          <p:attrName>style.visibility</p:attrName>
                                        </p:attrNameLst>
                                      </p:cBhvr>
                                      <p:to>
                                        <p:strVal val="visible"/>
                                      </p:to>
                                    </p:set>
                                    <p:animEffect transition="in" filter="wipe(left)">
                                      <p:cBhvr>
                                        <p:cTn id="12" dur="500"/>
                                        <p:tgtEl>
                                          <p:spTgt spid="23555">
                                            <p:txEl>
                                              <p:charRg st="27"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57" end="107"/>
                                            </p:txEl>
                                          </p:spTgt>
                                        </p:tgtEl>
                                        <p:attrNameLst>
                                          <p:attrName>style.visibility</p:attrName>
                                        </p:attrNameLst>
                                      </p:cBhvr>
                                      <p:to>
                                        <p:strVal val="visible"/>
                                      </p:to>
                                    </p:set>
                                    <p:animEffect transition="in" filter="wipe(left)">
                                      <p:cBhvr>
                                        <p:cTn id="17" dur="500"/>
                                        <p:tgtEl>
                                          <p:spTgt spid="23555">
                                            <p:txEl>
                                              <p:charRg st="57" end="1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07" end="214"/>
                                            </p:txEl>
                                          </p:spTgt>
                                        </p:tgtEl>
                                        <p:attrNameLst>
                                          <p:attrName>style.visibility</p:attrName>
                                        </p:attrNameLst>
                                      </p:cBhvr>
                                      <p:to>
                                        <p:strVal val="visible"/>
                                      </p:to>
                                    </p:set>
                                    <p:animEffect transition="in" filter="wipe(left)">
                                      <p:cBhvr>
                                        <p:cTn id="22" dur="500"/>
                                        <p:tgtEl>
                                          <p:spTgt spid="23555">
                                            <p:txEl>
                                              <p:charRg st="107" end="2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14" end="232"/>
                                            </p:txEl>
                                          </p:spTgt>
                                        </p:tgtEl>
                                        <p:attrNameLst>
                                          <p:attrName>style.visibility</p:attrName>
                                        </p:attrNameLst>
                                      </p:cBhvr>
                                      <p:to>
                                        <p:strVal val="visible"/>
                                      </p:to>
                                    </p:set>
                                    <p:animEffect transition="in" filter="wipe(left)">
                                      <p:cBhvr>
                                        <p:cTn id="27" dur="500"/>
                                        <p:tgtEl>
                                          <p:spTgt spid="23555">
                                            <p:txEl>
                                              <p:charRg st="214" end="23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232" end="257"/>
                                            </p:txEl>
                                          </p:spTgt>
                                        </p:tgtEl>
                                        <p:attrNameLst>
                                          <p:attrName>style.visibility</p:attrName>
                                        </p:attrNameLst>
                                      </p:cBhvr>
                                      <p:to>
                                        <p:strVal val="visible"/>
                                      </p:to>
                                    </p:set>
                                    <p:animEffect transition="in" filter="wipe(left)">
                                      <p:cBhvr>
                                        <p:cTn id="32" dur="500"/>
                                        <p:tgtEl>
                                          <p:spTgt spid="23555">
                                            <p:txEl>
                                              <p:charRg st="232"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SBA 7(A) Guaranteed Loans </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07524"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pic>
        <p:nvPicPr>
          <p:cNvPr id="107525" name="Picture 2"/>
          <p:cNvPicPr>
            <a:picLocks noChangeAspect="1"/>
          </p:cNvPicPr>
          <p:nvPr/>
        </p:nvPicPr>
        <p:blipFill>
          <a:blip r:embed="rId1"/>
          <a:stretch>
            <a:fillRect/>
          </a:stretch>
        </p:blipFill>
        <p:spPr>
          <a:xfrm>
            <a:off x="685800" y="1676400"/>
            <a:ext cx="7772400" cy="4170363"/>
          </a:xfrm>
          <a:prstGeom prst="rect">
            <a:avLst/>
          </a:prstGeom>
          <a:noFill/>
          <a:ln w="12700">
            <a:noFill/>
          </a:ln>
        </p:spPr>
      </p:pic>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00200"/>
            <a:ext cx="8686800" cy="4497388"/>
          </a:xfrm>
          <a:ln/>
        </p:spPr>
        <p:txBody>
          <a:bodyPr vert="horz" wrap="square" lIns="91440" tIns="45720" rIns="91440" bIns="45720" anchor="t"/>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SBAExpress Program</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Small Loan Advantage and Community Advantage Loan Program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The CAPline Program</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Loans involving international trade</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Export Express Program</a:t>
            </a:r>
            <a:endParaRPr sz="3000" kern="1200" dirty="0">
              <a:latin typeface="Georgia" panose="02040502050405020303" pitchFamily="-103" charset="0"/>
              <a:ea typeface="MS PGothic" panose="020B0600070205080204" pitchFamily="-103" charset="-128"/>
              <a:cs typeface="+mn-cs"/>
            </a:endParaRPr>
          </a:p>
          <a:p>
            <a:pPr lvl="1"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Export Working Capital Program</a:t>
            </a:r>
            <a:endParaRPr sz="3000" kern="1200" dirty="0">
              <a:latin typeface="Georgia" panose="02040502050405020303" pitchFamily="-103" charset="0"/>
              <a:ea typeface="MS PGothic" panose="020B0600070205080204" pitchFamily="-103" charset="-128"/>
              <a:cs typeface="+mn-cs"/>
            </a:endParaRPr>
          </a:p>
          <a:p>
            <a:pPr lvl="1" eaLnBrk="1" hangingPunct="1">
              <a:lnSpc>
                <a:spcPct val="80000"/>
              </a:lnSpc>
              <a:spcBef>
                <a:spcPts val="1200"/>
              </a:spcBef>
            </a:pPr>
            <a:r>
              <a:rPr sz="3000" kern="1200" dirty="0">
                <a:latin typeface="Georgia" panose="02040502050405020303" pitchFamily="-103" charset="0"/>
                <a:ea typeface="MS PGothic" panose="020B0600070205080204" pitchFamily="-103" charset="-128"/>
                <a:cs typeface="+mn-cs"/>
              </a:rPr>
              <a:t>International Trade Program</a:t>
            </a:r>
            <a:endParaRPr sz="3000" kern="1200" dirty="0">
              <a:latin typeface="Georgia" panose="02040502050405020303" pitchFamily="-103" charset="0"/>
              <a:ea typeface="MS PGothic" panose="020B0600070205080204" pitchFamily="-103" charset="-128"/>
              <a:cs typeface="+mn-cs"/>
            </a:endParaRPr>
          </a:p>
          <a:p>
            <a:pPr eaLnBrk="1" hangingPunct="1">
              <a:lnSpc>
                <a:spcPct val="80000"/>
              </a:lnSpc>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Disaster loans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0957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Other SBA Loan Programs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0957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9"/>
                                            </p:txEl>
                                          </p:spTgt>
                                        </p:tgtEl>
                                        <p:attrNameLst>
                                          <p:attrName>style.visibility</p:attrName>
                                        </p:attrNameLst>
                                      </p:cBhvr>
                                      <p:to>
                                        <p:strVal val="visible"/>
                                      </p:to>
                                    </p:set>
                                    <p:animEffect transition="in" filter="wipe(left)">
                                      <p:cBhvr>
                                        <p:cTn id="7" dur="500"/>
                                        <p:tgtEl>
                                          <p:spTgt spid="2355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9" end="78"/>
                                            </p:txEl>
                                          </p:spTgt>
                                        </p:tgtEl>
                                        <p:attrNameLst>
                                          <p:attrName>style.visibility</p:attrName>
                                        </p:attrNameLst>
                                      </p:cBhvr>
                                      <p:to>
                                        <p:strVal val="visible"/>
                                      </p:to>
                                    </p:set>
                                    <p:animEffect transition="in" filter="wipe(left)">
                                      <p:cBhvr>
                                        <p:cTn id="12" dur="500"/>
                                        <p:tgtEl>
                                          <p:spTgt spid="23555">
                                            <p:txEl>
                                              <p:charRg st="1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78" end="98"/>
                                            </p:txEl>
                                          </p:spTgt>
                                        </p:tgtEl>
                                        <p:attrNameLst>
                                          <p:attrName>style.visibility</p:attrName>
                                        </p:attrNameLst>
                                      </p:cBhvr>
                                      <p:to>
                                        <p:strVal val="visible"/>
                                      </p:to>
                                    </p:set>
                                    <p:animEffect transition="in" filter="wipe(left)">
                                      <p:cBhvr>
                                        <p:cTn id="17" dur="500"/>
                                        <p:tgtEl>
                                          <p:spTgt spid="23555">
                                            <p:txEl>
                                              <p:charRg st="78"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98" end="134"/>
                                            </p:txEl>
                                          </p:spTgt>
                                        </p:tgtEl>
                                        <p:attrNameLst>
                                          <p:attrName>style.visibility</p:attrName>
                                        </p:attrNameLst>
                                      </p:cBhvr>
                                      <p:to>
                                        <p:strVal val="visible"/>
                                      </p:to>
                                    </p:set>
                                    <p:animEffect transition="in" filter="wipe(left)">
                                      <p:cBhvr>
                                        <p:cTn id="22" dur="500"/>
                                        <p:tgtEl>
                                          <p:spTgt spid="23555">
                                            <p:txEl>
                                              <p:charRg st="98"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134" end="157"/>
                                            </p:txEl>
                                          </p:spTgt>
                                        </p:tgtEl>
                                        <p:attrNameLst>
                                          <p:attrName>style.visibility</p:attrName>
                                        </p:attrNameLst>
                                      </p:cBhvr>
                                      <p:to>
                                        <p:strVal val="visible"/>
                                      </p:to>
                                    </p:set>
                                    <p:animEffect transition="in" filter="wipe(left)">
                                      <p:cBhvr>
                                        <p:cTn id="27" dur="500"/>
                                        <p:tgtEl>
                                          <p:spTgt spid="23555">
                                            <p:txEl>
                                              <p:charRg st="134" end="1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157" end="188"/>
                                            </p:txEl>
                                          </p:spTgt>
                                        </p:tgtEl>
                                        <p:attrNameLst>
                                          <p:attrName>style.visibility</p:attrName>
                                        </p:attrNameLst>
                                      </p:cBhvr>
                                      <p:to>
                                        <p:strVal val="visible"/>
                                      </p:to>
                                    </p:set>
                                    <p:animEffect transition="in" filter="wipe(left)">
                                      <p:cBhvr>
                                        <p:cTn id="32" dur="500"/>
                                        <p:tgtEl>
                                          <p:spTgt spid="23555">
                                            <p:txEl>
                                              <p:charRg st="157"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188" end="216"/>
                                            </p:txEl>
                                          </p:spTgt>
                                        </p:tgtEl>
                                        <p:attrNameLst>
                                          <p:attrName>style.visibility</p:attrName>
                                        </p:attrNameLst>
                                      </p:cBhvr>
                                      <p:to>
                                        <p:strVal val="visible"/>
                                      </p:to>
                                    </p:set>
                                    <p:animEffect transition="in" filter="wipe(left)">
                                      <p:cBhvr>
                                        <p:cTn id="37" dur="500"/>
                                        <p:tgtEl>
                                          <p:spTgt spid="23555">
                                            <p:txEl>
                                              <p:charRg st="188" end="2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5">
                                            <p:txEl>
                                              <p:charRg st="216" end="232"/>
                                            </p:txEl>
                                          </p:spTgt>
                                        </p:tgtEl>
                                        <p:attrNameLst>
                                          <p:attrName>style.visibility</p:attrName>
                                        </p:attrNameLst>
                                      </p:cBhvr>
                                      <p:to>
                                        <p:strVal val="visible"/>
                                      </p:to>
                                    </p:set>
                                    <p:animEffect transition="in" filter="wipe(left)">
                                      <p:cBhvr>
                                        <p:cTn id="42" dur="500"/>
                                        <p:tgtEl>
                                          <p:spTgt spid="23555">
                                            <p:txEl>
                                              <p:charRg st="216"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00200"/>
            <a:ext cx="8686800" cy="4497388"/>
          </a:xfrm>
          <a:ln/>
        </p:spPr>
        <p:txBody>
          <a:bodyPr vert="horz" wrap="square" lIns="91440" tIns="45720" rIns="91440" bIns="45720" anchor="t"/>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Asset-based lenders </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1161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Nonbank Sources of Debt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1162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1"/>
                                            </p:txEl>
                                          </p:spTgt>
                                        </p:tgtEl>
                                        <p:attrNameLst>
                                          <p:attrName>style.visibility</p:attrName>
                                        </p:attrNameLst>
                                      </p:cBhvr>
                                      <p:to>
                                        <p:strVal val="visible"/>
                                      </p:to>
                                    </p:set>
                                    <p:animEffect transition="in" filter="wipe(left)">
                                      <p:cBhvr>
                                        <p:cTn id="7" dur="500"/>
                                        <p:tgtEl>
                                          <p:spTgt spid="23555">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152400" y="1676400"/>
            <a:ext cx="8839200" cy="4648200"/>
          </a:xfrm>
          <a:ln/>
        </p:spPr>
        <p:txBody>
          <a:bodyPr vert="horz" wrap="square" lIns="91440" tIns="45720" rIns="91440" bIns="45720" anchor="t"/>
          <a:p>
            <a:pPr marL="514350" indent="-514350" eaLnBrk="1" hangingPunct="1">
              <a:lnSpc>
                <a:spcPct val="90000"/>
              </a:lnSpc>
              <a:spcBef>
                <a:spcPct val="0"/>
              </a:spcBef>
              <a:buSzPct val="100000"/>
              <a:buFont typeface="Arial" panose="020B0604020202020204" pitchFamily="34" charset="0"/>
              <a:buAutoNum type="arabicPeriod"/>
            </a:pPr>
            <a:r>
              <a:rPr kern="1200" dirty="0">
                <a:latin typeface="Georgia" panose="02040502050405020303" pitchFamily="-103" charset="0"/>
                <a:ea typeface="MS PGothic" panose="020B0600070205080204" pitchFamily="-103" charset="-128"/>
                <a:cs typeface="MS PGothic" panose="020B0600070205080204" pitchFamily="-103" charset="-128"/>
              </a:rPr>
              <a:t>Choosing the right sources of capital can be as important as choosing the right form of ownership or the right location.</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lnSpc>
                <a:spcPct val="90000"/>
              </a:lnSpc>
              <a:spcBef>
                <a:spcPct val="0"/>
              </a:spcBef>
              <a:buSzPct val="100000"/>
              <a:buFont typeface="Arial" panose="020B0604020202020204" pitchFamily="34" charset="0"/>
              <a:buAutoNum type="arabicPeriod"/>
            </a:pPr>
            <a:r>
              <a:rPr kern="1200" dirty="0">
                <a:latin typeface="Georgia" panose="02040502050405020303" pitchFamily="-103" charset="0"/>
                <a:ea typeface="MS PGothic" panose="020B0600070205080204" pitchFamily="-103" charset="-128"/>
                <a:cs typeface="MS PGothic" panose="020B0600070205080204" pitchFamily="-103" charset="-128"/>
              </a:rPr>
              <a:t>The money is out there; the key is knowing where to look.</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lnSpc>
                <a:spcPct val="90000"/>
              </a:lnSpc>
              <a:spcBef>
                <a:spcPct val="0"/>
              </a:spcBef>
              <a:buSzPct val="100000"/>
              <a:buFont typeface="Arial" panose="020B0604020202020204" pitchFamily="34" charset="0"/>
              <a:buAutoNum type="arabicPeriod"/>
            </a:pPr>
            <a:r>
              <a:rPr kern="1200" dirty="0">
                <a:latin typeface="Georgia" panose="02040502050405020303" pitchFamily="-103" charset="0"/>
                <a:ea typeface="MS PGothic" panose="020B0600070205080204" pitchFamily="-103" charset="-128"/>
                <a:cs typeface="MS PGothic" panose="020B0600070205080204" pitchFamily="-103" charset="-128"/>
              </a:rPr>
              <a:t>Raising money takes time and effort.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lnSpc>
                <a:spcPct val="90000"/>
              </a:lnSpc>
              <a:spcBef>
                <a:spcPct val="0"/>
              </a:spcBef>
              <a:buSzPct val="100000"/>
              <a:buFont typeface="Arial" panose="020B0604020202020204" pitchFamily="34" charset="0"/>
              <a:buAutoNum type="arabicPeriod"/>
            </a:pPr>
            <a:r>
              <a:rPr kern="1200" dirty="0">
                <a:latin typeface="Georgia" panose="02040502050405020303" pitchFamily="-103" charset="0"/>
                <a:ea typeface="MS PGothic" panose="020B0600070205080204" pitchFamily="-103" charset="-128"/>
                <a:cs typeface="MS PGothic" panose="020B0600070205080204" pitchFamily="-103" charset="-128"/>
              </a:rPr>
              <a:t>Creativity counts.  Entrepreneurs have to be as creative in their searches for capital as they are in developing their business ideas.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lnSpc>
                <a:spcPct val="90000"/>
              </a:lnSpc>
              <a:spcBef>
                <a:spcPct val="0"/>
              </a:spcBef>
              <a:buSzPct val="100000"/>
              <a:buFont typeface="Arial" panose="020B0604020202020204" pitchFamily="34" charset="0"/>
              <a:buAutoNum type="arabicPeriod"/>
            </a:pPr>
            <a:r>
              <a:rPr kern="1200" dirty="0">
                <a:latin typeface="Georgia" panose="02040502050405020303" pitchFamily="-103" charset="0"/>
                <a:ea typeface="MS PGothic" panose="020B0600070205080204" pitchFamily="-103" charset="-128"/>
                <a:cs typeface="MS PGothic" panose="020B0600070205080204" pitchFamily="-103" charset="-128"/>
              </a:rPr>
              <a:t>The Internet puts at entrepreneur’s fingertips vast resources of information that can lead to financing.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lnSpc>
                <a:spcPct val="90000"/>
              </a:lnSpc>
              <a:spcBef>
                <a:spcPts val="600"/>
              </a:spcBef>
              <a:buSzPct val="100000"/>
              <a:buFont typeface="Arial" panose="020B0604020202020204" pitchFamily="34" charset="0"/>
              <a:buAutoNum type="arabicPeriod"/>
            </a:pPr>
            <a:endParaRPr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2150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The “Secrets” to </a:t>
            </a:r>
            <a:b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b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Successful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2150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121"/>
                                            </p:txEl>
                                          </p:spTgt>
                                        </p:tgtEl>
                                        <p:attrNameLst>
                                          <p:attrName>style.visibility</p:attrName>
                                        </p:attrNameLst>
                                      </p:cBhvr>
                                      <p:to>
                                        <p:strVal val="visible"/>
                                      </p:to>
                                    </p:set>
                                    <p:animEffect transition="in" filter="wipe(left)">
                                      <p:cBhvr>
                                        <p:cTn id="7" dur="500"/>
                                        <p:tgtEl>
                                          <p:spTgt spid="23555">
                                            <p:txEl>
                                              <p:charRg st="0"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121" end="179"/>
                                            </p:txEl>
                                          </p:spTgt>
                                        </p:tgtEl>
                                        <p:attrNameLst>
                                          <p:attrName>style.visibility</p:attrName>
                                        </p:attrNameLst>
                                      </p:cBhvr>
                                      <p:to>
                                        <p:strVal val="visible"/>
                                      </p:to>
                                    </p:set>
                                    <p:animEffect transition="in" filter="wipe(left)">
                                      <p:cBhvr>
                                        <p:cTn id="12" dur="500"/>
                                        <p:tgtEl>
                                          <p:spTgt spid="23555">
                                            <p:txEl>
                                              <p:charRg st="121" end="1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79" end="218"/>
                                            </p:txEl>
                                          </p:spTgt>
                                        </p:tgtEl>
                                        <p:attrNameLst>
                                          <p:attrName>style.visibility</p:attrName>
                                        </p:attrNameLst>
                                      </p:cBhvr>
                                      <p:to>
                                        <p:strVal val="visible"/>
                                      </p:to>
                                    </p:set>
                                    <p:animEffect transition="in" filter="wipe(left)">
                                      <p:cBhvr>
                                        <p:cTn id="17" dur="500"/>
                                        <p:tgtEl>
                                          <p:spTgt spid="23555">
                                            <p:txEl>
                                              <p:charRg st="179" end="2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218" end="354"/>
                                            </p:txEl>
                                          </p:spTgt>
                                        </p:tgtEl>
                                        <p:attrNameLst>
                                          <p:attrName>style.visibility</p:attrName>
                                        </p:attrNameLst>
                                      </p:cBhvr>
                                      <p:to>
                                        <p:strVal val="visible"/>
                                      </p:to>
                                    </p:set>
                                    <p:animEffect transition="in" filter="wipe(left)">
                                      <p:cBhvr>
                                        <p:cTn id="22" dur="500"/>
                                        <p:tgtEl>
                                          <p:spTgt spid="23555">
                                            <p:txEl>
                                              <p:charRg st="218" end="3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354" end="460"/>
                                            </p:txEl>
                                          </p:spTgt>
                                        </p:tgtEl>
                                        <p:attrNameLst>
                                          <p:attrName>style.visibility</p:attrName>
                                        </p:attrNameLst>
                                      </p:cBhvr>
                                      <p:to>
                                        <p:strVal val="visible"/>
                                      </p:to>
                                    </p:set>
                                    <p:animEffect transition="in" filter="wipe(left)">
                                      <p:cBhvr>
                                        <p:cTn id="27" dur="500"/>
                                        <p:tgtEl>
                                          <p:spTgt spid="23555">
                                            <p:txEl>
                                              <p:charRg st="354" end="4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228600" y="1600200"/>
            <a:ext cx="8686800" cy="4497388"/>
          </a:xfrm>
          <a:ln/>
        </p:spPr>
        <p:txBody>
          <a:bodyPr vert="horz" wrap="square" lIns="91440" tIns="45720" rIns="91440" bIns="45720" anchor="t"/>
          <a:p>
            <a:pPr marL="520700" indent="-411480" eaLnBrk="1" hangingPunct="1">
              <a:lnSpc>
                <a:spcPct val="90000"/>
              </a:lnSpc>
              <a:spcBef>
                <a:spcPct val="0"/>
              </a:spcBef>
              <a:buSzPct val="100000"/>
            </a:pPr>
            <a:r>
              <a:rPr sz="3200" kern="1200">
                <a:latin typeface="Georgia" panose="02040502050405020303" pitchFamily="-103" charset="0"/>
                <a:ea typeface="MS PGothic" panose="020B0600070205080204" pitchFamily="-103" charset="-128"/>
                <a:cs typeface="MS PGothic" panose="020B0600070205080204" pitchFamily="-103" charset="-128"/>
              </a:rPr>
              <a:t>Businesses can borrow money by pledging as collateral otherwise idle assets – accounts receivable, inventory, and others.</a:t>
            </a:r>
            <a:endParaRPr sz="3200" kern="120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lnSpc>
                <a:spcPct val="90000"/>
              </a:lnSpc>
              <a:spcBef>
                <a:spcPct val="0"/>
              </a:spcBef>
              <a:buSzPct val="100000"/>
            </a:pPr>
            <a:r>
              <a:rPr sz="3200" b="1" kern="1200">
                <a:latin typeface="Georgia" panose="02040502050405020303" pitchFamily="-103" charset="0"/>
                <a:ea typeface="MS PGothic" panose="020B0600070205080204" pitchFamily="-103" charset="-128"/>
                <a:cs typeface="MS PGothic" panose="020B0600070205080204" pitchFamily="-103" charset="-128"/>
              </a:rPr>
              <a:t>Advance rate</a:t>
            </a:r>
            <a:r>
              <a:rPr sz="3200" kern="1200">
                <a:latin typeface="Georgia" panose="02040502050405020303" pitchFamily="-103" charset="0"/>
                <a:ea typeface="MS PGothic" panose="020B0600070205080204" pitchFamily="-103" charset="-128"/>
                <a:cs typeface="MS PGothic" panose="020B0600070205080204" pitchFamily="-103" charset="-128"/>
              </a:rPr>
              <a:t>:</a:t>
            </a:r>
            <a:endParaRPr sz="3200"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410845" eaLnBrk="1" hangingPunct="1">
              <a:lnSpc>
                <a:spcPct val="90000"/>
              </a:lnSpc>
              <a:spcBef>
                <a:spcPct val="0"/>
              </a:spcBef>
            </a:pPr>
            <a:r>
              <a:rPr sz="3200" kern="1200">
                <a:latin typeface="Georgia" panose="02040502050405020303" pitchFamily="-103" charset="0"/>
                <a:ea typeface="MS PGothic" panose="020B0600070205080204" pitchFamily="-103" charset="-128"/>
                <a:cs typeface="+mn-cs"/>
              </a:rPr>
              <a:t>The percentage of an asset’s value that a lender will lend.  </a:t>
            </a:r>
            <a:endParaRPr sz="3200" kern="1200">
              <a:latin typeface="Georgia" panose="02040502050405020303" pitchFamily="-103" charset="0"/>
              <a:ea typeface="MS PGothic" panose="020B0600070205080204" pitchFamily="-103" charset="-128"/>
              <a:cs typeface="+mn-cs"/>
            </a:endParaRPr>
          </a:p>
          <a:p>
            <a:pPr marL="520700" indent="-411480" eaLnBrk="1" hangingPunct="1">
              <a:spcBef>
                <a:spcPct val="0"/>
              </a:spcBef>
              <a:buSzPct val="100000"/>
            </a:pPr>
            <a:r>
              <a:rPr sz="3400" kern="1200">
                <a:latin typeface="Georgia" panose="02040502050405020303" pitchFamily="-103" charset="0"/>
                <a:ea typeface="MS PGothic" panose="020B0600070205080204" pitchFamily="-103" charset="-128"/>
                <a:cs typeface="MS PGothic" panose="020B0600070205080204" pitchFamily="-103" charset="-128"/>
              </a:rPr>
              <a:t>Discounting accounts receivable</a:t>
            </a:r>
            <a:endParaRPr sz="3400" kern="120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ct val="0"/>
              </a:spcBef>
              <a:buSzPct val="100000"/>
            </a:pPr>
            <a:r>
              <a:rPr sz="3400" kern="1200">
                <a:latin typeface="Georgia" panose="02040502050405020303" pitchFamily="-103" charset="0"/>
                <a:ea typeface="MS PGothic" panose="020B0600070205080204" pitchFamily="-103" charset="-128"/>
                <a:cs typeface="MS PGothic" panose="020B0600070205080204" pitchFamily="-103" charset="-128"/>
              </a:rPr>
              <a:t>Inventory financing</a:t>
            </a:r>
            <a:endParaRPr sz="3400" kern="1200">
              <a:latin typeface="Georgia" panose="02040502050405020303" pitchFamily="-103" charset="0"/>
              <a:ea typeface="MS PGothic" panose="020B0600070205080204" pitchFamily="-103" charset="-128"/>
              <a:cs typeface="MS PGothic" panose="020B0600070205080204" pitchFamily="-103" charset="-128"/>
            </a:endParaRPr>
          </a:p>
          <a:p>
            <a:pPr marL="520700" indent="-411480" eaLnBrk="1" hangingPunct="1">
              <a:spcBef>
                <a:spcPct val="0"/>
              </a:spcBef>
              <a:buSzPct val="100000"/>
            </a:pPr>
            <a:r>
              <a:rPr sz="3400" kern="1200">
                <a:latin typeface="Georgia" panose="02040502050405020303" pitchFamily="-103" charset="0"/>
                <a:ea typeface="MS PGothic" panose="020B0600070205080204" pitchFamily="-103" charset="-128"/>
                <a:cs typeface="MS PGothic" panose="020B0600070205080204" pitchFamily="-103" charset="-128"/>
              </a:rPr>
              <a:t>Purchase order financing</a:t>
            </a:r>
            <a:endParaRPr sz="3400"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410845" eaLnBrk="1" hangingPunct="1">
              <a:lnSpc>
                <a:spcPct val="90000"/>
              </a:lnSpc>
              <a:spcBef>
                <a:spcPct val="0"/>
              </a:spcBef>
            </a:pPr>
            <a:endParaRPr sz="3200" kern="1200">
              <a:latin typeface="Georgia" panose="02040502050405020303" pitchFamily="-103" charset="0"/>
              <a:ea typeface="MS PGothic" panose="020B0600070205080204" pitchFamily="-103" charset="-128"/>
              <a:cs typeface="+mn-cs"/>
            </a:endParaRPr>
          </a:p>
        </p:txBody>
      </p:sp>
      <p:sp>
        <p:nvSpPr>
          <p:cNvPr id="11366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Asset Based Lenders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1366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22"/>
                                            </p:txEl>
                                          </p:spTgt>
                                        </p:tgtEl>
                                        <p:attrNameLst>
                                          <p:attrName>style.visibility</p:attrName>
                                        </p:attrNameLst>
                                      </p:cBhvr>
                                      <p:to>
                                        <p:strVal val="visible"/>
                                      </p:to>
                                    </p:set>
                                    <p:animEffect transition="in" filter="wipe(left)">
                                      <p:cBhvr>
                                        <p:cTn id="7" dur="500"/>
                                        <p:tgtEl>
                                          <p:spTgt spid="23555">
                                            <p:txEl>
                                              <p:charRg st="0" end="1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22" end="136"/>
                                            </p:txEl>
                                          </p:spTgt>
                                        </p:tgtEl>
                                        <p:attrNameLst>
                                          <p:attrName>style.visibility</p:attrName>
                                        </p:attrNameLst>
                                      </p:cBhvr>
                                      <p:to>
                                        <p:strVal val="visible"/>
                                      </p:to>
                                    </p:set>
                                    <p:animEffect transition="in" filter="wipe(left)">
                                      <p:cBhvr>
                                        <p:cTn id="12" dur="500"/>
                                        <p:tgtEl>
                                          <p:spTgt spid="23555">
                                            <p:txEl>
                                              <p:charRg st="122"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36" end="198"/>
                                            </p:txEl>
                                          </p:spTgt>
                                        </p:tgtEl>
                                        <p:attrNameLst>
                                          <p:attrName>style.visibility</p:attrName>
                                        </p:attrNameLst>
                                      </p:cBhvr>
                                      <p:to>
                                        <p:strVal val="visible"/>
                                      </p:to>
                                    </p:set>
                                    <p:animEffect transition="in" filter="wipe(left)">
                                      <p:cBhvr>
                                        <p:cTn id="17" dur="500"/>
                                        <p:tgtEl>
                                          <p:spTgt spid="23555">
                                            <p:txEl>
                                              <p:charRg st="136" end="1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98" end="230"/>
                                            </p:txEl>
                                          </p:spTgt>
                                        </p:tgtEl>
                                        <p:attrNameLst>
                                          <p:attrName>style.visibility</p:attrName>
                                        </p:attrNameLst>
                                      </p:cBhvr>
                                      <p:to>
                                        <p:strVal val="visible"/>
                                      </p:to>
                                    </p:set>
                                    <p:animEffect transition="in" filter="wipe(left)">
                                      <p:cBhvr>
                                        <p:cTn id="22" dur="500"/>
                                        <p:tgtEl>
                                          <p:spTgt spid="23555">
                                            <p:txEl>
                                              <p:charRg st="198" end="2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30" end="250"/>
                                            </p:txEl>
                                          </p:spTgt>
                                        </p:tgtEl>
                                        <p:attrNameLst>
                                          <p:attrName>style.visibility</p:attrName>
                                        </p:attrNameLst>
                                      </p:cBhvr>
                                      <p:to>
                                        <p:strVal val="visible"/>
                                      </p:to>
                                    </p:set>
                                    <p:animEffect transition="in" filter="wipe(left)">
                                      <p:cBhvr>
                                        <p:cTn id="27" dur="500"/>
                                        <p:tgtEl>
                                          <p:spTgt spid="23555">
                                            <p:txEl>
                                              <p:charRg st="230" end="2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250" end="275"/>
                                            </p:txEl>
                                          </p:spTgt>
                                        </p:tgtEl>
                                        <p:attrNameLst>
                                          <p:attrName>style.visibility</p:attrName>
                                        </p:attrNameLst>
                                      </p:cBhvr>
                                      <p:to>
                                        <p:strVal val="visible"/>
                                      </p:to>
                                    </p:set>
                                    <p:animEffect transition="in" filter="wipe(left)">
                                      <p:cBhvr>
                                        <p:cTn id="32" dur="500"/>
                                        <p:tgtEl>
                                          <p:spTgt spid="23555">
                                            <p:txEl>
                                              <p:charRg st="250"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77825" y="2028825"/>
            <a:ext cx="8686800" cy="4114800"/>
          </a:xfrm>
          <a:ln/>
        </p:spPr>
        <p:txBody>
          <a:bodyPr vert="horz" wrap="square" lIns="91440" tIns="45720" rIns="91440" bIns="45720" anchor="t"/>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Asset-based lenders </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Vendor financing (trade credit)</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Equipment suppliers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Commercial finance companies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Saving and loan associations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1571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Nonbank Sources of Debt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1571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115718" name="TextBox 1"/>
          <p:cNvSpPr txBox="1"/>
          <p:nvPr/>
        </p:nvSpPr>
        <p:spPr>
          <a:xfrm>
            <a:off x="3581400" y="1590675"/>
            <a:ext cx="2278063" cy="369888"/>
          </a:xfrm>
          <a:prstGeom prst="rect">
            <a:avLst/>
          </a:prstGeom>
          <a:noFill/>
          <a:ln w="9525">
            <a:noFill/>
          </a:ln>
        </p:spPr>
        <p:txBody>
          <a:bodyPr wrap="none">
            <a:spAutoFit/>
          </a:bodyPr>
          <a:p>
            <a:r>
              <a:rPr dirty="0">
                <a:latin typeface="Garamond" panose="02020404030301010803" pitchFamily="-103" charset="0"/>
              </a:rPr>
              <a:t>(continued from 13-49)</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21" end="53"/>
                                            </p:txEl>
                                          </p:spTgt>
                                        </p:tgtEl>
                                        <p:attrNameLst>
                                          <p:attrName>style.visibility</p:attrName>
                                        </p:attrNameLst>
                                      </p:cBhvr>
                                      <p:to>
                                        <p:strVal val="visible"/>
                                      </p:to>
                                    </p:set>
                                    <p:animEffect transition="in" filter="wipe(left)">
                                      <p:cBhvr>
                                        <p:cTn id="7" dur="500"/>
                                        <p:tgtEl>
                                          <p:spTgt spid="23555">
                                            <p:txEl>
                                              <p:charRg st="21"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53" end="73"/>
                                            </p:txEl>
                                          </p:spTgt>
                                        </p:tgtEl>
                                        <p:attrNameLst>
                                          <p:attrName>style.visibility</p:attrName>
                                        </p:attrNameLst>
                                      </p:cBhvr>
                                      <p:to>
                                        <p:strVal val="visible"/>
                                      </p:to>
                                    </p:set>
                                    <p:animEffect transition="in" filter="wipe(left)">
                                      <p:cBhvr>
                                        <p:cTn id="12" dur="500"/>
                                        <p:tgtEl>
                                          <p:spTgt spid="23555">
                                            <p:txEl>
                                              <p:charRg st="53"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73" end="102"/>
                                            </p:txEl>
                                          </p:spTgt>
                                        </p:tgtEl>
                                        <p:attrNameLst>
                                          <p:attrName>style.visibility</p:attrName>
                                        </p:attrNameLst>
                                      </p:cBhvr>
                                      <p:to>
                                        <p:strVal val="visible"/>
                                      </p:to>
                                    </p:set>
                                    <p:animEffect transition="in" filter="wipe(left)">
                                      <p:cBhvr>
                                        <p:cTn id="17" dur="500"/>
                                        <p:tgtEl>
                                          <p:spTgt spid="23555">
                                            <p:txEl>
                                              <p:charRg st="73"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02" end="131"/>
                                            </p:txEl>
                                          </p:spTgt>
                                        </p:tgtEl>
                                        <p:attrNameLst>
                                          <p:attrName>style.visibility</p:attrName>
                                        </p:attrNameLst>
                                      </p:cBhvr>
                                      <p:to>
                                        <p:strVal val="visible"/>
                                      </p:to>
                                    </p:set>
                                    <p:animEffect transition="in" filter="wipe(left)">
                                      <p:cBhvr>
                                        <p:cTn id="22" dur="500"/>
                                        <p:tgtEl>
                                          <p:spTgt spid="23555">
                                            <p:txEl>
                                              <p:charRg st="102"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09600" y="1839913"/>
            <a:ext cx="8453438" cy="4497387"/>
          </a:xfrm>
          <a:ln/>
        </p:spPr>
        <p:txBody>
          <a:bodyPr vert="horz" wrap="square" lIns="91440" tIns="45720" rIns="91440" bIns="45720" anchor="t"/>
          <a:p>
            <a:pPr eaLnBrk="1" hangingPunct="1">
              <a:spcBef>
                <a:spcPts val="120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Stockbrokers</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ts val="1200"/>
              </a:spcBef>
            </a:pPr>
            <a:r>
              <a:rPr sz="3000" b="1" kern="1200" dirty="0">
                <a:latin typeface="Georgia" panose="02040502050405020303" pitchFamily="-103" charset="0"/>
                <a:ea typeface="MS PGothic" panose="020B0600070205080204" pitchFamily="-103" charset="-128"/>
                <a:cs typeface="+mn-cs"/>
              </a:rPr>
              <a:t>Margin loans</a:t>
            </a:r>
            <a:endParaRPr sz="3000" b="1" kern="1200" dirty="0">
              <a:latin typeface="Georgia" panose="02040502050405020303" pitchFamily="-103" charset="0"/>
              <a:ea typeface="MS PGothic" panose="020B0600070205080204" pitchFamily="-103" charset="-128"/>
              <a:cs typeface="+mn-cs"/>
            </a:endParaRPr>
          </a:p>
          <a:p>
            <a:pPr lvl="1" eaLnBrk="1" hangingPunct="1">
              <a:spcBef>
                <a:spcPts val="1200"/>
              </a:spcBef>
            </a:pPr>
            <a:r>
              <a:rPr sz="3000" b="1" kern="1200" dirty="0">
                <a:latin typeface="Georgia" panose="02040502050405020303" pitchFamily="-103" charset="0"/>
                <a:ea typeface="MS PGothic" panose="020B0600070205080204" pitchFamily="-103" charset="-128"/>
                <a:cs typeface="+mn-cs"/>
              </a:rPr>
              <a:t>Margin calls</a:t>
            </a:r>
            <a:endParaRPr sz="3000" b="1" kern="1200" dirty="0">
              <a:latin typeface="Georgia" panose="02040502050405020303" pitchFamily="-103" charset="0"/>
              <a:ea typeface="MS PGothic" panose="020B0600070205080204" pitchFamily="-103" charset="-128"/>
              <a:cs typeface="+mn-cs"/>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Credit unions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Private placements</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r>
              <a:rPr sz="3200" kern="1200" dirty="0">
                <a:latin typeface="Georgia" panose="02040502050405020303" pitchFamily="-103" charset="0"/>
                <a:ea typeface="MS PGothic" panose="020B0600070205080204" pitchFamily="-103" charset="-128"/>
                <a:cs typeface="MS PGothic" panose="020B0600070205080204" pitchFamily="-103" charset="-128"/>
              </a:rPr>
              <a:t>Small Business Investment Companies (SBIC)</a:t>
            </a:r>
            <a:endParaRPr sz="32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ts val="120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1776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Nonbank Sources of Debt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1776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117766" name="TextBox 1"/>
          <p:cNvSpPr txBox="1"/>
          <p:nvPr/>
        </p:nvSpPr>
        <p:spPr>
          <a:xfrm>
            <a:off x="4114800" y="1446213"/>
            <a:ext cx="1209675" cy="369887"/>
          </a:xfrm>
          <a:prstGeom prst="rect">
            <a:avLst/>
          </a:prstGeom>
          <a:noFill/>
          <a:ln w="9525">
            <a:noFill/>
          </a:ln>
        </p:spPr>
        <p:txBody>
          <a:bodyPr wrap="none">
            <a:spAutoFit/>
          </a:bodyPr>
          <a:p>
            <a:r>
              <a:rPr dirty="0">
                <a:latin typeface="Garamond" panose="02020404030301010803" pitchFamily="-103" charset="0"/>
              </a:rPr>
              <a:t>(continued)</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13"/>
                                            </p:txEl>
                                          </p:spTgt>
                                        </p:tgtEl>
                                        <p:attrNameLst>
                                          <p:attrName>style.visibility</p:attrName>
                                        </p:attrNameLst>
                                      </p:cBhvr>
                                      <p:to>
                                        <p:strVal val="visible"/>
                                      </p:to>
                                    </p:set>
                                    <p:animEffect transition="in" filter="wipe(left)">
                                      <p:cBhvr>
                                        <p:cTn id="7" dur="500"/>
                                        <p:tgtEl>
                                          <p:spTgt spid="23555">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13" end="26"/>
                                            </p:txEl>
                                          </p:spTgt>
                                        </p:tgtEl>
                                        <p:attrNameLst>
                                          <p:attrName>style.visibility</p:attrName>
                                        </p:attrNameLst>
                                      </p:cBhvr>
                                      <p:to>
                                        <p:strVal val="visible"/>
                                      </p:to>
                                    </p:set>
                                    <p:animEffect transition="in" filter="wipe(left)">
                                      <p:cBhvr>
                                        <p:cTn id="12" dur="500"/>
                                        <p:tgtEl>
                                          <p:spTgt spid="23555">
                                            <p:txEl>
                                              <p:charRg st="13"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26" end="39"/>
                                            </p:txEl>
                                          </p:spTgt>
                                        </p:tgtEl>
                                        <p:attrNameLst>
                                          <p:attrName>style.visibility</p:attrName>
                                        </p:attrNameLst>
                                      </p:cBhvr>
                                      <p:to>
                                        <p:strVal val="visible"/>
                                      </p:to>
                                    </p:set>
                                    <p:animEffect transition="in" filter="wipe(left)">
                                      <p:cBhvr>
                                        <p:cTn id="17" dur="500"/>
                                        <p:tgtEl>
                                          <p:spTgt spid="23555">
                                            <p:txEl>
                                              <p:charRg st="26"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39" end="53"/>
                                            </p:txEl>
                                          </p:spTgt>
                                        </p:tgtEl>
                                        <p:attrNameLst>
                                          <p:attrName>style.visibility</p:attrName>
                                        </p:attrNameLst>
                                      </p:cBhvr>
                                      <p:to>
                                        <p:strVal val="visible"/>
                                      </p:to>
                                    </p:set>
                                    <p:animEffect transition="in" filter="wipe(left)">
                                      <p:cBhvr>
                                        <p:cTn id="22" dur="500"/>
                                        <p:tgtEl>
                                          <p:spTgt spid="23555">
                                            <p:txEl>
                                              <p:charRg st="39" end="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53" end="72"/>
                                            </p:txEl>
                                          </p:spTgt>
                                        </p:tgtEl>
                                        <p:attrNameLst>
                                          <p:attrName>style.visibility</p:attrName>
                                        </p:attrNameLst>
                                      </p:cBhvr>
                                      <p:to>
                                        <p:strVal val="visible"/>
                                      </p:to>
                                    </p:set>
                                    <p:animEffect transition="in" filter="wipe(left)">
                                      <p:cBhvr>
                                        <p:cTn id="27" dur="500"/>
                                        <p:tgtEl>
                                          <p:spTgt spid="23555">
                                            <p:txEl>
                                              <p:charRg st="53"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72" end="115"/>
                                            </p:txEl>
                                          </p:spTgt>
                                        </p:tgtEl>
                                        <p:attrNameLst>
                                          <p:attrName>style.visibility</p:attrName>
                                        </p:attrNameLst>
                                      </p:cBhvr>
                                      <p:to>
                                        <p:strVal val="visible"/>
                                      </p:to>
                                    </p:set>
                                    <p:animEffect transition="in" filter="wipe(left)">
                                      <p:cBhvr>
                                        <p:cTn id="32" dur="500"/>
                                        <p:tgtEl>
                                          <p:spTgt spid="23555">
                                            <p:txEl>
                                              <p:charRg st="72"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676400"/>
            <a:ext cx="8453438" cy="4497388"/>
          </a:xfrm>
          <a:ln/>
        </p:spPr>
        <p:txBody>
          <a:bodyPr vert="horz" wrap="square" lIns="91440" tIns="45720" rIns="91440" bIns="45720" anchor="t"/>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Economic Development Administration (EDA)</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Department of Housing and Urban Development (HUD)</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U.S. Department of Agriculture’s Rural Business (USDA) - Cooperative Service</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Small Business Innovation Research (SBIR) </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Small Business Technology Transfer programs (STTR)</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lnSpc>
                <a:spcPct val="80000"/>
              </a:lnSpc>
              <a:spcBef>
                <a:spcPts val="1200"/>
              </a:spcBef>
              <a:buSzPct val="100000"/>
            </a:pPr>
            <a:r>
              <a:rPr sz="2700" kern="1200" dirty="0">
                <a:latin typeface="Georgia" panose="02040502050405020303" pitchFamily="-103" charset="0"/>
                <a:ea typeface="MS PGothic" panose="020B0600070205080204" pitchFamily="-103" charset="-128"/>
                <a:cs typeface="MS PGothic" panose="020B0600070205080204" pitchFamily="-103" charset="-128"/>
              </a:rPr>
              <a:t>State and Local Loan Development Programs</a:t>
            </a:r>
            <a:endParaRPr sz="27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lnSpc>
                <a:spcPct val="80000"/>
              </a:lnSpc>
              <a:spcBef>
                <a:spcPts val="1200"/>
              </a:spcBef>
            </a:pPr>
            <a:r>
              <a:rPr sz="2700" b="1" kern="1200" dirty="0">
                <a:latin typeface="Georgia" panose="02040502050405020303" pitchFamily="-103" charset="0"/>
                <a:ea typeface="MS PGothic" panose="020B0600070205080204" pitchFamily="-103" charset="-128"/>
                <a:cs typeface="+mn-cs"/>
              </a:rPr>
              <a:t>Capital Access Programs (CAPs)</a:t>
            </a:r>
            <a:endParaRPr sz="2700" b="1" kern="1200" dirty="0">
              <a:latin typeface="Georgia" panose="02040502050405020303" pitchFamily="-103" charset="0"/>
              <a:ea typeface="MS PGothic" panose="020B0600070205080204" pitchFamily="-103" charset="-128"/>
              <a:cs typeface="+mn-cs"/>
            </a:endParaRPr>
          </a:p>
          <a:p>
            <a:pPr eaLnBrk="1" hangingPunct="1">
              <a:lnSpc>
                <a:spcPct val="80000"/>
              </a:lnSpc>
              <a:spcBef>
                <a:spcPts val="1200"/>
              </a:spcBef>
              <a:buSzPct val="100000"/>
            </a:pPr>
            <a:endParaRPr sz="27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1981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Federally Sponsored Programs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1981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42"/>
                                            </p:txEl>
                                          </p:spTgt>
                                        </p:tgtEl>
                                        <p:attrNameLst>
                                          <p:attrName>style.visibility</p:attrName>
                                        </p:attrNameLst>
                                      </p:cBhvr>
                                      <p:to>
                                        <p:strVal val="visible"/>
                                      </p:to>
                                    </p:set>
                                    <p:animEffect transition="in" filter="wipe(left)">
                                      <p:cBhvr>
                                        <p:cTn id="7" dur="500"/>
                                        <p:tgtEl>
                                          <p:spTgt spid="23555">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42" end="92"/>
                                            </p:txEl>
                                          </p:spTgt>
                                        </p:tgtEl>
                                        <p:attrNameLst>
                                          <p:attrName>style.visibility</p:attrName>
                                        </p:attrNameLst>
                                      </p:cBhvr>
                                      <p:to>
                                        <p:strVal val="visible"/>
                                      </p:to>
                                    </p:set>
                                    <p:animEffect transition="in" filter="wipe(left)">
                                      <p:cBhvr>
                                        <p:cTn id="12" dur="500"/>
                                        <p:tgtEl>
                                          <p:spTgt spid="23555">
                                            <p:txEl>
                                              <p:charRg st="42"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92" end="169"/>
                                            </p:txEl>
                                          </p:spTgt>
                                        </p:tgtEl>
                                        <p:attrNameLst>
                                          <p:attrName>style.visibility</p:attrName>
                                        </p:attrNameLst>
                                      </p:cBhvr>
                                      <p:to>
                                        <p:strVal val="visible"/>
                                      </p:to>
                                    </p:set>
                                    <p:animEffect transition="in" filter="wipe(left)">
                                      <p:cBhvr>
                                        <p:cTn id="17" dur="500"/>
                                        <p:tgtEl>
                                          <p:spTgt spid="23555">
                                            <p:txEl>
                                              <p:charRg st="92" end="1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169" end="212"/>
                                            </p:txEl>
                                          </p:spTgt>
                                        </p:tgtEl>
                                        <p:attrNameLst>
                                          <p:attrName>style.visibility</p:attrName>
                                        </p:attrNameLst>
                                      </p:cBhvr>
                                      <p:to>
                                        <p:strVal val="visible"/>
                                      </p:to>
                                    </p:set>
                                    <p:animEffect transition="in" filter="wipe(left)">
                                      <p:cBhvr>
                                        <p:cTn id="22" dur="500"/>
                                        <p:tgtEl>
                                          <p:spTgt spid="23555">
                                            <p:txEl>
                                              <p:charRg st="169" end="2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212" end="263"/>
                                            </p:txEl>
                                          </p:spTgt>
                                        </p:tgtEl>
                                        <p:attrNameLst>
                                          <p:attrName>style.visibility</p:attrName>
                                        </p:attrNameLst>
                                      </p:cBhvr>
                                      <p:to>
                                        <p:strVal val="visible"/>
                                      </p:to>
                                    </p:set>
                                    <p:animEffect transition="in" filter="wipe(left)">
                                      <p:cBhvr>
                                        <p:cTn id="27" dur="500"/>
                                        <p:tgtEl>
                                          <p:spTgt spid="23555">
                                            <p:txEl>
                                              <p:charRg st="212" end="2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263" end="305"/>
                                            </p:txEl>
                                          </p:spTgt>
                                        </p:tgtEl>
                                        <p:attrNameLst>
                                          <p:attrName>style.visibility</p:attrName>
                                        </p:attrNameLst>
                                      </p:cBhvr>
                                      <p:to>
                                        <p:strVal val="visible"/>
                                      </p:to>
                                    </p:set>
                                    <p:animEffect transition="in" filter="wipe(left)">
                                      <p:cBhvr>
                                        <p:cTn id="32" dur="500"/>
                                        <p:tgtEl>
                                          <p:spTgt spid="23555">
                                            <p:txEl>
                                              <p:charRg st="263" end="30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305" end="336"/>
                                            </p:txEl>
                                          </p:spTgt>
                                        </p:tgtEl>
                                        <p:attrNameLst>
                                          <p:attrName>style.visibility</p:attrName>
                                        </p:attrNameLst>
                                      </p:cBhvr>
                                      <p:to>
                                        <p:strVal val="visible"/>
                                      </p:to>
                                    </p:set>
                                    <p:animEffect transition="in" filter="wipe(left)">
                                      <p:cBhvr>
                                        <p:cTn id="37" dur="500"/>
                                        <p:tgtEl>
                                          <p:spTgt spid="23555">
                                            <p:txEl>
                                              <p:charRg st="305" end="3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1676400"/>
            <a:ext cx="8610600" cy="4800600"/>
          </a:xfrm>
          <a:ln/>
        </p:spPr>
        <p:txBody>
          <a:bodyPr vert="horz" wrap="square" lIns="91440" tIns="45720" rIns="91440" bIns="45720" anchor="t"/>
          <a:p>
            <a:pPr eaLnBrk="1" hangingPunct="1">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Factoring Accounts Receivable:</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Selling accounts receivable outright.</a:t>
            </a:r>
            <a:endParaRPr kern="1200" dirty="0">
              <a:latin typeface="Georgia" panose="02040502050405020303" pitchFamily="-103" charset="0"/>
              <a:ea typeface="MS PGothic" panose="020B0600070205080204" pitchFamily="-103" charset="-128"/>
              <a:cs typeface="+mn-cs"/>
            </a:endParaRPr>
          </a:p>
          <a:p>
            <a:pPr eaLnBrk="1" hangingPunct="1">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Leasing:</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Lease assets rather than buying them to avoid tying up capital.</a:t>
            </a:r>
            <a:endParaRPr kern="1200" dirty="0">
              <a:latin typeface="Georgia" panose="02040502050405020303" pitchFamily="-103" charset="0"/>
              <a:ea typeface="MS PGothic" panose="020B0600070205080204" pitchFamily="-103" charset="-128"/>
              <a:cs typeface="+mn-cs"/>
            </a:endParaRPr>
          </a:p>
          <a:p>
            <a:pPr eaLnBrk="1" hangingPunct="1">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Rollovers as Business Startups (ROBS)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Allows entrepreneurs to use their retirement savings to fund their business start-ups.</a:t>
            </a:r>
            <a:endParaRPr kern="1200" dirty="0">
              <a:latin typeface="Georgia" panose="02040502050405020303" pitchFamily="-103" charset="0"/>
              <a:ea typeface="MS PGothic" panose="020B0600070205080204" pitchFamily="-103" charset="-128"/>
              <a:cs typeface="+mn-cs"/>
            </a:endParaRPr>
          </a:p>
          <a:p>
            <a:pPr eaLnBrk="1" hangingPunct="1">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Credit cards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endParaRPr kern="1200" dirty="0">
              <a:latin typeface="Georgia" panose="02040502050405020303" pitchFamily="-103" charset="0"/>
              <a:ea typeface="MS PGothic" panose="020B0600070205080204" pitchFamily="-103" charset="-128"/>
              <a:cs typeface="+mn-cs"/>
            </a:endParaRPr>
          </a:p>
          <a:p>
            <a:pPr lvl="1" eaLnBrk="1" hangingPunct="1">
              <a:spcBef>
                <a:spcPts val="1200"/>
              </a:spcBef>
            </a:pPr>
            <a:endParaRPr kern="1200" dirty="0">
              <a:latin typeface="Georgia" panose="02040502050405020303" pitchFamily="-103" charset="0"/>
              <a:ea typeface="MS PGothic" panose="020B0600070205080204" pitchFamily="-103" charset="-128"/>
              <a:cs typeface="+mn-cs"/>
            </a:endParaRPr>
          </a:p>
          <a:p>
            <a:pPr eaLnBrk="1" hangingPunct="1">
              <a:spcBef>
                <a:spcPts val="120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2185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Other Methods of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2186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31"/>
                                            </p:txEl>
                                          </p:spTgt>
                                        </p:tgtEl>
                                        <p:attrNameLst>
                                          <p:attrName>style.visibility</p:attrName>
                                        </p:attrNameLst>
                                      </p:cBhvr>
                                      <p:to>
                                        <p:strVal val="visible"/>
                                      </p:to>
                                    </p:set>
                                    <p:animEffect transition="in" filter="wipe(left)">
                                      <p:cBhvr>
                                        <p:cTn id="7" dur="500"/>
                                        <p:tgtEl>
                                          <p:spTgt spid="23555">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31" end="69"/>
                                            </p:txEl>
                                          </p:spTgt>
                                        </p:tgtEl>
                                        <p:attrNameLst>
                                          <p:attrName>style.visibility</p:attrName>
                                        </p:attrNameLst>
                                      </p:cBhvr>
                                      <p:to>
                                        <p:strVal val="visible"/>
                                      </p:to>
                                    </p:set>
                                    <p:animEffect transition="in" filter="wipe(left)">
                                      <p:cBhvr>
                                        <p:cTn id="12" dur="500"/>
                                        <p:tgtEl>
                                          <p:spTgt spid="23555">
                                            <p:txEl>
                                              <p:charRg st="31"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69" end="78"/>
                                            </p:txEl>
                                          </p:spTgt>
                                        </p:tgtEl>
                                        <p:attrNameLst>
                                          <p:attrName>style.visibility</p:attrName>
                                        </p:attrNameLst>
                                      </p:cBhvr>
                                      <p:to>
                                        <p:strVal val="visible"/>
                                      </p:to>
                                    </p:set>
                                    <p:animEffect transition="in" filter="wipe(left)">
                                      <p:cBhvr>
                                        <p:cTn id="17" dur="500"/>
                                        <p:tgtEl>
                                          <p:spTgt spid="23555">
                                            <p:txEl>
                                              <p:charRg st="69"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78" end="142"/>
                                            </p:txEl>
                                          </p:spTgt>
                                        </p:tgtEl>
                                        <p:attrNameLst>
                                          <p:attrName>style.visibility</p:attrName>
                                        </p:attrNameLst>
                                      </p:cBhvr>
                                      <p:to>
                                        <p:strVal val="visible"/>
                                      </p:to>
                                    </p:set>
                                    <p:animEffect transition="in" filter="wipe(left)">
                                      <p:cBhvr>
                                        <p:cTn id="22" dur="500"/>
                                        <p:tgtEl>
                                          <p:spTgt spid="23555">
                                            <p:txEl>
                                              <p:charRg st="78" end="1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142" end="180"/>
                                            </p:txEl>
                                          </p:spTgt>
                                        </p:tgtEl>
                                        <p:attrNameLst>
                                          <p:attrName>style.visibility</p:attrName>
                                        </p:attrNameLst>
                                      </p:cBhvr>
                                      <p:to>
                                        <p:strVal val="visible"/>
                                      </p:to>
                                    </p:set>
                                    <p:animEffect transition="in" filter="wipe(left)">
                                      <p:cBhvr>
                                        <p:cTn id="27" dur="500"/>
                                        <p:tgtEl>
                                          <p:spTgt spid="23555">
                                            <p:txEl>
                                              <p:charRg st="142" end="18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180" end="267"/>
                                            </p:txEl>
                                          </p:spTgt>
                                        </p:tgtEl>
                                        <p:attrNameLst>
                                          <p:attrName>style.visibility</p:attrName>
                                        </p:attrNameLst>
                                      </p:cBhvr>
                                      <p:to>
                                        <p:strVal val="visible"/>
                                      </p:to>
                                    </p:set>
                                    <p:animEffect transition="in" filter="wipe(left)">
                                      <p:cBhvr>
                                        <p:cTn id="32" dur="500"/>
                                        <p:tgtEl>
                                          <p:spTgt spid="23555">
                                            <p:txEl>
                                              <p:charRg st="180" end="2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267" end="281"/>
                                            </p:txEl>
                                          </p:spTgt>
                                        </p:tgtEl>
                                        <p:attrNameLst>
                                          <p:attrName>style.visibility</p:attrName>
                                        </p:attrNameLst>
                                      </p:cBhvr>
                                      <p:to>
                                        <p:strVal val="visible"/>
                                      </p:to>
                                    </p:set>
                                    <p:animEffect transition="in" filter="wipe(left)">
                                      <p:cBhvr>
                                        <p:cTn id="37" dur="500"/>
                                        <p:tgtEl>
                                          <p:spTgt spid="23555">
                                            <p:txEl>
                                              <p:charRg st="267"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39725" y="1697038"/>
            <a:ext cx="8453438" cy="4572000"/>
          </a:xfrm>
          <a:ln/>
        </p:spPr>
        <p:txBody>
          <a:bodyPr vert="horz" wrap="square" lIns="91440" tIns="45720" rIns="91440" bIns="45720" anchor="t"/>
          <a:p>
            <a:pPr eaLnBrk="1" hangingPunct="1">
              <a:lnSpc>
                <a:spcPct val="110000"/>
              </a:lnSpc>
              <a:spcBef>
                <a:spcPct val="0"/>
              </a:spcBef>
              <a:buSzPct val="100000"/>
            </a:pPr>
            <a:r>
              <a:rPr sz="2400" kern="1200">
                <a:latin typeface="Georgia" panose="02040502050405020303" pitchFamily="-103" charset="0"/>
                <a:ea typeface="MS PGothic" panose="020B0600070205080204" pitchFamily="-103" charset="-128"/>
                <a:cs typeface="MS PGothic" panose="020B0600070205080204" pitchFamily="-103" charset="-128"/>
              </a:rPr>
              <a:t>Merchant cash advance</a:t>
            </a:r>
            <a:endParaRPr sz="2400"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331470" eaLnBrk="1" hangingPunct="1">
              <a:lnSpc>
                <a:spcPct val="110000"/>
              </a:lnSpc>
              <a:spcBef>
                <a:spcPct val="0"/>
              </a:spcBef>
            </a:pPr>
            <a:r>
              <a:rPr sz="2400" kern="1200">
                <a:latin typeface="Georgia" panose="02040502050405020303" pitchFamily="-103" charset="0"/>
                <a:ea typeface="MS PGothic" panose="020B0600070205080204" pitchFamily="-103" charset="-128"/>
                <a:cs typeface="+mn-cs"/>
              </a:rPr>
              <a:t>A provider pre-purchases credit and debit card receivables at a discount.</a:t>
            </a:r>
            <a:endParaRPr sz="2400" kern="1200">
              <a:latin typeface="Georgia" panose="02040502050405020303" pitchFamily="-103" charset="0"/>
              <a:ea typeface="MS PGothic" panose="020B0600070205080204" pitchFamily="-103" charset="-128"/>
              <a:cs typeface="+mn-cs"/>
            </a:endParaRPr>
          </a:p>
          <a:p>
            <a:pPr eaLnBrk="1" hangingPunct="1">
              <a:spcBef>
                <a:spcPct val="0"/>
              </a:spcBef>
              <a:buSzPct val="100000"/>
            </a:pPr>
            <a:r>
              <a:rPr sz="2400" kern="1200">
                <a:latin typeface="Georgia" panose="02040502050405020303" pitchFamily="-103" charset="0"/>
                <a:ea typeface="MS PGothic" panose="020B0600070205080204" pitchFamily="-103" charset="-128"/>
                <a:cs typeface="MS PGothic" panose="020B0600070205080204" pitchFamily="-103" charset="-128"/>
              </a:rPr>
              <a:t>Peer-to-peer lending</a:t>
            </a:r>
            <a:endParaRPr sz="2400"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331470" eaLnBrk="1" hangingPunct="1">
              <a:spcBef>
                <a:spcPct val="0"/>
              </a:spcBef>
            </a:pPr>
            <a:r>
              <a:rPr sz="2400" kern="1200">
                <a:latin typeface="Georgia" panose="02040502050405020303" pitchFamily="-103" charset="0"/>
                <a:ea typeface="MS PGothic" panose="020B0600070205080204" pitchFamily="-103" charset="-128"/>
                <a:cs typeface="+mn-cs"/>
              </a:rPr>
              <a:t>Web-based platforms that create an online community of lenders who provide funding to creditworthy small businesses.</a:t>
            </a:r>
            <a:endParaRPr sz="2400" kern="1200">
              <a:latin typeface="Georgia" panose="02040502050405020303" pitchFamily="-103" charset="0"/>
              <a:ea typeface="MS PGothic" panose="020B0600070205080204" pitchFamily="-103" charset="-128"/>
              <a:cs typeface="+mn-cs"/>
            </a:endParaRPr>
          </a:p>
          <a:p>
            <a:pPr eaLnBrk="1" hangingPunct="1">
              <a:spcBef>
                <a:spcPct val="0"/>
              </a:spcBef>
              <a:buSzPct val="100000"/>
            </a:pPr>
            <a:r>
              <a:rPr sz="2400" kern="1200">
                <a:latin typeface="Georgia" panose="02040502050405020303" pitchFamily="-103" charset="0"/>
                <a:ea typeface="MS PGothic" panose="020B0600070205080204" pitchFamily="-103" charset="-128"/>
                <a:cs typeface="MS PGothic" panose="020B0600070205080204" pitchFamily="-103" charset="-128"/>
              </a:rPr>
              <a:t>Loan brokers</a:t>
            </a:r>
            <a:endParaRPr sz="2400" kern="1200">
              <a:latin typeface="Georgia" panose="02040502050405020303" pitchFamily="-103" charset="0"/>
              <a:ea typeface="MS PGothic" panose="020B0600070205080204" pitchFamily="-103" charset="-128"/>
              <a:cs typeface="MS PGothic" panose="020B0600070205080204" pitchFamily="-103" charset="-128"/>
            </a:endParaRPr>
          </a:p>
          <a:p>
            <a:pPr marL="803275" lvl="1" indent="-331470" eaLnBrk="1" hangingPunct="1">
              <a:spcBef>
                <a:spcPct val="0"/>
              </a:spcBef>
            </a:pPr>
            <a:r>
              <a:rPr sz="2400" kern="1200">
                <a:latin typeface="Georgia" panose="02040502050405020303" pitchFamily="-103" charset="0"/>
                <a:ea typeface="MS PGothic" panose="020B0600070205080204" pitchFamily="-103" charset="-128"/>
                <a:cs typeface="+mn-cs"/>
              </a:rPr>
              <a:t>Specialize in helping small companies find loans by tapping into a wide network of lenders.</a:t>
            </a:r>
            <a:endParaRPr sz="2400" kern="1200">
              <a:latin typeface="Georgia" panose="02040502050405020303" pitchFamily="-103" charset="0"/>
              <a:ea typeface="MS PGothic" panose="020B0600070205080204" pitchFamily="-103" charset="-128"/>
              <a:cs typeface="+mn-cs"/>
            </a:endParaRPr>
          </a:p>
          <a:p>
            <a:pPr marL="803275" lvl="1" indent="-331470" eaLnBrk="1" hangingPunct="1">
              <a:spcBef>
                <a:spcPts val="1200"/>
              </a:spcBef>
            </a:pPr>
            <a:endParaRPr kern="1200">
              <a:latin typeface="Georgia" panose="02040502050405020303" pitchFamily="-103" charset="0"/>
              <a:ea typeface="MS PGothic" panose="020B0600070205080204" pitchFamily="-103" charset="-128"/>
              <a:cs typeface="+mn-cs"/>
            </a:endParaRPr>
          </a:p>
          <a:p>
            <a:pPr eaLnBrk="1" hangingPunct="1">
              <a:spcBef>
                <a:spcPts val="1200"/>
              </a:spcBef>
              <a:buSzPct val="100000"/>
            </a:pPr>
            <a:endParaRPr sz="3200" kern="1200">
              <a:latin typeface="Georgia" panose="02040502050405020303" pitchFamily="-103" charset="0"/>
              <a:ea typeface="MS PGothic" panose="020B0600070205080204" pitchFamily="-103" charset="-128"/>
              <a:cs typeface="MS PGothic" panose="020B0600070205080204" pitchFamily="-103" charset="-128"/>
            </a:endParaRPr>
          </a:p>
        </p:txBody>
      </p:sp>
      <p:sp>
        <p:nvSpPr>
          <p:cNvPr id="123907"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Other Methods of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23909"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123910" name="TextBox 1"/>
          <p:cNvSpPr txBox="1"/>
          <p:nvPr/>
        </p:nvSpPr>
        <p:spPr>
          <a:xfrm>
            <a:off x="3962400" y="1512888"/>
            <a:ext cx="1209675" cy="369887"/>
          </a:xfrm>
          <a:prstGeom prst="rect">
            <a:avLst/>
          </a:prstGeom>
          <a:noFill/>
          <a:ln w="9525">
            <a:noFill/>
          </a:ln>
        </p:spPr>
        <p:txBody>
          <a:bodyPr wrap="none">
            <a:spAutoFit/>
          </a:bodyPr>
          <a:p>
            <a:r>
              <a:rPr dirty="0">
                <a:latin typeface="Garamond" panose="02020404030301010803" pitchFamily="-103" charset="0"/>
              </a:rPr>
              <a:t>(continued)</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22"/>
                                            </p:txEl>
                                          </p:spTgt>
                                        </p:tgtEl>
                                        <p:attrNameLst>
                                          <p:attrName>style.visibility</p:attrName>
                                        </p:attrNameLst>
                                      </p:cBhvr>
                                      <p:to>
                                        <p:strVal val="visible"/>
                                      </p:to>
                                    </p:set>
                                    <p:animEffect transition="in" filter="wipe(left)">
                                      <p:cBhvr>
                                        <p:cTn id="7" dur="500"/>
                                        <p:tgtEl>
                                          <p:spTgt spid="23555">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22" end="96"/>
                                            </p:txEl>
                                          </p:spTgt>
                                        </p:tgtEl>
                                        <p:attrNameLst>
                                          <p:attrName>style.visibility</p:attrName>
                                        </p:attrNameLst>
                                      </p:cBhvr>
                                      <p:to>
                                        <p:strVal val="visible"/>
                                      </p:to>
                                    </p:set>
                                    <p:animEffect transition="in" filter="wipe(left)">
                                      <p:cBhvr>
                                        <p:cTn id="12" dur="500"/>
                                        <p:tgtEl>
                                          <p:spTgt spid="23555">
                                            <p:txEl>
                                              <p:charRg st="22"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96" end="117"/>
                                            </p:txEl>
                                          </p:spTgt>
                                        </p:tgtEl>
                                        <p:attrNameLst>
                                          <p:attrName>style.visibility</p:attrName>
                                        </p:attrNameLst>
                                      </p:cBhvr>
                                      <p:to>
                                        <p:strVal val="visible"/>
                                      </p:to>
                                    </p:set>
                                    <p:animEffect transition="in" filter="wipe(left)">
                                      <p:cBhvr>
                                        <p:cTn id="17" dur="500"/>
                                        <p:tgtEl>
                                          <p:spTgt spid="23555">
                                            <p:txEl>
                                              <p:charRg st="96"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17" end="234"/>
                                            </p:txEl>
                                          </p:spTgt>
                                        </p:tgtEl>
                                        <p:attrNameLst>
                                          <p:attrName>style.visibility</p:attrName>
                                        </p:attrNameLst>
                                      </p:cBhvr>
                                      <p:to>
                                        <p:strVal val="visible"/>
                                      </p:to>
                                    </p:set>
                                    <p:animEffect transition="in" filter="wipe(left)">
                                      <p:cBhvr>
                                        <p:cTn id="22" dur="500"/>
                                        <p:tgtEl>
                                          <p:spTgt spid="23555">
                                            <p:txEl>
                                              <p:charRg st="117" end="2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34" end="247"/>
                                            </p:txEl>
                                          </p:spTgt>
                                        </p:tgtEl>
                                        <p:attrNameLst>
                                          <p:attrName>style.visibility</p:attrName>
                                        </p:attrNameLst>
                                      </p:cBhvr>
                                      <p:to>
                                        <p:strVal val="visible"/>
                                      </p:to>
                                    </p:set>
                                    <p:animEffect transition="in" filter="wipe(left)">
                                      <p:cBhvr>
                                        <p:cTn id="27" dur="500"/>
                                        <p:tgtEl>
                                          <p:spTgt spid="23555">
                                            <p:txEl>
                                              <p:charRg st="234"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247" end="339"/>
                                            </p:txEl>
                                          </p:spTgt>
                                        </p:tgtEl>
                                        <p:attrNameLst>
                                          <p:attrName>style.visibility</p:attrName>
                                        </p:attrNameLst>
                                      </p:cBhvr>
                                      <p:to>
                                        <p:strVal val="visible"/>
                                      </p:to>
                                    </p:set>
                                    <p:animEffect transition="in" filter="wipe(left)">
                                      <p:cBhvr>
                                        <p:cTn id="32" dur="500"/>
                                        <p:tgtEl>
                                          <p:spTgt spid="23555">
                                            <p:txEl>
                                              <p:charRg st="247" end="3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81000" y="1676400"/>
            <a:ext cx="8610600" cy="4800600"/>
          </a:xfrm>
          <a:ln/>
        </p:spPr>
        <p:txBody>
          <a:bodyPr vert="horz" wrap="square" lIns="91440" tIns="45720" rIns="91440" bIns="45720" anchor="t"/>
          <a:p>
            <a:pPr marL="457200" indent="-3479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Capital is key for entrepreneurs.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In the face of a capital crunch, business’s need for capital has never been greater.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marL="457200" indent="-347980" eaLnBrk="1" hangingPunct="1">
              <a:spcBef>
                <a:spcPct val="0"/>
              </a:spcBef>
              <a:buSzPct val="100000"/>
            </a:pPr>
            <a:r>
              <a:rPr sz="3000" kern="1200" dirty="0">
                <a:latin typeface="Georgia" panose="02040502050405020303" pitchFamily="-103" charset="0"/>
                <a:ea typeface="MS PGothic" panose="020B0600070205080204" pitchFamily="-103" charset="-128"/>
                <a:cs typeface="MS PGothic" panose="020B0600070205080204" pitchFamily="-103" charset="-128"/>
              </a:rPr>
              <a:t>Sources of capital include: </a:t>
            </a:r>
            <a:endParaRPr sz="3000"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Family and Friends</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Angel Investors</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Initial Public Offering</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Traditional Bank Loan</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Asset-based Borrowing</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Federal, SBA Loans, and others </a:t>
            </a:r>
            <a:endParaRPr kern="1200" dirty="0">
              <a:latin typeface="Georgia" panose="02040502050405020303" pitchFamily="-103" charset="0"/>
              <a:ea typeface="MS PGothic" panose="020B0600070205080204" pitchFamily="-103" charset="-128"/>
              <a:cs typeface="+mn-cs"/>
            </a:endParaRPr>
          </a:p>
          <a:p>
            <a:pPr lvl="1" eaLnBrk="1" hangingPunct="1">
              <a:lnSpc>
                <a:spcPct val="90000"/>
              </a:lnSpc>
              <a:spcBef>
                <a:spcPts val="1200"/>
              </a:spcBef>
            </a:pPr>
            <a:endParaRPr kern="1200" dirty="0">
              <a:latin typeface="Georgia" panose="02040502050405020303" pitchFamily="-103" charset="0"/>
              <a:ea typeface="MS PGothic" panose="020B0600070205080204" pitchFamily="-103" charset="-128"/>
              <a:cs typeface="+mn-cs"/>
            </a:endParaRPr>
          </a:p>
          <a:p>
            <a:pPr marL="457200" indent="-347980" eaLnBrk="1" hangingPunct="1">
              <a:lnSpc>
                <a:spcPct val="90000"/>
              </a:lnSpc>
              <a:spcBef>
                <a:spcPts val="1200"/>
              </a:spcBef>
              <a:buSzPct val="100000"/>
            </a:pPr>
            <a:endParaRPr sz="3200" kern="1200" dirty="0">
              <a:latin typeface="Georgia" panose="02040502050405020303" pitchFamily="-103" charset="0"/>
              <a:ea typeface="MS PGothic" panose="020B0600070205080204" pitchFamily="-103" charset="-128"/>
              <a:cs typeface="MS PGothic" panose="020B0600070205080204" pitchFamily="-103" charset="-128"/>
            </a:endParaRPr>
          </a:p>
        </p:txBody>
      </p:sp>
      <p:sp>
        <p:nvSpPr>
          <p:cNvPr id="125955"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0" y="152400"/>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Conclusion</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12595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35"/>
                                            </p:txEl>
                                          </p:spTgt>
                                        </p:tgtEl>
                                        <p:attrNameLst>
                                          <p:attrName>style.visibility</p:attrName>
                                        </p:attrNameLst>
                                      </p:cBhvr>
                                      <p:to>
                                        <p:strVal val="visible"/>
                                      </p:to>
                                    </p:set>
                                    <p:animEffect transition="in" filter="wipe(left)">
                                      <p:cBhvr>
                                        <p:cTn id="7" dur="500"/>
                                        <p:tgtEl>
                                          <p:spTgt spid="23555">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35" end="121"/>
                                            </p:txEl>
                                          </p:spTgt>
                                        </p:tgtEl>
                                        <p:attrNameLst>
                                          <p:attrName>style.visibility</p:attrName>
                                        </p:attrNameLst>
                                      </p:cBhvr>
                                      <p:to>
                                        <p:strVal val="visible"/>
                                      </p:to>
                                    </p:set>
                                    <p:animEffect transition="in" filter="wipe(left)">
                                      <p:cBhvr>
                                        <p:cTn id="12" dur="500"/>
                                        <p:tgtEl>
                                          <p:spTgt spid="23555">
                                            <p:txEl>
                                              <p:charRg st="35" end="1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121" end="150"/>
                                            </p:txEl>
                                          </p:spTgt>
                                        </p:tgtEl>
                                        <p:attrNameLst>
                                          <p:attrName>style.visibility</p:attrName>
                                        </p:attrNameLst>
                                      </p:cBhvr>
                                      <p:to>
                                        <p:strVal val="visible"/>
                                      </p:to>
                                    </p:set>
                                    <p:animEffect transition="in" filter="wipe(left)">
                                      <p:cBhvr>
                                        <p:cTn id="17" dur="500"/>
                                        <p:tgtEl>
                                          <p:spTgt spid="23555">
                                            <p:txEl>
                                              <p:charRg st="121" end="1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50" end="169"/>
                                            </p:txEl>
                                          </p:spTgt>
                                        </p:tgtEl>
                                        <p:attrNameLst>
                                          <p:attrName>style.visibility</p:attrName>
                                        </p:attrNameLst>
                                      </p:cBhvr>
                                      <p:to>
                                        <p:strVal val="visible"/>
                                      </p:to>
                                    </p:set>
                                    <p:animEffect transition="in" filter="wipe(left)">
                                      <p:cBhvr>
                                        <p:cTn id="22" dur="500"/>
                                        <p:tgtEl>
                                          <p:spTgt spid="23555">
                                            <p:txEl>
                                              <p:charRg st="150" end="1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169" end="185"/>
                                            </p:txEl>
                                          </p:spTgt>
                                        </p:tgtEl>
                                        <p:attrNameLst>
                                          <p:attrName>style.visibility</p:attrName>
                                        </p:attrNameLst>
                                      </p:cBhvr>
                                      <p:to>
                                        <p:strVal val="visible"/>
                                      </p:to>
                                    </p:set>
                                    <p:animEffect transition="in" filter="wipe(left)">
                                      <p:cBhvr>
                                        <p:cTn id="27" dur="500"/>
                                        <p:tgtEl>
                                          <p:spTgt spid="23555">
                                            <p:txEl>
                                              <p:charRg st="169"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charRg st="185" end="209"/>
                                            </p:txEl>
                                          </p:spTgt>
                                        </p:tgtEl>
                                        <p:attrNameLst>
                                          <p:attrName>style.visibility</p:attrName>
                                        </p:attrNameLst>
                                      </p:cBhvr>
                                      <p:to>
                                        <p:strVal val="visible"/>
                                      </p:to>
                                    </p:set>
                                    <p:animEffect transition="in" filter="wipe(left)">
                                      <p:cBhvr>
                                        <p:cTn id="32" dur="500"/>
                                        <p:tgtEl>
                                          <p:spTgt spid="23555">
                                            <p:txEl>
                                              <p:charRg st="185" end="2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5">
                                            <p:txEl>
                                              <p:charRg st="209" end="231"/>
                                            </p:txEl>
                                          </p:spTgt>
                                        </p:tgtEl>
                                        <p:attrNameLst>
                                          <p:attrName>style.visibility</p:attrName>
                                        </p:attrNameLst>
                                      </p:cBhvr>
                                      <p:to>
                                        <p:strVal val="visible"/>
                                      </p:to>
                                    </p:set>
                                    <p:animEffect transition="in" filter="wipe(left)">
                                      <p:cBhvr>
                                        <p:cTn id="37" dur="500"/>
                                        <p:tgtEl>
                                          <p:spTgt spid="23555">
                                            <p:txEl>
                                              <p:charRg st="209" end="23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5">
                                            <p:txEl>
                                              <p:charRg st="231" end="253"/>
                                            </p:txEl>
                                          </p:spTgt>
                                        </p:tgtEl>
                                        <p:attrNameLst>
                                          <p:attrName>style.visibility</p:attrName>
                                        </p:attrNameLst>
                                      </p:cBhvr>
                                      <p:to>
                                        <p:strVal val="visible"/>
                                      </p:to>
                                    </p:set>
                                    <p:animEffect transition="in" filter="wipe(left)">
                                      <p:cBhvr>
                                        <p:cTn id="42" dur="500"/>
                                        <p:tgtEl>
                                          <p:spTgt spid="23555">
                                            <p:txEl>
                                              <p:charRg st="231" end="25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5">
                                            <p:txEl>
                                              <p:charRg st="253" end="285"/>
                                            </p:txEl>
                                          </p:spTgt>
                                        </p:tgtEl>
                                        <p:attrNameLst>
                                          <p:attrName>style.visibility</p:attrName>
                                        </p:attrNameLst>
                                      </p:cBhvr>
                                      <p:to>
                                        <p:strVal val="visible"/>
                                      </p:to>
                                    </p:set>
                                    <p:animEffect transition="in" filter="wipe(left)">
                                      <p:cBhvr>
                                        <p:cTn id="47" dur="500"/>
                                        <p:tgtEl>
                                          <p:spTgt spid="23555">
                                            <p:txEl>
                                              <p:charRg st="253"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Footer Placeholder 4"/>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12800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pic>
        <p:nvPicPr>
          <p:cNvPr id="128004" name="Picture 4" descr="3293795473_47524415"/>
          <p:cNvPicPr>
            <a:picLocks noGrp="1" noChangeAspect="1"/>
          </p:cNvPicPr>
          <p:nvPr>
            <p:ph type="title"/>
          </p:nvPr>
        </p:nvPicPr>
        <p:blipFill>
          <a:blip r:embed="rId1"/>
          <a:srcRect/>
          <a:stretch>
            <a:fillRect/>
          </a:stretch>
        </p:blipFill>
        <p:spPr>
          <a:xfrm>
            <a:off x="1371600" y="2209800"/>
            <a:ext cx="6145213" cy="1920875"/>
          </a:xfr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304800" y="1752600"/>
            <a:ext cx="8686800" cy="4800600"/>
          </a:xfrm>
          <a:ln/>
        </p:spPr>
        <p:txBody>
          <a:bodyPr vert="horz" wrap="square" lIns="91440" tIns="45720" rIns="91440" bIns="45720" anchor="t"/>
          <a:p>
            <a:pPr marL="514350" indent="-514350" eaLnBrk="1" hangingPunct="1">
              <a:spcBef>
                <a:spcPct val="0"/>
              </a:spcBef>
              <a:buSzPct val="100000"/>
              <a:buFont typeface="Lucida Sans Unicode" panose="020B0602030504020204" pitchFamily="-103" charset="0"/>
              <a:buAutoNum type="arabicPeriod" startAt="6"/>
            </a:pPr>
            <a:r>
              <a:rPr kern="1200">
                <a:latin typeface="Georgia" panose="02040502050405020303" pitchFamily="-103" charset="0"/>
                <a:ea typeface="MS PGothic" panose="020B0600070205080204" pitchFamily="-103" charset="-128"/>
                <a:cs typeface="MS PGothic" panose="020B0600070205080204" pitchFamily="-103" charset="-128"/>
              </a:rPr>
              <a:t>Put social media to work to locate potential investors.</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spcBef>
                <a:spcPct val="0"/>
              </a:spcBef>
              <a:buSzPct val="100000"/>
              <a:buFont typeface="Lucida Sans Unicode" panose="020B0602030504020204" pitchFamily="-103" charset="0"/>
              <a:buAutoNum type="arabicPeriod" startAt="6"/>
            </a:pPr>
            <a:r>
              <a:rPr kern="1200">
                <a:latin typeface="Georgia" panose="02040502050405020303" pitchFamily="-103" charset="0"/>
                <a:ea typeface="MS PGothic" panose="020B0600070205080204" pitchFamily="-103" charset="-128"/>
                <a:cs typeface="MS PGothic" panose="020B0600070205080204" pitchFamily="-103" charset="-128"/>
              </a:rPr>
              <a:t>Be thoroughly prepared before approaching lenders and investors.  </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spcBef>
                <a:spcPct val="0"/>
              </a:spcBef>
              <a:buSzPct val="100000"/>
              <a:buFont typeface="Lucida Sans Unicode" panose="020B0602030504020204" pitchFamily="-103" charset="0"/>
              <a:buAutoNum type="arabicPeriod" startAt="6"/>
            </a:pPr>
            <a:r>
              <a:rPr kern="1200">
                <a:latin typeface="Georgia" panose="02040502050405020303" pitchFamily="-103" charset="0"/>
                <a:ea typeface="MS PGothic" panose="020B0600070205080204" pitchFamily="-103" charset="-128"/>
                <a:cs typeface="MS PGothic" panose="020B0600070205080204" pitchFamily="-103" charset="-128"/>
              </a:rPr>
              <a:t>Entrepreneurs cannot overestimate the importance of making sure that the “chemistry” among themselves, their companies, and their funding sources is a good one.  </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spcBef>
                <a:spcPct val="0"/>
              </a:spcBef>
              <a:buSzPct val="100000"/>
              <a:buFont typeface="Lucida Sans Unicode" panose="020B0602030504020204" pitchFamily="-103" charset="0"/>
              <a:buAutoNum type="arabicPeriod" startAt="6"/>
            </a:pPr>
            <a:r>
              <a:rPr kern="1200">
                <a:latin typeface="Georgia" panose="02040502050405020303" pitchFamily="-103" charset="0"/>
                <a:ea typeface="MS PGothic" panose="020B0600070205080204" pitchFamily="-103" charset="-128"/>
                <a:cs typeface="MS PGothic" panose="020B0600070205080204" pitchFamily="-103" charset="-128"/>
              </a:rPr>
              <a:t>Plan an exit strategy.</a:t>
            </a:r>
            <a:endParaRPr kern="1200">
              <a:latin typeface="Georgia" panose="02040502050405020303" pitchFamily="-103" charset="0"/>
              <a:ea typeface="MS PGothic" panose="020B0600070205080204" pitchFamily="-103" charset="-128"/>
              <a:cs typeface="MS PGothic" panose="020B0600070205080204" pitchFamily="-103" charset="-128"/>
            </a:endParaRPr>
          </a:p>
          <a:p>
            <a:pPr marL="514350" indent="-514350" eaLnBrk="1" hangingPunct="1">
              <a:spcBef>
                <a:spcPct val="0"/>
              </a:spcBef>
              <a:buSzPct val="100000"/>
              <a:buFont typeface="Lucida Sans Unicode" panose="020B0602030504020204" pitchFamily="-103" charset="0"/>
              <a:buAutoNum type="arabicPeriod" startAt="6"/>
            </a:pPr>
            <a:r>
              <a:rPr kern="1200">
                <a:latin typeface="Georgia" panose="02040502050405020303" pitchFamily="-103" charset="0"/>
                <a:ea typeface="MS PGothic" panose="020B0600070205080204" pitchFamily="-103" charset="-128"/>
                <a:cs typeface="MS PGothic" panose="020B0600070205080204" pitchFamily="-103" charset="-128"/>
              </a:rPr>
              <a:t>When capital gets tight remember to bootstrap.</a:t>
            </a:r>
            <a:endParaRPr kern="1200">
              <a:latin typeface="Georgia" panose="02040502050405020303" pitchFamily="-103" charset="0"/>
              <a:ea typeface="MS PGothic" panose="020B0600070205080204" pitchFamily="-103" charset="-128"/>
              <a:cs typeface="MS PGothic" panose="020B0600070205080204" pitchFamily="-103" charset="-128"/>
            </a:endParaRPr>
          </a:p>
        </p:txBody>
      </p:sp>
      <p:sp>
        <p:nvSpPr>
          <p:cNvPr id="2"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The “Secrets” to </a:t>
            </a:r>
            <a:b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br>
            <a:r>
              <a:rPr kumimoji="0" lang="en-US" altLang="en-US" sz="4400" b="1" i="0" u="none" strike="noStrike" kern="1200" cap="none" spc="0" normalizeH="0" baseline="0" noProof="0" dirty="0">
                <a:ln>
                  <a:noFill/>
                </a:ln>
                <a:solidFill>
                  <a:schemeClr val="tx2"/>
                </a:solidFill>
                <a:effectLst/>
                <a:uLnTx/>
                <a:uFillTx/>
                <a:latin typeface="Georgia" panose="02040502050405020303" pitchFamily="-103" charset="0"/>
                <a:ea typeface="+mj-ea"/>
                <a:cs typeface="+mj-cs"/>
              </a:rPr>
              <a:t>Successful Financing</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23557"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
        <p:nvSpPr>
          <p:cNvPr id="23558" name="TextBox 1"/>
          <p:cNvSpPr txBox="1"/>
          <p:nvPr/>
        </p:nvSpPr>
        <p:spPr>
          <a:xfrm>
            <a:off x="3886200" y="1524000"/>
            <a:ext cx="1209675" cy="369888"/>
          </a:xfrm>
          <a:prstGeom prst="rect">
            <a:avLst/>
          </a:prstGeom>
          <a:noFill/>
          <a:ln w="9525">
            <a:noFill/>
          </a:ln>
        </p:spPr>
        <p:txBody>
          <a:bodyPr wrap="none">
            <a:spAutoFit/>
          </a:bodyPr>
          <a:p>
            <a:r>
              <a:rPr dirty="0">
                <a:latin typeface="Garamond" panose="02020404030301010803" pitchFamily="-103" charset="0"/>
              </a:rPr>
              <a:t>(continued)</a:t>
            </a:r>
            <a:endParaRPr dirty="0">
              <a:latin typeface="Garamond" panose="02020404030301010803" pitchFamily="-103"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56"/>
                                            </p:txEl>
                                          </p:spTgt>
                                        </p:tgtEl>
                                        <p:attrNameLst>
                                          <p:attrName>style.visibility</p:attrName>
                                        </p:attrNameLst>
                                      </p:cBhvr>
                                      <p:to>
                                        <p:strVal val="visible"/>
                                      </p:to>
                                    </p:set>
                                    <p:animEffect transition="in" filter="wipe(left)">
                                      <p:cBhvr>
                                        <p:cTn id="7" dur="500"/>
                                        <p:tgtEl>
                                          <p:spTgt spid="23555">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56" end="123"/>
                                            </p:txEl>
                                          </p:spTgt>
                                        </p:tgtEl>
                                        <p:attrNameLst>
                                          <p:attrName>style.visibility</p:attrName>
                                        </p:attrNameLst>
                                      </p:cBhvr>
                                      <p:to>
                                        <p:strVal val="visible"/>
                                      </p:to>
                                    </p:set>
                                    <p:animEffect transition="in" filter="wipe(left)">
                                      <p:cBhvr>
                                        <p:cTn id="12" dur="500"/>
                                        <p:tgtEl>
                                          <p:spTgt spid="23555">
                                            <p:txEl>
                                              <p:charRg st="56"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23" end="286"/>
                                            </p:txEl>
                                          </p:spTgt>
                                        </p:tgtEl>
                                        <p:attrNameLst>
                                          <p:attrName>style.visibility</p:attrName>
                                        </p:attrNameLst>
                                      </p:cBhvr>
                                      <p:to>
                                        <p:strVal val="visible"/>
                                      </p:to>
                                    </p:set>
                                    <p:animEffect transition="in" filter="wipe(left)">
                                      <p:cBhvr>
                                        <p:cTn id="17" dur="500"/>
                                        <p:tgtEl>
                                          <p:spTgt spid="23555">
                                            <p:txEl>
                                              <p:charRg st="123" end="2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286" end="309"/>
                                            </p:txEl>
                                          </p:spTgt>
                                        </p:tgtEl>
                                        <p:attrNameLst>
                                          <p:attrName>style.visibility</p:attrName>
                                        </p:attrNameLst>
                                      </p:cBhvr>
                                      <p:to>
                                        <p:strVal val="visible"/>
                                      </p:to>
                                    </p:set>
                                    <p:animEffect transition="in" filter="wipe(left)">
                                      <p:cBhvr>
                                        <p:cTn id="22" dur="500"/>
                                        <p:tgtEl>
                                          <p:spTgt spid="23555">
                                            <p:txEl>
                                              <p:charRg st="286" end="3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309" end="356"/>
                                            </p:txEl>
                                          </p:spTgt>
                                        </p:tgtEl>
                                        <p:attrNameLst>
                                          <p:attrName>style.visibility</p:attrName>
                                        </p:attrNameLst>
                                      </p:cBhvr>
                                      <p:to>
                                        <p:strVal val="visible"/>
                                      </p:to>
                                    </p:set>
                                    <p:animEffect transition="in" filter="wipe(left)">
                                      <p:cBhvr>
                                        <p:cTn id="27" dur="500"/>
                                        <p:tgtEl>
                                          <p:spTgt spid="23555">
                                            <p:txEl>
                                              <p:charRg st="309" end="3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609600" y="1447800"/>
            <a:ext cx="8229600" cy="4800600"/>
          </a:xfrm>
          <a:ln/>
        </p:spPr>
        <p:txBody>
          <a:bodyPr vert="horz" wrap="square" lIns="91440" tIns="45720" rIns="91440" bIns="45720" anchor="t"/>
          <a:p>
            <a:pPr eaLnBrk="1" hangingPunct="1">
              <a:spcBef>
                <a:spcPct val="0"/>
              </a:spcBef>
              <a:buSzPct val="100000"/>
            </a:pPr>
            <a:r>
              <a:rPr kern="1200" dirty="0">
                <a:latin typeface="Georgia" panose="02040502050405020303" pitchFamily="-103" charset="0"/>
                <a:ea typeface="MS PGothic" panose="020B0600070205080204" pitchFamily="-103" charset="-128"/>
                <a:cs typeface="MS PGothic" panose="020B0600070205080204" pitchFamily="-103" charset="-128"/>
              </a:rPr>
              <a:t>Entrepreneurs must cast a wide net to capture the financing they need to launch their businesses.</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eaLnBrk="1" hangingPunct="1">
              <a:spcBef>
                <a:spcPct val="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Layered financing</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Piecing together capital from multiple sources. </a:t>
            </a:r>
            <a:endParaRPr kern="1200" dirty="0">
              <a:latin typeface="Georgia" panose="02040502050405020303" pitchFamily="-103" charset="0"/>
              <a:ea typeface="MS PGothic" panose="020B0600070205080204" pitchFamily="-103" charset="-128"/>
              <a:cs typeface="+mn-cs"/>
            </a:endParaRPr>
          </a:p>
          <a:p>
            <a:pPr eaLnBrk="1" hangingPunct="1">
              <a:spcBef>
                <a:spcPct val="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Capital</a:t>
            </a:r>
            <a:r>
              <a:rPr kern="1200" dirty="0">
                <a:latin typeface="Georgia" panose="02040502050405020303" pitchFamily="-103" charset="0"/>
                <a:ea typeface="MS PGothic" panose="020B0600070205080204" pitchFamily="-103" charset="-128"/>
                <a:cs typeface="MS PGothic" panose="020B0600070205080204" pitchFamily="-103" charset="-128"/>
              </a:rPr>
              <a:t>: </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Any form of wealth employed to produce more wealth. </a:t>
            </a:r>
            <a:endParaRPr kern="1200" dirty="0">
              <a:latin typeface="Georgia" panose="02040502050405020303" pitchFamily="-103" charset="0"/>
              <a:ea typeface="MS PGothic" panose="020B0600070205080204" pitchFamily="-103" charset="-128"/>
              <a:cs typeface="+mn-cs"/>
            </a:endParaRPr>
          </a:p>
          <a:p>
            <a:pPr lvl="1" eaLnBrk="1" hangingPunct="1">
              <a:spcBef>
                <a:spcPct val="0"/>
              </a:spcBef>
            </a:pPr>
            <a:r>
              <a:rPr kern="1200" dirty="0">
                <a:latin typeface="Georgia" panose="02040502050405020303" pitchFamily="-103" charset="0"/>
                <a:ea typeface="MS PGothic" panose="020B0600070205080204" pitchFamily="-103" charset="-128"/>
                <a:cs typeface="+mn-cs"/>
              </a:rPr>
              <a:t>Two types:</a:t>
            </a:r>
            <a:endParaRPr kern="1200" dirty="0">
              <a:latin typeface="Georgia" panose="02040502050405020303" pitchFamily="-103" charset="0"/>
              <a:ea typeface="MS PGothic" panose="020B0600070205080204" pitchFamily="-103" charset="-128"/>
              <a:cs typeface="+mn-cs"/>
            </a:endParaRPr>
          </a:p>
          <a:p>
            <a:pPr marL="1144905" lvl="2" indent="-514350" eaLnBrk="1" hangingPunct="1">
              <a:spcBef>
                <a:spcPct val="0"/>
              </a:spcBef>
              <a:buSzPct val="100000"/>
              <a:buFont typeface="Lucida Sans Unicode" panose="020B0602030504020204" pitchFamily="-103" charset="0"/>
              <a:buAutoNum type="arabicPeriod"/>
            </a:pPr>
            <a:r>
              <a:rPr kern="1200" dirty="0">
                <a:latin typeface="Georgia" panose="02040502050405020303" pitchFamily="-103" charset="0"/>
                <a:ea typeface="MS PGothic" panose="020B0600070205080204" pitchFamily="-103" charset="-128"/>
                <a:cs typeface="+mn-cs"/>
              </a:rPr>
              <a:t>Equity</a:t>
            </a:r>
            <a:endParaRPr kern="1200" dirty="0">
              <a:latin typeface="Georgia" panose="02040502050405020303" pitchFamily="-103" charset="0"/>
              <a:ea typeface="MS PGothic" panose="020B0600070205080204" pitchFamily="-103" charset="-128"/>
              <a:cs typeface="+mn-cs"/>
            </a:endParaRPr>
          </a:p>
          <a:p>
            <a:pPr marL="1144905" lvl="2" indent="-514350" eaLnBrk="1" hangingPunct="1">
              <a:spcBef>
                <a:spcPct val="0"/>
              </a:spcBef>
              <a:buSzPct val="100000"/>
              <a:buFont typeface="Lucida Sans Unicode" panose="020B0602030504020204" pitchFamily="-103" charset="0"/>
              <a:buAutoNum type="arabicPeriod"/>
            </a:pPr>
            <a:r>
              <a:rPr kern="1200" dirty="0">
                <a:latin typeface="Georgia" panose="02040502050405020303" pitchFamily="-103" charset="0"/>
                <a:ea typeface="MS PGothic" panose="020B0600070205080204" pitchFamily="-103" charset="-128"/>
                <a:cs typeface="+mn-cs"/>
              </a:rPr>
              <a:t>Debt</a:t>
            </a:r>
            <a:endParaRPr kern="1200" dirty="0">
              <a:latin typeface="Georgia" panose="02040502050405020303" pitchFamily="-103" charset="0"/>
              <a:ea typeface="MS PGothic" panose="020B0600070205080204" pitchFamily="-103" charset="-128"/>
              <a:cs typeface="+mn-cs"/>
            </a:endParaRPr>
          </a:p>
          <a:p>
            <a:pPr lvl="1" eaLnBrk="1" hangingPunct="1">
              <a:lnSpc>
                <a:spcPct val="90000"/>
              </a:lnSpc>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25603"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Financing a Business</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25605"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charRg st="0" end="98"/>
                                            </p:txEl>
                                          </p:spTgt>
                                        </p:tgtEl>
                                        <p:attrNameLst>
                                          <p:attrName>style.visibility</p:attrName>
                                        </p:attrNameLst>
                                      </p:cBhvr>
                                      <p:to>
                                        <p:strVal val="visible"/>
                                      </p:to>
                                    </p:set>
                                    <p:animEffect transition="in" filter="wipe(left)">
                                      <p:cBhvr>
                                        <p:cTn id="7" dur="500"/>
                                        <p:tgtEl>
                                          <p:spTgt spid="23555">
                                            <p:txEl>
                                              <p:charRg st="0"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98" end="117"/>
                                            </p:txEl>
                                          </p:spTgt>
                                        </p:tgtEl>
                                        <p:attrNameLst>
                                          <p:attrName>style.visibility</p:attrName>
                                        </p:attrNameLst>
                                      </p:cBhvr>
                                      <p:to>
                                        <p:strVal val="visible"/>
                                      </p:to>
                                    </p:set>
                                    <p:animEffect transition="in" filter="wipe(left)">
                                      <p:cBhvr>
                                        <p:cTn id="12" dur="500"/>
                                        <p:tgtEl>
                                          <p:spTgt spid="23555">
                                            <p:txEl>
                                              <p:charRg st="98"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117" end="166"/>
                                            </p:txEl>
                                          </p:spTgt>
                                        </p:tgtEl>
                                        <p:attrNameLst>
                                          <p:attrName>style.visibility</p:attrName>
                                        </p:attrNameLst>
                                      </p:cBhvr>
                                      <p:to>
                                        <p:strVal val="visible"/>
                                      </p:to>
                                    </p:set>
                                    <p:animEffect transition="in" filter="wipe(left)">
                                      <p:cBhvr>
                                        <p:cTn id="17" dur="500"/>
                                        <p:tgtEl>
                                          <p:spTgt spid="23555">
                                            <p:txEl>
                                              <p:charRg st="117" end="1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166" end="176"/>
                                            </p:txEl>
                                          </p:spTgt>
                                        </p:tgtEl>
                                        <p:attrNameLst>
                                          <p:attrName>style.visibility</p:attrName>
                                        </p:attrNameLst>
                                      </p:cBhvr>
                                      <p:to>
                                        <p:strVal val="visible"/>
                                      </p:to>
                                    </p:set>
                                    <p:animEffect transition="in" filter="wipe(left)">
                                      <p:cBhvr>
                                        <p:cTn id="22" dur="500"/>
                                        <p:tgtEl>
                                          <p:spTgt spid="23555">
                                            <p:txEl>
                                              <p:charRg st="166"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176" end="229"/>
                                            </p:txEl>
                                          </p:spTgt>
                                        </p:tgtEl>
                                        <p:attrNameLst>
                                          <p:attrName>style.visibility</p:attrName>
                                        </p:attrNameLst>
                                      </p:cBhvr>
                                      <p:to>
                                        <p:strVal val="visible"/>
                                      </p:to>
                                    </p:set>
                                    <p:animEffect transition="in" filter="wipe(left)">
                                      <p:cBhvr>
                                        <p:cTn id="27" dur="500"/>
                                        <p:tgtEl>
                                          <p:spTgt spid="23555">
                                            <p:txEl>
                                              <p:charRg st="176" end="2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5">
                                            <p:txEl>
                                              <p:charRg st="229" end="240"/>
                                            </p:txEl>
                                          </p:spTgt>
                                        </p:tgtEl>
                                        <p:attrNameLst>
                                          <p:attrName>style.visibility</p:attrName>
                                        </p:attrNameLst>
                                      </p:cBhvr>
                                      <p:to>
                                        <p:strVal val="visible"/>
                                      </p:to>
                                    </p:set>
                                    <p:animEffect transition="in" filter="wipe(left)">
                                      <p:cBhvr>
                                        <p:cTn id="32" dur="500"/>
                                        <p:tgtEl>
                                          <p:spTgt spid="23555">
                                            <p:txEl>
                                              <p:charRg st="229" end="2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5">
                                            <p:txEl>
                                              <p:charRg st="240" end="247"/>
                                            </p:txEl>
                                          </p:spTgt>
                                        </p:tgtEl>
                                        <p:attrNameLst>
                                          <p:attrName>style.visibility</p:attrName>
                                        </p:attrNameLst>
                                      </p:cBhvr>
                                      <p:to>
                                        <p:strVal val="visible"/>
                                      </p:to>
                                    </p:set>
                                    <p:animEffect transition="in" filter="wipe(left)">
                                      <p:cBhvr>
                                        <p:cTn id="37" dur="500"/>
                                        <p:tgtEl>
                                          <p:spTgt spid="23555">
                                            <p:txEl>
                                              <p:charRg st="240" end="24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55">
                                            <p:txEl>
                                              <p:charRg st="247" end="252"/>
                                            </p:txEl>
                                          </p:spTgt>
                                        </p:tgtEl>
                                        <p:attrNameLst>
                                          <p:attrName>style.visibility</p:attrName>
                                        </p:attrNameLst>
                                      </p:cBhvr>
                                      <p:to>
                                        <p:strVal val="visible"/>
                                      </p:to>
                                    </p:set>
                                    <p:animEffect transition="in" filter="wipe(left)">
                                      <p:cBhvr>
                                        <p:cTn id="42" dur="500"/>
                                        <p:tgtEl>
                                          <p:spTgt spid="23555">
                                            <p:txEl>
                                              <p:charRg st="247"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152400" y="1600200"/>
            <a:ext cx="8686800" cy="4648200"/>
          </a:xfrm>
          <a:ln/>
        </p:spPr>
        <p:txBody>
          <a:bodyPr vert="horz" wrap="square" lIns="91440" tIns="45720" rIns="91440" bIns="45720" anchor="t"/>
          <a:p>
            <a:pPr eaLnBrk="1" hangingPunct="1">
              <a:lnSpc>
                <a:spcPct val="110000"/>
              </a:lnSpc>
              <a:spcBef>
                <a:spcPct val="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Equity capital</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803275" lvl="1" indent="-410845" eaLnBrk="1" hangingPunct="1">
              <a:lnSpc>
                <a:spcPct val="110000"/>
              </a:lnSpc>
              <a:spcBef>
                <a:spcPct val="0"/>
              </a:spcBef>
            </a:pPr>
            <a:r>
              <a:rPr kern="1200" dirty="0">
                <a:latin typeface="Georgia" panose="02040502050405020303" pitchFamily="-103" charset="0"/>
                <a:ea typeface="MS PGothic" panose="020B0600070205080204" pitchFamily="-103" charset="-128"/>
                <a:cs typeface="+mn-cs"/>
              </a:rPr>
              <a:t>Represents the personal investment of the owner(s) in the business.</a:t>
            </a:r>
            <a:endParaRPr kern="1200" dirty="0">
              <a:latin typeface="Georgia" panose="02040502050405020303" pitchFamily="-103" charset="0"/>
              <a:ea typeface="MS PGothic" panose="020B0600070205080204" pitchFamily="-103" charset="-128"/>
              <a:cs typeface="+mn-cs"/>
            </a:endParaRPr>
          </a:p>
          <a:p>
            <a:pPr marL="803275" lvl="1" indent="-410845" eaLnBrk="1" hangingPunct="1">
              <a:lnSpc>
                <a:spcPct val="110000"/>
              </a:lnSpc>
              <a:spcBef>
                <a:spcPct val="0"/>
              </a:spcBef>
            </a:pPr>
            <a:r>
              <a:rPr kern="1200" dirty="0">
                <a:latin typeface="Georgia" panose="02040502050405020303" pitchFamily="-103" charset="0"/>
                <a:ea typeface="MS PGothic" panose="020B0600070205080204" pitchFamily="-103" charset="-128"/>
                <a:cs typeface="+mn-cs"/>
              </a:rPr>
              <a:t>Called </a:t>
            </a:r>
            <a:r>
              <a:rPr i="1" kern="1200" dirty="0">
                <a:latin typeface="Georgia" panose="02040502050405020303" pitchFamily="-103" charset="0"/>
                <a:ea typeface="MS PGothic" panose="020B0600070205080204" pitchFamily="-103" charset="-128"/>
                <a:cs typeface="+mn-cs"/>
              </a:rPr>
              <a:t>risk capital </a:t>
            </a:r>
            <a:r>
              <a:rPr kern="1200" dirty="0">
                <a:latin typeface="Georgia" panose="02040502050405020303" pitchFamily="-103" charset="0"/>
                <a:ea typeface="MS PGothic" panose="020B0600070205080204" pitchFamily="-103" charset="-128"/>
                <a:cs typeface="+mn-cs"/>
              </a:rPr>
              <a:t>because investors assume the risk of losing their money if the business fails.</a:t>
            </a:r>
            <a:endParaRPr kern="1200" dirty="0">
              <a:latin typeface="Georgia" panose="02040502050405020303" pitchFamily="-103" charset="0"/>
              <a:ea typeface="MS PGothic" panose="020B0600070205080204" pitchFamily="-103" charset="-128"/>
              <a:cs typeface="+mn-cs"/>
            </a:endParaRPr>
          </a:p>
          <a:p>
            <a:pPr marL="803275" lvl="1" indent="-410845" eaLnBrk="1" hangingPunct="1">
              <a:lnSpc>
                <a:spcPct val="110000"/>
              </a:lnSpc>
              <a:spcBef>
                <a:spcPct val="0"/>
              </a:spcBef>
            </a:pPr>
            <a:r>
              <a:rPr kern="1200" dirty="0">
                <a:latin typeface="Georgia" panose="02040502050405020303" pitchFamily="-103" charset="0"/>
                <a:ea typeface="MS PGothic" panose="020B0600070205080204" pitchFamily="-103" charset="-128"/>
                <a:cs typeface="+mn-cs"/>
              </a:rPr>
              <a:t>Does </a:t>
            </a:r>
            <a:r>
              <a:rPr i="1" kern="1200" dirty="0">
                <a:latin typeface="Georgia" panose="02040502050405020303" pitchFamily="-103" charset="0"/>
                <a:ea typeface="MS PGothic" panose="020B0600070205080204" pitchFamily="-103" charset="-128"/>
                <a:cs typeface="+mn-cs"/>
              </a:rPr>
              <a:t>not</a:t>
            </a:r>
            <a:r>
              <a:rPr kern="1200" dirty="0">
                <a:latin typeface="Georgia" panose="02040502050405020303" pitchFamily="-103" charset="0"/>
                <a:ea typeface="MS PGothic" panose="020B0600070205080204" pitchFamily="-103" charset="-128"/>
                <a:cs typeface="+mn-cs"/>
              </a:rPr>
              <a:t> have to be repaid with interest like a loan does.</a:t>
            </a:r>
            <a:endParaRPr kern="1200" dirty="0">
              <a:latin typeface="Georgia" panose="02040502050405020303" pitchFamily="-103" charset="0"/>
              <a:ea typeface="MS PGothic" panose="020B0600070205080204" pitchFamily="-103" charset="-128"/>
              <a:cs typeface="+mn-cs"/>
            </a:endParaRPr>
          </a:p>
          <a:p>
            <a:pPr marL="803275" lvl="1" indent="-410845" eaLnBrk="1" hangingPunct="1">
              <a:lnSpc>
                <a:spcPct val="110000"/>
              </a:lnSpc>
              <a:spcBef>
                <a:spcPct val="0"/>
              </a:spcBef>
            </a:pPr>
            <a:r>
              <a:rPr kern="1200" dirty="0">
                <a:latin typeface="Georgia" panose="02040502050405020303" pitchFamily="-103" charset="0"/>
                <a:ea typeface="MS PGothic" panose="020B0600070205080204" pitchFamily="-103" charset="-128"/>
                <a:cs typeface="+mn-cs"/>
              </a:rPr>
              <a:t>But, the entrepreneur must give up some ownership in the company to outside investors.</a:t>
            </a:r>
            <a:endParaRPr kern="1200" dirty="0">
              <a:latin typeface="Georgia" panose="02040502050405020303" pitchFamily="-103" charset="0"/>
              <a:ea typeface="MS PGothic" panose="020B0600070205080204" pitchFamily="-103" charset="-128"/>
              <a:cs typeface="+mn-cs"/>
            </a:endParaRPr>
          </a:p>
          <a:p>
            <a:pPr marL="803275" lvl="1" indent="-410845"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27651"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Equity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27653"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6"/>
                                            </p:txEl>
                                          </p:spTgt>
                                        </p:tgtEl>
                                        <p:attrNameLst>
                                          <p:attrName>style.visibility</p:attrName>
                                        </p:attrNameLst>
                                      </p:cBhvr>
                                      <p:to>
                                        <p:strVal val="visible"/>
                                      </p:to>
                                    </p:set>
                                    <p:animEffect transition="in" filter="wipe(left)">
                                      <p:cBhvr>
                                        <p:cTn id="7" dur="500"/>
                                        <p:tgtEl>
                                          <p:spTgt spid="2355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charRg st="16" end="84"/>
                                            </p:txEl>
                                          </p:spTgt>
                                        </p:tgtEl>
                                        <p:attrNameLst>
                                          <p:attrName>style.visibility</p:attrName>
                                        </p:attrNameLst>
                                      </p:cBhvr>
                                      <p:to>
                                        <p:strVal val="visible"/>
                                      </p:to>
                                    </p:set>
                                    <p:animEffect transition="in" filter="wipe(left)">
                                      <p:cBhvr>
                                        <p:cTn id="12" dur="500"/>
                                        <p:tgtEl>
                                          <p:spTgt spid="23555">
                                            <p:txEl>
                                              <p:charRg st="16"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charRg st="84" end="183"/>
                                            </p:txEl>
                                          </p:spTgt>
                                        </p:tgtEl>
                                        <p:attrNameLst>
                                          <p:attrName>style.visibility</p:attrName>
                                        </p:attrNameLst>
                                      </p:cBhvr>
                                      <p:to>
                                        <p:strVal val="visible"/>
                                      </p:to>
                                    </p:set>
                                    <p:animEffect transition="in" filter="wipe(left)">
                                      <p:cBhvr>
                                        <p:cTn id="17" dur="500"/>
                                        <p:tgtEl>
                                          <p:spTgt spid="23555">
                                            <p:txEl>
                                              <p:charRg st="84" end="1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charRg st="183" end="242"/>
                                            </p:txEl>
                                          </p:spTgt>
                                        </p:tgtEl>
                                        <p:attrNameLst>
                                          <p:attrName>style.visibility</p:attrName>
                                        </p:attrNameLst>
                                      </p:cBhvr>
                                      <p:to>
                                        <p:strVal val="visible"/>
                                      </p:to>
                                    </p:set>
                                    <p:animEffect transition="in" filter="wipe(left)">
                                      <p:cBhvr>
                                        <p:cTn id="22" dur="500"/>
                                        <p:tgtEl>
                                          <p:spTgt spid="23555">
                                            <p:txEl>
                                              <p:charRg st="183" end="2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charRg st="242" end="329"/>
                                            </p:txEl>
                                          </p:spTgt>
                                        </p:tgtEl>
                                        <p:attrNameLst>
                                          <p:attrName>style.visibility</p:attrName>
                                        </p:attrNameLst>
                                      </p:cBhvr>
                                      <p:to>
                                        <p:strVal val="visible"/>
                                      </p:to>
                                    </p:set>
                                    <p:animEffect transition="in" filter="wipe(left)">
                                      <p:cBhvr>
                                        <p:cTn id="27" dur="500"/>
                                        <p:tgtEl>
                                          <p:spTgt spid="23555">
                                            <p:txEl>
                                              <p:charRg st="242" end="3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p:cNvSpPr>
          <p:nvPr>
            <p:ph idx="1"/>
          </p:nvPr>
        </p:nvSpPr>
        <p:spPr>
          <a:xfrm>
            <a:off x="152400" y="1600200"/>
            <a:ext cx="8839200" cy="4648200"/>
          </a:xfrm>
          <a:ln/>
        </p:spPr>
        <p:txBody>
          <a:bodyPr vert="horz" wrap="square" lIns="91440" tIns="45720" rIns="91440" bIns="45720" anchor="t"/>
          <a:p>
            <a:pPr eaLnBrk="1" hangingPunct="1">
              <a:lnSpc>
                <a:spcPct val="110000"/>
              </a:lnSpc>
              <a:spcBef>
                <a:spcPct val="0"/>
              </a:spcBef>
              <a:buSzPct val="100000"/>
            </a:pPr>
            <a:r>
              <a:rPr b="1" kern="1200" dirty="0">
                <a:latin typeface="Georgia" panose="02040502050405020303" pitchFamily="-103" charset="0"/>
                <a:ea typeface="MS PGothic" panose="020B0600070205080204" pitchFamily="-103" charset="-128"/>
                <a:cs typeface="MS PGothic" panose="020B0600070205080204" pitchFamily="-103" charset="-128"/>
              </a:rPr>
              <a:t>Debt capital</a:t>
            </a:r>
            <a:r>
              <a:rPr kern="1200" dirty="0">
                <a:latin typeface="Georgia" panose="02040502050405020303" pitchFamily="-103" charset="0"/>
                <a:ea typeface="MS PGothic" panose="020B0600070205080204" pitchFamily="-103" charset="-128"/>
                <a:cs typeface="MS PGothic" panose="020B0600070205080204" pitchFamily="-103" charset="-128"/>
              </a:rPr>
              <a:t>:</a:t>
            </a:r>
            <a:endParaRPr kern="1200" dirty="0">
              <a:latin typeface="Georgia" panose="02040502050405020303" pitchFamily="-103" charset="0"/>
              <a:ea typeface="MS PGothic" panose="020B0600070205080204" pitchFamily="-103" charset="-128"/>
              <a:cs typeface="MS PGothic" panose="020B0600070205080204" pitchFamily="-103" charset="-128"/>
            </a:endParaRPr>
          </a:p>
          <a:p>
            <a:pPr marL="741680" lvl="1" indent="-349250" eaLnBrk="1" hangingPunct="1">
              <a:spcBef>
                <a:spcPct val="0"/>
              </a:spcBef>
            </a:pPr>
            <a:r>
              <a:rPr sz="3000" kern="1200" dirty="0">
                <a:latin typeface="Georgia" panose="02040502050405020303" pitchFamily="-103" charset="0"/>
                <a:ea typeface="MS PGothic" panose="020B0600070205080204" pitchFamily="-103" charset="-128"/>
                <a:cs typeface="+mn-cs"/>
              </a:rPr>
              <a:t>Must be repaid with interest.</a:t>
            </a:r>
            <a:endParaRPr sz="3000" kern="1200" dirty="0">
              <a:latin typeface="Georgia" panose="02040502050405020303" pitchFamily="-103" charset="0"/>
              <a:ea typeface="MS PGothic" panose="020B0600070205080204" pitchFamily="-103" charset="-128"/>
              <a:cs typeface="+mn-cs"/>
            </a:endParaRPr>
          </a:p>
          <a:p>
            <a:pPr marL="741680" lvl="1" indent="-349250" eaLnBrk="1" hangingPunct="1">
              <a:spcBef>
                <a:spcPct val="0"/>
              </a:spcBef>
            </a:pPr>
            <a:r>
              <a:rPr sz="3000" kern="1200" dirty="0">
                <a:latin typeface="Georgia" panose="02040502050405020303" pitchFamily="-103" charset="0"/>
                <a:ea typeface="MS PGothic" panose="020B0600070205080204" pitchFamily="-103" charset="-128"/>
                <a:cs typeface="+mn-cs"/>
              </a:rPr>
              <a:t>Is carried as a liability on the company’s balance sheet.</a:t>
            </a:r>
            <a:endParaRPr sz="3000" kern="1200" dirty="0">
              <a:latin typeface="Georgia" panose="02040502050405020303" pitchFamily="-103" charset="0"/>
              <a:ea typeface="MS PGothic" panose="020B0600070205080204" pitchFamily="-103" charset="-128"/>
              <a:cs typeface="+mn-cs"/>
            </a:endParaRPr>
          </a:p>
          <a:p>
            <a:pPr marL="741680" lvl="1" indent="-349250" eaLnBrk="1" hangingPunct="1">
              <a:spcBef>
                <a:spcPct val="0"/>
              </a:spcBef>
            </a:pPr>
            <a:r>
              <a:rPr sz="3000" kern="1200" dirty="0">
                <a:latin typeface="Georgia" panose="02040502050405020303" pitchFamily="-103" charset="0"/>
                <a:ea typeface="MS PGothic" panose="020B0600070205080204" pitchFamily="-103" charset="-128"/>
                <a:cs typeface="+mn-cs"/>
              </a:rPr>
              <a:t>Can be just as difficult to secure as equity financing, even though sources of debt financing are more numerous.</a:t>
            </a:r>
            <a:endParaRPr sz="3000" kern="1200" dirty="0">
              <a:latin typeface="Georgia" panose="02040502050405020303" pitchFamily="-103" charset="0"/>
              <a:ea typeface="MS PGothic" panose="020B0600070205080204" pitchFamily="-103" charset="-128"/>
              <a:cs typeface="+mn-cs"/>
            </a:endParaRPr>
          </a:p>
          <a:p>
            <a:pPr marL="741680" lvl="1" indent="-349250" eaLnBrk="1" hangingPunct="1">
              <a:spcBef>
                <a:spcPct val="0"/>
              </a:spcBef>
            </a:pPr>
            <a:r>
              <a:rPr sz="3000" kern="1200" dirty="0">
                <a:latin typeface="Georgia" panose="02040502050405020303" pitchFamily="-103" charset="0"/>
                <a:ea typeface="MS PGothic" panose="020B0600070205080204" pitchFamily="-103" charset="-128"/>
                <a:cs typeface="+mn-cs"/>
              </a:rPr>
              <a:t>Can be expensive, especially for small companies, because of the risk/return tradeoff.</a:t>
            </a:r>
            <a:endParaRPr sz="3000" kern="1200" dirty="0">
              <a:latin typeface="Georgia" panose="02040502050405020303" pitchFamily="-103" charset="0"/>
              <a:ea typeface="MS PGothic" panose="020B0600070205080204" pitchFamily="-103" charset="-128"/>
              <a:cs typeface="+mn-cs"/>
            </a:endParaRPr>
          </a:p>
          <a:p>
            <a:pPr marL="741680" lvl="1" indent="-349250" eaLnBrk="1" hangingPunct="1">
              <a:spcBef>
                <a:spcPts val="1200"/>
              </a:spcBef>
            </a:pPr>
            <a:endParaRPr kern="1200" dirty="0">
              <a:latin typeface="Georgia" panose="02040502050405020303" pitchFamily="-103" charset="0"/>
              <a:ea typeface="MS PGothic" panose="020B0600070205080204" pitchFamily="-103" charset="-128"/>
              <a:cs typeface="+mn-cs"/>
            </a:endParaRPr>
          </a:p>
        </p:txBody>
      </p:sp>
      <p:sp>
        <p:nvSpPr>
          <p:cNvPr id="29699" name="Slide Number Placeholder 3"/>
          <p:cNvSpPr txBox="1">
            <a:spLocks noGrp="1"/>
          </p:cNvSpPr>
          <p:nvPr>
            <p:ph type="sldNum" sz="quarter" idx="4"/>
          </p:nvPr>
        </p:nvSpPr>
        <p:spPr>
          <a:xfrm>
            <a:off x="8229600" y="6338888"/>
            <a:ext cx="884238" cy="476250"/>
          </a:xfrm>
          <a:noFill/>
          <a:ln>
            <a:noFill/>
          </a:ln>
        </p:spPr>
        <p:txBody>
          <a:bodyPr/>
          <a:p>
            <a:pPr eaLnBrk="1" hangingPunct="1"/>
            <a:r>
              <a:rPr sz="1000" dirty="0"/>
              <a:t>13 - </a:t>
            </a:r>
            <a:fld id="{9A0DB2DC-4C9A-4742-B13C-FB6460FD3503}" type="slidenum">
              <a:rPr lang="en-US" sz="1000" dirty="0"/>
            </a:fld>
            <a:endParaRPr lang="en-US" sz="1000" dirty="0"/>
          </a:p>
        </p:txBody>
      </p:sp>
      <p:sp>
        <p:nvSpPr>
          <p:cNvPr id="14338" name="Rectangle 2"/>
          <p:cNvSpPr>
            <a:spLocks noGrp="1" noRot="1" noChangeArrowheads="1"/>
          </p:cNvSpPr>
          <p:nvPr>
            <p:ph type="title"/>
          </p:nvPr>
        </p:nvSpPr>
        <p:spPr>
          <a:xfrm>
            <a:off x="457200" y="152400"/>
            <a:ext cx="83058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rPr>
              <a:t>Debt Capital</a:t>
            </a:r>
            <a:endParaRPr kumimoji="0" lang="en-US" altLang="en-US" sz="4400" b="1" i="0" u="none" strike="noStrike" kern="1200" cap="none" spc="0" normalizeH="0" baseline="0" noProof="0" dirty="0" smtClean="0">
              <a:ln>
                <a:noFill/>
              </a:ln>
              <a:solidFill>
                <a:schemeClr val="tx2"/>
              </a:solidFill>
              <a:effectLst/>
              <a:uLnTx/>
              <a:uFillTx/>
              <a:latin typeface="Georgia" panose="02040502050405020303" pitchFamily="-103" charset="0"/>
              <a:ea typeface="+mj-ea"/>
              <a:cs typeface="+mj-cs"/>
            </a:endParaRPr>
          </a:p>
        </p:txBody>
      </p:sp>
      <p:sp>
        <p:nvSpPr>
          <p:cNvPr id="29701" name="Footer Placeholder 1"/>
          <p:cNvSpPr txBox="1">
            <a:spLocks noGrp="1"/>
          </p:cNvSpPr>
          <p:nvPr>
            <p:ph type="ftr" sz="quarter" idx="3"/>
          </p:nvPr>
        </p:nvSpPr>
        <p:spPr>
          <a:noFill/>
          <a:ln>
            <a:noFill/>
          </a:ln>
        </p:spPr>
        <p:txBody>
          <a:bodyPr anchor="b"/>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Garamond" panose="02020404030301010803" pitchFamily="-103" charset="0"/>
                <a:ea typeface="MS PGothic" panose="020B0600070205080204" pitchFamily="-103" charset="-128"/>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Garamond" panose="02020404030301010803" pitchFamily="-103" charset="0"/>
                <a:ea typeface="MS PGothic" panose="020B0600070205080204" pitchFamily="-103" charset="-128"/>
                <a:cs typeface="+mn-cs"/>
              </a:defRPr>
            </a:lvl5pPr>
          </a:lstStyle>
          <a:p>
            <a:pPr lvl="0" algn="ctr" eaLnBrk="1" hangingPunct="1"/>
            <a:r>
              <a:rPr sz="1000" dirty="0">
                <a:solidFill>
                  <a:schemeClr val="tx2"/>
                </a:solidFill>
              </a:rPr>
              <a:t>Copyright © 2016 Pearson Education, Inc.</a:t>
            </a:r>
            <a:endParaRPr sz="1000" dirty="0">
              <a:solidFill>
                <a:schemeClr val="tx2"/>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14"/>
                                            </p:txEl>
                                          </p:spTgt>
                                        </p:tgtEl>
                                        <p:attrNameLst>
                                          <p:attrName>style.visibility</p:attrName>
                                        </p:attrNameLst>
                                      </p:cBhvr>
                                      <p:to>
                                        <p:strVal val="visible"/>
                                      </p:to>
                                    </p:set>
                                    <p:animEffect transition="in" filter="wipe(left)">
                                      <p:cBhvr>
                                        <p:cTn id="7" dur="500"/>
                                        <p:tgtEl>
                                          <p:spTgt spid="2355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charRg st="14" end="44"/>
                                            </p:txEl>
                                          </p:spTgt>
                                        </p:tgtEl>
                                        <p:attrNameLst>
                                          <p:attrName>style.visibility</p:attrName>
                                        </p:attrNameLst>
                                      </p:cBhvr>
                                      <p:to>
                                        <p:strVal val="visible"/>
                                      </p:to>
                                    </p:set>
                                    <p:animEffect transition="in" filter="wipe(left)">
                                      <p:cBhvr>
                                        <p:cTn id="12" dur="500"/>
                                        <p:tgtEl>
                                          <p:spTgt spid="23555">
                                            <p:txEl>
                                              <p:charRg st="14"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5">
                                            <p:txEl>
                                              <p:charRg st="44" end="102"/>
                                            </p:txEl>
                                          </p:spTgt>
                                        </p:tgtEl>
                                        <p:attrNameLst>
                                          <p:attrName>style.visibility</p:attrName>
                                        </p:attrNameLst>
                                      </p:cBhvr>
                                      <p:to>
                                        <p:strVal val="visible"/>
                                      </p:to>
                                    </p:set>
                                    <p:animEffect transition="in" filter="wipe(left)">
                                      <p:cBhvr>
                                        <p:cTn id="17" dur="500"/>
                                        <p:tgtEl>
                                          <p:spTgt spid="23555">
                                            <p:txEl>
                                              <p:charRg st="44"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5">
                                            <p:txEl>
                                              <p:charRg st="102" end="215"/>
                                            </p:txEl>
                                          </p:spTgt>
                                        </p:tgtEl>
                                        <p:attrNameLst>
                                          <p:attrName>style.visibility</p:attrName>
                                        </p:attrNameLst>
                                      </p:cBhvr>
                                      <p:to>
                                        <p:strVal val="visible"/>
                                      </p:to>
                                    </p:set>
                                    <p:animEffect transition="in" filter="wipe(left)">
                                      <p:cBhvr>
                                        <p:cTn id="22" dur="500"/>
                                        <p:tgtEl>
                                          <p:spTgt spid="23555">
                                            <p:txEl>
                                              <p:charRg st="102" end="2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5">
                                            <p:txEl>
                                              <p:charRg st="215" end="302"/>
                                            </p:txEl>
                                          </p:spTgt>
                                        </p:tgtEl>
                                        <p:attrNameLst>
                                          <p:attrName>style.visibility</p:attrName>
                                        </p:attrNameLst>
                                      </p:cBhvr>
                                      <p:to>
                                        <p:strVal val="visible"/>
                                      </p:to>
                                    </p:set>
                                    <p:animEffect transition="in" filter="wipe(left)">
                                      <p:cBhvr>
                                        <p:cTn id="27" dur="500"/>
                                        <p:tgtEl>
                                          <p:spTgt spid="23555">
                                            <p:txEl>
                                              <p:charRg st="215" end="3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6">
      <a:dk1>
        <a:sysClr val="windowText" lastClr="000000"/>
      </a:dk1>
      <a:lt1>
        <a:sysClr val="window" lastClr="FFFFFF"/>
      </a:lt1>
      <a:dk2>
        <a:srgbClr val="464646"/>
      </a:dk2>
      <a:lt2>
        <a:srgbClr val="DEF5FA"/>
      </a:lt2>
      <a:accent1>
        <a:srgbClr val="35B77B"/>
      </a:accent1>
      <a:accent2>
        <a:srgbClr val="3366FF"/>
      </a:accent2>
      <a:accent3>
        <a:srgbClr val="9933FF"/>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scarb_eesbm8e_ppt_01 (1)</Template>
  <TotalTime>0</TotalTime>
  <Words>15026</Words>
  <Application>WPS Presentation</Application>
  <PresentationFormat/>
  <Paragraphs>768</Paragraphs>
  <Slides>57</Slides>
  <Notes>55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57</vt:i4>
      </vt:variant>
    </vt:vector>
  </HeadingPairs>
  <TitlesOfParts>
    <vt:vector size="77" baseType="lpstr">
      <vt:lpstr>Arial</vt:lpstr>
      <vt:lpstr>SimSun</vt:lpstr>
      <vt:lpstr>Wingdings</vt:lpstr>
      <vt:lpstr>Garamond</vt:lpstr>
      <vt:lpstr>MS PGothic</vt:lpstr>
      <vt:lpstr>Lucida Sans Unicode</vt:lpstr>
      <vt:lpstr>Wingdings 3</vt:lpstr>
      <vt:lpstr>Verdana</vt:lpstr>
      <vt:lpstr>Wingdings 2</vt:lpstr>
      <vt:lpstr>Times New Roman</vt:lpstr>
      <vt:lpstr>David</vt:lpstr>
      <vt:lpstr>Segoe Print</vt:lpstr>
      <vt:lpstr>Impact</vt:lpstr>
      <vt:lpstr>Georgia</vt:lpstr>
      <vt:lpstr>Monotype Sorts</vt:lpstr>
      <vt:lpstr>Wingdings</vt:lpstr>
      <vt:lpstr>Wingdings 2</vt:lpstr>
      <vt:lpstr>Microsoft YaHei</vt:lpstr>
      <vt:lpstr>Arial Unicode MS</vt:lpstr>
      <vt:lpstr>Concourse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1:The Foundations of Entrepreneurship</dc:title>
  <dc:creator>Norman M. Scarborough</dc:creator>
  <dc:description>Esentials, 2/e.</dc:description>
  <cp:lastModifiedBy>Banskota Dipendra</cp:lastModifiedBy>
  <cp:revision>217</cp:revision>
  <cp:lastPrinted>1995-03-21T17:16:20Z</cp:lastPrinted>
  <dcterms:created xsi:type="dcterms:W3CDTF">1997-06-02T08:31:06Z</dcterms:created>
  <dcterms:modified xsi:type="dcterms:W3CDTF">2020-02-27T21:26:16Z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