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42"/>
  </p:handoutMasterIdLst>
  <p:sldIdLst>
    <p:sldId id="337" r:id="rId3"/>
    <p:sldId id="338" r:id="rId4"/>
    <p:sldId id="339" r:id="rId5"/>
    <p:sldId id="340" r:id="rId7"/>
    <p:sldId id="341" r:id="rId8"/>
    <p:sldId id="342" r:id="rId9"/>
    <p:sldId id="343" r:id="rId10"/>
    <p:sldId id="344" r:id="rId11"/>
    <p:sldId id="346" r:id="rId12"/>
    <p:sldId id="345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2" r:id="rId28"/>
    <p:sldId id="361" r:id="rId29"/>
    <p:sldId id="363" r:id="rId30"/>
    <p:sldId id="364" r:id="rId31"/>
    <p:sldId id="365" r:id="rId32"/>
    <p:sldId id="368" r:id="rId33"/>
    <p:sldId id="366" r:id="rId34"/>
    <p:sldId id="369" r:id="rId35"/>
    <p:sldId id="367" r:id="rId36"/>
    <p:sldId id="370" r:id="rId37"/>
    <p:sldId id="371" r:id="rId38"/>
    <p:sldId id="372" r:id="rId39"/>
    <p:sldId id="373" r:id="rId40"/>
    <p:sldId id="374" r:id="rId41"/>
  </p:sldIdLst>
  <p:sldSz cx="9144000" cy="6858000" type="screen4x3"/>
  <p:notesSz cx="68580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anose="02020404030301010803" pitchFamily="-103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anose="02020404030301010803" pitchFamily="-103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anose="02020404030301010803" pitchFamily="-103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anose="02020404030301010803" pitchFamily="-103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anose="02020404030301010803" pitchFamily="-103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anose="02020404030301010803" pitchFamily="-103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anose="02020404030301010803" pitchFamily="-103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anose="02020404030301010803" pitchFamily="-103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aramond" panose="02020404030301010803" pitchFamily="-103" charset="0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6CCFF"/>
    <a:srgbClr val="FCD390"/>
    <a:srgbClr val="000000"/>
    <a:srgbClr val="00FFFF"/>
    <a:srgbClr val="FF0000"/>
    <a:srgbClr val="0099FF"/>
    <a:srgbClr val="99CC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728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806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9850" y="-12700"/>
            <a:ext cx="6005513" cy="51911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03" charset="0"/>
                <a:ea typeface="Arial" panose="020B0604020202020204" pitchFamily="34" charset="0"/>
                <a:cs typeface="Arial" panose="020B0604020202020204" pitchFamily="34" charset="0"/>
              </a:rPr>
              <a:t>ESSENTIALS OF ENTREPRENEURSHIP AND SMALL BUSINESS MANAGEMENT  ●  6E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03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03" charset="0"/>
                <a:ea typeface="Arial" panose="020B0604020202020204" pitchFamily="34" charset="0"/>
                <a:cs typeface="Arial" panose="020B0604020202020204" pitchFamily="34" charset="0"/>
              </a:rPr>
              <a:t>Chapter 12: Managing Cash Flow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03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Rectangle 3"/>
          <p:cNvSpPr/>
          <p:nvPr/>
        </p:nvSpPr>
        <p:spPr>
          <a:xfrm>
            <a:off x="6397625" y="8896350"/>
            <a:ext cx="390525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ctr">
            <a:spAutoFit/>
          </a:bodyPr>
          <a:p>
            <a:pPr lvl="0" algn="r"/>
            <a:fld id="{9A0DB2DC-4C9A-4742-B13C-FB6460FD3503}" type="slidenum">
              <a:rPr lang="en-US" altLang="zh-CN" sz="1400" dirty="0">
                <a:latin typeface="Times New Roman" panose="02020603050405020304" pitchFamily="-103" charset="0"/>
              </a:rPr>
            </a:fld>
            <a:endParaRPr lang="en-US" altLang="zh-CN" sz="1400" dirty="0">
              <a:latin typeface="Times New Roman" panose="02020603050405020304" pitchFamily="-1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0488" tIns="44450" rIns="90488" bIns="4445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Click to edit Master notes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03" charset="0"/>
                <a:ea typeface="MS PGothic" panose="020B0600070205080204" pitchFamily="-103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03" charset="0"/>
              <a:ea typeface="MS PGothic" panose="020B0600070205080204" pitchFamily="-103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03" charset="0"/>
                <a:ea typeface="MS PGothic" panose="020B0600070205080204" pitchFamily="-103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03" charset="0"/>
              <a:ea typeface="MS PGothic" panose="020B0600070205080204" pitchFamily="-103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03" charset="0"/>
                <a:ea typeface="MS PGothic" panose="020B0600070205080204" pitchFamily="-103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03" charset="0"/>
              <a:ea typeface="MS PGothic" panose="020B0600070205080204" pitchFamily="-103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03" charset="0"/>
                <a:ea typeface="MS PGothic" panose="020B0600070205080204" pitchFamily="-103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03" charset="0"/>
              <a:ea typeface="MS PGothic" panose="020B0600070205080204" pitchFamily="-103" charset="-128"/>
              <a:cs typeface="+mn-cs"/>
            </a:endParaRPr>
          </a:p>
        </p:txBody>
      </p:sp>
      <p:sp>
        <p:nvSpPr>
          <p:cNvPr id="15363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8075" y="698500"/>
            <a:ext cx="4641850" cy="34829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69850" y="93663"/>
            <a:ext cx="2217738" cy="306388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-103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-103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-103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-10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-10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-10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-10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-103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103" charset="0"/>
                <a:ea typeface="+mn-ea"/>
                <a:cs typeface="+mn-cs"/>
              </a:rPr>
              <a:t>Chapter 1: Entrepreneurship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103" charset="0"/>
              <a:ea typeface="+mn-ea"/>
              <a:cs typeface="+mn-cs"/>
            </a:endParaRPr>
          </a:p>
        </p:txBody>
      </p:sp>
      <p:sp>
        <p:nvSpPr>
          <p:cNvPr id="15365" name="Rectangle 5"/>
          <p:cNvSpPr/>
          <p:nvPr/>
        </p:nvSpPr>
        <p:spPr>
          <a:xfrm>
            <a:off x="6397625" y="8896350"/>
            <a:ext cx="390525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ctr">
            <a:spAutoFit/>
          </a:bodyPr>
          <a:p>
            <a:pPr lvl="0" algn="r"/>
            <a:fld id="{9A0DB2DC-4C9A-4742-B13C-FB6460FD3503}" type="slidenum">
              <a:rPr lang="en-US" altLang="zh-CN" sz="1400" dirty="0">
                <a:latin typeface="Times New Roman" panose="02020603050405020304" pitchFamily="-103" charset="0"/>
              </a:rPr>
            </a:fld>
            <a:endParaRPr lang="en-US" altLang="zh-CN" sz="1400" dirty="0">
              <a:latin typeface="Times New Roman" panose="02020603050405020304" pitchFamily="-1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03" charset="0"/>
        <a:ea typeface="MS PGothic" panose="020B0600070205080204" pitchFamily="-103" charset="-128"/>
        <a:cs typeface="MS PGothic" panose="020B0600070205080204" pitchFamily="-10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03" charset="0"/>
        <a:ea typeface="MS PGothic" panose="020B0600070205080204" pitchFamily="-10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03" charset="0"/>
        <a:ea typeface="MS PGothic" panose="020B0600070205080204" pitchFamily="-10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03" charset="0"/>
        <a:ea typeface="MS PGothic" panose="020B0600070205080204" pitchFamily="-10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03" charset="0"/>
        <a:ea typeface="MS PGothic" panose="020B0600070205080204" pitchFamily="-103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8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51" name="Group 16"/>
          <p:cNvGrpSpPr/>
          <p:nvPr/>
        </p:nvGrpSpPr>
        <p:grpSpPr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16" name="Freeform 15"/>
            <p:cNvSpPr/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endParaRPr>
            </a:p>
          </p:txBody>
        </p:sp>
        <p:sp>
          <p:nvSpPr>
            <p:cNvPr id="2" name="Freeform 19"/>
            <p:cNvSpPr/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6" name="Text Box 16"/>
          <p:cNvSpPr txBox="1"/>
          <p:nvPr/>
        </p:nvSpPr>
        <p:spPr>
          <a:xfrm>
            <a:off x="2471738" y="6581775"/>
            <a:ext cx="42068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 eaLnBrk="0" hangingPunct="0"/>
            <a:r>
              <a:rPr lang="en-US" sz="1000" dirty="0">
                <a:latin typeface="Arial" panose="020B0604020202020204" pitchFamily="34" charset="0"/>
              </a:rPr>
              <a:t>Copyright </a:t>
            </a:r>
            <a:r>
              <a:rPr lang="en-US" sz="1200" dirty="0">
                <a:latin typeface="Arial" panose="020B0604020202020204" pitchFamily="34" charset="0"/>
              </a:rPr>
              <a:t>©</a:t>
            </a:r>
            <a:r>
              <a:rPr lang="en-US" sz="1000" dirty="0">
                <a:latin typeface="Arial" panose="020B0604020202020204" pitchFamily="34" charset="0"/>
              </a:rPr>
              <a:t> 2014 Pearson Education, Inc. Publishing as Prentice Hall</a:t>
            </a:r>
            <a:endParaRPr lang="en-US" sz="1000" dirty="0">
              <a:latin typeface="Arial" panose="020B0604020202020204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21" name="Date Placeholder 2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rgbClr val="FFFFFF"/>
                </a:solidFill>
                <a:latin typeface="Garamond" panose="02020404030301010803" pitchFamily="-103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  <p:sp>
        <p:nvSpPr>
          <p:cNvPr id="23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3840163" y="6405563"/>
            <a:ext cx="32004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ctr" fontAlgn="base"/>
            <a:r>
              <a:rPr sz="1000" strike="noStrike" noProof="1" dirty="0">
                <a:solidFill>
                  <a:srgbClr val="E8F3EC"/>
                </a:solidFill>
                <a:latin typeface="Garamond" panose="02020404030301010803" pitchFamily="-103" charset="0"/>
                <a:ea typeface="+mn-ea"/>
                <a:cs typeface="+mn-cs"/>
              </a:rPr>
              <a:t>Copyright © 2016 Pearson Education, Inc.</a:t>
            </a:r>
            <a:endParaRPr sz="1000" strike="noStrike" noProof="1" dirty="0">
              <a:solidFill>
                <a:srgbClr val="E8F3EC"/>
              </a:solidFill>
            </a:endParaRPr>
          </a:p>
        </p:txBody>
      </p:sp>
      <p:sp>
        <p:nvSpPr>
          <p:cNvPr id="24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458200" y="6408738"/>
            <a:ext cx="5556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sz="1800" strike="noStrike" noProof="1" dirty="0">
                <a:solidFill>
                  <a:srgbClr val="FFFFFF"/>
                </a:solidFill>
                <a:latin typeface="Garamond" panose="02020404030301010803" pitchFamily="-103" charset="0"/>
                <a:ea typeface="+mn-ea"/>
                <a:cs typeface="+mn-cs"/>
              </a:rPr>
            </a:fld>
            <a:endParaRPr lang="en-US" sz="18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Garamond" panose="02020404030301010803" pitchFamily="-103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0163" y="6405563"/>
            <a:ext cx="32004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rPr>
              <a:t>Ch. 12: Managing Cash Flow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08738"/>
            <a:ext cx="5556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fontAlgn="base"/>
            <a:r>
              <a:rPr sz="1800" strike="noStrike" noProof="1" dirty="0">
                <a:latin typeface="Garamond" panose="02020404030301010803" pitchFamily="-103" charset="0"/>
                <a:ea typeface="+mn-ea"/>
                <a:cs typeface="+mn-cs"/>
              </a:rPr>
              <a:t>12 - </a:t>
            </a:r>
            <a:fld id="{9A0DB2DC-4C9A-4742-B13C-FB6460FD3503}" type="slidenum">
              <a:rPr lang="en-US" sz="1800" strike="noStrike" noProof="1" dirty="0">
                <a:latin typeface="Garamond" panose="02020404030301010803" pitchFamily="-103" charset="0"/>
                <a:ea typeface="+mn-ea"/>
                <a:cs typeface="+mn-cs"/>
              </a:rPr>
            </a:fld>
            <a:endParaRPr lang="en-US" sz="1800" strike="noStrike" noProof="1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Garamond" panose="02020404030301010803" pitchFamily="-103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0163" y="6405563"/>
            <a:ext cx="32004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rPr>
              <a:t>Ch. 12: Managing Cash Flow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08738"/>
            <a:ext cx="5556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fontAlgn="base"/>
            <a:r>
              <a:rPr sz="1800" strike="noStrike" noProof="1" dirty="0">
                <a:latin typeface="Garamond" panose="02020404030301010803" pitchFamily="-103" charset="0"/>
                <a:ea typeface="+mn-ea"/>
                <a:cs typeface="+mn-cs"/>
              </a:rPr>
              <a:t>12 - </a:t>
            </a:r>
            <a:fld id="{9A0DB2DC-4C9A-4742-B13C-FB6460FD3503}" type="slidenum">
              <a:rPr lang="en-US" sz="1800" strike="noStrike" noProof="1" dirty="0">
                <a:latin typeface="Garamond" panose="02020404030301010803" pitchFamily="-103" charset="0"/>
                <a:ea typeface="+mn-ea"/>
                <a:cs typeface="+mn-cs"/>
              </a:rPr>
            </a:fld>
            <a:endParaRPr lang="en-US" sz="1800" strike="noStrike" noProof="1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58200" y="6408738"/>
            <a:ext cx="5556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fontAlgn="base"/>
            <a:r>
              <a:rPr sz="1800" strike="noStrike" noProof="1" dirty="0">
                <a:latin typeface="Garamond" panose="02020404030301010803" pitchFamily="-103" charset="0"/>
                <a:ea typeface="+mn-ea"/>
                <a:cs typeface="+mn-cs"/>
              </a:rPr>
              <a:t>12 - </a:t>
            </a:r>
            <a:fld id="{9A0DB2DC-4C9A-4742-B13C-FB6460FD3503}" type="slidenum">
              <a:rPr lang="en-US" sz="1800" strike="noStrike" noProof="1" dirty="0">
                <a:latin typeface="Garamond" panose="02020404030301010803" pitchFamily="-103" charset="0"/>
                <a:ea typeface="+mn-ea"/>
                <a:cs typeface="+mn-cs"/>
              </a:rPr>
            </a:fld>
            <a:endParaRPr lang="en-US" sz="1800" strike="noStrike" noProof="1" dirty="0"/>
          </a:p>
        </p:txBody>
      </p:sp>
      <p:sp>
        <p:nvSpPr>
          <p:cNvPr id="12" name="Rectangle 14"/>
          <p:cNvSpPr>
            <a:spLocks noGrp="1" noChangeArrowheads="1"/>
          </p:cNvSpPr>
          <p:nvPr>
            <p:ph type="ftr" sz="quarter" idx="13"/>
          </p:nvPr>
        </p:nvSpPr>
        <p:spPr>
          <a:xfrm>
            <a:off x="3840163" y="6405563"/>
            <a:ext cx="32004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rPr>
              <a:t>Ch. 12: Managing Cash Flow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58200" y="6408738"/>
            <a:ext cx="5556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fontAlgn="base"/>
            <a:r>
              <a:rPr sz="1800" strike="noStrike" noProof="1" dirty="0">
                <a:latin typeface="Garamond" panose="02020404030301010803" pitchFamily="-103" charset="0"/>
                <a:ea typeface="+mn-ea"/>
                <a:cs typeface="+mn-cs"/>
              </a:rPr>
              <a:t>12 - </a:t>
            </a:r>
            <a:fld id="{9A0DB2DC-4C9A-4742-B13C-FB6460FD3503}" type="slidenum">
              <a:rPr lang="en-US" sz="1800" strike="noStrike" noProof="1" dirty="0">
                <a:latin typeface="Garamond" panose="02020404030301010803" pitchFamily="-103" charset="0"/>
                <a:ea typeface="+mn-ea"/>
                <a:cs typeface="+mn-cs"/>
              </a:rPr>
            </a:fld>
            <a:endParaRPr lang="en-US" sz="1800" strike="noStrike" noProof="1" dirty="0"/>
          </a:p>
        </p:txBody>
      </p:sp>
      <p:sp>
        <p:nvSpPr>
          <p:cNvPr id="1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840163" y="6405563"/>
            <a:ext cx="32004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rPr>
              <a:t>Ch. 12: Managing Cash Flow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371600"/>
            <a:ext cx="9144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500"/>
          </a:xfrm>
        </p:spPr>
        <p:txBody>
          <a:bodyPr/>
          <a:lstStyle>
            <a:lvl1pPr marL="365125" indent="-255905">
              <a:buClrTx/>
              <a:buSzPct val="100000"/>
              <a:buFont typeface="Wingdings" panose="05000000000000000000" pitchFamily="2" charset="2"/>
              <a:buChar char="v"/>
              <a:defRPr sz="2800">
                <a:latin typeface="Georgia" panose="02040502050405020303" pitchFamily="-103" charset="0"/>
              </a:defRPr>
            </a:lvl1pPr>
            <a:lvl2pPr marL="621030" indent="-228600">
              <a:buClrTx/>
              <a:buFont typeface="Wingdings" panose="05000000000000000000" pitchFamily="2" charset="2"/>
              <a:buChar char="v"/>
              <a:defRPr sz="2800">
                <a:latin typeface="Georgia" panose="02040502050405020303" pitchFamily="-103" charset="0"/>
              </a:defRPr>
            </a:lvl2pPr>
            <a:lvl3pPr marL="859155" indent="-228600">
              <a:buClrTx/>
              <a:buFont typeface="Wingdings" panose="05000000000000000000" pitchFamily="2" charset="2"/>
              <a:buChar char="v"/>
              <a:defRPr sz="2800">
                <a:latin typeface="Georgia" panose="02040502050405020303" pitchFamily="-103" charset="0"/>
              </a:defRPr>
            </a:lvl3pPr>
            <a:lvl4pPr marL="1143000" indent="-228600">
              <a:buClrTx/>
              <a:buFont typeface="Wingdings" panose="05000000000000000000" pitchFamily="2" charset="2"/>
              <a:buChar char="v"/>
              <a:defRPr>
                <a:latin typeface="Georgia" panose="02040502050405020303" pitchFamily="-103" charset="0"/>
              </a:defRPr>
            </a:lvl4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 rtlCol="0"/>
          <a:lstStyle>
            <a:lvl1pPr algn="ctr">
              <a:defRPr sz="4400">
                <a:effectLst/>
                <a:latin typeface="Georgia" panose="02040502050405020303" pitchFamily="-103" charset="0"/>
              </a:defRPr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408738"/>
            <a:ext cx="40386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lang="en-US" sz="100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rPr>
              <a:t>Ch. 12: Managing Cash Flow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08738"/>
            <a:ext cx="5556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fontAlgn="base"/>
            <a:r>
              <a:rPr sz="1800" strike="noStrike" noProof="1" dirty="0">
                <a:solidFill>
                  <a:schemeClr val="tx2"/>
                </a:solidFill>
                <a:latin typeface="Garamond" panose="02020404030301010803" pitchFamily="-103" charset="0"/>
                <a:ea typeface="+mn-ea"/>
                <a:cs typeface="+mn-cs"/>
              </a:rPr>
              <a:t>12 - </a:t>
            </a:r>
            <a:fld id="{9A0DB2DC-4C9A-4742-B13C-FB6460FD3503}" type="slidenum">
              <a:rPr lang="en-US" sz="1800" strike="noStrike" noProof="1" dirty="0">
                <a:solidFill>
                  <a:schemeClr val="tx2"/>
                </a:solidFill>
                <a:latin typeface="Garamond" panose="02020404030301010803" pitchFamily="-103" charset="0"/>
                <a:ea typeface="+mn-ea"/>
                <a:cs typeface="+mn-cs"/>
              </a:rPr>
            </a:fld>
            <a:endParaRPr lang="en-US" sz="1800" strike="noStrike" noProof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Chevron 10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82D7A6">
                  <a:alpha val="100000"/>
                </a:srgbClr>
              </a:gs>
              <a:gs pos="28000">
                <a:srgbClr val="55D18F">
                  <a:alpha val="100000"/>
                </a:srgbClr>
              </a:gs>
              <a:gs pos="100000">
                <a:srgbClr val="1B9E62">
                  <a:alpha val="100000"/>
                </a:srgbClr>
              </a:gs>
            </a:gsLst>
            <a:lin ang="5400000"/>
            <a:tileRect/>
          </a:gradFill>
          <a:ln w="3175" cap="rnd" cmpd="sng">
            <a:solidFill>
              <a:srgbClr val="248659"/>
            </a:solidFill>
            <a:prstDash val="solid"/>
            <a:miter/>
            <a:headEnd type="none" w="med" len="med"/>
            <a:tailEnd type="none" w="med" len="med"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p>
            <a:pPr lvl="0" eaLnBrk="0" hangingPunct="0"/>
            <a:endParaRPr lang="en-US" sz="1800">
              <a:solidFill>
                <a:srgbClr val="FFFFFF"/>
              </a:solidFill>
              <a:latin typeface="Lucida Sans Unicode" panose="020B0602030504020204" pitchFamily="-103" charset="0"/>
            </a:endParaRPr>
          </a:p>
        </p:txBody>
      </p:sp>
      <p:sp>
        <p:nvSpPr>
          <p:cNvPr id="4105" name="Chevron 11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82D7A6">
                  <a:alpha val="100000"/>
                </a:srgbClr>
              </a:gs>
              <a:gs pos="28000">
                <a:srgbClr val="55D18F">
                  <a:alpha val="100000"/>
                </a:srgbClr>
              </a:gs>
              <a:gs pos="100000">
                <a:srgbClr val="1B9E62">
                  <a:alpha val="100000"/>
                </a:srgbClr>
              </a:gs>
            </a:gsLst>
            <a:lin ang="5400000"/>
            <a:tileRect/>
          </a:gradFill>
          <a:ln w="3175" cap="rnd" cmpd="sng">
            <a:solidFill>
              <a:srgbClr val="248659"/>
            </a:solidFill>
            <a:prstDash val="solid"/>
            <a:miter/>
            <a:headEnd type="none" w="med" len="med"/>
            <a:tailEnd type="none" w="med" len="med"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p>
            <a:pPr lvl="0" eaLnBrk="0" hangingPunct="0"/>
            <a:endParaRPr lang="en-US" sz="1800">
              <a:solidFill>
                <a:srgbClr val="FFFFFF"/>
              </a:solidFill>
              <a:latin typeface="Lucida Sans Unicode" panose="020B0602030504020204" pitchFamily="-103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Garamond" panose="02020404030301010803" pitchFamily="-103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0163" y="6405563"/>
            <a:ext cx="32004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rPr>
              <a:t>Ch. 12: Managing Cash Flow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08738"/>
            <a:ext cx="5556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fontAlgn="base"/>
            <a:r>
              <a:rPr sz="1800" strike="noStrike" noProof="1" dirty="0">
                <a:latin typeface="Garamond" panose="02020404030301010803" pitchFamily="-103" charset="0"/>
                <a:ea typeface="+mn-ea"/>
                <a:cs typeface="+mn-cs"/>
              </a:rPr>
              <a:t>12 - </a:t>
            </a:r>
            <a:fld id="{9A0DB2DC-4C9A-4742-B13C-FB6460FD3503}" type="slidenum">
              <a:rPr lang="en-US" sz="1800" strike="noStrike" noProof="1" dirty="0">
                <a:latin typeface="Garamond" panose="02020404030301010803" pitchFamily="-103" charset="0"/>
                <a:ea typeface="+mn-ea"/>
                <a:cs typeface="+mn-cs"/>
              </a:rPr>
            </a:fld>
            <a:endParaRPr lang="en-US" sz="18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Garamond" panose="02020404030301010803" pitchFamily="-103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0163" y="6405563"/>
            <a:ext cx="32004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rPr>
              <a:t>Ch. 12: Managing Cash Flow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6408738"/>
            <a:ext cx="5556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fontAlgn="base"/>
            <a:r>
              <a:rPr sz="1800" strike="noStrike" noProof="1" dirty="0">
                <a:latin typeface="Garamond" panose="02020404030301010803" pitchFamily="-103" charset="0"/>
                <a:ea typeface="+mn-ea"/>
                <a:cs typeface="+mn-cs"/>
              </a:rPr>
              <a:t>12 - </a:t>
            </a:r>
            <a:fld id="{9A0DB2DC-4C9A-4742-B13C-FB6460FD3503}" type="slidenum">
              <a:rPr lang="en-US" sz="1800" strike="noStrike" noProof="1" dirty="0">
                <a:latin typeface="Garamond" panose="02020404030301010803" pitchFamily="-103" charset="0"/>
                <a:ea typeface="+mn-ea"/>
                <a:cs typeface="+mn-cs"/>
              </a:rPr>
            </a:fld>
            <a:endParaRPr lang="en-US" sz="18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Garamond" panose="02020404030301010803" pitchFamily="-103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840163" y="6405563"/>
            <a:ext cx="32004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rPr>
              <a:t>Ch. 12: Managing Cash Flow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8458200" y="6408738"/>
            <a:ext cx="5556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fontAlgn="base"/>
            <a:r>
              <a:rPr sz="1800" strike="noStrike" noProof="1" dirty="0">
                <a:latin typeface="Garamond" panose="02020404030301010803" pitchFamily="-103" charset="0"/>
                <a:ea typeface="+mn-ea"/>
                <a:cs typeface="+mn-cs"/>
              </a:rPr>
              <a:t>12 - </a:t>
            </a:r>
            <a:fld id="{9A0DB2DC-4C9A-4742-B13C-FB6460FD3503}" type="slidenum">
              <a:rPr lang="en-US" sz="1800" strike="noStrike" noProof="1" dirty="0">
                <a:latin typeface="Garamond" panose="02020404030301010803" pitchFamily="-103" charset="0"/>
                <a:ea typeface="+mn-ea"/>
                <a:cs typeface="+mn-cs"/>
              </a:rPr>
            </a:fld>
            <a:endParaRPr lang="en-US" sz="1800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Garamond" panose="02020404030301010803" pitchFamily="-103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40163" y="6405563"/>
            <a:ext cx="32004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rPr>
              <a:t>Ch. 12: Managing Cash Flow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58200" y="6408738"/>
            <a:ext cx="5556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fontAlgn="base"/>
            <a:r>
              <a:rPr sz="1800" strike="noStrike" noProof="1" dirty="0">
                <a:latin typeface="Garamond" panose="02020404030301010803" pitchFamily="-103" charset="0"/>
                <a:ea typeface="+mn-ea"/>
                <a:cs typeface="+mn-cs"/>
              </a:rPr>
              <a:t>12 - </a:t>
            </a:r>
            <a:fld id="{9A0DB2DC-4C9A-4742-B13C-FB6460FD3503}" type="slidenum">
              <a:rPr lang="en-US" sz="1800" strike="noStrike" noProof="1" dirty="0">
                <a:latin typeface="Garamond" panose="02020404030301010803" pitchFamily="-103" charset="0"/>
                <a:ea typeface="+mn-ea"/>
                <a:cs typeface="+mn-cs"/>
              </a:rPr>
            </a:fld>
            <a:endParaRPr lang="en-US" sz="18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rPr>
              <a:t>Ch. 12: Managing Cash Flow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Garamond" panose="02020404030301010803" pitchFamily="-103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0163" y="6405563"/>
            <a:ext cx="32004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rPr>
              <a:t>Ch. 12: Managing Cash Flow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6408738"/>
            <a:ext cx="5556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fontAlgn="base"/>
            <a:r>
              <a:rPr sz="1800" strike="noStrike" noProof="1" dirty="0">
                <a:latin typeface="Garamond" panose="02020404030301010803" pitchFamily="-103" charset="0"/>
                <a:ea typeface="+mn-ea"/>
                <a:cs typeface="+mn-cs"/>
              </a:rPr>
              <a:t>12 - </a:t>
            </a:r>
            <a:fld id="{9A0DB2DC-4C9A-4742-B13C-FB6460FD3503}" type="slidenum">
              <a:rPr lang="en-US" sz="1800" strike="noStrike" noProof="1" dirty="0">
                <a:latin typeface="Garamond" panose="02020404030301010803" pitchFamily="-103" charset="0"/>
                <a:ea typeface="+mn-ea"/>
                <a:cs typeface="+mn-cs"/>
              </a:rPr>
            </a:fld>
            <a:endParaRPr lang="en-US" sz="1800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  <p:sp>
        <p:nvSpPr>
          <p:cNvPr id="12" name="Freeform 16"/>
          <p:cNvSpPr/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-103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ight Triangle 15"/>
          <p:cNvSpPr/>
          <p:nvPr/>
        </p:nvSpPr>
        <p:spPr bwMode="auto">
          <a:xfrm>
            <a:off x="-6042" y="5791253"/>
            <a:ext cx="3402313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22" name="Chevron 17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82D7A6">
                  <a:alpha val="100000"/>
                </a:srgbClr>
              </a:gs>
              <a:gs pos="28000">
                <a:srgbClr val="55D18F">
                  <a:alpha val="100000"/>
                </a:srgbClr>
              </a:gs>
              <a:gs pos="100000">
                <a:srgbClr val="1B9E62">
                  <a:alpha val="100000"/>
                </a:srgbClr>
              </a:gs>
            </a:gsLst>
            <a:lin ang="5400000"/>
            <a:tileRect/>
          </a:gradFill>
          <a:ln w="3175" cap="rnd" cmpd="sng">
            <a:solidFill>
              <a:srgbClr val="248659"/>
            </a:solidFill>
            <a:prstDash val="solid"/>
            <a:miter/>
            <a:headEnd type="none" w="med" len="med"/>
            <a:tailEnd type="none" w="med" len="med"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p>
            <a:pPr lvl="0" eaLnBrk="0" hangingPunct="0"/>
            <a:endParaRPr lang="en-US" sz="1800">
              <a:solidFill>
                <a:srgbClr val="FFFFFF"/>
              </a:solidFill>
              <a:latin typeface="Lucida Sans Unicode" panose="020B0602030504020204" pitchFamily="-103" charset="0"/>
            </a:endParaRPr>
          </a:p>
        </p:txBody>
      </p:sp>
      <p:sp>
        <p:nvSpPr>
          <p:cNvPr id="9223" name="Chevron 18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82D7A6">
                  <a:alpha val="100000"/>
                </a:srgbClr>
              </a:gs>
              <a:gs pos="28000">
                <a:srgbClr val="55D18F">
                  <a:alpha val="100000"/>
                </a:srgbClr>
              </a:gs>
              <a:gs pos="100000">
                <a:srgbClr val="1B9E62">
                  <a:alpha val="100000"/>
                </a:srgbClr>
              </a:gs>
            </a:gsLst>
            <a:lin ang="5400000"/>
            <a:tileRect/>
          </a:gradFill>
          <a:ln w="3175" cap="rnd" cmpd="sng">
            <a:solidFill>
              <a:srgbClr val="248659"/>
            </a:solidFill>
            <a:prstDash val="solid"/>
            <a:miter/>
            <a:headEnd type="none" w="med" len="med"/>
            <a:tailEnd type="none" w="med" len="med"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p>
            <a:pPr lvl="0" eaLnBrk="0" hangingPunct="0"/>
            <a:endParaRPr lang="en-US" sz="1800">
              <a:solidFill>
                <a:srgbClr val="FFFFFF"/>
              </a:solidFill>
              <a:latin typeface="Lucida Sans Unicode" panose="020B0602030504020204" pitchFamily="-103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-103" charset="2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03" charset="-128"/>
                <a:cs typeface="MS PGothic" panose="020B0600070205080204" pitchFamily="-103" charset="-128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20" name="Date Placeholder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rPr>
              <a:t>Ch. 12: Managing Cash Flow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58200" y="6408738"/>
            <a:ext cx="5556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fontAlgn="base"/>
            <a:r>
              <a:rPr sz="1800" strike="noStrike" noProof="1" dirty="0">
                <a:latin typeface="Garamond" panose="02020404030301010803" pitchFamily="-103" charset="0"/>
                <a:ea typeface="+mn-ea"/>
                <a:cs typeface="+mn-cs"/>
              </a:rPr>
              <a:t>12 - </a:t>
            </a:r>
            <a:fld id="{9A0DB2DC-4C9A-4742-B13C-FB6460FD3503}" type="slidenum">
              <a:rPr lang="en-US" sz="1800" strike="noStrike" noProof="1" dirty="0">
                <a:latin typeface="Garamond" panose="02020404030301010803" pitchFamily="-103" charset="0"/>
                <a:ea typeface="+mn-ea"/>
                <a:cs typeface="+mn-cs"/>
              </a:rPr>
            </a:fld>
            <a:endParaRPr lang="en-US" sz="1800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Freeform 12"/>
          <p:cNvSpPr/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  <p:sp>
        <p:nvSpPr>
          <p:cNvPr id="1027" name="Freeform 11"/>
          <p:cNvSpPr/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-103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3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525" y="5788025"/>
            <a:ext cx="3405188" cy="1084263"/>
          </a:xfrm>
          <a:prstGeom prst="line">
            <a:avLst/>
          </a:prstGeom>
          <a:noFill/>
          <a:ln w="12065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1031" name="Text Placeholder 29"/>
          <p:cNvSpPr>
            <a:spLocks noGrp="1"/>
          </p:cNvSpPr>
          <p:nvPr>
            <p:ph type="body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55270"/>
            <a:r>
              <a:rPr lang="en-US" dirty="0"/>
              <a:t>Click to edit Master text styles</a:t>
            </a:r>
            <a:endParaRPr lang="en-US" dirty="0"/>
          </a:p>
          <a:p>
            <a:pPr lvl="1" indent="-228600"/>
            <a:r>
              <a:rPr lang="en-US" dirty="0"/>
              <a:t>Second level</a:t>
            </a:r>
            <a:endParaRPr lang="en-US" dirty="0"/>
          </a:p>
          <a:p>
            <a:pPr lvl="2" indent="-228600"/>
            <a:r>
              <a:rPr lang="en-US" dirty="0"/>
              <a:t>Third level</a:t>
            </a:r>
            <a:endParaRPr lang="en-US" dirty="0"/>
          </a:p>
          <a:p>
            <a:pPr lvl="3" indent="-228600"/>
            <a:r>
              <a:rPr lang="en-US" dirty="0"/>
              <a:t>Fourth level</a:t>
            </a:r>
            <a:endParaRPr lang="en-US" dirty="0"/>
          </a:p>
          <a:p>
            <a:pPr lvl="4" indent="-228600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840163" y="6405563"/>
            <a:ext cx="32004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2"/>
                </a:solidFill>
                <a:latin typeface="Garamond" panose="02020404030301010803" pitchFamily="-103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aramond" panose="02020404030301010803" pitchFamily="-103" charset="0"/>
                <a:ea typeface="+mn-ea"/>
                <a:cs typeface="+mn-cs"/>
              </a:rPr>
              <a:t>Ch. 12: Managing Cash Flow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aramond" panose="02020404030301010803" pitchFamily="-103" charset="0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057400" y="6405563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Triangle 3"/>
          <p:cNvSpPr/>
          <p:nvPr/>
        </p:nvSpPr>
        <p:spPr>
          <a:xfrm>
            <a:off x="0" y="6376988"/>
            <a:ext cx="3286125" cy="533400"/>
          </a:xfrm>
          <a:prstGeom prst="rt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-103" charset="-128"/>
          <a:cs typeface="MS PGothic" panose="020B0600070205080204" pitchFamily="-103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-103" charset="0"/>
          <a:ea typeface="MS PGothic" panose="020B0600070205080204" pitchFamily="-103" charset="-128"/>
          <a:cs typeface="MS PGothic" panose="020B0600070205080204" pitchFamily="-10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-103" charset="0"/>
          <a:ea typeface="MS PGothic" panose="020B0600070205080204" pitchFamily="-103" charset="-128"/>
          <a:cs typeface="MS PGothic" panose="020B0600070205080204" pitchFamily="-10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-103" charset="0"/>
          <a:ea typeface="MS PGothic" panose="020B0600070205080204" pitchFamily="-103" charset="-128"/>
          <a:cs typeface="MS PGothic" panose="020B0600070205080204" pitchFamily="-10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-103" charset="0"/>
          <a:ea typeface="MS PGothic" panose="020B0600070205080204" pitchFamily="-103" charset="-128"/>
          <a:cs typeface="MS PGothic" panose="020B0600070205080204" pitchFamily="-103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-10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-10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-10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-103" charset="0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-103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-103" charset="-128"/>
          <a:cs typeface="MS PGothic" panose="020B0600070205080204" pitchFamily="-103" charset="-128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-103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-103" charset="-128"/>
          <a:cs typeface="+mn-cs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-103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-103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-103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-103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-103" charset="2"/>
        <a:buChar char=""/>
        <a:defRPr kern="1200">
          <a:solidFill>
            <a:schemeClr val="tx1"/>
          </a:solidFill>
          <a:latin typeface="+mn-lt"/>
          <a:ea typeface="MS PGothic" panose="020B0600070205080204" pitchFamily="-103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Footer Placeholder 1"/>
          <p:cNvSpPr>
            <a:spLocks noGrp="1"/>
          </p:cNvSpPr>
          <p:nvPr>
            <p:ph type="ftr" sz="quarter" idx="10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6386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8416925" y="6400800"/>
            <a:ext cx="555625" cy="3651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16387" name="Picture 2" descr="C:\Users\Veronica\Documents\scarborough-Cornwall 8e\Scarborough8e_cov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01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8" name="TextBox 4"/>
          <p:cNvSpPr txBox="1"/>
          <p:nvPr/>
        </p:nvSpPr>
        <p:spPr>
          <a:xfrm>
            <a:off x="3349625" y="6734175"/>
            <a:ext cx="2478088" cy="2476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sz="1000" dirty="0">
                <a:solidFill>
                  <a:srgbClr val="B5B5B5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rgbClr val="B5B5B5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8210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Cash Flow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32771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1524000"/>
            <a:ext cx="5927725" cy="452437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648200"/>
          </a:xfrm>
          <a:ln/>
        </p:spPr>
        <p:txBody>
          <a:bodyPr vert="horz" wrap="square" lIns="91440" tIns="45720" rIns="91440" bIns="45720" anchor="t"/>
          <a:p>
            <a:pPr indent="-255270" eaLnBrk="1" hangingPunct="1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sz="3200" b="1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Cash budget</a:t>
            </a: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: 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741680" lvl="1" indent="-349250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A “cash map” that shows the amount and the timing of a firm's cash receipts and cash disbursements over time.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indent="-255270" eaLnBrk="1" hangingPunct="1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Predicts the amount of cash a company will need to operate smoothly.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indent="-255270" eaLnBrk="1" hangingPunct="1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Helps to visualize a company’s cash receipts and cash disbursements and the resulting cash balance.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741680" lvl="1" indent="-349250" eaLnBrk="1" hangingPunct="1">
              <a:lnSpc>
                <a:spcPct val="90000"/>
              </a:lnSpc>
              <a:spcBef>
                <a:spcPct val="0"/>
              </a:spcBef>
            </a:pP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indent="-255270" eaLnBrk="1" hangingPunct="1">
              <a:lnSpc>
                <a:spcPct val="90000"/>
              </a:lnSpc>
              <a:spcBef>
                <a:spcPts val="600"/>
              </a:spcBef>
              <a:buSzPct val="100000"/>
              <a:buNone/>
            </a:pPr>
            <a:endParaRPr lang="en-US" sz="24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The Cash Budget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34820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14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24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124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93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193" end="2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648200"/>
          </a:xfrm>
          <a:ln/>
        </p:spPr>
        <p:txBody>
          <a:bodyPr vert="horz" wrap="square" lIns="91440" tIns="45720" rIns="91440" bIns="45720" anchor="t"/>
          <a:p>
            <a:pPr indent="-255270" eaLnBrk="1" hangingPunct="1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Five steps: 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906780" lvl="1" indent="-514350" eaLnBrk="1" hangingPunct="1">
              <a:lnSpc>
                <a:spcPct val="90000"/>
              </a:lnSpc>
              <a:spcBef>
                <a:spcPts val="1200"/>
              </a:spcBef>
              <a:buFont typeface="Lucida Sans Unicode" panose="020B0602030504020204" pitchFamily="-103" charset="0"/>
              <a:buAutoNum type="arabicPeriod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Determining an adequate minimum balance.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906780" lvl="1" indent="-514350" eaLnBrk="1" hangingPunct="1">
              <a:lnSpc>
                <a:spcPct val="90000"/>
              </a:lnSpc>
              <a:spcBef>
                <a:spcPts val="1200"/>
              </a:spcBef>
              <a:buFont typeface="Lucida Sans Unicode" panose="020B0602030504020204" pitchFamily="-103" charset="0"/>
              <a:buAutoNum type="arabicPeriod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Forecasting sales.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906780" lvl="1" indent="-514350" eaLnBrk="1" hangingPunct="1">
              <a:lnSpc>
                <a:spcPct val="90000"/>
              </a:lnSpc>
              <a:spcBef>
                <a:spcPts val="1200"/>
              </a:spcBef>
              <a:buFont typeface="Lucida Sans Unicode" panose="020B0602030504020204" pitchFamily="-103" charset="0"/>
              <a:buAutoNum type="arabicPeriod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Forecasting cash receipts.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906780" lvl="1" indent="-514350" eaLnBrk="1" hangingPunct="1">
              <a:lnSpc>
                <a:spcPct val="90000"/>
              </a:lnSpc>
              <a:spcBef>
                <a:spcPts val="1200"/>
              </a:spcBef>
              <a:buFont typeface="Lucida Sans Unicode" panose="020B0602030504020204" pitchFamily="-103" charset="0"/>
              <a:buAutoNum type="arabicPeriod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Forecasting cash disbursements.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906780" lvl="1" indent="-514350" eaLnBrk="1" hangingPunct="1">
              <a:lnSpc>
                <a:spcPct val="90000"/>
              </a:lnSpc>
              <a:spcBef>
                <a:spcPts val="1200"/>
              </a:spcBef>
              <a:buFont typeface="Lucida Sans Unicode" panose="020B0602030504020204" pitchFamily="-103" charset="0"/>
              <a:buAutoNum type="arabicPeriod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Estimating the end-of-the-month cash balance.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906780" lvl="1" indent="-514350" eaLnBrk="1" hangingPunct="1">
              <a:lnSpc>
                <a:spcPct val="90000"/>
              </a:lnSpc>
              <a:spcBef>
                <a:spcPct val="0"/>
              </a:spcBef>
            </a:pP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indent="-255270" eaLnBrk="1" hangingPunct="1">
              <a:lnSpc>
                <a:spcPct val="90000"/>
              </a:lnSpc>
              <a:spcBef>
                <a:spcPts val="600"/>
              </a:spcBef>
              <a:buSzPct val="100000"/>
              <a:buNone/>
            </a:pPr>
            <a:endParaRPr lang="en-US" sz="24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Preparing a Cash Budget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36868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13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54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54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73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73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0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charRg st="100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32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charRg st="132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648200"/>
          </a:xfrm>
          <a:ln/>
        </p:spPr>
        <p:txBody>
          <a:bodyPr vert="horz" wrap="square" lIns="91440" tIns="45720" rIns="91440" bIns="45720" anchor="t"/>
          <a:p>
            <a:pPr indent="-255270" eaLnBrk="1" hangingPunct="1">
              <a:spcBef>
                <a:spcPts val="1200"/>
              </a:spcBef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Step 1: 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776605" lvl="1" indent="-411480" eaLnBrk="1" hangingPunct="1">
              <a:spcBef>
                <a:spcPts val="1200"/>
              </a:spcBef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The most reliable method of deciding the right minimum cash balance is based on past experience.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776605" lvl="1" indent="-411480" eaLnBrk="1" hangingPunct="1">
              <a:spcBef>
                <a:spcPct val="0"/>
              </a:spcBef>
            </a:pP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indent="-255270" eaLnBrk="1" hangingPunct="1">
              <a:spcBef>
                <a:spcPts val="600"/>
              </a:spcBef>
              <a:buSzPct val="100000"/>
              <a:buNone/>
            </a:pPr>
            <a:endParaRPr lang="en-US" sz="24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Determine an Adequate Minimum Cash Balance 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38916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9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9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648200"/>
          </a:xfrm>
          <a:ln/>
        </p:spPr>
        <p:txBody>
          <a:bodyPr vert="horz" wrap="square" lIns="91440" tIns="45720" rIns="91440" bIns="45720" anchor="t"/>
          <a:p>
            <a:pPr indent="-255270" eaLnBrk="1" hangingPunct="1">
              <a:spcBef>
                <a:spcPts val="1200"/>
              </a:spcBef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Step 2: 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713105" lvl="1" indent="-347980" eaLnBrk="1" hangingPunct="1">
              <a:spcBef>
                <a:spcPct val="0"/>
              </a:spcBef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The </a:t>
            </a:r>
            <a:r>
              <a:rPr lang="en-US" sz="3200" i="1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heart</a:t>
            </a: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 of the cash budget.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713105" lvl="1" indent="-347980" eaLnBrk="1" hangingPunct="1">
              <a:spcBef>
                <a:spcPct val="0"/>
              </a:spcBef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Sales are ultimately transformed into cash receipts and cash disbursements.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713105" lvl="1" indent="-347980" eaLnBrk="1" hangingPunct="1">
              <a:spcBef>
                <a:spcPct val="0"/>
              </a:spcBef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Cash forecast is only as accurate as the sales forecast from which it is derived.  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713105" lvl="1" indent="-347980" eaLnBrk="1" hangingPunct="1">
              <a:spcBef>
                <a:spcPct val="0"/>
              </a:spcBef>
            </a:pP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indent="-255270" eaLnBrk="1" hangingPunct="1">
              <a:spcBef>
                <a:spcPts val="600"/>
              </a:spcBef>
              <a:buSzPct val="100000"/>
              <a:buNone/>
            </a:pPr>
            <a:endParaRPr lang="en-US" sz="24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4096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Forecast Sales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40964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39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39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15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115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228600" y="1817688"/>
            <a:ext cx="8610600" cy="4648200"/>
          </a:xfrm>
          <a:ln/>
        </p:spPr>
        <p:txBody>
          <a:bodyPr vert="horz" wrap="square" lIns="91440" tIns="45720" rIns="91440" bIns="45720" anchor="t"/>
          <a:p>
            <a:pPr marL="457200" indent="-457200" eaLnBrk="1" hangingPunct="1">
              <a:spcBef>
                <a:spcPct val="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“Lumpy” or seasonal sales patterns are common.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803275" lvl="1" indent="-410845" eaLnBrk="1" hangingPunct="1">
              <a:spcBef>
                <a:spcPct val="0"/>
              </a:spcBef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15% to 18% of wine and spirits shops’ annual sales occur between December 15 and 31.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803275" lvl="1" indent="-410845" eaLnBrk="1" hangingPunct="1">
              <a:spcBef>
                <a:spcPct val="0"/>
              </a:spcBef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40% of toy sales take place in last 6 weeks of the year.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Prepare three sales forecasts: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803275" lvl="1" indent="-410845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Pessimistic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803275" lvl="1" indent="-410845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Optimistic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803275" lvl="1" indent="-410845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Most Likely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803275" lvl="1" indent="-410845" eaLnBrk="1" hangingPunct="1">
              <a:spcBef>
                <a:spcPct val="0"/>
              </a:spcBef>
            </a:pP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803275" lvl="1" indent="-410845" eaLnBrk="1" hangingPunct="1">
              <a:spcBef>
                <a:spcPct val="0"/>
              </a:spcBef>
            </a:pP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457200" indent="-457200" eaLnBrk="1" hangingPunct="1">
              <a:spcBef>
                <a:spcPts val="600"/>
              </a:spcBef>
              <a:buSzPct val="100000"/>
              <a:buNone/>
            </a:pPr>
            <a:endParaRPr lang="en-US" sz="24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Forecast Sales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43012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  <p:sp>
        <p:nvSpPr>
          <p:cNvPr id="43013" name="TextBox 1"/>
          <p:cNvSpPr txBox="1"/>
          <p:nvPr/>
        </p:nvSpPr>
        <p:spPr>
          <a:xfrm>
            <a:off x="3957638" y="1412875"/>
            <a:ext cx="1209675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dirty="0">
                <a:latin typeface="Garamond" panose="02020404030301010803" pitchFamily="-103" charset="0"/>
              </a:rPr>
              <a:t>(continued)</a:t>
            </a:r>
            <a:endParaRPr lang="en-US" dirty="0"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47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47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32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132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89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189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20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charRg st="220" end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32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charRg st="232" end="2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43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charRg st="243" end="2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  <a:ln/>
        </p:spPr>
        <p:txBody>
          <a:bodyPr vert="horz" wrap="square" lIns="91440" tIns="45720" rIns="91440" bIns="45720" anchor="t"/>
          <a:p>
            <a:pPr indent="-255270" eaLnBrk="1" hangingPunct="1">
              <a:lnSpc>
                <a:spcPct val="80000"/>
              </a:lnSpc>
              <a:buSzPct val="100000"/>
              <a:buNone/>
            </a:pPr>
            <a:r>
              <a:rPr lang="en-US" sz="2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Example:</a:t>
            </a:r>
            <a:endParaRPr lang="en-US" sz="2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indent="-255270" eaLnBrk="1" hangingPunct="1">
              <a:lnSpc>
                <a:spcPct val="80000"/>
              </a:lnSpc>
              <a:buSzPct val="100000"/>
              <a:buNone/>
            </a:pPr>
            <a:endParaRPr lang="en-US" sz="2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indent="-255270" eaLnBrk="1" hangingPunct="1">
              <a:lnSpc>
                <a:spcPct val="80000"/>
              </a:lnSpc>
              <a:buSzPct val="100000"/>
              <a:buNone/>
            </a:pPr>
            <a:r>
              <a:rPr lang="en-US" sz="2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Number of cars in trading zone			  84,000</a:t>
            </a:r>
            <a:endParaRPr lang="en-US" sz="2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indent="-255270" eaLnBrk="1" hangingPunct="1">
              <a:lnSpc>
                <a:spcPct val="80000"/>
              </a:lnSpc>
              <a:buSzPct val="100000"/>
              <a:buNone/>
            </a:pPr>
            <a:r>
              <a:rPr lang="en-US" sz="2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   x  Percent of imports			               </a:t>
            </a:r>
            <a:r>
              <a:rPr lang="en-US" sz="2200" u="sng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x 24%</a:t>
            </a:r>
            <a:endParaRPr lang="en-US" sz="2200" u="sng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indent="-255270" eaLnBrk="1" hangingPunct="1">
              <a:lnSpc>
                <a:spcPct val="80000"/>
              </a:lnSpc>
              <a:buSzPct val="100000"/>
              <a:buNone/>
            </a:pPr>
            <a:r>
              <a:rPr lang="en-US" sz="2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   =  Number of imported cars in trading zone	  20,160</a:t>
            </a:r>
            <a:endParaRPr lang="en-US" sz="2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indent="-255270" eaLnBrk="1" hangingPunct="1">
              <a:lnSpc>
                <a:spcPct val="80000"/>
              </a:lnSpc>
              <a:buSzPct val="100000"/>
              <a:buNone/>
            </a:pPr>
            <a:endParaRPr lang="en-US" sz="2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indent="-255270" eaLnBrk="1" hangingPunct="1">
              <a:lnSpc>
                <a:spcPct val="80000"/>
              </a:lnSpc>
              <a:buSzPct val="100000"/>
              <a:buNone/>
            </a:pPr>
            <a:r>
              <a:rPr lang="en-US" sz="2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Number of imports in trading zone	 	  20,160</a:t>
            </a:r>
            <a:endParaRPr lang="en-US" sz="2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indent="-255270" eaLnBrk="1" hangingPunct="1">
              <a:lnSpc>
                <a:spcPct val="80000"/>
              </a:lnSpc>
              <a:buSzPct val="100000"/>
              <a:buNone/>
            </a:pPr>
            <a:r>
              <a:rPr lang="en-US" sz="2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   x  Average expenditure on repairs		  </a:t>
            </a:r>
            <a:r>
              <a:rPr lang="en-US" sz="2200" u="sng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x $485</a:t>
            </a:r>
            <a:endParaRPr lang="en-US" sz="2200" u="sng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indent="-255270" eaLnBrk="1" hangingPunct="1">
              <a:lnSpc>
                <a:spcPct val="80000"/>
              </a:lnSpc>
              <a:buSzPct val="100000"/>
              <a:buNone/>
            </a:pPr>
            <a:r>
              <a:rPr lang="en-US" sz="2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   =  Total import repair sales potential       $9,777,600</a:t>
            </a:r>
            <a:endParaRPr lang="en-US" sz="2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indent="-255270" eaLnBrk="1" hangingPunct="1">
              <a:lnSpc>
                <a:spcPct val="80000"/>
              </a:lnSpc>
              <a:buSzPct val="100000"/>
              <a:buNone/>
            </a:pPr>
            <a:endParaRPr lang="en-US" sz="2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indent="-255270" eaLnBrk="1" hangingPunct="1">
              <a:lnSpc>
                <a:spcPct val="80000"/>
              </a:lnSpc>
              <a:buSzPct val="100000"/>
              <a:buNone/>
            </a:pPr>
            <a:r>
              <a:rPr lang="en-US" sz="2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Total import repair sales potential	          $9,777,600</a:t>
            </a:r>
            <a:endParaRPr lang="en-US" sz="2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indent="-255270" eaLnBrk="1" hangingPunct="1">
              <a:lnSpc>
                <a:spcPct val="80000"/>
              </a:lnSpc>
              <a:buSzPct val="100000"/>
              <a:buNone/>
            </a:pPr>
            <a:r>
              <a:rPr lang="en-US" sz="2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   x  Estimated market share			  </a:t>
            </a:r>
            <a:r>
              <a:rPr lang="en-US" sz="2200" u="sng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x 9.9%</a:t>
            </a:r>
            <a:endParaRPr lang="en-US" sz="2200" u="sng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indent="-255270" eaLnBrk="1" hangingPunct="1">
              <a:lnSpc>
                <a:spcPct val="80000"/>
              </a:lnSpc>
              <a:buSzPct val="100000"/>
              <a:buNone/>
            </a:pPr>
            <a:r>
              <a:rPr lang="en-US" sz="2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      =  Sales estimate			  	$967,982</a:t>
            </a:r>
            <a:endParaRPr lang="en-US" sz="2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4505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Sales Forecast for a Start-Up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45060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  <a:ln/>
        </p:spPr>
        <p:txBody>
          <a:bodyPr vert="horz" wrap="square" lIns="91440" tIns="45720" rIns="91440" bIns="45720" anchor="t"/>
          <a:p>
            <a:pPr indent="-255270" eaLnBrk="1" hangingPunct="1">
              <a:lnSpc>
                <a:spcPct val="80000"/>
              </a:lnSpc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Step 3: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741680" lvl="1" indent="-349250" eaLnBrk="1" hangingPunct="1">
              <a:spcBef>
                <a:spcPct val="0"/>
              </a:spcBef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Record all cash receipts when the cash is </a:t>
            </a:r>
            <a:r>
              <a:rPr lang="en-US" sz="3200" i="1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actually received </a:t>
            </a: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(i.e. the cash method of accounting).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741680" lvl="1" indent="-349250" eaLnBrk="1" hangingPunct="1">
              <a:spcBef>
                <a:spcPct val="0"/>
              </a:spcBef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Determine the collection pattern for credit sales; then add cash sales.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741680" lvl="1" indent="-349250" eaLnBrk="1" hangingPunct="1">
              <a:spcBef>
                <a:spcPct val="0"/>
              </a:spcBef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Monitor closely: Slow and non-payers.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indent="-255270" eaLnBrk="1" hangingPunct="1">
              <a:lnSpc>
                <a:spcPct val="80000"/>
              </a:lnSpc>
              <a:buSzPct val="100000"/>
            </a:pP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Forecast Cash Receipts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47108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8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8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06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106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78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178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399"/>
            <a:ext cx="83058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Probability of Collecting Accounts Receivable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49155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  <p:pic>
        <p:nvPicPr>
          <p:cNvPr id="4915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731963"/>
            <a:ext cx="6346825" cy="43434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00600"/>
          </a:xfrm>
          <a:ln/>
        </p:spPr>
        <p:txBody>
          <a:bodyPr vert="horz" wrap="square" lIns="91440" tIns="45720" rIns="91440" bIns="45720" anchor="t"/>
          <a:p>
            <a:pPr indent="-255270" eaLnBrk="1" hangingPunct="1">
              <a:lnSpc>
                <a:spcPct val="60000"/>
              </a:lnSpc>
              <a:buSzPct val="100000"/>
            </a:pPr>
            <a:r>
              <a:rPr lang="en-US" sz="25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Step 4:</a:t>
            </a:r>
            <a:endParaRPr lang="en-US" sz="25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741680" lvl="1" indent="-349250" eaLnBrk="1" hangingPunct="1">
              <a:spcBef>
                <a:spcPct val="0"/>
              </a:spcBef>
            </a:pPr>
            <a:r>
              <a:rPr lang="en-US" sz="25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Record disbursements when you expect to make them.  </a:t>
            </a:r>
            <a:endParaRPr lang="en-US" sz="25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741680" lvl="1" indent="-349250" eaLnBrk="1" hangingPunct="1">
              <a:spcBef>
                <a:spcPct val="0"/>
              </a:spcBef>
            </a:pPr>
            <a:r>
              <a:rPr lang="en-US" sz="25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Start with those disbursements that are fixed amounts due on certain dates.</a:t>
            </a:r>
            <a:endParaRPr lang="en-US" sz="25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741680" lvl="1" indent="-349250" eaLnBrk="1" hangingPunct="1">
              <a:spcBef>
                <a:spcPct val="0"/>
              </a:spcBef>
            </a:pPr>
            <a:r>
              <a:rPr lang="en-US" sz="25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Review the business checkbook to ensure accurate estimates.</a:t>
            </a:r>
            <a:endParaRPr lang="en-US" sz="25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741680" lvl="1" indent="-349250" eaLnBrk="1" hangingPunct="1">
              <a:spcBef>
                <a:spcPct val="0"/>
              </a:spcBef>
            </a:pPr>
            <a:r>
              <a:rPr lang="en-US" sz="25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Add a cushion to the estimate to account for “Murphy’s Law.”</a:t>
            </a:r>
            <a:endParaRPr lang="en-US" sz="25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741680" lvl="1" indent="-349250" eaLnBrk="1" hangingPunct="1">
              <a:spcBef>
                <a:spcPct val="0"/>
              </a:spcBef>
            </a:pPr>
            <a:r>
              <a:rPr lang="en-US" sz="25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Don’t know where to begin?  Try making a </a:t>
            </a:r>
            <a:r>
              <a:rPr lang="en-US" sz="2500" i="1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daily</a:t>
            </a:r>
            <a:r>
              <a:rPr lang="en-US" sz="25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 list of the items that generate cash and those that consume it.</a:t>
            </a:r>
            <a:endParaRPr lang="en-US" sz="25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indent="-255270" eaLnBrk="1" hangingPunct="1">
              <a:lnSpc>
                <a:spcPct val="60000"/>
              </a:lnSpc>
              <a:buSzPct val="100000"/>
            </a:pPr>
            <a:endParaRPr lang="en-US" sz="20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Forecast Cash Disbursements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51204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8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8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61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61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3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137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97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charRg st="197" end="2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58" end="3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charRg st="258" end="3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0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925513"/>
            <a:ext cx="5635625" cy="37592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7410" name="Footer Placeholder 1"/>
          <p:cNvSpPr>
            <a:spLocks noGrp="1"/>
          </p:cNvSpPr>
          <p:nvPr>
            <p:ph type="ftr" sz="quarter" idx="10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7411" name="TextBox 2"/>
          <p:cNvSpPr txBox="1"/>
          <p:nvPr/>
        </p:nvSpPr>
        <p:spPr>
          <a:xfrm>
            <a:off x="4267200" y="4122738"/>
            <a:ext cx="4876800" cy="1323975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t">
            <a:spAutoFit/>
          </a:bodyPr>
          <a:p>
            <a:r>
              <a:rPr lang="en-US" sz="4000" dirty="0">
                <a:solidFill>
                  <a:schemeClr val="bg1"/>
                </a:solidFill>
                <a:latin typeface="David" pitchFamily="34" charset="0"/>
              </a:rPr>
              <a:t>Managing Cash </a:t>
            </a:r>
            <a:endParaRPr lang="en-US" sz="4000" dirty="0">
              <a:solidFill>
                <a:schemeClr val="bg1"/>
              </a:solidFill>
              <a:latin typeface="David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David" pitchFamily="34" charset="0"/>
              </a:rPr>
              <a:t>Flow</a:t>
            </a:r>
            <a:endParaRPr lang="en-US" sz="4000" dirty="0">
              <a:solidFill>
                <a:schemeClr val="bg1"/>
              </a:solidFill>
              <a:latin typeface="David" pitchFamily="34" charset="0"/>
              <a:ea typeface="Davi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4200" y="1481138"/>
            <a:ext cx="1143000" cy="1323975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pPr marR="0" algn="ctr" defTabSz="914400" eaLnBrk="0" hangingPunct="0">
              <a:buClrTx/>
              <a:buSzTx/>
              <a:buFontTx/>
              <a:defRPr/>
            </a:pPr>
            <a:r>
              <a:rPr kumimoji="0" lang="en-US" sz="800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-103" charset="0"/>
                <a:ea typeface="+mn-ea"/>
                <a:cs typeface="+mn-cs"/>
              </a:rPr>
              <a:t>12</a:t>
            </a:r>
            <a:endParaRPr kumimoji="0" lang="en-US" sz="8000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-103" charset="0"/>
              <a:ea typeface="+mn-ea"/>
              <a:cs typeface="+mn-cs"/>
            </a:endParaRPr>
          </a:p>
        </p:txBody>
      </p:sp>
      <p:sp>
        <p:nvSpPr>
          <p:cNvPr id="17413" name="TextBox 1"/>
          <p:cNvSpPr txBox="1"/>
          <p:nvPr/>
        </p:nvSpPr>
        <p:spPr>
          <a:xfrm>
            <a:off x="8628063" y="6405563"/>
            <a:ext cx="360362" cy="2159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sz="800" dirty="0">
                <a:latin typeface="Garamond" panose="02020404030301010803" pitchFamily="-103" charset="0"/>
              </a:rPr>
              <a:t>12-2</a:t>
            </a:r>
            <a:endParaRPr lang="en-US" sz="800" dirty="0">
              <a:latin typeface="Garamond" panose="02020404030301010803" pitchFamily="-103" charset="0"/>
            </a:endParaRPr>
          </a:p>
        </p:txBody>
      </p:sp>
      <p:sp>
        <p:nvSpPr>
          <p:cNvPr id="17414" name="TextBox 6"/>
          <p:cNvSpPr txBox="1"/>
          <p:nvPr/>
        </p:nvSpPr>
        <p:spPr>
          <a:xfrm>
            <a:off x="0" y="-39687"/>
            <a:ext cx="9144000" cy="523875"/>
          </a:xfrm>
          <a:prstGeom prst="rect">
            <a:avLst/>
          </a:prstGeom>
          <a:solidFill>
            <a:srgbClr val="35B77B"/>
          </a:solidFill>
          <a:ln w="9525" cap="flat" cmpd="sng">
            <a:solidFill>
              <a:srgbClr val="35B77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algn="ctr"/>
            <a:r>
              <a:rPr lang="en-US" sz="2800" b="1" dirty="0">
                <a:solidFill>
                  <a:srgbClr val="FFC000"/>
                </a:solidFill>
                <a:latin typeface="David" pitchFamily="34" charset="0"/>
              </a:rPr>
              <a:t>Section 3:</a:t>
            </a:r>
            <a:r>
              <a:rPr lang="en-US" sz="2800" dirty="0">
                <a:solidFill>
                  <a:srgbClr val="FFC000"/>
                </a:solidFill>
                <a:latin typeface="David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David" pitchFamily="34" charset="0"/>
              </a:rPr>
              <a:t>Launching the Business</a:t>
            </a:r>
            <a:endParaRPr lang="en-US" sz="2800" b="1" dirty="0">
              <a:solidFill>
                <a:schemeClr val="bg1"/>
              </a:solidFill>
              <a:latin typeface="David" pitchFamily="34" charset="0"/>
              <a:ea typeface="David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399"/>
            <a:ext cx="83058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Cash Flow Concerns among Small Business Owners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53251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  <p:pic>
        <p:nvPicPr>
          <p:cNvPr id="5325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636713"/>
            <a:ext cx="6924675" cy="4389437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00600"/>
          </a:xfrm>
          <a:ln/>
        </p:spPr>
        <p:txBody>
          <a:bodyPr vert="horz" wrap="square" lIns="91440" tIns="45720" rIns="91440" bIns="45720" anchor="t"/>
          <a:p>
            <a:pPr indent="-255270" eaLnBrk="1" hangingPunct="1">
              <a:lnSpc>
                <a:spcPct val="80000"/>
              </a:lnSpc>
              <a:buSzPct val="100000"/>
            </a:pPr>
            <a:r>
              <a:rPr lang="en-US" sz="3200" kern="120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Step 5:</a:t>
            </a:r>
            <a:endParaRPr lang="en-US" sz="3200" kern="120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sz="3200" kern="120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Take Beginning Cash Balance ...</a:t>
            </a:r>
            <a:endParaRPr lang="en-US" sz="3200" kern="120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sz="3200" kern="120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Add Cash Receipts ...</a:t>
            </a:r>
            <a:endParaRPr lang="en-US" sz="3200" kern="120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sz="3200" kern="120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Subtract Cash Disbursements</a:t>
            </a:r>
            <a:endParaRPr lang="en-US" sz="3200" kern="120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sz="3200" kern="120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Result Is Cash Surplus or Cash Shortage </a:t>
            </a:r>
            <a:br>
              <a:rPr lang="en-US" sz="3200" kern="120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</a:br>
            <a:r>
              <a:rPr lang="en-US" sz="3200" i="1" kern="120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(Repay or Borrow?)</a:t>
            </a:r>
            <a:endParaRPr lang="en-US" sz="3200" i="1" kern="120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indent="-255270" eaLnBrk="1" hangingPunct="1">
              <a:lnSpc>
                <a:spcPct val="80000"/>
              </a:lnSpc>
              <a:buSzPct val="100000"/>
            </a:pPr>
            <a:endParaRPr lang="en-US" kern="120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5529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399"/>
            <a:ext cx="9144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Estimate </a:t>
            </a:r>
            <a:b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</a:b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End-of-Month Balance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55300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4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4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6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62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9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charRg st="90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  <a:ln/>
        </p:spPr>
        <p:txBody>
          <a:bodyPr vert="horz" wrap="square" lIns="91440" tIns="45720" rIns="91440" bIns="45720" anchor="t"/>
          <a:p>
            <a:pPr marL="520700" indent="-410845" eaLnBrk="1" hangingPunct="1">
              <a:spcBef>
                <a:spcPct val="0"/>
              </a:spcBef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Increase amount and speed of cash flowing into the company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520700" indent="-410845" eaLnBrk="1" hangingPunct="1">
              <a:spcBef>
                <a:spcPct val="0"/>
              </a:spcBef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Reduce the amount and speed of cash flowing out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520700" indent="-410845" eaLnBrk="1" hangingPunct="1">
              <a:spcBef>
                <a:spcPct val="0"/>
              </a:spcBef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Make the most efficient use of available cash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520700" indent="-410845" eaLnBrk="1" hangingPunct="1">
              <a:spcBef>
                <a:spcPct val="0"/>
              </a:spcBef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Take advantage of money-saving opportunities such as cash discounts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5734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Benefits of Cash Management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57348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59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59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07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107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53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153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376238" y="1860550"/>
            <a:ext cx="8382000" cy="4800600"/>
          </a:xfrm>
          <a:ln/>
        </p:spPr>
        <p:txBody>
          <a:bodyPr vert="horz" wrap="square" lIns="91440" tIns="45720" rIns="91440" bIns="45720" anchor="t"/>
          <a:p>
            <a:pPr marL="520700" indent="-410845" eaLnBrk="1" hangingPunct="1">
              <a:spcBef>
                <a:spcPts val="600"/>
              </a:spcBef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Finance seasonal business needs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520700" indent="-410845" eaLnBrk="1" hangingPunct="1">
              <a:spcBef>
                <a:spcPts val="600"/>
              </a:spcBef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Develop a sound borrowing and repayment program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520700" indent="-410845" eaLnBrk="1" hangingPunct="1">
              <a:spcBef>
                <a:spcPts val="600"/>
              </a:spcBef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Impress lenders and investors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520700" indent="-410845" eaLnBrk="1" hangingPunct="1">
              <a:spcBef>
                <a:spcPts val="600"/>
              </a:spcBef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Provide funds for expansion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520700" indent="-410845" eaLnBrk="1" hangingPunct="1">
              <a:spcBef>
                <a:spcPts val="600"/>
              </a:spcBef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Plan for investing surplus cash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5939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Benefits of Cash Management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59396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  <p:sp>
        <p:nvSpPr>
          <p:cNvPr id="59397" name="TextBox 1"/>
          <p:cNvSpPr txBox="1"/>
          <p:nvPr/>
        </p:nvSpPr>
        <p:spPr>
          <a:xfrm>
            <a:off x="3943350" y="1528763"/>
            <a:ext cx="12096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dirty="0">
                <a:latin typeface="Garamond" panose="02020404030301010803" pitchFamily="-103" charset="0"/>
              </a:rPr>
              <a:t>(continued)</a:t>
            </a:r>
            <a:endParaRPr lang="en-US" dirty="0"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32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32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8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80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1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110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38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charRg st="138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 vert="horz" wrap="square" lIns="91440" tIns="45720" rIns="91440" bIns="45720" anchor="t"/>
          <a:p>
            <a:pPr marL="365125" marR="0" indent="-255905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sz="3000" b="0" i="0" u="none" strike="noStrike" kern="1200" cap="none" spc="0" normalizeH="0" baseline="0" noProof="1" dirty="0">
                <a:solidFill>
                  <a:schemeClr val="tx1"/>
                </a:solidFill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Big Three: </a:t>
            </a:r>
            <a:endParaRPr kumimoji="0" sz="3000" b="0" i="0" u="none" strike="noStrike" kern="1200" cap="none" spc="0" normalizeH="0" baseline="0" noProof="1" dirty="0">
              <a:solidFill>
                <a:schemeClr val="tx1"/>
              </a:solidFill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879475" marR="0" lvl="1" indent="-51435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Lucida Sans Unicode" panose="020B0602030504020204" pitchFamily="-103" charset="0"/>
              <a:buAutoNum type="arabicPeriod"/>
            </a:pPr>
            <a:r>
              <a:rPr kumimoji="0" sz="3000" b="0" i="0" u="none" strike="noStrike" kern="1200" cap="none" spc="0" normalizeH="0" baseline="0" noProof="1" dirty="0">
                <a:solidFill>
                  <a:schemeClr val="tx1"/>
                </a:solidFill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Accounts receivable</a:t>
            </a:r>
            <a:endParaRPr kumimoji="0" sz="3000" b="0" i="0" u="none" strike="noStrike" kern="1200" cap="none" spc="0" normalizeH="0" baseline="0" noProof="1" dirty="0">
              <a:solidFill>
                <a:schemeClr val="tx1"/>
              </a:solidFill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879475" marR="0" lvl="1" indent="-51435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Lucida Sans Unicode" panose="020B0602030504020204" pitchFamily="-103" charset="0"/>
              <a:buAutoNum type="arabicPeriod"/>
            </a:pPr>
            <a:r>
              <a:rPr kumimoji="0" sz="3000" b="0" i="0" u="none" strike="noStrike" kern="1200" cap="none" spc="0" normalizeH="0" baseline="0" noProof="1" dirty="0">
                <a:solidFill>
                  <a:schemeClr val="tx1"/>
                </a:solidFill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Accounts payable</a:t>
            </a:r>
            <a:endParaRPr kumimoji="0" sz="3000" b="0" i="0" u="none" strike="noStrike" kern="1200" cap="none" spc="0" normalizeH="0" baseline="0" noProof="1" dirty="0">
              <a:solidFill>
                <a:schemeClr val="tx1"/>
              </a:solidFill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879475" marR="0" lvl="1" indent="-51435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Lucida Sans Unicode" panose="020B0602030504020204" pitchFamily="-103" charset="0"/>
              <a:buAutoNum type="arabicPeriod"/>
            </a:pPr>
            <a:r>
              <a:rPr kumimoji="0" sz="3000" b="0" i="0" u="none" strike="noStrike" kern="1200" cap="none" spc="0" normalizeH="0" baseline="0" noProof="1" dirty="0">
                <a:solidFill>
                  <a:schemeClr val="tx1"/>
                </a:solidFill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Inventory</a:t>
            </a:r>
            <a:endParaRPr kumimoji="0" sz="3000" b="0" i="0" u="none" strike="noStrike" kern="1200" cap="none" spc="0" normalizeH="0" baseline="0" noProof="1" dirty="0">
              <a:solidFill>
                <a:schemeClr val="tx1"/>
              </a:solidFill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621030" marR="0" lvl="1" indent="-22860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sz="3000" b="0" i="0" u="none" strike="noStrike" kern="1200" cap="none" spc="0" normalizeH="0" baseline="0" noProof="1" dirty="0">
                <a:solidFill>
                  <a:schemeClr val="tx1"/>
                </a:solidFill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The Big 3 interact to create a company’s </a:t>
            </a:r>
            <a:r>
              <a:rPr kumimoji="0" sz="3000" b="1" i="0" u="none" strike="noStrike" kern="1200" cap="none" spc="0" normalizeH="0" baseline="0" noProof="1" dirty="0">
                <a:solidFill>
                  <a:schemeClr val="tx1"/>
                </a:solidFill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cash conversion cycle</a:t>
            </a:r>
            <a:r>
              <a:rPr kumimoji="0" sz="3000" b="0" i="0" u="none" strike="noStrike" kern="1200" cap="none" spc="0" normalizeH="0" baseline="0" noProof="1" dirty="0">
                <a:solidFill>
                  <a:schemeClr val="tx1"/>
                </a:solidFill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: </a:t>
            </a:r>
            <a:endParaRPr kumimoji="0" sz="3000" b="0" i="0" u="none" strike="noStrike" kern="1200" cap="none" spc="0" normalizeH="0" baseline="0" noProof="1" dirty="0">
              <a:solidFill>
                <a:schemeClr val="tx1"/>
              </a:solidFill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879475" marR="0" lvl="1" indent="-51435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sz="3000" b="0" i="0" u="none" strike="noStrike" kern="1200" cap="none" spc="0" normalizeH="0" baseline="0" noProof="1" dirty="0">
                <a:solidFill>
                  <a:schemeClr val="tx1"/>
                </a:solidFill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The length of time required to convert inventory and accounts payable into sales and accounts receivable and finally back into cash.</a:t>
            </a:r>
            <a:endParaRPr kumimoji="0" sz="3000" b="0" i="0" u="none" strike="noStrike" kern="1200" cap="none" spc="0" normalizeH="0" baseline="0" noProof="1" dirty="0">
              <a:solidFill>
                <a:schemeClr val="tx1"/>
              </a:solidFill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365125" marR="0" indent="-255905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sz="3000" b="0" i="0" u="none" strike="noStrike" kern="1200" cap="none" spc="0" normalizeH="0" baseline="0" noProof="1" dirty="0">
              <a:solidFill>
                <a:schemeClr val="tx1"/>
              </a:solidFill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6144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399"/>
            <a:ext cx="9144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The “Big Three” </a:t>
            </a:r>
            <a:b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</a:b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of  Cash Management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61444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1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3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32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4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49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59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charRg st="59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24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charRg st="124" end="2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399"/>
            <a:ext cx="9144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Amazon’s Cash </a:t>
            </a:r>
            <a:b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</a:b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Conversion Cycle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63491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  <p:pic>
        <p:nvPicPr>
          <p:cNvPr id="6349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844675"/>
            <a:ext cx="8258175" cy="394652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724400"/>
          </a:xfrm>
          <a:ln/>
        </p:spPr>
        <p:txBody>
          <a:bodyPr vert="horz" wrap="square" lIns="91440" tIns="45720" rIns="91440" bIns="45720" anchor="t"/>
          <a:p>
            <a:pPr marL="457200" indent="-347345" eaLnBrk="1" hangingPunct="1">
              <a:lnSpc>
                <a:spcPct val="110000"/>
              </a:lnSpc>
              <a:spcBef>
                <a:spcPct val="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About 90% of industrial and wholesale sales are on credit, and 40% of retail sales are on account.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lnSpc>
                <a:spcPct val="110000"/>
              </a:lnSpc>
              <a:spcBef>
                <a:spcPct val="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Survey of small companies: 74% have accounts receivable outstanding for 60 or more days.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lnSpc>
                <a:spcPct val="110000"/>
              </a:lnSpc>
              <a:spcBef>
                <a:spcPct val="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Remember: “A sale is not a sale until you collect the money.”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lnSpc>
                <a:spcPct val="110000"/>
              </a:lnSpc>
              <a:spcBef>
                <a:spcPct val="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Accounts receivable goal: Collect your company’s cash as fast as you can.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spcBef>
                <a:spcPts val="600"/>
              </a:spcBef>
              <a:buSzPct val="100000"/>
            </a:pP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6553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Accounts Receivable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65540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99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99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88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188" end="2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50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250" end="3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4495800"/>
          </a:xfrm>
          <a:ln/>
        </p:spPr>
        <p:txBody>
          <a:bodyPr vert="horz" wrap="square" lIns="91440" tIns="45720" rIns="91440" bIns="45720" anchor="t"/>
          <a:p>
            <a:pPr lvl="1" eaLnBrk="1" hangingPunct="1">
              <a:spcBef>
                <a:spcPts val="600"/>
              </a:spcBef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Screen credit customers carefully.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Establish a firm credit-granting policy.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Send invoices promptly.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lvl="2" eaLnBrk="1" hangingPunct="1">
              <a:spcBef>
                <a:spcPts val="600"/>
              </a:spcBef>
              <a:buSzPct val="100000"/>
            </a:pPr>
            <a:r>
              <a:rPr lang="en-US" sz="3200" b="1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Cycle billing</a:t>
            </a:r>
            <a:endParaRPr lang="en-US" sz="3200" b="1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When an account becomes overdue, take action </a:t>
            </a:r>
            <a:r>
              <a:rPr lang="en-US" sz="3200" i="1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immediately</a:t>
            </a: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520700" indent="-410845" eaLnBrk="1" hangingPunct="1">
              <a:spcBef>
                <a:spcPts val="600"/>
              </a:spcBef>
              <a:buSzPct val="100000"/>
            </a:pP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6758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399"/>
            <a:ext cx="9144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Establish a Credit and Collection Policy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67588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35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35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76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76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0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100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14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charRg st="114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495800"/>
          </a:xfrm>
          <a:ln/>
        </p:spPr>
        <p:txBody>
          <a:bodyPr vert="horz" wrap="square" lIns="91440" tIns="45720" rIns="91440" bIns="45720" anchor="t"/>
          <a:p>
            <a:pPr marL="457200" indent="-347345" eaLnBrk="1" hangingPunct="1">
              <a:spcBef>
                <a:spcPts val="60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Ensure that invoices are accurate and timely.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spcBef>
                <a:spcPts val="60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Include a description of the goods or services purchased.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spcBef>
                <a:spcPts val="60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Ensure that invoices match purchase orders or contracts.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spcBef>
                <a:spcPts val="60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Highlight the balance dues and due date.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spcBef>
                <a:spcPts val="60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Include contact information in case customers have questions. 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spcBef>
                <a:spcPts val="60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Use a </a:t>
            </a:r>
            <a:r>
              <a:rPr lang="en-US" b="1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security agreement</a:t>
            </a: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.  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spcBef>
                <a:spcPts val="600"/>
              </a:spcBef>
              <a:buSzPct val="100000"/>
            </a:pP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6963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399"/>
            <a:ext cx="9144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Accelerating </a:t>
            </a:r>
            <a:b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</a:b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Accounts Receivable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69636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4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46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04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104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61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161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02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charRg st="202" end="2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65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charRg st="265" end="2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495800"/>
          </a:xfrm>
          <a:ln/>
        </p:spPr>
        <p:txBody>
          <a:bodyPr vert="horz" wrap="square" lIns="91440" tIns="45720" rIns="91440" bIns="45720" anchor="t"/>
          <a:p>
            <a:pPr marL="457200" indent="-347345" eaLnBrk="1" hangingPunct="1">
              <a:spcBef>
                <a:spcPts val="120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Stretch out payment times as long as possible </a:t>
            </a:r>
            <a:r>
              <a:rPr lang="en-US" i="1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without damaging your credit rating</a:t>
            </a: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spcBef>
                <a:spcPts val="120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Verify </a:t>
            </a:r>
            <a:r>
              <a:rPr lang="en-US" i="1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all</a:t>
            </a: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 invoices before paying them.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spcBef>
                <a:spcPts val="120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Negotiate the best possible terms with your suppliers.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Be honest with creditors; avoid the “the check is in the mail” syndrome.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Schedule controllable cash disbursements to come due at different times.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spcBef>
                <a:spcPts val="600"/>
              </a:spcBef>
              <a:buSzPct val="100000"/>
              <a:buNone/>
            </a:pP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7168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Accounts Payable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71684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83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83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23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123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78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178" end="2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51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charRg st="251" end="3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00600"/>
          </a:xfrm>
          <a:ln/>
        </p:spPr>
        <p:txBody>
          <a:bodyPr vert="horz" wrap="square" lIns="91440" tIns="45720" rIns="91440" bIns="45720" anchor="t"/>
          <a:p>
            <a:pPr marL="457200" indent="-347345" eaLnBrk="1" hangingPunct="1">
              <a:spcBef>
                <a:spcPct val="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Explain the importance of cash management to a small company’s success.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spcBef>
                <a:spcPct val="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Differentiate between cash and profits.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spcBef>
                <a:spcPct val="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Understand the five steps in creating a cash budget.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spcBef>
                <a:spcPct val="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Describe fundamental principles involved in managing the “big three” of cash management: accounts receivable, accounts payable, and inventory.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spcBef>
                <a:spcPct val="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Explain the techniques for avoiding a cash crunch in a small company. 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Learning Objectives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18436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72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72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1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112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65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165" end="3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308" end="3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charRg st="308" end="3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72000"/>
          </a:xfrm>
          <a:ln/>
        </p:spPr>
        <p:txBody>
          <a:bodyPr vert="horz" wrap="square" lIns="91440" tIns="45720" rIns="91440" bIns="45720" anchor="t"/>
          <a:p>
            <a:pPr marL="457200" indent="-347345" eaLnBrk="1" hangingPunct="1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Monitor inventory closely; it can drain a company’s cash.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Avoid inventory “overbuying.” 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It ties up valuable cash at a zero rate of return.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457200" indent="-347345" eaLnBrk="1" hangingPunct="1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Arrange for inventory deliveries at the latest possible date.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Take advantage of discounts: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Quantity discounts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Cash discounts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</p:txBody>
      </p:sp>
      <p:sp>
        <p:nvSpPr>
          <p:cNvPr id="7373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Inventory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73732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58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58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89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89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40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140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02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charRg st="202" end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31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charRg st="231" end="2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50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charRg st="250" end="2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A Cash Discount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75779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  <p:pic>
        <p:nvPicPr>
          <p:cNvPr id="7578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588" y="1676400"/>
            <a:ext cx="7667625" cy="41148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Cost of Forgoing Cash Discounts</a:t>
            </a:r>
            <a:endParaRPr kumimoji="0" lang="en-US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77827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  <p:pic>
        <p:nvPicPr>
          <p:cNvPr id="7782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362200"/>
            <a:ext cx="8705850" cy="228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724400"/>
          </a:xfrm>
          <a:ln/>
        </p:spPr>
        <p:txBody>
          <a:bodyPr vert="horz" wrap="square" lIns="91440" tIns="45720" rIns="91440" bIns="45720" anchor="t"/>
          <a:p>
            <a:pPr indent="-255270" eaLnBrk="1" hangingPunct="1">
              <a:spcBef>
                <a:spcPts val="600"/>
              </a:spcBef>
              <a:buSzPct val="100000"/>
            </a:pPr>
            <a:r>
              <a:rPr lang="en-US" kern="120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Barter</a:t>
            </a:r>
            <a:endParaRPr lang="en-US" kern="120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741680" lvl="1" indent="-349250" eaLnBrk="1" hangingPunct="1">
              <a:spcBef>
                <a:spcPts val="600"/>
              </a:spcBef>
            </a:pPr>
            <a:r>
              <a:rPr lang="en-US" kern="120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Consider bartering, exchanging goods and services for other goods and services, to conserve cash.</a:t>
            </a:r>
            <a:endParaRPr lang="en-US" kern="120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977900" lvl="2" indent="-347345" eaLnBrk="1" hangingPunct="1">
              <a:spcBef>
                <a:spcPts val="600"/>
              </a:spcBef>
              <a:buSzPct val="100000"/>
            </a:pPr>
            <a:r>
              <a:rPr lang="en-US" kern="120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More than 500 barter exchanges operate across the United States.</a:t>
            </a:r>
            <a:endParaRPr lang="en-US" kern="120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</p:txBody>
      </p:sp>
      <p:sp>
        <p:nvSpPr>
          <p:cNvPr id="7987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Avoiding the Cash Crunch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79876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7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05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105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457200" y="1797050"/>
            <a:ext cx="8534400" cy="4675188"/>
          </a:xfrm>
          <a:ln/>
        </p:spPr>
        <p:txBody>
          <a:bodyPr vert="horz" wrap="square" lIns="91440" tIns="45720" rIns="91440" bIns="45720" anchor="t"/>
          <a:p>
            <a:pPr indent="-255270" eaLnBrk="1" hangingPunct="1">
              <a:spcBef>
                <a:spcPct val="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Trim overhead costs:  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Ask for discounts and “freebies” 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Conduct periodic expense audits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Lease rather than buy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lvl="2" eaLnBrk="1" hangingPunct="1">
              <a:spcBef>
                <a:spcPct val="0"/>
              </a:spcBef>
              <a:buSzPct val="100000"/>
            </a:pPr>
            <a:r>
              <a:rPr lang="en-US" b="1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Operating lease</a:t>
            </a:r>
            <a:endParaRPr lang="en-US" b="1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lvl="2" eaLnBrk="1" hangingPunct="1">
              <a:spcBef>
                <a:spcPct val="0"/>
              </a:spcBef>
              <a:buSzPct val="100000"/>
            </a:pPr>
            <a:r>
              <a:rPr lang="en-US" b="1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Capital lease</a:t>
            </a:r>
            <a:endParaRPr lang="en-US" b="1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Avoid nonessential cash outlays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Buy used or reconditioned equipment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Hire part-time employees and freelancers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endParaRPr lang="en-US" sz="15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indent="-255270" eaLnBrk="1" hangingPunct="1">
              <a:lnSpc>
                <a:spcPct val="80000"/>
              </a:lnSpc>
              <a:spcBef>
                <a:spcPts val="600"/>
              </a:spcBef>
              <a:buSzPct val="100000"/>
              <a:buNone/>
            </a:pPr>
            <a:r>
              <a:rPr lang="en-US" sz="15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 </a:t>
            </a:r>
            <a:endParaRPr lang="en-US" sz="18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8192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Avoiding the Cash Crunch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81924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  <p:sp>
        <p:nvSpPr>
          <p:cNvPr id="81925" name="TextBox 1"/>
          <p:cNvSpPr txBox="1"/>
          <p:nvPr/>
        </p:nvSpPr>
        <p:spPr>
          <a:xfrm>
            <a:off x="3851275" y="1427163"/>
            <a:ext cx="12096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dirty="0">
                <a:latin typeface="Garamond" panose="02020404030301010803" pitchFamily="-103" charset="0"/>
              </a:rPr>
              <a:t>(continued)</a:t>
            </a:r>
            <a:endParaRPr lang="en-US" dirty="0"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3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23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57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57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89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89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1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charRg st="111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27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charRg st="127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41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charRg st="141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73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55">
                                            <p:txEl>
                                              <p:charRg st="173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09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55">
                                            <p:txEl>
                                              <p:charRg st="209" end="2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590550" y="1797050"/>
            <a:ext cx="8553450" cy="4613275"/>
          </a:xfrm>
          <a:ln/>
        </p:spPr>
        <p:txBody>
          <a:bodyPr vert="horz" wrap="square" lIns="91440" tIns="45720" rIns="91440" bIns="45720" anchor="t"/>
          <a:p>
            <a:pPr marL="457200" indent="-347345" eaLnBrk="1" hangingPunct="1">
              <a:spcBef>
                <a:spcPts val="60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Outsource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spcBef>
                <a:spcPts val="60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Use e-mail rather than mail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spcBef>
                <a:spcPts val="60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Use credit cards for small purchases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spcBef>
                <a:spcPts val="60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Negotiate fixed loan payments to coincide with your company’s cash flow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spcBef>
                <a:spcPts val="60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Establish an internal security and control system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spcBef>
                <a:spcPts val="60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Develop a system to battle check fraud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347345" eaLnBrk="1" hangingPunct="1">
              <a:spcBef>
                <a:spcPts val="600"/>
              </a:spcBef>
              <a:buSzPct val="100000"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Change shipping terms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8397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Avoiding the Cash Crunch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83972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  <p:sp>
        <p:nvSpPr>
          <p:cNvPr id="83973" name="TextBox 1"/>
          <p:cNvSpPr txBox="1"/>
          <p:nvPr/>
        </p:nvSpPr>
        <p:spPr>
          <a:xfrm>
            <a:off x="3851275" y="1427163"/>
            <a:ext cx="12096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dirty="0">
                <a:latin typeface="Garamond" panose="02020404030301010803" pitchFamily="-103" charset="0"/>
              </a:rPr>
              <a:t>(continued)</a:t>
            </a:r>
            <a:endParaRPr lang="en-US" dirty="0"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1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38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38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75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75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4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charRg st="147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97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charRg st="197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3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charRg st="236" end="2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609600" y="1787525"/>
            <a:ext cx="8229600" cy="4613275"/>
          </a:xfrm>
          <a:ln/>
        </p:spPr>
        <p:txBody>
          <a:bodyPr vert="horz" wrap="square" lIns="91440" tIns="45720" rIns="91440" bIns="45720" anchor="t"/>
          <a:p>
            <a:pPr indent="-255270" eaLnBrk="1" hangingPunct="1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sz="26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Start selling gift cards</a:t>
            </a:r>
            <a:endParaRPr lang="en-US" sz="26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indent="-255270" eaLnBrk="1" hangingPunct="1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sz="26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Switch to zero-based budgeting</a:t>
            </a:r>
            <a:endParaRPr lang="en-US" sz="26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indent="-255270" eaLnBrk="1" hangingPunct="1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sz="26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Be on the lookout for employee theft</a:t>
            </a:r>
            <a:endParaRPr lang="en-US" sz="26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indent="-255270" eaLnBrk="1" hangingPunct="1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sz="26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Keep your business plan current</a:t>
            </a:r>
            <a:endParaRPr lang="en-US" sz="26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indent="-255270" eaLnBrk="1" hangingPunct="1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sz="26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Build a cash cushion</a:t>
            </a:r>
            <a:endParaRPr lang="en-US" sz="26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indent="-255270" eaLnBrk="1" hangingPunct="1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sz="26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Invest surplus cash</a:t>
            </a:r>
            <a:endParaRPr lang="en-US" sz="26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600" b="1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Money market account</a:t>
            </a:r>
            <a:endParaRPr lang="en-US" sz="2600" b="1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600" b="1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Zero-balance account</a:t>
            </a:r>
            <a:endParaRPr lang="en-US" sz="2600" b="1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indent="-255270" eaLnBrk="1" hangingPunct="1">
              <a:lnSpc>
                <a:spcPct val="90000"/>
              </a:lnSpc>
              <a:spcBef>
                <a:spcPts val="600"/>
              </a:spcBef>
              <a:buSzPct val="100000"/>
              <a:buNone/>
            </a:pPr>
            <a:r>
              <a:rPr lang="en-US" sz="26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 </a:t>
            </a:r>
            <a:endParaRPr lang="en-US" sz="30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860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Avoiding the Cash Crunch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86020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  <p:sp>
        <p:nvSpPr>
          <p:cNvPr id="86021" name="TextBox 1"/>
          <p:cNvSpPr txBox="1"/>
          <p:nvPr/>
        </p:nvSpPr>
        <p:spPr>
          <a:xfrm>
            <a:off x="3851275" y="1427163"/>
            <a:ext cx="120967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dirty="0">
                <a:latin typeface="Garamond" panose="02020404030301010803" pitchFamily="-103" charset="0"/>
              </a:rPr>
              <a:t>(continued)</a:t>
            </a:r>
            <a:endParaRPr lang="en-US" dirty="0"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25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56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56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93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93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25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charRg st="125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4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charRg st="146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66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charRg st="166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87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55">
                                            <p:txEl>
                                              <p:charRg st="187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609600" y="1787525"/>
            <a:ext cx="8229600" cy="4613275"/>
          </a:xfrm>
          <a:ln/>
        </p:spPr>
        <p:txBody>
          <a:bodyPr vert="horz" wrap="square" lIns="91440" tIns="45720" rIns="91440" bIns="45720" anchor="t"/>
          <a:p>
            <a:pPr indent="-255270" eaLnBrk="1" hangingPunct="1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sz="30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“Cash is King”</a:t>
            </a:r>
            <a:endParaRPr lang="en-US" sz="30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indent="-255270" eaLnBrk="1" hangingPunct="1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sz="30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Cash and profits are not the same.</a:t>
            </a:r>
            <a:endParaRPr lang="en-US" sz="30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indent="-255270" eaLnBrk="1" hangingPunct="1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sz="30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Entrepreneurial success means operating a company “lean and mean.”</a:t>
            </a:r>
            <a:endParaRPr lang="en-US" sz="30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Trim wasteful expenditures.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Invest surplus funds.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Plan and manage cash flow.</a:t>
            </a: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lvl="1" eaLnBrk="1" hangingPunct="1">
              <a:spcBef>
                <a:spcPts val="1200"/>
              </a:spcBef>
            </a:pPr>
            <a:endParaRPr lang="en-US" b="1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indent="-255270" eaLnBrk="1" hangingPunct="1">
              <a:spcBef>
                <a:spcPts val="600"/>
              </a:spcBef>
              <a:buSzPct val="100000"/>
              <a:buNone/>
            </a:pPr>
            <a:r>
              <a:rPr lang="en-US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 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8806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Conclusion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88068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1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50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50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17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117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45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charRg st="145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67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charRg st="167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95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charRg st="195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Footer Placeholder 4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  <p:sp>
        <p:nvSpPr>
          <p:cNvPr id="901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pic>
        <p:nvPicPr>
          <p:cNvPr id="90115" name="Picture 4" descr="3293795473_47524415"/>
          <p:cNvPicPr>
            <a:picLocks noGrp="1" noChangeAspect="1"/>
          </p:cNvPicPr>
          <p:nvPr>
            <p:ph type="title"/>
          </p:nvPr>
        </p:nvPicPr>
        <p:blipFill>
          <a:blip r:embed="rId1"/>
          <a:stretch>
            <a:fillRect/>
          </a:stretch>
        </p:blipFill>
        <p:spPr>
          <a:xfrm>
            <a:off x="1371600" y="2209800"/>
            <a:ext cx="6145213" cy="1920875"/>
          </a:xfr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00600"/>
          </a:xfrm>
          <a:ln/>
        </p:spPr>
        <p:txBody>
          <a:bodyPr vert="horz" wrap="square" lIns="91440" tIns="45720" rIns="91440" bIns="45720" anchor="t"/>
          <a:p>
            <a:pPr marL="457200" indent="-457200" eaLnBrk="1" hangingPunct="1">
              <a:spcBef>
                <a:spcPts val="600"/>
              </a:spcBef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“Everything is about cash – raising it, conserving it, collecting it.” ~ Guy  Kawasaki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457200" eaLnBrk="1" hangingPunct="1"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Common cause of business failure: Cash crisis!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457200" eaLnBrk="1" hangingPunct="1"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It is possible for a business to earn a profit and still go out of business by running out of cash. 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lvl="1" eaLnBrk="1" hangingPunct="1"/>
            <a:r>
              <a:rPr lang="en-US" sz="3200" b="1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Valley of death</a:t>
            </a:r>
            <a:endParaRPr lang="en-US" sz="3200" b="1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457200" indent="-457200" eaLnBrk="1" hangingPunct="1">
              <a:spcBef>
                <a:spcPts val="600"/>
              </a:spcBef>
              <a:buSzPct val="100000"/>
              <a:buNone/>
            </a:pP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457200" indent="-457200" eaLnBrk="1" hangingPunct="1">
              <a:spcBef>
                <a:spcPts val="600"/>
              </a:spcBef>
              <a:buSzPct val="100000"/>
              <a:buNone/>
            </a:pPr>
            <a:endParaRPr lang="en-US" sz="24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The Importance of Cash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20484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87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87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34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134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35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235" end="2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The </a:t>
            </a: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Valley of Death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22531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  <p:pic>
        <p:nvPicPr>
          <p:cNvPr id="2253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736725"/>
            <a:ext cx="6477000" cy="4462463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800600"/>
          </a:xfrm>
          <a:ln/>
        </p:spPr>
        <p:txBody>
          <a:bodyPr vert="horz" wrap="square" lIns="91440" tIns="45720" rIns="91440" bIns="45720" anchor="t"/>
          <a:p>
            <a:pPr marL="520700" indent="-410845" eaLnBrk="1" hangingPunct="1">
              <a:spcBef>
                <a:spcPct val="0"/>
              </a:spcBef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American Express OPEN Small Business Monitor study: 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741680" lvl="1" indent="-349250" eaLnBrk="1" hangingPunct="1">
              <a:spcBef>
                <a:spcPct val="0"/>
              </a:spcBef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52% of small business owners experience problems with cash flow.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741680" lvl="1" indent="-349250" eaLnBrk="1" hangingPunct="1">
              <a:spcBef>
                <a:spcPct val="0"/>
              </a:spcBef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Their biggest cash flow concern is the ability to pay bills on time.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520700" indent="-410845" eaLnBrk="1" hangingPunct="1">
              <a:spcBef>
                <a:spcPts val="600"/>
              </a:spcBef>
              <a:buSzPct val="100000"/>
              <a:buNone/>
            </a:pPr>
            <a:endParaRPr lang="en-US" sz="24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Cash Management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24580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5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53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18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118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Small Business Owner’s Rating of Their Companies’ Cash Flow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26627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  <p:pic>
        <p:nvPicPr>
          <p:cNvPr id="2662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676400"/>
            <a:ext cx="8001000" cy="42037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609600" y="1752600"/>
            <a:ext cx="8001000" cy="4648200"/>
          </a:xfrm>
          <a:ln/>
        </p:spPr>
        <p:txBody>
          <a:bodyPr vert="horz" wrap="square" lIns="91440" tIns="45720" rIns="91440" bIns="45720" anchor="t"/>
          <a:p>
            <a:pPr indent="-255270" eaLnBrk="1" hangingPunct="1">
              <a:spcBef>
                <a:spcPct val="0"/>
              </a:spcBef>
              <a:buSzPct val="100000"/>
            </a:pPr>
            <a:r>
              <a:rPr lang="en-US" sz="3200" b="1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Cash management</a:t>
            </a: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: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741680" lvl="1" indent="-349250" eaLnBrk="1" hangingPunct="1">
              <a:spcBef>
                <a:spcPct val="0"/>
              </a:spcBef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+mn-cs"/>
              </a:rPr>
              <a:t>The process of forecasting, collecting, disbursing, investing, and planning for the cash a company needs to operate smoothly. 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indent="-255270" eaLnBrk="1" hangingPunct="1">
              <a:spcBef>
                <a:spcPct val="0"/>
              </a:spcBef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Young and growing companies are “cash sponges.”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indent="-255270" eaLnBrk="1" hangingPunct="1">
              <a:spcBef>
                <a:spcPct val="0"/>
              </a:spcBef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Know your company’s </a:t>
            </a:r>
            <a:r>
              <a:rPr lang="en-US" sz="3200" b="1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cash flow cycle</a:t>
            </a: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741680" lvl="1" indent="-349250" eaLnBrk="1" hangingPunct="1">
              <a:spcBef>
                <a:spcPct val="0"/>
              </a:spcBef>
            </a:pP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indent="-255270" eaLnBrk="1" hangingPunct="1">
              <a:spcBef>
                <a:spcPts val="600"/>
              </a:spcBef>
              <a:buSzPct val="100000"/>
              <a:buNone/>
            </a:pPr>
            <a:endParaRPr lang="en-US" sz="24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Cash Management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28676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7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17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44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144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92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192" end="2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648200"/>
          </a:xfrm>
          <a:ln/>
        </p:spPr>
        <p:txBody>
          <a:bodyPr vert="horz" wrap="square" lIns="91440" tIns="45720" rIns="91440" bIns="45720" anchor="t"/>
          <a:p>
            <a:pPr marL="520700" indent="-410845" eaLnBrk="1" hangingPunct="1">
              <a:spcBef>
                <a:spcPts val="600"/>
              </a:spcBef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Cash ≠ profits.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520700" indent="-410845" eaLnBrk="1" hangingPunct="1">
              <a:spcBef>
                <a:spcPts val="600"/>
              </a:spcBef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Profit is the difference between  a company’s total revenue and total expenses.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520700" indent="-410845" eaLnBrk="1" hangingPunct="1">
              <a:spcBef>
                <a:spcPts val="600"/>
              </a:spcBef>
              <a:buSzPct val="100000"/>
            </a:pP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Cash is the money that is free and readily available to use.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520700" indent="-410845" eaLnBrk="1" hangingPunct="1">
              <a:spcBef>
                <a:spcPts val="600"/>
              </a:spcBef>
              <a:buSzPct val="100000"/>
            </a:pPr>
            <a:r>
              <a:rPr lang="en-US" sz="3200" b="1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Cash flow </a:t>
            </a:r>
            <a:r>
              <a:rPr lang="en-US" sz="3200" kern="1200" dirty="0">
                <a:latin typeface="Georgia" panose="02040502050405020303" pitchFamily="-103" charset="0"/>
                <a:ea typeface="MS PGothic" panose="020B0600070205080204" pitchFamily="-103" charset="-128"/>
                <a:cs typeface="MS PGothic" panose="020B0600070205080204" pitchFamily="-103" charset="-128"/>
              </a:rPr>
              <a:t>measures a company’s liquidity and its ability to pay it bills.</a:t>
            </a:r>
            <a:endParaRPr lang="en-US" sz="32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  <a:p>
            <a:pPr marL="694055" lvl="1" indent="-301625" eaLnBrk="1" hangingPunct="1">
              <a:spcBef>
                <a:spcPct val="0"/>
              </a:spcBef>
            </a:pPr>
            <a:endParaRPr lang="en-US" kern="1200" dirty="0">
              <a:latin typeface="Georgia" panose="02040502050405020303" pitchFamily="-103" charset="0"/>
              <a:ea typeface="MS PGothic" panose="020B0600070205080204" pitchFamily="-103" charset="-128"/>
              <a:cs typeface="+mn-cs"/>
            </a:endParaRPr>
          </a:p>
          <a:p>
            <a:pPr marL="520700" indent="-410845" eaLnBrk="1" hangingPunct="1">
              <a:spcBef>
                <a:spcPts val="600"/>
              </a:spcBef>
              <a:buSzPct val="100000"/>
              <a:buNone/>
            </a:pPr>
            <a:endParaRPr lang="en-US" sz="2400" kern="1200" dirty="0">
              <a:latin typeface="Georgia" panose="02040502050405020303" pitchFamily="-103" charset="0"/>
              <a:ea typeface="MS PGothic" panose="020B0600070205080204" pitchFamily="-103" charset="-128"/>
              <a:cs typeface="MS PGothic" panose="020B0600070205080204" pitchFamily="-103" charset="-128"/>
            </a:endParaRP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6338888"/>
            <a:ext cx="884238" cy="476250"/>
          </a:xfrm>
          <a:noFill/>
          <a:ln>
            <a:noFill/>
          </a:ln>
        </p:spPr>
        <p:txBody>
          <a:bodyPr wrap="square" lIns="91440" tIns="45720" rIns="91440" bIns="45720" anchor="t"/>
          <a:p>
            <a:r>
              <a:rPr lang="en-US" sz="1000" dirty="0">
                <a:latin typeface="Garamond" panose="02020404030301010803" pitchFamily="-103" charset="0"/>
              </a:rPr>
              <a:t>12 - </a:t>
            </a:r>
            <a:fld id="{9A0DB2DC-4C9A-4742-B13C-FB6460FD3503}" type="slidenum">
              <a:rPr lang="en-US" altLang="zh-CN" sz="1000" dirty="0">
                <a:latin typeface="Garamond" panose="02020404030301010803" pitchFamily="-103" charset="0"/>
              </a:rPr>
            </a:fld>
            <a:endParaRPr lang="en-US" altLang="zh-CN" sz="1000" dirty="0">
              <a:latin typeface="Garamond" panose="02020404030301010803" pitchFamily="-103" charset="0"/>
            </a:endParaRPr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  <a:noFill/>
          <a:ln>
            <a:noFill/>
          </a:ln>
          <a:effectLst/>
          <a:sp3d prstMaterial="plastic"/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eorgia" panose="02040502050405020303" pitchFamily="-103" charset="0"/>
                <a:ea typeface="+mj-ea"/>
                <a:cs typeface="+mj-cs"/>
              </a:rPr>
              <a:t>Cash and Profits</a:t>
            </a:r>
            <a:endParaRPr kumimoji="0" lang="en-US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Georgia" panose="02040502050405020303" pitchFamily="-103" charset="0"/>
              <a:ea typeface="+mj-ea"/>
              <a:cs typeface="+mj-cs"/>
            </a:endParaRPr>
          </a:p>
        </p:txBody>
      </p:sp>
      <p:sp>
        <p:nvSpPr>
          <p:cNvPr id="30724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aramond" panose="02020404030301010803" pitchFamily="-103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aramond" panose="02020404030301010803" pitchFamily="-103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000" dirty="0">
                <a:solidFill>
                  <a:schemeClr val="tx2"/>
                </a:solidFill>
                <a:latin typeface="Garamond" panose="02020404030301010803" pitchFamily="-103" charset="0"/>
              </a:rPr>
              <a:t>Copyright © 2016 Pearson Education, Inc.</a:t>
            </a:r>
            <a:endParaRPr lang="en-US" sz="1000" dirty="0">
              <a:solidFill>
                <a:schemeClr val="tx2"/>
              </a:solidFill>
              <a:latin typeface="Garamond" panose="02020404030301010803" pitchFamily="-103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16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96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96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57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charRg st="157" end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6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35B77B"/>
      </a:accent1>
      <a:accent2>
        <a:srgbClr val="3366FF"/>
      </a:accent2>
      <a:accent3>
        <a:srgbClr val="9933FF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scarb_eesbm8e_ppt_01 (1)</Template>
  <TotalTime>0</TotalTime>
  <Words>9210</Words>
  <Application>WPS Presentation</Application>
  <PresentationFormat/>
  <Paragraphs>445</Paragraphs>
  <Slides>38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7" baseType="lpstr">
      <vt:lpstr>Arial</vt:lpstr>
      <vt:lpstr>SimSun</vt:lpstr>
      <vt:lpstr>Wingdings</vt:lpstr>
      <vt:lpstr>Garamond</vt:lpstr>
      <vt:lpstr>Lucida Sans Unicode</vt:lpstr>
      <vt:lpstr>MS PGothic</vt:lpstr>
      <vt:lpstr>Wingdings 3</vt:lpstr>
      <vt:lpstr>Verdana</vt:lpstr>
      <vt:lpstr>Wingdings 2</vt:lpstr>
      <vt:lpstr>Times New Roman</vt:lpstr>
      <vt:lpstr>David</vt:lpstr>
      <vt:lpstr>Segoe Print</vt:lpstr>
      <vt:lpstr>Impact</vt:lpstr>
      <vt:lpstr>Georgia</vt:lpstr>
      <vt:lpstr>Wingdings 2</vt:lpstr>
      <vt:lpstr>Microsoft YaHei</vt:lpstr>
      <vt:lpstr>Arial Unicode MS</vt:lpstr>
      <vt:lpstr>黑体</vt:lpstr>
      <vt:lpstr>Concourse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10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1:The Foundations of Entrepreneurship</dc:title>
  <dc:creator>Norman M. Scarborough</dc:creator>
  <dc:description>Esentials, 2/e.</dc:description>
  <cp:lastModifiedBy>Banskota Dipendra</cp:lastModifiedBy>
  <cp:revision>177</cp:revision>
  <cp:lastPrinted>1995-03-21T17:16:20Z</cp:lastPrinted>
  <dcterms:created xsi:type="dcterms:W3CDTF">1997-06-02T08:31:06Z</dcterms:created>
  <dcterms:modified xsi:type="dcterms:W3CDTF">2020-02-27T21:24:05Z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