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4"/>
  </p:handoutMasterIdLst>
  <p:sldIdLst>
    <p:sldId id="314" r:id="rId3"/>
    <p:sldId id="266" r:id="rId4"/>
    <p:sldId id="313" r:id="rId6"/>
    <p:sldId id="312" r:id="rId7"/>
    <p:sldId id="283" r:id="rId8"/>
    <p:sldId id="268" r:id="rId9"/>
    <p:sldId id="257" r:id="rId10"/>
    <p:sldId id="273" r:id="rId11"/>
    <p:sldId id="311" r:id="rId12"/>
    <p:sldId id="274" r:id="rId13"/>
    <p:sldId id="258" r:id="rId14"/>
    <p:sldId id="277" r:id="rId15"/>
    <p:sldId id="260" r:id="rId16"/>
    <p:sldId id="310" r:id="rId17"/>
    <p:sldId id="279" r:id="rId18"/>
    <p:sldId id="261" r:id="rId19"/>
    <p:sldId id="309" r:id="rId20"/>
    <p:sldId id="303" r:id="rId21"/>
    <p:sldId id="308" r:id="rId22"/>
    <p:sldId id="286" r:id="rId23"/>
    <p:sldId id="281" r:id="rId24"/>
    <p:sldId id="262" r:id="rId25"/>
    <p:sldId id="307" r:id="rId26"/>
    <p:sldId id="269" r:id="rId27"/>
    <p:sldId id="282" r:id="rId28"/>
    <p:sldId id="306" r:id="rId29"/>
    <p:sldId id="265" r:id="rId30"/>
    <p:sldId id="298" r:id="rId31"/>
    <p:sldId id="300" r:id="rId32"/>
    <p:sldId id="288" r:id="rId33"/>
  </p:sldIdLst>
  <p:sldSz cx="9144000" cy="6858000" type="screen4x3"/>
  <p:notesSz cx="68580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Garamond" panose="02020404030301010803" pitchFamily="-103" charset="0"/>
        <a:ea typeface="MS PGothic" panose="020B0600070205080204" pitchFamily="-103" charset="-128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Garamond" panose="02020404030301010803" pitchFamily="-103" charset="0"/>
        <a:ea typeface="MS PGothic" panose="020B0600070205080204" pitchFamily="-103" charset="-128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Garamond" panose="02020404030301010803" pitchFamily="-103" charset="0"/>
        <a:ea typeface="MS PGothic" panose="020B0600070205080204" pitchFamily="-103" charset="-128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Garamond" panose="02020404030301010803" pitchFamily="-103" charset="0"/>
        <a:ea typeface="MS PGothic" panose="020B0600070205080204" pitchFamily="-103" charset="-128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Garamond" panose="02020404030301010803" pitchFamily="-103" charset="0"/>
        <a:ea typeface="MS PGothic" panose="020B0600070205080204" pitchFamily="-103" charset="-128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Garamond" panose="02020404030301010803" pitchFamily="-103" charset="0"/>
        <a:ea typeface="MS PGothic" panose="020B0600070205080204" pitchFamily="-103" charset="-128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Garamond" panose="02020404030301010803" pitchFamily="-103" charset="0"/>
        <a:ea typeface="MS PGothic" panose="020B0600070205080204" pitchFamily="-103" charset="-128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Garamond" panose="02020404030301010803" pitchFamily="-103" charset="0"/>
        <a:ea typeface="MS PGothic" panose="020B0600070205080204" pitchFamily="-103" charset="-128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Garamond" panose="02020404030301010803" pitchFamily="-103" charset="0"/>
        <a:ea typeface="MS PGothic" panose="020B0600070205080204" pitchFamily="-10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FFCC99"/>
    <a:srgbClr val="336600"/>
    <a:srgbClr val="FCE9B2"/>
    <a:srgbClr val="FFFFCC"/>
    <a:srgbClr val="FFFFA7"/>
    <a:srgbClr val="FFFF66"/>
    <a:srgbClr val="FCD3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448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9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9850" y="-12700"/>
            <a:ext cx="6207125" cy="51911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8" tIns="44450" rIns="90488" bIns="44450" anchor="ctr">
            <a:spAutoFit/>
          </a:bodyPr>
          <a:p>
            <a:pPr lvl="0"/>
            <a:r>
              <a:rPr sz="1400" dirty="0">
                <a:latin typeface="Times New Roman" panose="02020603050405020304" pitchFamily="-103" charset="0"/>
              </a:rPr>
              <a:t>ESSENTIALS OF ENTREPRENEURSHIP AND SMALL BUSINESS MANAGEMENT  ●  6E</a:t>
            </a:r>
            <a:br>
              <a:rPr sz="1400" dirty="0">
                <a:latin typeface="Times New Roman" panose="02020603050405020304" pitchFamily="-103" charset="0"/>
              </a:rPr>
            </a:br>
            <a:r>
              <a:rPr sz="1400" dirty="0">
                <a:latin typeface="Times New Roman" panose="02020603050405020304" pitchFamily="-103" charset="0"/>
              </a:rPr>
              <a:t>Chapter 1: The Foundations of Entrepreneurship</a:t>
            </a:r>
            <a:endParaRPr sz="1400" dirty="0">
              <a:latin typeface="Times New Roman" panose="02020603050405020304" pitchFamily="-103" charset="0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6397625" y="8896350"/>
            <a:ext cx="390525" cy="30638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 anchor="ctr">
            <a:spAutoFit/>
          </a:bodyPr>
          <a:p>
            <a:pPr lvl="0" algn="r"/>
            <a:fld id="{9A0DB2DC-4C9A-4742-B13C-FB6460FD3503}" type="slidenum">
              <a:rPr lang="en-US" sz="1400" b="0" dirty="0">
                <a:latin typeface="Times New Roman" panose="02020603050405020304" pitchFamily="-103" charset="0"/>
              </a:rPr>
            </a:fld>
            <a:endParaRPr lang="en-US" sz="1400" b="0" dirty="0">
              <a:latin typeface="Times New Roman" panose="02020603050405020304" pitchFamily="-1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Click to edit Master notes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MS PGothic" panose="020B0600070205080204" pitchFamily="-103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03" charset="0"/>
              <a:ea typeface="MS PGothic" panose="020B0600070205080204" pitchFamily="-103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MS PGothic" panose="020B0600070205080204" pitchFamily="-103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03" charset="0"/>
              <a:ea typeface="MS PGothic" panose="020B0600070205080204" pitchFamily="-103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MS PGothic" panose="020B0600070205080204" pitchFamily="-103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03" charset="0"/>
              <a:ea typeface="MS PGothic" panose="020B0600070205080204" pitchFamily="-103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MS PGothic" panose="020B0600070205080204" pitchFamily="-103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03" charset="0"/>
              <a:ea typeface="MS PGothic" panose="020B0600070205080204" pitchFamily="-103" charset="-128"/>
              <a:cs typeface="+mn-cs"/>
            </a:endParaRPr>
          </a:p>
        </p:txBody>
      </p:sp>
      <p:sp>
        <p:nvSpPr>
          <p:cNvPr id="15363" name="Rectangle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08075" y="698500"/>
            <a:ext cx="4643438" cy="3482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9850" y="93663"/>
            <a:ext cx="2217738" cy="30638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+mn-ea"/>
                <a:cs typeface="+mn-cs"/>
              </a:rPr>
              <a:t>Chapter 1: Entrepreneurship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03" charset="0"/>
              <a:ea typeface="+mn-ea"/>
              <a:cs typeface="+mn-cs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6397625" y="8896350"/>
            <a:ext cx="390525" cy="30638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 anchor="ctr">
            <a:spAutoFit/>
          </a:bodyPr>
          <a:p>
            <a:pPr lvl="0" algn="r"/>
            <a:fld id="{9A0DB2DC-4C9A-4742-B13C-FB6460FD3503}" type="slidenum">
              <a:rPr lang="en-US" sz="1400" b="0" dirty="0">
                <a:latin typeface="Times New Roman" panose="02020603050405020304" pitchFamily="-103" charset="0"/>
              </a:rPr>
            </a:fld>
            <a:endParaRPr lang="en-US" sz="1400" b="0" dirty="0">
              <a:latin typeface="Times New Roman" panose="02020603050405020304" pitchFamily="-1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03" charset="0"/>
        <a:ea typeface="MS PGothic" panose="020B0600070205080204" pitchFamily="-103" charset="-128"/>
        <a:cs typeface="MS PGothic" panose="020B0600070205080204" pitchFamily="-10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03" charset="0"/>
        <a:ea typeface="MS PGothic" panose="020B0600070205080204" pitchFamily="-10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03" charset="0"/>
        <a:ea typeface="MS PGothic" panose="020B0600070205080204" pitchFamily="-10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03" charset="0"/>
        <a:ea typeface="MS PGothic" panose="020B0600070205080204" pitchFamily="-10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03" charset="0"/>
        <a:ea typeface="MS PGothic" panose="020B0600070205080204" pitchFamily="-103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0488" tIns="44450" rIns="90488" bIns="4445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698500"/>
            <a:ext cx="4643437" cy="3482975"/>
          </a:xfr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698500"/>
            <a:ext cx="4643437" cy="3482975"/>
          </a:xfr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698500"/>
            <a:ext cx="4643437" cy="3482975"/>
          </a:xfrm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698500"/>
            <a:ext cx="4643437" cy="3482975"/>
          </a:xfrm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698500"/>
            <a:ext cx="4643437" cy="3482975"/>
          </a:xfrm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698500"/>
            <a:ext cx="4643437" cy="3482975"/>
          </a:xfrm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698500"/>
            <a:ext cx="4643437" cy="3482975"/>
          </a:xfrm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0488" tIns="44450" rIns="90488" bIns="4445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698500"/>
            <a:ext cx="4643437" cy="3482975"/>
          </a:xfrm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698500"/>
            <a:ext cx="4643437" cy="3482975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0488" tIns="44450" rIns="90488" bIns="4445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698500"/>
            <a:ext cx="4643437" cy="3482975"/>
          </a:xfrm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0488" tIns="44450" rIns="90488" bIns="4445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0488" tIns="44450" rIns="90488" bIns="4445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698500"/>
            <a:ext cx="4643437" cy="3482975"/>
          </a:xfr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0488" tIns="44450" rIns="90488" bIns="4445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0488" tIns="44450" rIns="90488" bIns="4445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698500"/>
            <a:ext cx="4643437" cy="3482975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698500"/>
            <a:ext cx="4643437" cy="3482975"/>
          </a:xfr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698500"/>
            <a:ext cx="4643437" cy="3482975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68614" name="Group 3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0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4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  <p:sp>
          <p:nvSpPr>
            <p:cNvPr id="19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339 h 1906"/>
                <a:gd name="T4" fmla="*/ 5830 w 5740"/>
                <a:gd name="T5" fmla="*/ 1339 h 1906"/>
                <a:gd name="T6" fmla="*/ 583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</p:grp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2471738" y="6581775"/>
            <a:ext cx="4206875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 eaLnBrk="0" hangingPunct="0"/>
            <a:r>
              <a:rPr sz="1000" b="0" dirty="0">
                <a:latin typeface="Arial" panose="020B0604020202020204" pitchFamily="34" charset="0"/>
              </a:rPr>
              <a:t>Copyright </a:t>
            </a:r>
            <a:r>
              <a:rPr sz="1200" b="0" dirty="0">
                <a:latin typeface="Arial" panose="020B0604020202020204" pitchFamily="34" charset="0"/>
              </a:rPr>
              <a:t>©</a:t>
            </a:r>
            <a:r>
              <a:rPr sz="1000" b="0" dirty="0">
                <a:latin typeface="Arial" panose="020B0604020202020204" pitchFamily="34" charset="0"/>
              </a:rPr>
              <a:t> 2014 Pearson Education, Inc. Publishing as Prentice Hall</a:t>
            </a:r>
            <a:endParaRPr sz="1000" b="0" dirty="0">
              <a:latin typeface="Arial" panose="020B0604020202020204" pitchFamily="34" charset="0"/>
            </a:endParaRP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4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6808" name="Group 5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0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  <p:sp>
          <p:nvSpPr>
            <p:cNvPr id="19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339 h 1906"/>
                <a:gd name="T4" fmla="*/ 5830 w 5740"/>
                <a:gd name="T5" fmla="*/ 1339 h 1906"/>
                <a:gd name="T6" fmla="*/ 583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2835275" y="6581775"/>
            <a:ext cx="4098925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 eaLnBrk="0" hangingPunct="0"/>
            <a:r>
              <a:rPr sz="1000" b="0" dirty="0">
                <a:latin typeface="Arial" panose="020B0604020202020204" pitchFamily="34" charset="0"/>
              </a:rPr>
              <a:t>Copyright </a:t>
            </a:r>
            <a:r>
              <a:rPr sz="1200" b="0" dirty="0">
                <a:latin typeface="Arial" panose="020B0604020202020204" pitchFamily="34" charset="0"/>
              </a:rPr>
              <a:t>©</a:t>
            </a:r>
            <a:r>
              <a:rPr sz="1000" b="0" dirty="0">
                <a:latin typeface="Arial" panose="020B0604020202020204" pitchFamily="34" charset="0"/>
              </a:rPr>
              <a:t> 2014 Pearson Education, Inc. Publishing as Prentice Hall</a:t>
            </a:r>
            <a:endParaRPr sz="1000" b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338888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r>
              <a:rPr sz="1200" dirty="0">
                <a:latin typeface="Arial" panose="020B0604020202020204" pitchFamily="34" charset="0"/>
              </a:rPr>
              <a:t>1-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971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4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7832" name="Group 5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0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  <p:sp>
          <p:nvSpPr>
            <p:cNvPr id="19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339 h 1906"/>
                <a:gd name="T4" fmla="*/ 5830 w 5740"/>
                <a:gd name="T5" fmla="*/ 1339 h 1906"/>
                <a:gd name="T6" fmla="*/ 583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2835275" y="6581775"/>
            <a:ext cx="4098925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 eaLnBrk="0" hangingPunct="0"/>
            <a:r>
              <a:rPr sz="1000" b="0" dirty="0">
                <a:latin typeface="Arial" panose="020B0604020202020204" pitchFamily="34" charset="0"/>
              </a:rPr>
              <a:t>Copyright </a:t>
            </a:r>
            <a:r>
              <a:rPr sz="1200" b="0" dirty="0">
                <a:latin typeface="Arial" panose="020B0604020202020204" pitchFamily="34" charset="0"/>
              </a:rPr>
              <a:t>©</a:t>
            </a:r>
            <a:r>
              <a:rPr sz="1000" b="0" dirty="0">
                <a:latin typeface="Arial" panose="020B0604020202020204" pitchFamily="34" charset="0"/>
              </a:rPr>
              <a:t> 2014 Pearson Education, Inc. Publishing as Prentice Hall</a:t>
            </a:r>
            <a:endParaRPr sz="1000" b="0" dirty="0">
              <a:latin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338888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r>
              <a:rPr sz="1200" dirty="0">
                <a:latin typeface="Arial" panose="020B0604020202020204" pitchFamily="34" charset="0"/>
              </a:rPr>
              <a:t>1-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971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4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8856" name="Group 5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0" name="Freeform 19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  <p:sp>
          <p:nvSpPr>
            <p:cNvPr id="19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339 h 1906"/>
                <a:gd name="T4" fmla="*/ 5830 w 5740"/>
                <a:gd name="T5" fmla="*/ 1339 h 1906"/>
                <a:gd name="T6" fmla="*/ 583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2835275" y="6581775"/>
            <a:ext cx="4098925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 eaLnBrk="0" hangingPunct="0"/>
            <a:r>
              <a:rPr sz="1000" b="0" dirty="0">
                <a:latin typeface="Arial" panose="020B0604020202020204" pitchFamily="34" charset="0"/>
              </a:rPr>
              <a:t>Copyright </a:t>
            </a:r>
            <a:r>
              <a:rPr sz="1200" b="0" dirty="0">
                <a:latin typeface="Arial" panose="020B0604020202020204" pitchFamily="34" charset="0"/>
              </a:rPr>
              <a:t>©</a:t>
            </a:r>
            <a:r>
              <a:rPr sz="1000" b="0" dirty="0">
                <a:latin typeface="Arial" panose="020B0604020202020204" pitchFamily="34" charset="0"/>
              </a:rPr>
              <a:t> 2014 Pearson Education, Inc. Publishing as Prentice Hall</a:t>
            </a:r>
            <a:endParaRPr sz="1000" b="0" dirty="0">
              <a:latin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338888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r>
              <a:rPr sz="1200" dirty="0">
                <a:latin typeface="Arial" panose="020B0604020202020204" pitchFamily="34" charset="0"/>
              </a:rPr>
              <a:t>1-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971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r>
              <a:rPr dirty="0"/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4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69640" name="Group 5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0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  <p:sp>
          <p:nvSpPr>
            <p:cNvPr id="19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339 h 1906"/>
                <a:gd name="T4" fmla="*/ 5830 w 5740"/>
                <a:gd name="T5" fmla="*/ 1339 h 1906"/>
                <a:gd name="T6" fmla="*/ 583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2835275" y="6581775"/>
            <a:ext cx="4098925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 eaLnBrk="0" hangingPunct="0"/>
            <a:r>
              <a:rPr sz="1000" b="0" dirty="0">
                <a:latin typeface="Arial" panose="020B0604020202020204" pitchFamily="34" charset="0"/>
              </a:rPr>
              <a:t>Copyright </a:t>
            </a:r>
            <a:r>
              <a:rPr sz="1200" b="0" dirty="0">
                <a:latin typeface="Arial" panose="020B0604020202020204" pitchFamily="34" charset="0"/>
              </a:rPr>
              <a:t>©</a:t>
            </a:r>
            <a:r>
              <a:rPr sz="1000" b="0" dirty="0">
                <a:latin typeface="Arial" panose="020B0604020202020204" pitchFamily="34" charset="0"/>
              </a:rPr>
              <a:t> 2014 Pearson Education, Inc. Publishing as Prentice Hall</a:t>
            </a:r>
            <a:endParaRPr sz="1000" b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338888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r>
              <a:rPr sz="1200" dirty="0">
                <a:latin typeface="Arial" panose="020B0604020202020204" pitchFamily="34" charset="0"/>
              </a:rPr>
              <a:t>1-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971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15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0664" name="Group 16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0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  <p:sp>
          <p:nvSpPr>
            <p:cNvPr id="19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339 h 1906"/>
                <a:gd name="T4" fmla="*/ 5830 w 5740"/>
                <a:gd name="T5" fmla="*/ 1339 h 1906"/>
                <a:gd name="T6" fmla="*/ 583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2835275" y="6581775"/>
            <a:ext cx="4098925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 eaLnBrk="0" hangingPunct="0"/>
            <a:r>
              <a:rPr sz="1000" b="0" dirty="0">
                <a:latin typeface="Arial" panose="020B0604020202020204" pitchFamily="34" charset="0"/>
              </a:rPr>
              <a:t>Copyright </a:t>
            </a:r>
            <a:r>
              <a:rPr sz="1200" b="0" dirty="0">
                <a:latin typeface="Arial" panose="020B0604020202020204" pitchFamily="34" charset="0"/>
              </a:rPr>
              <a:t>©</a:t>
            </a:r>
            <a:r>
              <a:rPr sz="1000" b="0" dirty="0">
                <a:latin typeface="Arial" panose="020B0604020202020204" pitchFamily="34" charset="0"/>
              </a:rPr>
              <a:t> 2014 Pearson Education, Inc. Publishing as Prentice Hall</a:t>
            </a:r>
            <a:endParaRPr sz="1000" b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338888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r>
              <a:rPr sz="1200" dirty="0">
                <a:latin typeface="Arial" panose="020B0604020202020204" pitchFamily="34" charset="0"/>
              </a:rPr>
              <a:t>1-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971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4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1688" name="Group 5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0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  <p:sp>
          <p:nvSpPr>
            <p:cNvPr id="19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339 h 1906"/>
                <a:gd name="T4" fmla="*/ 5830 w 5740"/>
                <a:gd name="T5" fmla="*/ 1339 h 1906"/>
                <a:gd name="T6" fmla="*/ 583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2835275" y="6581775"/>
            <a:ext cx="4098925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 eaLnBrk="0" hangingPunct="0"/>
            <a:r>
              <a:rPr sz="1000" b="0" dirty="0">
                <a:latin typeface="Arial" panose="020B0604020202020204" pitchFamily="34" charset="0"/>
              </a:rPr>
              <a:t>Copyright </a:t>
            </a:r>
            <a:r>
              <a:rPr sz="1200" b="0" dirty="0">
                <a:latin typeface="Arial" panose="020B0604020202020204" pitchFamily="34" charset="0"/>
              </a:rPr>
              <a:t>©</a:t>
            </a:r>
            <a:r>
              <a:rPr sz="1000" b="0" dirty="0">
                <a:latin typeface="Arial" panose="020B0604020202020204" pitchFamily="34" charset="0"/>
              </a:rPr>
              <a:t> 2014 Pearson Education, Inc. Publishing as Prentice Hall</a:t>
            </a:r>
            <a:endParaRPr sz="1000" b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980238" y="6338888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r>
              <a:rPr sz="1200" dirty="0">
                <a:latin typeface="Arial" panose="020B0604020202020204" pitchFamily="34" charset="0"/>
              </a:rPr>
              <a:t>1-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0" y="6381750"/>
            <a:ext cx="2971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4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2712" name="Group 5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0" name="Freeform 19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  <p:sp>
          <p:nvSpPr>
            <p:cNvPr id="19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339 h 1906"/>
                <a:gd name="T4" fmla="*/ 5830 w 5740"/>
                <a:gd name="T5" fmla="*/ 1339 h 1906"/>
                <a:gd name="T6" fmla="*/ 583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2835275" y="6581775"/>
            <a:ext cx="4098925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 eaLnBrk="0" hangingPunct="0"/>
            <a:r>
              <a:rPr sz="1000" b="0" dirty="0">
                <a:latin typeface="Arial" panose="020B0604020202020204" pitchFamily="34" charset="0"/>
              </a:rPr>
              <a:t>Copyright </a:t>
            </a:r>
            <a:r>
              <a:rPr sz="1200" b="0" dirty="0">
                <a:latin typeface="Arial" panose="020B0604020202020204" pitchFamily="34" charset="0"/>
              </a:rPr>
              <a:t>©</a:t>
            </a:r>
            <a:r>
              <a:rPr sz="1000" b="0" dirty="0">
                <a:latin typeface="Arial" panose="020B0604020202020204" pitchFamily="34" charset="0"/>
              </a:rPr>
              <a:t> 2014 Pearson Education, Inc. Publishing as Prentice Hall</a:t>
            </a:r>
            <a:endParaRPr sz="1000" b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338888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r>
              <a:rPr sz="1200" dirty="0">
                <a:latin typeface="Arial" panose="020B0604020202020204" pitchFamily="34" charset="0"/>
              </a:rPr>
              <a:t>1-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971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4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3736" name="Group 5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0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  <p:sp>
          <p:nvSpPr>
            <p:cNvPr id="19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339 h 1906"/>
                <a:gd name="T4" fmla="*/ 5830 w 5740"/>
                <a:gd name="T5" fmla="*/ 1339 h 1906"/>
                <a:gd name="T6" fmla="*/ 583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2835275" y="6581775"/>
            <a:ext cx="4098925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 eaLnBrk="0" hangingPunct="0"/>
            <a:r>
              <a:rPr sz="1000" b="0" dirty="0">
                <a:latin typeface="Arial" panose="020B0604020202020204" pitchFamily="34" charset="0"/>
              </a:rPr>
              <a:t>Copyright </a:t>
            </a:r>
            <a:r>
              <a:rPr sz="1200" b="0" dirty="0">
                <a:latin typeface="Arial" panose="020B0604020202020204" pitchFamily="34" charset="0"/>
              </a:rPr>
              <a:t>©</a:t>
            </a:r>
            <a:r>
              <a:rPr sz="1000" b="0" dirty="0">
                <a:latin typeface="Arial" panose="020B0604020202020204" pitchFamily="34" charset="0"/>
              </a:rPr>
              <a:t> 2014 Pearson Education, Inc. Publishing as Prentice Hall</a:t>
            </a:r>
            <a:endParaRPr sz="1000" b="0" dirty="0">
              <a:latin typeface="Arial" panose="020B0604020202020204" pitchFamily="34" charset="0"/>
            </a:endParaRPr>
          </a:p>
        </p:txBody>
      </p:sp>
      <p:sp>
        <p:nvSpPr>
          <p:cNvPr id="26" name="Slide Number Placeholder 3"/>
          <p:cNvSpPr txBox="1"/>
          <p:nvPr/>
        </p:nvSpPr>
        <p:spPr bwMode="auto">
          <a:xfrm>
            <a:off x="8229600" y="6338888"/>
            <a:ext cx="884238" cy="47625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971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5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4760" name="Group 16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0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  <p:sp>
          <p:nvSpPr>
            <p:cNvPr id="19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339 h 1906"/>
                <a:gd name="T4" fmla="*/ 5830 w 5740"/>
                <a:gd name="T5" fmla="*/ 1339 h 1906"/>
                <a:gd name="T6" fmla="*/ 583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2835275" y="6581775"/>
            <a:ext cx="4098925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 eaLnBrk="0" hangingPunct="0"/>
            <a:r>
              <a:rPr sz="1000" b="0" dirty="0">
                <a:latin typeface="Arial" panose="020B0604020202020204" pitchFamily="34" charset="0"/>
              </a:rPr>
              <a:t>Copyright </a:t>
            </a:r>
            <a:r>
              <a:rPr sz="1200" b="0" dirty="0">
                <a:latin typeface="Arial" panose="020B0604020202020204" pitchFamily="34" charset="0"/>
              </a:rPr>
              <a:t>©</a:t>
            </a:r>
            <a:r>
              <a:rPr sz="1000" b="0" dirty="0">
                <a:latin typeface="Arial" panose="020B0604020202020204" pitchFamily="34" charset="0"/>
              </a:rPr>
              <a:t> 2014 Pearson Education, Inc. Publishing as Prentice Hall</a:t>
            </a:r>
            <a:endParaRPr sz="1000" b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338888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r>
              <a:rPr sz="1200" dirty="0">
                <a:latin typeface="Arial" panose="020B0604020202020204" pitchFamily="34" charset="0"/>
              </a:rPr>
              <a:t>1-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971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15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5784" name="Group 16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0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  <p:sp>
          <p:nvSpPr>
            <p:cNvPr id="19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339 h 1906"/>
                <a:gd name="T4" fmla="*/ 5830 w 5740"/>
                <a:gd name="T5" fmla="*/ 1339 h 1906"/>
                <a:gd name="T6" fmla="*/ 583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2835275" y="6581775"/>
            <a:ext cx="4098925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 eaLnBrk="0" hangingPunct="0"/>
            <a:r>
              <a:rPr sz="1000" b="0" dirty="0">
                <a:latin typeface="Arial" panose="020B0604020202020204" pitchFamily="34" charset="0"/>
              </a:rPr>
              <a:t>Copyright </a:t>
            </a:r>
            <a:r>
              <a:rPr sz="1200" b="0" dirty="0">
                <a:latin typeface="Arial" panose="020B0604020202020204" pitchFamily="34" charset="0"/>
              </a:rPr>
              <a:t>©</a:t>
            </a:r>
            <a:r>
              <a:rPr sz="1000" b="0" dirty="0">
                <a:latin typeface="Arial" panose="020B0604020202020204" pitchFamily="34" charset="0"/>
              </a:rPr>
              <a:t> 2014 Pearson Education, Inc. Publishing as Prentice Hall</a:t>
            </a:r>
            <a:endParaRPr sz="1000" b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338888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r>
              <a:rPr sz="1200" dirty="0">
                <a:latin typeface="Arial" panose="020B0604020202020204" pitchFamily="34" charset="0"/>
              </a:rPr>
              <a:t>1-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971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33888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 lvl="0" eaLnBrk="1" hangingPunct="1"/>
            <a:r>
              <a:rPr dirty="0"/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grpSp>
        <p:nvGrpSpPr>
          <p:cNvPr id="1027" name="Group 4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6326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56327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56328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  <p:sp>
            <p:nvSpPr>
              <p:cNvPr id="56330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anose="02020404030301010803" pitchFamily="-103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31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339 h 1906"/>
                <a:gd name="T4" fmla="*/ 5830 w 5740"/>
                <a:gd name="T5" fmla="*/ 1339 h 1906"/>
                <a:gd name="T6" fmla="*/ 583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</p:grpSp>
      <p:sp>
        <p:nvSpPr>
          <p:cNvPr id="5633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63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971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000" b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33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031" name="Text Box 17"/>
          <p:cNvSpPr txBox="1">
            <a:spLocks noChangeArrowheads="1"/>
          </p:cNvSpPr>
          <p:nvPr/>
        </p:nvSpPr>
        <p:spPr bwMode="auto">
          <a:xfrm>
            <a:off x="2835275" y="6581775"/>
            <a:ext cx="4098925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 eaLnBrk="0" hangingPunct="0"/>
            <a:r>
              <a:rPr sz="1000" b="0" dirty="0">
                <a:latin typeface="Arial" panose="020B0604020202020204" pitchFamily="34" charset="0"/>
              </a:rPr>
              <a:t>Copyright </a:t>
            </a:r>
            <a:r>
              <a:rPr sz="1200" b="0" dirty="0">
                <a:latin typeface="Arial" panose="020B0604020202020204" pitchFamily="34" charset="0"/>
              </a:rPr>
              <a:t>©</a:t>
            </a:r>
            <a:r>
              <a:rPr sz="1000" b="0" dirty="0">
                <a:latin typeface="Arial" panose="020B0604020202020204" pitchFamily="34" charset="0"/>
              </a:rPr>
              <a:t> 2014 Pearson Education, Inc. Publishing as Prentice Hall</a:t>
            </a:r>
            <a:endParaRPr sz="1000" b="0" dirty="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anose="020B0600070205080204" pitchFamily="-103" charset="-128"/>
          <a:cs typeface="MS PGothic" panose="020B0600070205080204" pitchFamily="-103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-103" charset="-128"/>
          <a:cs typeface="MS PGothic" panose="020B0600070205080204" pitchFamily="-10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-103" charset="-128"/>
          <a:cs typeface="MS PGothic" panose="020B0600070205080204" pitchFamily="-10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-103" charset="-128"/>
          <a:cs typeface="MS PGothic" panose="020B0600070205080204" pitchFamily="-10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-103" charset="-128"/>
          <a:cs typeface="MS PGothic" panose="020B0600070205080204" pitchFamily="-10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70000"/>
        <a:buFont typeface="Wingdings" panose="05000000000000000000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anose="020B0600070205080204" pitchFamily="-103" charset="-128"/>
          <a:cs typeface="MS PGothic" panose="020B0600070205080204" pitchFamily="-103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anose="020B0600070205080204" pitchFamily="-10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anose="020B0600070205080204" pitchFamily="-10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anose="020B0600070205080204" pitchFamily="-10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anose="020B0600070205080204" pitchFamily="-10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-103" charset="-128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-103" charset="-128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-103" charset="-128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-103" charset="-128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-103" charset="-128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-103" charset="-128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-103" charset="-128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-103" charset="-128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-103" charset="-128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GIF"/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GIF"/><Relationship Id="rId3" Type="http://schemas.openxmlformats.org/officeDocument/2006/relationships/image" Target="../media/image17.emf"/><Relationship Id="rId2" Type="http://schemas.openxmlformats.org/officeDocument/2006/relationships/image" Target="../media/image12.wmf"/><Relationship Id="rId1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oter Placeholder 1"/>
          <p:cNvSpPr txBox="1">
            <a:spLocks noGrp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eaLnBrk="1" hangingPunct="1"/>
            <a:r>
              <a:rPr sz="1000" b="0" dirty="0">
                <a:latin typeface="Arial" panose="020B0604020202020204" pitchFamily="34" charset="0"/>
              </a:rPr>
              <a:t>Ch. 1: The Foundations of Entrepreneurship</a:t>
            </a:r>
            <a:endParaRPr sz="1000" b="0" dirty="0">
              <a:latin typeface="Arial" panose="020B0604020202020204" pitchFamily="34" charset="0"/>
            </a:endParaRPr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13" y="685800"/>
            <a:ext cx="8510587" cy="5303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1026"/>
          <p:cNvSpPr>
            <a:spLocks noGrp="1" noRot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>
                <a:effectLst/>
              </a:rPr>
              <a:t>Entrepreneurship</a:t>
            </a:r>
            <a:endParaRPr dirty="0">
              <a:effectLst/>
            </a:endParaRPr>
          </a:p>
        </p:txBody>
      </p:sp>
      <p:sp>
        <p:nvSpPr>
          <p:cNvPr id="40963" name="Rectangle 102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b="0" dirty="0">
                <a:effectLst/>
              </a:rPr>
              <a:t>One characteristic of entrepreneurs stands out:</a:t>
            </a:r>
            <a:endParaRPr b="0" dirty="0">
              <a:effectLst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sz="4000" b="0" dirty="0">
                <a:solidFill>
                  <a:schemeClr val="tx2"/>
                </a:solidFill>
                <a:effectLst/>
              </a:rPr>
              <a:t>Diversity!</a:t>
            </a:r>
            <a:endParaRPr sz="4000" b="0" dirty="0">
              <a:solidFill>
                <a:schemeClr val="tx2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sz="2000" b="0" i="1" dirty="0">
                <a:effectLst/>
              </a:rPr>
              <a:t>  </a:t>
            </a:r>
            <a:endParaRPr sz="2000" b="0" i="1" dirty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b="0" i="1" dirty="0">
                <a:effectLst/>
              </a:rPr>
              <a:t>Anyone</a:t>
            </a:r>
            <a:r>
              <a:rPr b="0" dirty="0">
                <a:effectLst/>
              </a:rPr>
              <a:t> – regardless of age, race, gender, color, national origin, or any other characteristic – can become an entrepreneur </a:t>
            </a:r>
            <a:r>
              <a:rPr b="0" i="1" dirty="0">
                <a:effectLst/>
              </a:rPr>
              <a:t>(although not everyone should).  </a:t>
            </a:r>
            <a:endParaRPr b="0" i="1" dirty="0">
              <a:effectLst/>
            </a:endParaRPr>
          </a:p>
        </p:txBody>
      </p:sp>
      <p:sp>
        <p:nvSpPr>
          <p:cNvPr id="30724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62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charRg st="62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Rot="1"/>
          </p:cNvSpPr>
          <p:nvPr>
            <p:ph type="title"/>
          </p:nvPr>
        </p:nvSpPr>
        <p:spPr>
          <a:xfrm>
            <a:off x="533400" y="152400"/>
            <a:ext cx="8077200" cy="1039813"/>
          </a:xfrm>
          <a:ln/>
        </p:spPr>
        <p:txBody>
          <a:bodyPr vert="horz" wrap="square" lIns="88900" tIns="46038" rIns="88900" bIns="46038" anchor="ctr"/>
          <a:p>
            <a:pPr eaLnBrk="1" hangingPunct="1"/>
            <a:r>
              <a:rPr dirty="0">
                <a:effectLst/>
              </a:rPr>
              <a:t>Benefits of Entrepreneurship</a:t>
            </a:r>
            <a:endParaRPr dirty="0">
              <a:effectLst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7670800" cy="4452938"/>
          </a:xfrm>
          <a:ln/>
        </p:spPr>
        <p:txBody>
          <a:bodyPr vert="horz" wrap="square" lIns="88900" tIns="46038" rIns="88900" bIns="46038" anchor="t"/>
          <a:lstStyle/>
          <a:p>
            <a:pPr eaLnBrk="1" hangingPunct="1">
              <a:lnSpc>
                <a:spcPct val="75000"/>
              </a:lnSpc>
              <a:spcBef>
                <a:spcPts val="1200"/>
              </a:spcBef>
              <a:buNone/>
            </a:pPr>
            <a:r>
              <a:rPr sz="3400" b="0" dirty="0">
                <a:effectLst/>
              </a:rPr>
              <a:t>The opportunity to:</a:t>
            </a:r>
            <a:endParaRPr sz="3400" b="0" dirty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►"/>
            </a:pPr>
            <a:r>
              <a:rPr sz="3000" b="0" dirty="0">
                <a:effectLst/>
              </a:rPr>
              <a:t>Create your own destiny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►"/>
            </a:pPr>
            <a:r>
              <a:rPr sz="3000" b="0" dirty="0">
                <a:effectLst/>
              </a:rPr>
              <a:t>Make a difference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►"/>
            </a:pPr>
            <a:r>
              <a:rPr sz="3000" b="0" dirty="0">
                <a:effectLst/>
              </a:rPr>
              <a:t>Reach your full potential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►"/>
            </a:pPr>
            <a:r>
              <a:rPr sz="3000" b="0" dirty="0">
                <a:effectLst/>
              </a:rPr>
              <a:t>Reap impressive profits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►"/>
            </a:pPr>
            <a:r>
              <a:rPr sz="3000" b="0" dirty="0">
                <a:effectLst/>
              </a:rPr>
              <a:t>Contribute to society and to </a:t>
            </a:r>
            <a:br>
              <a:rPr sz="3000" b="0" dirty="0">
                <a:effectLst/>
              </a:rPr>
            </a:br>
            <a:r>
              <a:rPr sz="3000" b="0" dirty="0">
                <a:effectLst/>
              </a:rPr>
              <a:t>be recognized for your efforts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►"/>
            </a:pPr>
            <a:r>
              <a:rPr sz="3000" b="0" dirty="0">
                <a:effectLst/>
              </a:rPr>
              <a:t>Do what you enjoy and to have fun at it </a:t>
            </a:r>
            <a:endParaRPr sz="3000" b="0" dirty="0">
              <a:effectLst/>
            </a:endParaRPr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4" name="Picture 7" descr="C:\Documents and Settings\douglw\My Documents\My Pictures\Microsoft Clip Organizer\j040150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0" y="2057400"/>
            <a:ext cx="1524000" cy="228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8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charRg st="88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12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charRg st="112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73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charRg st="173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1026"/>
          <p:cNvSpPr>
            <a:spLocks noGrp="1" noRot="1"/>
          </p:cNvSpPr>
          <p:nvPr>
            <p:ph type="title"/>
          </p:nvPr>
        </p:nvSpPr>
        <p:spPr>
          <a:xfrm>
            <a:off x="304800" y="381000"/>
            <a:ext cx="8458200" cy="914400"/>
          </a:xfrm>
          <a:ln/>
        </p:spPr>
        <p:txBody>
          <a:bodyPr vert="horz" wrap="square" lIns="88900" tIns="46038" rIns="88900" bIns="46038" anchor="ctr"/>
          <a:p>
            <a:pPr eaLnBrk="1" hangingPunct="1"/>
            <a:r>
              <a:rPr sz="4000" dirty="0">
                <a:effectLst/>
              </a:rPr>
              <a:t>Drawbacks of Entrepreneurship</a:t>
            </a:r>
            <a:endParaRPr sz="4000" dirty="0">
              <a:effectLst/>
            </a:endParaRP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idx="1"/>
          </p:nvPr>
        </p:nvSpPr>
        <p:spPr>
          <a:xfrm>
            <a:off x="574675" y="1752600"/>
            <a:ext cx="8340725" cy="4495800"/>
          </a:xfrm>
        </p:spPr>
        <p:txBody>
          <a:bodyPr vert="horz" wrap="square" lIns="88900" tIns="46038" rIns="88900" bIns="46038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Uncertainty of income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 of losing your entire investment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 hours and hard work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Lower quality of life until the business gets established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levels of stress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 responsibility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Discouragement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22" name="Picture 7" descr="C:\Documents and Settings\douglw\My Documents\My Pictures\Microsoft Clip Organizer\j043928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4419600"/>
            <a:ext cx="2133600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2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charRg st="22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6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charRg st="60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85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charRg st="85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4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charRg st="143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65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charRg st="165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8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3">
                                            <p:txEl>
                                              <p:charRg st="189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 noRot="1"/>
          </p:cNvSpPr>
          <p:nvPr>
            <p:ph type="title"/>
          </p:nvPr>
        </p:nvSpPr>
        <p:spPr>
          <a:xfrm>
            <a:off x="0" y="381000"/>
            <a:ext cx="9144000" cy="928688"/>
          </a:xfrm>
          <a:ln/>
        </p:spPr>
        <p:txBody>
          <a:bodyPr vert="horz" wrap="square" lIns="88900" tIns="46038" rIns="88900" bIns="46038" anchor="ctr"/>
          <a:p>
            <a:pPr eaLnBrk="1" hangingPunct="1"/>
            <a:r>
              <a:rPr dirty="0">
                <a:effectLst/>
              </a:rPr>
              <a:t>Feeding the </a:t>
            </a:r>
            <a:br>
              <a:rPr dirty="0">
                <a:effectLst/>
              </a:rPr>
            </a:br>
            <a:r>
              <a:rPr dirty="0">
                <a:effectLst/>
              </a:rPr>
              <a:t>Entrepreneurial Fire</a:t>
            </a:r>
            <a:endParaRPr dirty="0">
              <a:effectLst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779463" y="1828800"/>
            <a:ext cx="7297737" cy="4191000"/>
          </a:xfrm>
          <a:ln/>
        </p:spPr>
        <p:txBody>
          <a:bodyPr vert="horz" wrap="square" lIns="88900" tIns="46038" rIns="88900" bIns="46038" anchor="t"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sz="3000" b="0" dirty="0">
                <a:effectLst/>
              </a:rPr>
              <a:t>Entrepreneurs as heroes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sz="3000" b="0" dirty="0">
                <a:effectLst/>
              </a:rPr>
              <a:t>Entrepreneurial education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sz="3000" b="0" dirty="0">
                <a:effectLst/>
              </a:rPr>
              <a:t>Demographic and economic factors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sz="3000" b="0" dirty="0">
                <a:effectLst/>
              </a:rPr>
              <a:t>Shift to a service economy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sz="3000" b="0" dirty="0">
                <a:effectLst/>
              </a:rPr>
              <a:t>Technology advancements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sz="3000" b="0" dirty="0">
                <a:effectLst/>
              </a:rPr>
              <a:t>Independent lifestyle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sz="3000" b="0" dirty="0">
                <a:effectLst/>
              </a:rPr>
              <a:t>The Internet and cloud computing</a:t>
            </a:r>
            <a:endParaRPr sz="3000" b="0" dirty="0">
              <a:effectLst/>
            </a:endParaRPr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6870" name="Group 7"/>
          <p:cNvGrpSpPr/>
          <p:nvPr/>
        </p:nvGrpSpPr>
        <p:grpSpPr>
          <a:xfrm>
            <a:off x="6934200" y="4722813"/>
            <a:ext cx="1524000" cy="1846262"/>
            <a:chOff x="4346" y="2412"/>
            <a:chExt cx="1391" cy="1679"/>
          </a:xfrm>
        </p:grpSpPr>
        <p:pic>
          <p:nvPicPr>
            <p:cNvPr id="36872" name="Picture 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4743" y="2496"/>
              <a:ext cx="994" cy="1595"/>
            </a:xfrm>
            <a:prstGeom prst="rect">
              <a:avLst/>
            </a:prstGeom>
            <a:noFill/>
            <a:ln w="12700">
              <a:noFill/>
            </a:ln>
          </p:spPr>
        </p:pic>
        <p:pic>
          <p:nvPicPr>
            <p:cNvPr id="36873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346" y="2412"/>
              <a:ext cx="994" cy="1594"/>
            </a:xfrm>
            <a:prstGeom prst="rect">
              <a:avLst/>
            </a:prstGeom>
            <a:noFill/>
            <a:ln w="12700">
              <a:noFill/>
            </a:ln>
          </p:spPr>
        </p:pic>
        <p:pic>
          <p:nvPicPr>
            <p:cNvPr id="36874" name="Picture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551" y="2448"/>
              <a:ext cx="994" cy="1595"/>
            </a:xfrm>
            <a:prstGeom prst="rect">
              <a:avLst/>
            </a:prstGeom>
            <a:noFill/>
            <a:ln w="12700">
              <a:noFill/>
            </a:ln>
          </p:spPr>
        </p:pic>
      </p:grpSp>
      <p:pic>
        <p:nvPicPr>
          <p:cNvPr id="36871" name="Picture 8" descr="j02363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572000"/>
            <a:ext cx="1509713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24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5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charRg st="5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8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charRg st="83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1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charRg st="110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34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charRg st="134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5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charRg st="156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 vert="horz" wrap="square" lIns="91440" tIns="45720" rIns="91440" bIns="45720" numCol="1" anchor="ctr" anchorCtr="0" compatLnSpc="1"/>
          <a:p>
            <a:r>
              <a:rPr>
                <a:effectLst>
                  <a:outerShdw blurRad="38100" dist="38100" dir="2700000">
                    <a:srgbClr val="000000"/>
                  </a:outerShdw>
                </a:effectLst>
              </a:rPr>
              <a:t>U.S. Retail E-Commerce Revenues</a:t>
            </a:r>
            <a:br>
              <a:rPr>
                <a:effectLst>
                  <a:outerShdw blurRad="38100" dist="38100" dir="2700000">
                    <a:srgbClr val="000000"/>
                  </a:outerShdw>
                </a:effectLst>
              </a:rPr>
            </a:br>
            <a:endParaRPr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8915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eaLnBrk="1" hangingPunct="1"/>
            <a:r>
              <a:rPr sz="1000" b="0" dirty="0">
                <a:latin typeface="Arial" panose="020B0604020202020204" pitchFamily="34" charset="0"/>
              </a:rPr>
              <a:t>Ch. 1: The Foundations of Entrepreneurship</a:t>
            </a:r>
            <a:endParaRPr sz="1000" b="0" dirty="0">
              <a:latin typeface="Arial" panose="020B0604020202020204" pitchFamily="34" charset="0"/>
            </a:endParaRPr>
          </a:p>
        </p:txBody>
      </p:sp>
      <p:pic>
        <p:nvPicPr>
          <p:cNvPr id="3891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676400"/>
            <a:ext cx="6573838" cy="4754563"/>
          </a:xfrm>
          <a:prstGeom prst="rect">
            <a:avLst/>
          </a:prstGeom>
          <a:noFill/>
          <a:ln w="571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 noRot="1"/>
          </p:cNvSpPr>
          <p:nvPr>
            <p:ph type="title"/>
          </p:nvPr>
        </p:nvSpPr>
        <p:spPr>
          <a:xfrm>
            <a:off x="1022350" y="381000"/>
            <a:ext cx="7099300" cy="928688"/>
          </a:xfrm>
          <a:ln/>
        </p:spPr>
        <p:txBody>
          <a:bodyPr vert="horz" wrap="square" lIns="88900" tIns="46038" rIns="88900" bIns="46038" anchor="ctr"/>
          <a:p>
            <a:pPr eaLnBrk="1" hangingPunct="1"/>
            <a:r>
              <a:rPr dirty="0">
                <a:effectLst/>
              </a:rPr>
              <a:t>Feeding the </a:t>
            </a:r>
            <a:br>
              <a:rPr dirty="0">
                <a:effectLst/>
              </a:rPr>
            </a:br>
            <a:r>
              <a:rPr dirty="0">
                <a:effectLst/>
              </a:rPr>
              <a:t>Entrepreneurial Fire</a:t>
            </a:r>
            <a:endParaRPr dirty="0">
              <a:effectLst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831138" cy="4495800"/>
          </a:xfrm>
        </p:spPr>
        <p:txBody>
          <a:bodyPr vert="horz" wrap="square" lIns="88900" tIns="46038" rIns="88900" bIns="46038" numCol="1" anchor="t" anchorCtr="0" compatLnSpc="1"/>
          <a:lstStyle/>
          <a:p>
            <a:pPr eaLnBrk="1" hangingPunct="1">
              <a:lnSpc>
                <a:spcPct val="90000"/>
              </a:lnSpc>
            </a:pPr>
            <a:r>
              <a:rPr sz="3000" b="0" dirty="0">
                <a:effectLst/>
              </a:rPr>
              <a:t>Entrepreneurs as heroes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sz="3000" b="0" dirty="0">
                <a:effectLst/>
              </a:rPr>
              <a:t>Entrepreneurial education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sz="3000" b="0" dirty="0">
                <a:effectLst/>
              </a:rPr>
              <a:t>Demographic and economic factors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sz="3000" b="0" dirty="0">
                <a:effectLst/>
              </a:rPr>
              <a:t>Shift to a service economy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sz="3000" b="0" dirty="0">
                <a:effectLst/>
              </a:rPr>
              <a:t>Technology advancements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sz="3000" b="0" dirty="0">
                <a:effectLst/>
              </a:rPr>
              <a:t>Independent lifestyles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sz="3000" b="0" dirty="0">
                <a:effectLst/>
              </a:rPr>
              <a:t>The Internet and cloud 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sz="3000" b="0" dirty="0">
                <a:effectLst/>
              </a:rPr>
              <a:t>    computing</a:t>
            </a:r>
            <a:endParaRPr sz="3000" b="0" dirty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sz="3000" b="0" dirty="0">
                <a:effectLst/>
              </a:rPr>
              <a:t>International opportunities</a:t>
            </a:r>
            <a:endParaRPr sz="3000" b="0" dirty="0">
              <a:effectLst/>
            </a:endParaRPr>
          </a:p>
          <a:p>
            <a:pPr eaLnBrk="1" hangingPunct="1">
              <a:lnSpc>
                <a:spcPct val="70000"/>
              </a:lnSpc>
              <a:buNone/>
            </a:pPr>
            <a:endParaRPr sz="3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9940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762000" y="5843588"/>
            <a:ext cx="6103938" cy="709613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 lIns="88900" tIns="46038" rIns="88900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9943" name="Group 13"/>
          <p:cNvGrpSpPr/>
          <p:nvPr/>
        </p:nvGrpSpPr>
        <p:grpSpPr>
          <a:xfrm>
            <a:off x="6637338" y="4743450"/>
            <a:ext cx="1600200" cy="1892300"/>
            <a:chOff x="4346" y="2412"/>
            <a:chExt cx="1391" cy="1679"/>
          </a:xfrm>
        </p:grpSpPr>
        <p:pic>
          <p:nvPicPr>
            <p:cNvPr id="39946" name="Picture 1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4743" y="2496"/>
              <a:ext cx="994" cy="1595"/>
            </a:xfrm>
            <a:prstGeom prst="rect">
              <a:avLst/>
            </a:prstGeom>
            <a:noFill/>
            <a:ln w="12700">
              <a:noFill/>
            </a:ln>
          </p:spPr>
        </p:pic>
        <p:pic>
          <p:nvPicPr>
            <p:cNvPr id="39947" name="Picture 1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346" y="2412"/>
              <a:ext cx="994" cy="1594"/>
            </a:xfrm>
            <a:prstGeom prst="rect">
              <a:avLst/>
            </a:prstGeom>
            <a:noFill/>
            <a:ln w="12700">
              <a:noFill/>
            </a:ln>
          </p:spPr>
        </p:pic>
        <p:pic>
          <p:nvPicPr>
            <p:cNvPr id="39948" name="Picture 1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551" y="2448"/>
              <a:ext cx="994" cy="1595"/>
            </a:xfrm>
            <a:prstGeom prst="rect">
              <a:avLst/>
            </a:prstGeom>
            <a:noFill/>
            <a:ln w="12700">
              <a:noFill/>
            </a:ln>
          </p:spPr>
        </p:pic>
      </p:grpSp>
      <p:pic>
        <p:nvPicPr>
          <p:cNvPr id="39944" name="Picture 17" descr="j02363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4500563"/>
            <a:ext cx="1565275" cy="213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5" name="Text Box 14"/>
          <p:cNvSpPr txBox="1"/>
          <p:nvPr/>
        </p:nvSpPr>
        <p:spPr>
          <a:xfrm>
            <a:off x="3581400" y="1492250"/>
            <a:ext cx="14478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1400" b="0" dirty="0">
                <a:latin typeface="Arial" panose="020B0604020202020204" pitchFamily="34" charset="0"/>
              </a:rPr>
              <a:t>(continued)</a:t>
            </a:r>
            <a:endParaRPr sz="14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195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charRg st="195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 noRot="1"/>
          </p:cNvSpPr>
          <p:nvPr>
            <p:ph type="title"/>
          </p:nvPr>
        </p:nvSpPr>
        <p:spPr>
          <a:xfrm>
            <a:off x="152400" y="352425"/>
            <a:ext cx="8763000" cy="779463"/>
          </a:xfrm>
          <a:ln/>
        </p:spPr>
        <p:txBody>
          <a:bodyPr vert="horz" wrap="square" lIns="88900" tIns="46038" rIns="88900" bIns="46038" anchor="ctr"/>
          <a:p>
            <a:pPr eaLnBrk="1" hangingPunct="1"/>
            <a:r>
              <a:rPr dirty="0">
                <a:effectLst/>
              </a:rPr>
              <a:t>The Cultural Diversity </a:t>
            </a:r>
            <a:br>
              <a:rPr dirty="0">
                <a:effectLst/>
              </a:rPr>
            </a:br>
            <a:r>
              <a:rPr dirty="0">
                <a:effectLst/>
              </a:rPr>
              <a:t>of Entrepreneurship</a:t>
            </a:r>
            <a:endParaRPr dirty="0">
              <a:effectLst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906463" y="2133600"/>
            <a:ext cx="7331075" cy="4211638"/>
          </a:xfrm>
          <a:ln/>
        </p:spPr>
        <p:txBody>
          <a:bodyPr vert="horz" wrap="square" lIns="88900" tIns="46038" rIns="88900" bIns="46038" anchor="t"/>
          <a:lstStyle/>
          <a:p>
            <a:pPr eaLnBrk="1" hangingPunct="1">
              <a:spcBef>
                <a:spcPct val="60000"/>
              </a:spcBef>
            </a:pPr>
            <a:r>
              <a:rPr sz="3400" dirty="0">
                <a:effectLst/>
              </a:rPr>
              <a:t>Young entrepreneurs </a:t>
            </a:r>
            <a:endParaRPr sz="3400" dirty="0">
              <a:effectLst/>
            </a:endParaRPr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90" name="Picture 5" descr="j04010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0" y="3810000"/>
            <a:ext cx="2987675" cy="1990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 vert="horz" wrap="square" lIns="91440" tIns="45720" rIns="91440" bIns="45720" numCol="1" anchor="ctr" anchorCtr="0" compatLnSpc="1"/>
          <a:p>
            <a:r>
              <a:rPr>
                <a:effectLst>
                  <a:outerShdw blurRad="38100" dist="38100" dir="2700000">
                    <a:srgbClr val="000000"/>
                  </a:outerShdw>
                </a:effectLst>
              </a:rPr>
              <a:t>Entrepreneurial Activity by Age Group</a:t>
            </a:r>
            <a:br>
              <a:rPr>
                <a:effectLst>
                  <a:outerShdw blurRad="38100" dist="38100" dir="2700000">
                    <a:srgbClr val="000000"/>
                  </a:outerShdw>
                </a:effectLst>
              </a:rPr>
            </a:br>
            <a:endParaRPr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4035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eaLnBrk="1" hangingPunct="1"/>
            <a:r>
              <a:rPr sz="1000" b="0" dirty="0">
                <a:latin typeface="Arial" panose="020B0604020202020204" pitchFamily="34" charset="0"/>
              </a:rPr>
              <a:t>Ch. 1: The Foundations of Entrepreneurship</a:t>
            </a:r>
            <a:endParaRPr sz="1000" b="0" dirty="0">
              <a:latin typeface="Arial" panose="020B0604020202020204" pitchFamily="34" charset="0"/>
            </a:endParaRPr>
          </a:p>
        </p:txBody>
      </p:sp>
      <p:pic>
        <p:nvPicPr>
          <p:cNvPr id="4403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524000"/>
            <a:ext cx="5064125" cy="4937125"/>
          </a:xfrm>
          <a:prstGeom prst="rect">
            <a:avLst/>
          </a:prstGeom>
          <a:noFill/>
          <a:ln w="571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 noRot="1"/>
          </p:cNvSpPr>
          <p:nvPr>
            <p:ph type="title"/>
          </p:nvPr>
        </p:nvSpPr>
        <p:spPr>
          <a:xfrm>
            <a:off x="152400" y="352425"/>
            <a:ext cx="8839200" cy="779463"/>
          </a:xfrm>
          <a:ln/>
        </p:spPr>
        <p:txBody>
          <a:bodyPr vert="horz" wrap="square" lIns="88900" tIns="46038" rIns="88900" bIns="46038" anchor="ctr"/>
          <a:p>
            <a:pPr eaLnBrk="1" hangingPunct="1"/>
            <a:r>
              <a:rPr dirty="0">
                <a:effectLst/>
              </a:rPr>
              <a:t>The Cultural Diversity </a:t>
            </a:r>
            <a:br>
              <a:rPr dirty="0">
                <a:effectLst/>
              </a:rPr>
            </a:br>
            <a:r>
              <a:rPr dirty="0">
                <a:effectLst/>
              </a:rPr>
              <a:t>of Entrepreneurship</a:t>
            </a:r>
            <a:endParaRPr dirty="0">
              <a:effectLst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06463" y="2133600"/>
            <a:ext cx="7331075" cy="4211638"/>
          </a:xfrm>
        </p:spPr>
        <p:txBody>
          <a:bodyPr vert="horz" wrap="square" lIns="88900" tIns="46038" rIns="88900" bIns="46038" numCol="1" anchor="t" anchorCtr="0" compatLnSpc="1"/>
          <a:lstStyle/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Young entrepreneurs</a:t>
            </a:r>
            <a:endParaRPr sz="34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Women entrepreneurs</a:t>
            </a:r>
            <a:endParaRPr sz="34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Minority-owned enterprises</a:t>
            </a:r>
            <a:endParaRPr sz="34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endParaRPr sz="34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5060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5062" name="Picture 5" descr="j04010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0" y="3810000"/>
            <a:ext cx="2987675" cy="199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3" name="Text Box 8"/>
          <p:cNvSpPr txBox="1"/>
          <p:nvPr/>
        </p:nvSpPr>
        <p:spPr>
          <a:xfrm>
            <a:off x="3733800" y="1447800"/>
            <a:ext cx="12954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1400" b="0" dirty="0">
                <a:latin typeface="Arial" panose="020B0604020202020204" pitchFamily="34" charset="0"/>
              </a:rPr>
              <a:t>(continued)</a:t>
            </a:r>
            <a:endParaRPr sz="14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2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4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charRg st="4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 vert="horz" wrap="square" lIns="91440" tIns="45720" rIns="91440" bIns="45720" numCol="1" anchor="ctr" anchorCtr="0" compatLnSpc="1"/>
          <a:p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Growth in Minority–Owned Businesses since 2002</a:t>
            </a:r>
            <a:b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</a:b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7107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eaLnBrk="1" hangingPunct="1"/>
            <a:r>
              <a:rPr sz="1000" b="0" dirty="0">
                <a:latin typeface="Arial" panose="020B0604020202020204" pitchFamily="34" charset="0"/>
              </a:rPr>
              <a:t>Ch. 1: The Foundations of Entrepreneurship</a:t>
            </a:r>
            <a:endParaRPr sz="1000" b="0" dirty="0">
              <a:latin typeface="Arial" panose="020B0604020202020204" pitchFamily="34" charset="0"/>
            </a:endParaRPr>
          </a:p>
        </p:txBody>
      </p:sp>
      <p:pic>
        <p:nvPicPr>
          <p:cNvPr id="47109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524000"/>
            <a:ext cx="4760913" cy="4937125"/>
          </a:xfrm>
          <a:prstGeom prst="rect">
            <a:avLst/>
          </a:prstGeom>
          <a:noFill/>
          <a:ln w="571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Rot="1"/>
          </p:cNvSpPr>
          <p:nvPr>
            <p:ph type="title"/>
          </p:nvPr>
        </p:nvSpPr>
        <p:spPr>
          <a:xfrm>
            <a:off x="457200" y="152400"/>
            <a:ext cx="83820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>
                <a:effectLst/>
              </a:rPr>
              <a:t>The World of the Entrepreneur</a:t>
            </a:r>
            <a:endParaRPr dirty="0">
              <a:effectLst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73563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5000"/>
              </a:lnSpc>
              <a:spcBef>
                <a:spcPct val="60000"/>
              </a:spcBef>
            </a:pPr>
            <a:r>
              <a:rPr b="0" dirty="0">
                <a:effectLst/>
              </a:rPr>
              <a:t>Every year U.S. entrepreneurs launch 565,000 new businesses.</a:t>
            </a:r>
            <a:endParaRPr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60000"/>
              </a:spcBef>
            </a:pPr>
            <a:r>
              <a:rPr b="0" dirty="0">
                <a:effectLst/>
              </a:rPr>
              <a:t>Entrepreneurial spirit - the most significant economic development in recent history.</a:t>
            </a:r>
            <a:endParaRPr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60000"/>
              </a:spcBef>
            </a:pPr>
            <a:r>
              <a:rPr b="0" dirty="0">
                <a:effectLst/>
              </a:rPr>
              <a:t>GEM study: 12.3% of adult population in the U.S. is actively involved in trying to start a new business. </a:t>
            </a:r>
            <a:endParaRPr b="0" dirty="0">
              <a:effectLst/>
            </a:endParaRPr>
          </a:p>
        </p:txBody>
      </p:sp>
      <p:sp>
        <p:nvSpPr>
          <p:cNvPr id="17412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6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61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47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147" end="2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 noRot="1"/>
          </p:cNvSpPr>
          <p:nvPr>
            <p:ph type="title"/>
          </p:nvPr>
        </p:nvSpPr>
        <p:spPr>
          <a:xfrm>
            <a:off x="152400" y="352425"/>
            <a:ext cx="8839200" cy="779463"/>
          </a:xfrm>
          <a:ln/>
        </p:spPr>
        <p:txBody>
          <a:bodyPr vert="horz" wrap="square" lIns="88900" tIns="46038" rIns="88900" bIns="46038" anchor="ctr"/>
          <a:p>
            <a:pPr eaLnBrk="1" hangingPunct="1"/>
            <a:r>
              <a:rPr dirty="0">
                <a:effectLst/>
              </a:rPr>
              <a:t>The Cultural Diversity of Entrepreneurship</a:t>
            </a:r>
            <a:endParaRPr dirty="0">
              <a:effectLst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906463" y="2057400"/>
            <a:ext cx="7331075" cy="3886200"/>
          </a:xfrm>
          <a:ln/>
        </p:spPr>
        <p:txBody>
          <a:bodyPr vert="horz" wrap="square" lIns="88900" tIns="46038" rIns="88900" bIns="46038" anchor="t"/>
          <a:lstStyle/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Young entrepreneurs</a:t>
            </a:r>
            <a:endParaRPr sz="34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Women entrepreneurs</a:t>
            </a:r>
            <a:endParaRPr sz="34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Minority-owned enterprises</a:t>
            </a:r>
            <a:endParaRPr sz="34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Immigrant entrepreneurs</a:t>
            </a:r>
            <a:endParaRPr sz="34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Part-time entrepreneurs</a:t>
            </a:r>
            <a:endParaRPr sz="3400" b="0" dirty="0">
              <a:effectLst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8134" name="Picture 4" descr="j04010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0" y="4419600"/>
            <a:ext cx="1905000" cy="1268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5" name="Text Box 8"/>
          <p:cNvSpPr txBox="1"/>
          <p:nvPr/>
        </p:nvSpPr>
        <p:spPr>
          <a:xfrm>
            <a:off x="3733800" y="1447800"/>
            <a:ext cx="12954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1400" b="0" dirty="0">
                <a:latin typeface="Arial" panose="020B0604020202020204" pitchFamily="34" charset="0"/>
              </a:rPr>
              <a:t>(continued)</a:t>
            </a:r>
            <a:endParaRPr sz="14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67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charRg st="67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91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charRg st="91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Rot="1"/>
          </p:cNvSpPr>
          <p:nvPr>
            <p:ph type="title"/>
          </p:nvPr>
        </p:nvSpPr>
        <p:spPr>
          <a:xfrm>
            <a:off x="228600" y="352425"/>
            <a:ext cx="8763000" cy="779463"/>
          </a:xfrm>
          <a:ln/>
        </p:spPr>
        <p:txBody>
          <a:bodyPr vert="horz" wrap="square" lIns="88900" tIns="46038" rIns="88900" bIns="46038" anchor="ctr"/>
          <a:p>
            <a:pPr eaLnBrk="1" hangingPunct="1"/>
            <a:r>
              <a:rPr dirty="0">
                <a:effectLst/>
              </a:rPr>
              <a:t>The Cultural Diversity of Entrepreneurship</a:t>
            </a:r>
            <a:endParaRPr dirty="0">
              <a:effectLst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906463" y="1905000"/>
            <a:ext cx="7331075" cy="4211638"/>
          </a:xfrm>
          <a:ln/>
        </p:spPr>
        <p:txBody>
          <a:bodyPr vert="horz" wrap="square" lIns="88900" tIns="46038" rIns="88900" bIns="46038" anchor="t"/>
          <a:lstStyle/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Home-based businesses</a:t>
            </a:r>
            <a:endParaRPr sz="34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Family businesses</a:t>
            </a:r>
            <a:endParaRPr sz="34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Copreneurs</a:t>
            </a:r>
            <a:endParaRPr sz="34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Corporate castoffs</a:t>
            </a:r>
            <a:endParaRPr sz="34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Corporate dropouts</a:t>
            </a:r>
            <a:endParaRPr sz="34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Social entrepreneurs</a:t>
            </a:r>
            <a:endParaRPr sz="34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400" b="0" dirty="0">
                <a:effectLst/>
              </a:rPr>
              <a:t>Retiring baby boomers</a:t>
            </a:r>
            <a:endParaRPr sz="3400" b="0" dirty="0">
              <a:effectLst/>
            </a:endParaRPr>
          </a:p>
        </p:txBody>
      </p:sp>
      <p:sp>
        <p:nvSpPr>
          <p:cNvPr id="50180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0182" name="Picture 5" descr="j04010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4114800"/>
            <a:ext cx="199707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3" name="Text Box 8"/>
          <p:cNvSpPr txBox="1"/>
          <p:nvPr/>
        </p:nvSpPr>
        <p:spPr>
          <a:xfrm>
            <a:off x="3733800" y="1371600"/>
            <a:ext cx="12954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1400" b="0" dirty="0">
                <a:latin typeface="Arial" panose="020B0604020202020204" pitchFamily="34" charset="0"/>
              </a:rPr>
              <a:t>(continued)</a:t>
            </a:r>
            <a:endParaRPr sz="14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22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charRg st="22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4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charRg st="4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5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charRg st="5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7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charRg st="70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89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27">
                                            <p:txEl>
                                              <p:charRg st="89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1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charRg st="110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 noRot="1"/>
          </p:cNvSpPr>
          <p:nvPr>
            <p:ph type="title"/>
          </p:nvPr>
        </p:nvSpPr>
        <p:spPr>
          <a:xfrm>
            <a:off x="457200" y="304800"/>
            <a:ext cx="8077200" cy="558800"/>
          </a:xfrm>
          <a:ln/>
        </p:spPr>
        <p:txBody>
          <a:bodyPr vert="horz" wrap="square" lIns="88900" tIns="46038" rIns="88900" bIns="46038" anchor="ctr"/>
          <a:p>
            <a:pPr eaLnBrk="1" hangingPunct="1"/>
            <a:r>
              <a:rPr sz="4800" dirty="0">
                <a:effectLst/>
              </a:rPr>
              <a:t>Small Businesses ...</a:t>
            </a:r>
            <a:endParaRPr sz="4800" dirty="0">
              <a:effectLst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63650"/>
            <a:ext cx="8229600" cy="4876800"/>
          </a:xfrm>
        </p:spPr>
        <p:txBody>
          <a:bodyPr vert="horz" wrap="square" lIns="88900" tIns="46038" rIns="88900" bIns="46038" numCol="1" anchor="t" anchorCtr="0" compatLnSpc="1"/>
          <a:lstStyle/>
          <a:p>
            <a:pPr eaLnBrk="1" hangingPunct="1">
              <a:lnSpc>
                <a:spcPct val="75000"/>
              </a:lnSpc>
              <a:spcBef>
                <a:spcPts val="1200"/>
              </a:spcBef>
            </a:pPr>
            <a:r>
              <a:rPr b="0" dirty="0">
                <a:effectLst/>
              </a:rPr>
              <a:t>Make up 99.7% of the 27.9 million businesses in the U.S.</a:t>
            </a:r>
            <a:endParaRPr b="0" dirty="0">
              <a:effectLst/>
            </a:endParaRPr>
          </a:p>
          <a:p>
            <a:pPr eaLnBrk="1" hangingPunct="1">
              <a:lnSpc>
                <a:spcPct val="75000"/>
              </a:lnSpc>
              <a:spcBef>
                <a:spcPts val="1200"/>
              </a:spcBef>
            </a:pPr>
            <a:r>
              <a:rPr b="0" dirty="0">
                <a:effectLst/>
              </a:rPr>
              <a:t>Employ 50% of the nation’s private sector workforce.</a:t>
            </a:r>
            <a:endParaRPr b="0" dirty="0">
              <a:effectLst/>
            </a:endParaRPr>
          </a:p>
          <a:p>
            <a:pPr eaLnBrk="1" hangingPunct="1">
              <a:lnSpc>
                <a:spcPct val="75000"/>
              </a:lnSpc>
              <a:spcBef>
                <a:spcPts val="1200"/>
              </a:spcBef>
            </a:pPr>
            <a:r>
              <a:rPr b="0" dirty="0">
                <a:effectLst/>
              </a:rPr>
              <a:t>Create more jobs than big businesses.</a:t>
            </a:r>
            <a:endParaRPr b="0" dirty="0">
              <a:effectLst/>
            </a:endParaRPr>
          </a:p>
          <a:p>
            <a:pPr lvl="1" eaLnBrk="1" hangingPunct="1">
              <a:lnSpc>
                <a:spcPct val="75000"/>
              </a:lnSpc>
              <a:spcBef>
                <a:spcPts val="1200"/>
              </a:spcBef>
              <a:buClr>
                <a:srgbClr val="CC0000"/>
              </a:buClr>
              <a:buFont typeface="Arial" panose="020B0604020202020204" pitchFamily="34" charset="0"/>
              <a:buChar char="►"/>
            </a:pPr>
            <a:r>
              <a:rPr b="0" dirty="0">
                <a:effectLst/>
              </a:rPr>
              <a:t>65% of net new jobs over the last decade</a:t>
            </a:r>
            <a:endParaRPr b="0" dirty="0">
              <a:effectLst/>
            </a:endParaRPr>
          </a:p>
          <a:p>
            <a:pPr eaLnBrk="1" hangingPunct="1">
              <a:lnSpc>
                <a:spcPct val="75000"/>
              </a:lnSpc>
              <a:spcBef>
                <a:spcPts val="1200"/>
              </a:spcBef>
            </a:pPr>
            <a:r>
              <a:rPr b="0" dirty="0">
                <a:effectLst/>
              </a:rPr>
              <a:t>3% of small companies create</a:t>
            </a:r>
            <a:endParaRPr b="0" dirty="0">
              <a:effectLst/>
            </a:endParaRPr>
          </a:p>
          <a:p>
            <a:pPr eaLnBrk="1" hangingPunct="1">
              <a:lnSpc>
                <a:spcPct val="75000"/>
              </a:lnSpc>
              <a:spcBef>
                <a:spcPts val="1200"/>
              </a:spcBef>
              <a:buNone/>
            </a:pPr>
            <a:r>
              <a:rPr b="0" dirty="0">
                <a:effectLst/>
              </a:rPr>
              <a:t>   70% of net new jobs in the </a:t>
            </a:r>
            <a:endParaRPr b="0" dirty="0">
              <a:effectLst/>
            </a:endParaRPr>
          </a:p>
          <a:p>
            <a:pPr eaLnBrk="1" hangingPunct="1">
              <a:lnSpc>
                <a:spcPct val="75000"/>
              </a:lnSpc>
              <a:spcBef>
                <a:spcPts val="1200"/>
              </a:spcBef>
              <a:buNone/>
            </a:pPr>
            <a:r>
              <a:rPr b="0" dirty="0">
                <a:effectLst/>
              </a:rPr>
              <a:t>   economy.</a:t>
            </a:r>
            <a:endParaRPr b="0" dirty="0">
              <a:effectLst/>
            </a:endParaRPr>
          </a:p>
          <a:p>
            <a:pPr lvl="1" eaLnBrk="1" hangingPunct="1">
              <a:lnSpc>
                <a:spcPct val="75000"/>
              </a:lnSpc>
              <a:spcBef>
                <a:spcPts val="1200"/>
              </a:spcBef>
              <a:buClr>
                <a:srgbClr val="CC0000"/>
              </a:buClr>
              <a:buFont typeface="Arial" panose="020B0604020202020204" pitchFamily="34" charset="0"/>
              <a:buChar char="►"/>
            </a:pPr>
            <a:r>
              <a:rPr b="0" dirty="0">
                <a:effectLst/>
              </a:rPr>
              <a:t>Gazelles</a:t>
            </a:r>
            <a:endParaRPr b="0" dirty="0">
              <a:effectLst/>
            </a:endParaRPr>
          </a:p>
          <a:p>
            <a:pPr eaLnBrk="1" hangingPunct="1">
              <a:lnSpc>
                <a:spcPct val="75000"/>
              </a:lnSpc>
              <a:spcBef>
                <a:spcPts val="1200"/>
              </a:spcBef>
              <a:buNone/>
            </a:pP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2228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2230" name="Picture 10" descr="j03416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4235450"/>
            <a:ext cx="1304925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57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charRg st="57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1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charRg st="110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48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charRg st="148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89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charRg st="189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218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87">
                                            <p:txEl>
                                              <p:charRg st="218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249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87">
                                            <p:txEl>
                                              <p:charRg st="249" end="2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261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387">
                                            <p:txEl>
                                              <p:charRg st="261" end="2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p>
            <a:r>
              <a:rPr>
                <a:effectLst>
                  <a:outerShdw blurRad="38100" dist="38100" dir="2700000">
                    <a:srgbClr val="000000"/>
                  </a:outerShdw>
                </a:effectLst>
              </a:rPr>
              <a:t>Small Businesses by Industry</a:t>
            </a:r>
            <a:br>
              <a:rPr>
                <a:effectLst>
                  <a:outerShdw blurRad="38100" dist="38100" dir="2700000">
                    <a:srgbClr val="000000"/>
                  </a:outerShdw>
                </a:effectLst>
              </a:rPr>
            </a:br>
            <a:endParaRPr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4275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eaLnBrk="1" hangingPunct="1"/>
            <a:r>
              <a:rPr sz="1000" b="0" dirty="0">
                <a:latin typeface="Arial" panose="020B0604020202020204" pitchFamily="34" charset="0"/>
              </a:rPr>
              <a:t>Ch. 1: The Foundations of Entrepreneurship</a:t>
            </a:r>
            <a:endParaRPr sz="1000" b="0" dirty="0">
              <a:latin typeface="Arial" panose="020B0604020202020204" pitchFamily="34" charset="0"/>
            </a:endParaRPr>
          </a:p>
        </p:txBody>
      </p:sp>
      <p:pic>
        <p:nvPicPr>
          <p:cNvPr id="5427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489075"/>
            <a:ext cx="5835650" cy="4846638"/>
          </a:xfrm>
          <a:prstGeom prst="rect">
            <a:avLst/>
          </a:prstGeom>
          <a:noFill/>
          <a:ln w="571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1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357938" cy="558800"/>
          </a:xfrm>
          <a:ln/>
        </p:spPr>
        <p:txBody>
          <a:bodyPr vert="horz" wrap="square" lIns="88900" tIns="46038" rIns="88900" bIns="46038" anchor="ctr"/>
          <a:p>
            <a:pPr eaLnBrk="1" hangingPunct="1"/>
            <a:r>
              <a:rPr sz="4800" dirty="0">
                <a:effectLst/>
              </a:rPr>
              <a:t>Small Businesses ...</a:t>
            </a:r>
            <a:endParaRPr sz="4800" dirty="0">
              <a:effectLst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724400"/>
          </a:xfrm>
          <a:ln/>
        </p:spPr>
        <p:txBody>
          <a:bodyPr vert="horz" wrap="square" lIns="88900" tIns="46038" rIns="88900" bIns="46038" anchor="t"/>
          <a:lstStyle/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b="0" dirty="0">
                <a:effectLst/>
              </a:rPr>
              <a:t>Produce 51% of the nation’s private GDP.</a:t>
            </a:r>
            <a:endParaRPr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b="0" dirty="0">
                <a:effectLst/>
              </a:rPr>
              <a:t>Account for 47% of business sales.</a:t>
            </a:r>
            <a:endParaRPr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b="0" dirty="0">
                <a:effectLst/>
              </a:rPr>
              <a:t>Create 13 times more patents per employees than large companies.</a:t>
            </a:r>
            <a:endParaRPr b="0" dirty="0">
              <a:effectLst/>
            </a:endParaRPr>
          </a:p>
          <a:p>
            <a:pPr lvl="1" eaLnBrk="1" hangingPunct="1">
              <a:lnSpc>
                <a:spcPct val="85000"/>
              </a:lnSpc>
              <a:spcBef>
                <a:spcPts val="1200"/>
              </a:spcBef>
              <a:buClr>
                <a:srgbClr val="FCD390"/>
              </a:buClr>
            </a:pPr>
            <a:r>
              <a:rPr b="0" dirty="0">
                <a:effectLst/>
              </a:rPr>
              <a:t>Zipper, light bulb, FM radio, laser, </a:t>
            </a:r>
            <a:br>
              <a:rPr b="0" dirty="0">
                <a:effectLst/>
              </a:rPr>
            </a:br>
            <a:r>
              <a:rPr b="0" dirty="0">
                <a:effectLst/>
              </a:rPr>
              <a:t>air conditioning, escalator, </a:t>
            </a:r>
            <a:br>
              <a:rPr b="0" dirty="0">
                <a:effectLst/>
              </a:rPr>
            </a:br>
            <a:r>
              <a:rPr b="0" dirty="0">
                <a:effectLst/>
              </a:rPr>
              <a:t>personal computer, </a:t>
            </a:r>
            <a:br>
              <a:rPr b="0" dirty="0">
                <a:effectLst/>
              </a:rPr>
            </a:br>
            <a:r>
              <a:rPr b="0" dirty="0">
                <a:effectLst/>
              </a:rPr>
              <a:t>automatic transmission, </a:t>
            </a:r>
            <a:br>
              <a:rPr b="0" dirty="0">
                <a:effectLst/>
              </a:rPr>
            </a:br>
            <a:r>
              <a:rPr b="0" dirty="0">
                <a:effectLst/>
              </a:rPr>
              <a:t>and many more!</a:t>
            </a:r>
            <a:endParaRPr b="0" dirty="0">
              <a:effectLst/>
            </a:endParaRPr>
          </a:p>
        </p:txBody>
      </p:sp>
      <p:sp>
        <p:nvSpPr>
          <p:cNvPr id="55300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5302" name="Picture 7" descr="C:\Documents and Settings\douglw\My Documents\My Pictures\Microsoft Clip Organizer\j044237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4724400"/>
            <a:ext cx="2362200" cy="1570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3" name="Text Box 8"/>
          <p:cNvSpPr txBox="1"/>
          <p:nvPr/>
        </p:nvSpPr>
        <p:spPr>
          <a:xfrm>
            <a:off x="3733800" y="914400"/>
            <a:ext cx="12954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1400" b="0" dirty="0">
                <a:latin typeface="Arial" panose="020B0604020202020204" pitchFamily="34" charset="0"/>
              </a:rPr>
              <a:t>(continued)</a:t>
            </a:r>
            <a:endParaRPr sz="14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4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charRg st="41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76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charRg st="76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41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charRg st="141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Rot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>
                <a:effectLst/>
              </a:rPr>
              <a:t>Putting Failure Into Perspective</a:t>
            </a:r>
            <a:endParaRPr dirty="0">
              <a:effectLst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838200" y="2057400"/>
            <a:ext cx="7696200" cy="4068763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b="0" dirty="0">
                <a:effectLst/>
              </a:rPr>
              <a:t>Entrepreneurs are </a:t>
            </a:r>
            <a:r>
              <a:rPr b="0" i="1" dirty="0">
                <a:effectLst/>
              </a:rPr>
              <a:t>not</a:t>
            </a:r>
            <a:r>
              <a:rPr b="0" dirty="0">
                <a:effectLst/>
              </a:rPr>
              <a:t> paralyzed by the prospect of failure.</a:t>
            </a:r>
            <a:endParaRPr b="0" dirty="0">
              <a:effectLst/>
            </a:endParaRP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b="0" dirty="0">
                <a:effectLst/>
              </a:rPr>
              <a:t>Failure – a natural part of the creative process.  </a:t>
            </a:r>
            <a:endParaRPr b="0" dirty="0">
              <a:effectLst/>
            </a:endParaRP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b="0" dirty="0">
                <a:effectLst/>
              </a:rPr>
              <a:t>Successful entrepreneurs learn to fail </a:t>
            </a:r>
            <a:r>
              <a:rPr b="0" i="1" dirty="0">
                <a:effectLst/>
              </a:rPr>
              <a:t>intelligently</a:t>
            </a:r>
            <a:r>
              <a:rPr b="0" dirty="0">
                <a:effectLst/>
              </a:rPr>
              <a:t>.</a:t>
            </a:r>
            <a:endParaRPr b="0" dirty="0">
              <a:effectLst/>
            </a:endParaRPr>
          </a:p>
        </p:txBody>
      </p:sp>
      <p:sp>
        <p:nvSpPr>
          <p:cNvPr id="57348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6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charRg st="60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12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charRg st="112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p>
            <a:r>
              <a:rPr>
                <a:effectLst>
                  <a:outerShdw blurRad="38100" dist="38100" dir="2700000">
                    <a:srgbClr val="000000"/>
                  </a:outerShdw>
                </a:effectLst>
              </a:rPr>
              <a:t>Business Starts and Closures</a:t>
            </a:r>
            <a:br>
              <a:rPr>
                <a:effectLst>
                  <a:outerShdw blurRad="38100" dist="38100" dir="2700000">
                    <a:srgbClr val="000000"/>
                  </a:outerShdw>
                </a:effectLst>
              </a:rPr>
            </a:br>
            <a:endParaRPr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9395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eaLnBrk="1" hangingPunct="1"/>
            <a:r>
              <a:rPr sz="1000" b="0" dirty="0">
                <a:latin typeface="Arial" panose="020B0604020202020204" pitchFamily="34" charset="0"/>
              </a:rPr>
              <a:t>Ch. 1: The Foundations of Entrepreneurship</a:t>
            </a:r>
            <a:endParaRPr sz="1000" b="0" dirty="0">
              <a:latin typeface="Arial" panose="020B0604020202020204" pitchFamily="34" charset="0"/>
            </a:endParaRPr>
          </a:p>
        </p:txBody>
      </p:sp>
      <p:pic>
        <p:nvPicPr>
          <p:cNvPr id="5939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41463"/>
            <a:ext cx="8280400" cy="3930650"/>
          </a:xfrm>
          <a:prstGeom prst="rect">
            <a:avLst/>
          </a:prstGeom>
          <a:noFill/>
          <a:ln w="571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 noRot="1"/>
          </p:cNvSpPr>
          <p:nvPr>
            <p:ph type="title"/>
          </p:nvPr>
        </p:nvSpPr>
        <p:spPr>
          <a:xfrm>
            <a:off x="457200" y="234950"/>
            <a:ext cx="8382000" cy="1100138"/>
          </a:xfrm>
          <a:ln/>
        </p:spPr>
        <p:txBody>
          <a:bodyPr vert="horz" wrap="square" lIns="88900" tIns="46038" rIns="88900" bIns="46038" anchor="ctr"/>
          <a:p>
            <a:pPr eaLnBrk="1" hangingPunct="1">
              <a:lnSpc>
                <a:spcPct val="90000"/>
              </a:lnSpc>
            </a:pPr>
            <a:r>
              <a:rPr dirty="0">
                <a:effectLst/>
              </a:rPr>
              <a:t>Avoiding the Pitfalls of </a:t>
            </a:r>
            <a:br>
              <a:rPr dirty="0">
                <a:effectLst/>
              </a:rPr>
            </a:br>
            <a:r>
              <a:rPr dirty="0">
                <a:effectLst/>
              </a:rPr>
              <a:t>Small Business Failure</a:t>
            </a:r>
            <a:endParaRPr dirty="0">
              <a:effectLst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572000"/>
          </a:xfrm>
          <a:ln/>
        </p:spPr>
        <p:txBody>
          <a:bodyPr vert="horz" wrap="square" lIns="88900" tIns="46038" rIns="88900" bIns="46038" anchor="t"/>
          <a:lstStyle/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000" b="0" dirty="0">
                <a:effectLst/>
              </a:rPr>
              <a:t>Know your business in depth</a:t>
            </a:r>
            <a:endParaRPr sz="30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000" b="0" dirty="0">
                <a:effectLst/>
              </a:rPr>
              <a:t>Develop a solid business plan</a:t>
            </a:r>
            <a:endParaRPr sz="30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000" b="0" dirty="0">
                <a:effectLst/>
              </a:rPr>
              <a:t>Manage financial resources</a:t>
            </a:r>
            <a:endParaRPr sz="30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000" b="0" dirty="0">
                <a:effectLst/>
              </a:rPr>
              <a:t>Understand financial statements</a:t>
            </a:r>
            <a:endParaRPr sz="30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000" b="0" dirty="0">
                <a:effectLst/>
              </a:rPr>
              <a:t>Learn to manage people effectively</a:t>
            </a:r>
            <a:endParaRPr sz="30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000" b="0" dirty="0">
                <a:effectLst/>
              </a:rPr>
              <a:t>Set your business apart from the competition</a:t>
            </a:r>
            <a:endParaRPr sz="3000" b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sz="3000" b="0" dirty="0">
                <a:effectLst/>
              </a:rPr>
              <a:t>Maintain a positive attitude</a:t>
            </a:r>
            <a:endParaRPr sz="3000" b="0" dirty="0">
              <a:effectLst/>
            </a:endParaRPr>
          </a:p>
        </p:txBody>
      </p:sp>
      <p:sp>
        <p:nvSpPr>
          <p:cNvPr id="60420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28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5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charRg st="5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85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charRg st="85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17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charRg st="117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52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charRg st="152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97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charRg st="197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0" y="6381750"/>
            <a:ext cx="2971800" cy="47625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sz="1000" b="0" kern="1200" cap="none" spc="0" normalizeH="0" baseline="0" noProof="0"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2467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0" y="76200"/>
            <a:ext cx="8686800" cy="1100138"/>
          </a:xfrm>
          <a:ln/>
        </p:spPr>
        <p:txBody>
          <a:bodyPr wrap="square" lIns="88900" tIns="46038" rIns="88900" bIns="46038" anchor="ctr"/>
          <a:p>
            <a:pPr eaLnBrk="1" hangingPunct="1">
              <a:lnSpc>
                <a:spcPct val="90000"/>
              </a:lnSpc>
            </a:pPr>
            <a:r>
              <a:rPr dirty="0">
                <a:effectLst/>
              </a:rPr>
              <a:t>Conclusion</a:t>
            </a:r>
            <a:endParaRPr dirty="0">
              <a:effectLst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1143000" y="1295400"/>
            <a:ext cx="8001000" cy="4495800"/>
          </a:xfrm>
          <a:ln/>
        </p:spPr>
        <p:txBody>
          <a:bodyPr wrap="square" lIns="88900" tIns="46038" rIns="88900" bIns="46038" anchor="t"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b="0" dirty="0">
                <a:effectLst/>
              </a:rPr>
              <a:t>Entrepreneurs:</a:t>
            </a:r>
            <a:endParaRPr b="0" dirty="0">
              <a:effectLst/>
            </a:endParaRP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Clr>
                <a:srgbClr val="CC0000"/>
              </a:buClr>
              <a:buFont typeface="Arial" panose="020B0604020202020204" pitchFamily="34" charset="0"/>
              <a:buChar char="►"/>
            </a:pPr>
            <a:r>
              <a:rPr b="0" dirty="0">
                <a:effectLst/>
              </a:rPr>
              <a:t>Are an important part of the free enterprise system</a:t>
            </a:r>
            <a:endParaRPr b="0" dirty="0">
              <a:effectLst/>
            </a:endParaRP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Clr>
                <a:srgbClr val="CC0000"/>
              </a:buClr>
              <a:buFont typeface="Arial" panose="020B0604020202020204" pitchFamily="34" charset="0"/>
              <a:buChar char="►"/>
            </a:pPr>
            <a:r>
              <a:rPr b="0" dirty="0">
                <a:effectLst/>
              </a:rPr>
              <a:t>Are a diverse and talented group of people</a:t>
            </a:r>
            <a:endParaRPr b="0" dirty="0">
              <a:effectLst/>
            </a:endParaRP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Clr>
                <a:srgbClr val="CC0000"/>
              </a:buClr>
              <a:buFont typeface="Arial" panose="020B0604020202020204" pitchFamily="34" charset="0"/>
              <a:buChar char="►"/>
            </a:pPr>
            <a:r>
              <a:rPr b="0" dirty="0">
                <a:effectLst/>
              </a:rPr>
              <a:t>Represent a cross-section of society as a whole</a:t>
            </a:r>
            <a:endParaRPr b="0" dirty="0">
              <a:effectLst/>
            </a:endParaRP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Clr>
                <a:srgbClr val="CC0000"/>
              </a:buClr>
              <a:buFont typeface="Arial" panose="020B0604020202020204" pitchFamily="34" charset="0"/>
              <a:buChar char="►"/>
            </a:pPr>
            <a:r>
              <a:rPr b="0" dirty="0">
                <a:effectLst/>
              </a:rPr>
              <a:t>Are able to enhance the profitability of their businesses through acquiring additional knowledge and experience</a:t>
            </a:r>
            <a:endParaRPr b="0" dirty="0"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15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67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charRg st="67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1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charRg st="110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58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charRg st="158" end="2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0" y="6381750"/>
            <a:ext cx="2971800" cy="47625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sz="1000" b="0" kern="1200" cap="none" spc="0" normalizeH="0" baseline="0" noProof="0"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4515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381000" y="228600"/>
            <a:ext cx="8763000" cy="1100138"/>
          </a:xfrm>
          <a:ln/>
        </p:spPr>
        <p:txBody>
          <a:bodyPr wrap="square" lIns="88900" tIns="46038" rIns="88900" bIns="46038" anchor="ctr"/>
          <a:p>
            <a:pPr eaLnBrk="1" hangingPunct="1">
              <a:lnSpc>
                <a:spcPct val="90000"/>
              </a:lnSpc>
            </a:pPr>
            <a:r>
              <a:rPr dirty="0">
                <a:effectLst/>
              </a:rPr>
              <a:t>What is Ahead?</a:t>
            </a:r>
            <a:endParaRPr dirty="0">
              <a:effectLst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441450"/>
            <a:ext cx="8458200" cy="4343400"/>
          </a:xfrm>
          <a:ln/>
        </p:spPr>
        <p:txBody>
          <a:bodyPr wrap="square" lIns="88900" tIns="46038" rIns="88900" bIns="46038" anchor="t"/>
          <a:lstStyle/>
          <a:p>
            <a:pPr marL="1828800" indent="-1828800"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sz="2800" b="0" dirty="0">
                <a:solidFill>
                  <a:schemeClr val="tx2"/>
                </a:solidFill>
                <a:effectLst/>
              </a:rPr>
              <a:t>Section 1: 	The Challenge of Entrepreneurship</a:t>
            </a:r>
            <a:endParaRPr sz="2800" b="0" dirty="0">
              <a:solidFill>
                <a:schemeClr val="tx2"/>
              </a:solidFill>
              <a:effectLst/>
            </a:endParaRPr>
          </a:p>
          <a:p>
            <a:pPr marL="1828800" indent="-1828800"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sz="2800" b="0" dirty="0">
                <a:effectLst/>
              </a:rPr>
              <a:t>Section 2: 	Building a Business Plan: </a:t>
            </a:r>
            <a:br>
              <a:rPr sz="2800" b="0" dirty="0">
                <a:effectLst/>
              </a:rPr>
            </a:br>
            <a:r>
              <a:rPr sz="2800" b="0" dirty="0">
                <a:effectLst/>
              </a:rPr>
              <a:t>Beginning Considerations</a:t>
            </a:r>
            <a:endParaRPr sz="2800" b="0" dirty="0">
              <a:effectLst/>
            </a:endParaRPr>
          </a:p>
          <a:p>
            <a:pPr marL="1828800" indent="-1828800"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sz="2800" b="0" dirty="0">
                <a:effectLst/>
              </a:rPr>
              <a:t>Section 3: 	Building a Business Plan: </a:t>
            </a:r>
            <a:br>
              <a:rPr sz="2800" b="0" dirty="0">
                <a:effectLst/>
              </a:rPr>
            </a:br>
            <a:r>
              <a:rPr sz="2800" b="0" dirty="0">
                <a:effectLst/>
              </a:rPr>
              <a:t>Marketing Considerations</a:t>
            </a:r>
            <a:endParaRPr sz="2800" b="0" dirty="0">
              <a:effectLst/>
            </a:endParaRPr>
          </a:p>
          <a:p>
            <a:pPr marL="1828800" indent="-1828800"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sz="2800" b="0" dirty="0">
                <a:effectLst/>
              </a:rPr>
              <a:t>Section 4: 	Building a Business Plan: </a:t>
            </a:r>
            <a:br>
              <a:rPr sz="2800" b="0" dirty="0">
                <a:effectLst/>
              </a:rPr>
            </a:br>
            <a:r>
              <a:rPr sz="2800" b="0" dirty="0">
                <a:effectLst/>
              </a:rPr>
              <a:t>Financial Matters</a:t>
            </a:r>
            <a:endParaRPr sz="2800" b="0" dirty="0">
              <a:effectLst/>
            </a:endParaRPr>
          </a:p>
          <a:p>
            <a:pPr marL="1828800" indent="-1828800"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sz="2800" b="0" dirty="0">
                <a:effectLst/>
              </a:rPr>
              <a:t>Section 5: 	Putting the Business Plan to Work: </a:t>
            </a:r>
            <a:br>
              <a:rPr sz="2800" b="0" dirty="0">
                <a:effectLst/>
              </a:rPr>
            </a:br>
            <a:r>
              <a:rPr sz="2800" b="0" dirty="0">
                <a:effectLst/>
              </a:rPr>
              <a:t>Making the New Venture a Success</a:t>
            </a:r>
            <a:endParaRPr sz="2800" b="0" dirty="0"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4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46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10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charRg st="110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74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charRg st="174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3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charRg st="231" end="3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 vert="horz" wrap="square" lIns="91440" tIns="45720" rIns="91440" bIns="45720" numCol="1" anchor="ctr" anchorCtr="0" compatLnSpc="1"/>
          <a:p>
            <a:r>
              <a:rPr>
                <a:effectLst>
                  <a:outerShdw blurRad="38100" dist="38100" dir="2700000">
                    <a:srgbClr val="000000"/>
                  </a:outerShdw>
                </a:effectLst>
              </a:rPr>
              <a:t>Entrepreneurial Activity Across the Globe</a:t>
            </a:r>
            <a:br>
              <a:rPr>
                <a:effectLst>
                  <a:outerShdw blurRad="38100" dist="38100" dir="2700000">
                    <a:srgbClr val="000000"/>
                  </a:outerShdw>
                </a:effectLst>
              </a:rPr>
            </a:br>
            <a:endParaRPr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9459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eaLnBrk="1" hangingPunct="1"/>
            <a:r>
              <a:rPr sz="1000" b="0" dirty="0">
                <a:latin typeface="Arial" panose="020B0604020202020204" pitchFamily="34" charset="0"/>
              </a:rPr>
              <a:t>Ch. 1: The Foundations of Entrepreneurship</a:t>
            </a:r>
            <a:endParaRPr sz="1000" b="0" dirty="0">
              <a:latin typeface="Arial" panose="020B0604020202020204" pitchFamily="34" charset="0"/>
            </a:endParaRPr>
          </a:p>
        </p:txBody>
      </p:sp>
      <p:pic>
        <p:nvPicPr>
          <p:cNvPr id="19461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592263"/>
            <a:ext cx="6845300" cy="4846637"/>
          </a:xfrm>
          <a:prstGeom prst="rect">
            <a:avLst/>
          </a:prstGeom>
          <a:noFill/>
          <a:ln w="571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6562" name="Picture 4" descr="3293795473_47524415"/>
          <p:cNvPicPr>
            <a:picLocks noGrp="1" noChangeAspect="1"/>
          </p:cNvPicPr>
          <p:nvPr>
            <p:ph type="title"/>
          </p:nvPr>
        </p:nvPicPr>
        <p:blipFill>
          <a:blip r:embed="rId1"/>
          <a:srcRect/>
          <a:stretch>
            <a:fillRect/>
          </a:stretch>
        </p:blipFill>
        <p:spPr>
          <a:xfrm>
            <a:off x="1371600" y="2209800"/>
            <a:ext cx="6145213" cy="1920875"/>
          </a:xfrm>
          <a:ln/>
        </p:spPr>
      </p:pic>
      <p:sp>
        <p:nvSpPr>
          <p:cNvPr id="66563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3238"/>
          </a:xfrm>
        </p:spPr>
        <p:txBody>
          <a:bodyPr vert="horz" wrap="square" lIns="91440" tIns="45720" rIns="91440" bIns="45720" numCol="1" anchor="ctr" anchorCtr="0" compatLnSpc="1"/>
          <a:p>
            <a:r>
              <a:rPr>
                <a:effectLst>
                  <a:outerShdw blurRad="38100" dist="38100" dir="2700000">
                    <a:srgbClr val="000000"/>
                  </a:outerShdw>
                </a:effectLst>
              </a:rPr>
              <a:t>Entrepreneurship-Friendly Nations</a:t>
            </a:r>
            <a:br>
              <a:rPr>
                <a:effectLst>
                  <a:outerShdw blurRad="38100" dist="38100" dir="2700000">
                    <a:srgbClr val="000000"/>
                  </a:outerShdw>
                </a:effectLst>
              </a:rPr>
            </a:br>
            <a:endParaRPr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0483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eaLnBrk="1" hangingPunct="1"/>
            <a:r>
              <a:rPr sz="1000" b="0" dirty="0">
                <a:latin typeface="Arial" panose="020B0604020202020204" pitchFamily="34" charset="0"/>
              </a:rPr>
              <a:t>Ch. 1: The Foundations of Entrepreneurship</a:t>
            </a:r>
            <a:endParaRPr sz="1000" b="0" dirty="0">
              <a:latin typeface="Arial" panose="020B0604020202020204" pitchFamily="34" charset="0"/>
            </a:endParaRPr>
          </a:p>
        </p:txBody>
      </p:sp>
      <p:pic>
        <p:nvPicPr>
          <p:cNvPr id="20485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905000"/>
            <a:ext cx="7943850" cy="3657600"/>
          </a:xfrm>
          <a:prstGeom prst="rect">
            <a:avLst/>
          </a:prstGeom>
          <a:noFill/>
          <a:ln w="571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Rot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>
                <a:effectLst/>
              </a:rPr>
              <a:t>The World of the Entrepreneur</a:t>
            </a:r>
            <a:endParaRPr dirty="0">
              <a:effectLst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449763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b="0" dirty="0">
                <a:effectLst/>
              </a:rPr>
              <a:t>Global Entrepreneurship Monitor (GEM) study reports:</a:t>
            </a:r>
            <a:endParaRPr b="0" dirty="0">
              <a:effectLst/>
            </a:endParaRPr>
          </a:p>
          <a:p>
            <a:pPr lvl="1" eaLnBrk="1" hangingPunct="1">
              <a:buClr>
                <a:srgbClr val="C00000"/>
              </a:buClr>
              <a:buFont typeface="Arial" panose="020B0604020202020204" pitchFamily="34" charset="0"/>
              <a:buChar char="►"/>
            </a:pPr>
            <a:r>
              <a:rPr b="0" dirty="0">
                <a:effectLst/>
              </a:rPr>
              <a:t>Men are twice as likely to start a business as women.</a:t>
            </a:r>
            <a:endParaRPr b="0" dirty="0">
              <a:effectLst/>
            </a:endParaRPr>
          </a:p>
          <a:p>
            <a:pPr lvl="1" eaLnBrk="1" hangingPunct="1">
              <a:buClr>
                <a:srgbClr val="C00000"/>
              </a:buClr>
              <a:buFont typeface="Arial" panose="020B0604020202020204" pitchFamily="34" charset="0"/>
              <a:buChar char="►"/>
            </a:pPr>
            <a:r>
              <a:rPr b="0" dirty="0">
                <a:effectLst/>
              </a:rPr>
              <a:t>Most entrepreneurs turn to family members and friends for capital.</a:t>
            </a:r>
            <a:endParaRPr b="0" dirty="0">
              <a:effectLst/>
            </a:endParaRPr>
          </a:p>
          <a:p>
            <a:pPr lvl="1" eaLnBrk="1" hangingPunct="1">
              <a:buClr>
                <a:srgbClr val="C00000"/>
              </a:buClr>
              <a:buFont typeface="Arial" panose="020B0604020202020204" pitchFamily="34" charset="0"/>
              <a:buChar char="►"/>
            </a:pPr>
            <a:r>
              <a:rPr b="0" dirty="0">
                <a:effectLst/>
              </a:rPr>
              <a:t>Entrepreneurs are most likely to launch businesses when they are </a:t>
            </a:r>
            <a:br>
              <a:rPr b="0" dirty="0">
                <a:effectLst/>
              </a:rPr>
            </a:br>
            <a:r>
              <a:rPr b="0" dirty="0">
                <a:effectLst/>
              </a:rPr>
              <a:t>between the ages of 35 and 44. </a:t>
            </a:r>
            <a:endParaRPr b="0" dirty="0">
              <a:effectLst/>
            </a:endParaRPr>
          </a:p>
        </p:txBody>
      </p:sp>
      <p:sp>
        <p:nvSpPr>
          <p:cNvPr id="21508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10" name="Picture 4" descr="CG1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0" y="4876800"/>
            <a:ext cx="2135188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5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charRg st="53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07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charRg st="107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74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charRg st="174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ldLvl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Rot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>
                <a:effectLst/>
              </a:rPr>
              <a:t>What is an Entrepreneur?</a:t>
            </a:r>
            <a:endParaRPr dirty="0">
              <a:effectLst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534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who creates a new business in the face of risk and uncertainty for the purpose of achieving profit and growth by identifying opportunities and assembling the necessary resources to capitalize on them.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9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558" name="Group 9"/>
          <p:cNvGrpSpPr/>
          <p:nvPr/>
        </p:nvGrpSpPr>
        <p:grpSpPr>
          <a:xfrm>
            <a:off x="2133600" y="3962400"/>
            <a:ext cx="5195888" cy="2274888"/>
            <a:chOff x="1580" y="2504"/>
            <a:chExt cx="4040" cy="1758"/>
          </a:xfrm>
        </p:grpSpPr>
        <p:pic>
          <p:nvPicPr>
            <p:cNvPr id="23559" name="Picture 4" descr="CG16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65" y="2916"/>
              <a:ext cx="1584" cy="104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0" name="Picture 5" descr="CG1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" y="2504"/>
              <a:ext cx="1014" cy="153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1" name="Picture 6" descr="j04051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2" y="2740"/>
              <a:ext cx="1018" cy="152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 noRot="1"/>
          </p:cNvSpPr>
          <p:nvPr>
            <p:ph type="title"/>
          </p:nvPr>
        </p:nvSpPr>
        <p:spPr>
          <a:xfrm>
            <a:off x="152400" y="539750"/>
            <a:ext cx="8839200" cy="595313"/>
          </a:xfrm>
          <a:ln/>
        </p:spPr>
        <p:txBody>
          <a:bodyPr vert="horz" wrap="square" lIns="88900" tIns="46038" rIns="88900" bIns="46038" anchor="ctr"/>
          <a:p>
            <a:pPr eaLnBrk="1" hangingPunct="1"/>
            <a:r>
              <a:rPr sz="4000" dirty="0">
                <a:effectLst/>
              </a:rPr>
              <a:t>Characteristics of Entrepreneurs</a:t>
            </a:r>
            <a:endParaRPr sz="4000" dirty="0">
              <a:effectLst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762000" y="1731963"/>
            <a:ext cx="7848600" cy="4516437"/>
          </a:xfrm>
          <a:ln/>
        </p:spPr>
        <p:txBody>
          <a:bodyPr vert="horz" wrap="square" lIns="88900" tIns="46038" rIns="88900" bIns="46038" anchor="t"/>
          <a:lstStyle/>
          <a:p>
            <a:pPr eaLnBrk="1" hangingPunct="1">
              <a:lnSpc>
                <a:spcPct val="80000"/>
              </a:lnSpc>
            </a:pPr>
            <a:r>
              <a:rPr sz="2700" b="0" dirty="0">
                <a:effectLst/>
              </a:rPr>
              <a:t>Desire for responsibility</a:t>
            </a:r>
            <a:endParaRPr sz="2700" b="0" dirty="0">
              <a:effectLst/>
            </a:endParaRPr>
          </a:p>
          <a:p>
            <a:pPr eaLnBrk="1" hangingPunct="1">
              <a:lnSpc>
                <a:spcPct val="80000"/>
              </a:lnSpc>
            </a:pPr>
            <a:r>
              <a:rPr sz="2700" b="0" dirty="0">
                <a:effectLst/>
              </a:rPr>
              <a:t>Preference for moderate levels of risk – </a:t>
            </a:r>
            <a:r>
              <a:rPr sz="2700" b="0" i="1" dirty="0">
                <a:effectLst/>
              </a:rPr>
              <a:t>risk eliminators</a:t>
            </a:r>
            <a:endParaRPr sz="2700" b="0" i="1" dirty="0">
              <a:effectLst/>
            </a:endParaRPr>
          </a:p>
          <a:p>
            <a:pPr eaLnBrk="1" hangingPunct="1">
              <a:lnSpc>
                <a:spcPct val="80000"/>
              </a:lnSpc>
            </a:pPr>
            <a:r>
              <a:rPr sz="2700" b="0" dirty="0">
                <a:effectLst/>
              </a:rPr>
              <a:t>Confidence in their ability to succeed</a:t>
            </a:r>
            <a:endParaRPr sz="2700" b="0" dirty="0">
              <a:effectLst/>
            </a:endParaRPr>
          </a:p>
          <a:p>
            <a:pPr eaLnBrk="1" hangingPunct="1">
              <a:lnSpc>
                <a:spcPct val="80000"/>
              </a:lnSpc>
            </a:pPr>
            <a:r>
              <a:rPr sz="2700" b="0" dirty="0">
                <a:effectLst/>
              </a:rPr>
              <a:t>Determination</a:t>
            </a:r>
            <a:endParaRPr sz="2700" b="0" dirty="0">
              <a:effectLst/>
            </a:endParaRPr>
          </a:p>
          <a:p>
            <a:pPr eaLnBrk="1" hangingPunct="1">
              <a:lnSpc>
                <a:spcPct val="80000"/>
              </a:lnSpc>
            </a:pPr>
            <a:r>
              <a:rPr sz="2700" b="0" dirty="0">
                <a:effectLst/>
              </a:rPr>
              <a:t>Desire for immediate feedback</a:t>
            </a:r>
            <a:endParaRPr sz="2700" b="0" dirty="0">
              <a:effectLst/>
            </a:endParaRPr>
          </a:p>
          <a:p>
            <a:pPr eaLnBrk="1" hangingPunct="1">
              <a:lnSpc>
                <a:spcPct val="80000"/>
              </a:lnSpc>
            </a:pPr>
            <a:r>
              <a:rPr sz="2700" b="0" dirty="0">
                <a:effectLst/>
              </a:rPr>
              <a:t>High level of energy</a:t>
            </a:r>
            <a:endParaRPr sz="2700" b="0" dirty="0">
              <a:effectLst/>
            </a:endParaRPr>
          </a:p>
          <a:p>
            <a:pPr eaLnBrk="1" hangingPunct="1">
              <a:lnSpc>
                <a:spcPct val="80000"/>
              </a:lnSpc>
            </a:pPr>
            <a:r>
              <a:rPr sz="2700" b="0" dirty="0">
                <a:effectLst/>
              </a:rPr>
              <a:t>Future orientation – </a:t>
            </a:r>
            <a:r>
              <a:rPr sz="2700" b="0" i="1" dirty="0">
                <a:effectLst/>
              </a:rPr>
              <a:t>opportunity</a:t>
            </a:r>
            <a:r>
              <a:rPr sz="2700" b="0" dirty="0">
                <a:effectLst/>
              </a:rPr>
              <a:t>, </a:t>
            </a:r>
            <a:r>
              <a:rPr sz="2700" b="0" i="1" dirty="0">
                <a:effectLst/>
              </a:rPr>
              <a:t>necessity</a:t>
            </a:r>
            <a:r>
              <a:rPr sz="2700" b="0" dirty="0">
                <a:effectLst/>
              </a:rPr>
              <a:t>, and </a:t>
            </a:r>
            <a:r>
              <a:rPr sz="2700" b="0" i="1" dirty="0">
                <a:effectLst/>
              </a:rPr>
              <a:t>serial entrepreneurs</a:t>
            </a:r>
            <a:endParaRPr sz="2700" b="0" i="1" dirty="0">
              <a:effectLst/>
            </a:endParaRPr>
          </a:p>
          <a:p>
            <a:pPr eaLnBrk="1" hangingPunct="1">
              <a:lnSpc>
                <a:spcPct val="80000"/>
              </a:lnSpc>
            </a:pPr>
            <a:r>
              <a:rPr sz="2700" b="0" dirty="0">
                <a:effectLst/>
              </a:rPr>
              <a:t>Skilled at organizing</a:t>
            </a:r>
            <a:endParaRPr sz="2700" b="0" dirty="0">
              <a:effectLst/>
            </a:endParaRPr>
          </a:p>
          <a:p>
            <a:pPr eaLnBrk="1" hangingPunct="1">
              <a:lnSpc>
                <a:spcPct val="80000"/>
              </a:lnSpc>
            </a:pPr>
            <a:r>
              <a:rPr sz="2700" b="0" dirty="0">
                <a:effectLst/>
              </a:rPr>
              <a:t>Value achievement over money</a:t>
            </a:r>
            <a:endParaRPr sz="2700" b="0" dirty="0">
              <a:effectLst/>
            </a:endParaRPr>
          </a:p>
        </p:txBody>
      </p:sp>
      <p:sp>
        <p:nvSpPr>
          <p:cNvPr id="25604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26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84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charRg st="84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2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charRg st="123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3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charRg st="137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67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charRg st="167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88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charRg st="188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58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charRg st="258" end="2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80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charRg st="280" end="3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sz="4000" dirty="0">
                <a:effectLst/>
              </a:rPr>
              <a:t>Characteristics of Entrepreneurs</a:t>
            </a:r>
            <a:endParaRPr sz="4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239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0000"/>
              </a:lnSpc>
              <a:spcBef>
                <a:spcPts val="1800"/>
              </a:spcBef>
              <a:buSzPct val="75000"/>
            </a:pPr>
            <a:r>
              <a:rPr b="0" dirty="0">
                <a:effectLst/>
              </a:rPr>
              <a:t>Entrepreneurs tend to exhibit:</a:t>
            </a:r>
            <a:endParaRPr b="0" dirty="0">
              <a:effectLst/>
            </a:endParaRPr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  <a:buClr>
                <a:srgbClr val="CC0000"/>
              </a:buClr>
              <a:buSzPct val="75000"/>
              <a:buFont typeface="Arial" panose="020B0604020202020204" pitchFamily="34" charset="0"/>
              <a:buChar char="►"/>
            </a:pPr>
            <a:r>
              <a:rPr b="0" dirty="0">
                <a:effectLst/>
              </a:rPr>
              <a:t>A high degree of commitment</a:t>
            </a:r>
            <a:endParaRPr b="0" dirty="0">
              <a:effectLst/>
            </a:endParaRPr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  <a:buClr>
                <a:srgbClr val="CC0000"/>
              </a:buClr>
              <a:buSzPct val="75000"/>
              <a:buFont typeface="Arial" panose="020B0604020202020204" pitchFamily="34" charset="0"/>
              <a:buChar char="►"/>
            </a:pPr>
            <a:r>
              <a:rPr b="0" dirty="0">
                <a:effectLst/>
              </a:rPr>
              <a:t>Tolerance for ambiguity</a:t>
            </a:r>
            <a:endParaRPr b="0" dirty="0">
              <a:effectLst/>
            </a:endParaRPr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  <a:buClr>
                <a:srgbClr val="CC0000"/>
              </a:buClr>
              <a:buSzPct val="75000"/>
              <a:buFont typeface="Arial" panose="020B0604020202020204" pitchFamily="34" charset="0"/>
              <a:buChar char="►"/>
            </a:pPr>
            <a:r>
              <a:rPr b="0" dirty="0">
                <a:effectLst/>
              </a:rPr>
              <a:t>Flexibility</a:t>
            </a:r>
            <a:endParaRPr b="0" dirty="0">
              <a:effectLst/>
            </a:endParaRPr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  <a:buClr>
                <a:srgbClr val="CC0000"/>
              </a:buClr>
              <a:buSzPct val="75000"/>
              <a:buFont typeface="Arial" panose="020B0604020202020204" pitchFamily="34" charset="0"/>
              <a:buChar char="►"/>
            </a:pPr>
            <a:r>
              <a:rPr b="0" dirty="0">
                <a:effectLst/>
              </a:rPr>
              <a:t>A willingness to work hard</a:t>
            </a:r>
            <a:endParaRPr b="0" dirty="0">
              <a:effectLst/>
            </a:endParaRPr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  <a:buClr>
                <a:srgbClr val="CC0000"/>
              </a:buClr>
              <a:buSzPct val="75000"/>
              <a:buFont typeface="Arial" panose="020B0604020202020204" pitchFamily="34" charset="0"/>
              <a:buChar char="►"/>
            </a:pPr>
            <a:r>
              <a:rPr b="0" dirty="0">
                <a:effectLst/>
              </a:rPr>
              <a:t>Tenacity</a:t>
            </a:r>
            <a:endParaRPr b="0" dirty="0">
              <a:effectLst/>
            </a:endParaRP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SzPct val="100000"/>
              <a:buFont typeface="Wingdings" panose="05000000000000000000" pitchFamily="2" charset="2"/>
              <a:buAutoNum type="arabicPeriod" startAt="6"/>
            </a:pP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SzPct val="100000"/>
              <a:buFont typeface="Wingdings" panose="05000000000000000000" pitchFamily="2" charset="2"/>
              <a:buAutoNum type="arabicPeriod" startAt="6"/>
            </a:pP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7652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8229600" y="6338888"/>
            <a:ext cx="884238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Ch. 1: The Foundations of Entrepreneurship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3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charRg st="31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8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charRg st="8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9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charRg st="95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2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charRg st="122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 vert="horz" wrap="square" lIns="91440" tIns="45720" rIns="91440" bIns="45720" numCol="1" anchor="ctr" anchorCtr="0" compatLnSpc="1"/>
          <a:p>
            <a:r>
              <a:rPr>
                <a:effectLst>
                  <a:outerShdw blurRad="38100" dist="38100" dir="2700000">
                    <a:srgbClr val="000000"/>
                  </a:outerShdw>
                </a:effectLst>
              </a:rPr>
              <a:t>Sources of Entrepreneurial Success</a:t>
            </a:r>
            <a:br>
              <a:rPr>
                <a:effectLst>
                  <a:outerShdw blurRad="38100" dist="38100" dir="2700000">
                    <a:srgbClr val="000000"/>
                  </a:outerShdw>
                </a:effectLst>
              </a:rPr>
            </a:br>
            <a:endParaRPr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9699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algn="r" eaLnBrk="1" hangingPunct="1"/>
            <a:r>
              <a:rPr sz="1200" b="0" dirty="0">
                <a:latin typeface="Arial" panose="020B0604020202020204" pitchFamily="34" charset="0"/>
              </a:rPr>
              <a:t>1 - </a:t>
            </a:r>
            <a:fld id="{9A0DB2DC-4C9A-4742-B13C-FB6460FD3503}" type="slidenum">
              <a:rPr lang="en-US" sz="1200" b="0" dirty="0">
                <a:latin typeface="Arial" panose="020B0604020202020204" pitchFamily="34" charset="0"/>
              </a:rPr>
            </a:fld>
            <a:endParaRPr lang="en-US" sz="1200" b="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MS PGothic" panose="020B0600070205080204" pitchFamily="-103" charset="-128"/>
                <a:cs typeface="+mn-cs"/>
              </a:defRPr>
            </a:lvl5pPr>
          </a:lstStyle>
          <a:p>
            <a:pPr lvl="0" eaLnBrk="1" hangingPunct="1"/>
            <a:r>
              <a:rPr sz="1000" b="0" dirty="0">
                <a:latin typeface="Arial" panose="020B0604020202020204" pitchFamily="34" charset="0"/>
              </a:rPr>
              <a:t>Ch. 1: The Foundations of Entrepreneurship</a:t>
            </a:r>
            <a:endParaRPr sz="1000" b="0" dirty="0">
              <a:latin typeface="Arial" panose="020B0604020202020204" pitchFamily="34" charset="0"/>
            </a:endParaRPr>
          </a:p>
        </p:txBody>
      </p:sp>
      <p:pic>
        <p:nvPicPr>
          <p:cNvPr id="2970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00200"/>
            <a:ext cx="7096125" cy="4846638"/>
          </a:xfrm>
          <a:prstGeom prst="rect">
            <a:avLst/>
          </a:prstGeom>
          <a:noFill/>
          <a:ln w="571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-1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-103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6300</Words>
  <Application>WPS Presentation</Application>
  <PresentationFormat/>
  <Paragraphs>310</Paragraphs>
  <Slides>30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SimSun</vt:lpstr>
      <vt:lpstr>Wingdings</vt:lpstr>
      <vt:lpstr>Garamond</vt:lpstr>
      <vt:lpstr>MS PGothic</vt:lpstr>
      <vt:lpstr>Times New Roman</vt:lpstr>
      <vt:lpstr>Microsoft YaHei</vt:lpstr>
      <vt:lpstr>Arial Unicode MS</vt:lpstr>
      <vt:lpstr>Stream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10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1:The Foundations of Entrepreneurship</dc:title>
  <dc:creator>Norman M. Scarborough</dc:creator>
  <dc:description>Esentials, 2/e.</dc:description>
  <cp:lastModifiedBy>Banskota Dipendra</cp:lastModifiedBy>
  <cp:revision>177</cp:revision>
  <cp:lastPrinted>1995-03-21T17:16:20Z</cp:lastPrinted>
  <dcterms:created xsi:type="dcterms:W3CDTF">2013-02-19T06:55:30Z</dcterms:created>
  <dcterms:modified xsi:type="dcterms:W3CDTF">2019-12-26T23:30:27Z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