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1ADCE-414B-4C5E-984D-9A2A9ED3D13E}"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476F-AC56-4326-8489-39988507D5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1ADCE-414B-4C5E-984D-9A2A9ED3D13E}" type="datetimeFigureOut">
              <a:rPr lang="en-US" smtClean="0"/>
              <a:pPr/>
              <a:t>11/12/2018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A476F-AC56-4326-8489-39988507D5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1: Operating System Overview</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System organization:</a:t>
            </a:r>
            <a:endParaRPr lang="en-US" dirty="0"/>
          </a:p>
        </p:txBody>
      </p:sp>
      <p:sp>
        <p:nvSpPr>
          <p:cNvPr id="3" name="Content Placeholder 2"/>
          <p:cNvSpPr>
            <a:spLocks noGrp="1"/>
          </p:cNvSpPr>
          <p:nvPr>
            <p:ph idx="1"/>
          </p:nvPr>
        </p:nvSpPr>
        <p:spPr/>
        <p:txBody>
          <a:bodyPr/>
          <a:lstStyle/>
          <a:p>
            <a:r>
              <a:rPr lang="en-US" sz="2400" dirty="0"/>
              <a:t>A modern general purpose computer system consists of one or more CPUs and a number of device controllers connected through a common bus that provides access to shared memory</a:t>
            </a:r>
          </a:p>
          <a:p>
            <a:endParaRPr lang="en-US" dirty="0"/>
          </a:p>
        </p:txBody>
      </p:sp>
      <p:pic>
        <p:nvPicPr>
          <p:cNvPr id="4" name="Picture 3"/>
          <p:cNvPicPr/>
          <p:nvPr/>
        </p:nvPicPr>
        <p:blipFill>
          <a:blip r:embed="rId2"/>
          <a:srcRect/>
          <a:stretch>
            <a:fillRect/>
          </a:stretch>
        </p:blipFill>
        <p:spPr bwMode="auto">
          <a:xfrm>
            <a:off x="1143000" y="3200400"/>
            <a:ext cx="6607892" cy="29300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of Operating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a:t> </a:t>
            </a:r>
          </a:p>
          <a:p>
            <a:pPr lvl="0"/>
            <a:r>
              <a:rPr lang="en-US" sz="6400" dirty="0"/>
              <a:t>Implementing the user interface</a:t>
            </a:r>
          </a:p>
          <a:p>
            <a:pPr>
              <a:buNone/>
            </a:pPr>
            <a:r>
              <a:rPr lang="en-US" sz="6400" dirty="0"/>
              <a:t> </a:t>
            </a:r>
          </a:p>
          <a:p>
            <a:pPr lvl="0"/>
            <a:r>
              <a:rPr lang="en-US" sz="6400" dirty="0"/>
              <a:t>Sharing hardware among users</a:t>
            </a:r>
          </a:p>
          <a:p>
            <a:endParaRPr lang="en-US" sz="6400" dirty="0"/>
          </a:p>
          <a:p>
            <a:pPr lvl="0"/>
            <a:r>
              <a:rPr lang="en-US" sz="6400" dirty="0"/>
              <a:t>Allowing users to share data among themselves</a:t>
            </a:r>
          </a:p>
          <a:p>
            <a:pPr>
              <a:buNone/>
            </a:pPr>
            <a:r>
              <a:rPr lang="en-US" sz="6400" dirty="0"/>
              <a:t> </a:t>
            </a:r>
          </a:p>
          <a:p>
            <a:pPr lvl="0"/>
            <a:r>
              <a:rPr lang="en-US" sz="6400" dirty="0"/>
              <a:t>Preventing users from interfering with one another</a:t>
            </a:r>
          </a:p>
          <a:p>
            <a:pPr>
              <a:buNone/>
            </a:pPr>
            <a:r>
              <a:rPr lang="en-US" sz="6400" dirty="0"/>
              <a:t> </a:t>
            </a:r>
          </a:p>
          <a:p>
            <a:pPr lvl="0"/>
            <a:r>
              <a:rPr lang="en-US" sz="6400" dirty="0"/>
              <a:t>Scheduling resources among users</a:t>
            </a:r>
          </a:p>
          <a:p>
            <a:endParaRPr lang="en-US" sz="6400" dirty="0"/>
          </a:p>
          <a:p>
            <a:pPr lvl="0"/>
            <a:r>
              <a:rPr lang="en-US" sz="6400" dirty="0"/>
              <a:t>Facilitating input/output</a:t>
            </a:r>
          </a:p>
          <a:p>
            <a:pPr>
              <a:buNone/>
            </a:pPr>
            <a:r>
              <a:rPr lang="en-US" sz="6400" dirty="0"/>
              <a:t> </a:t>
            </a:r>
          </a:p>
          <a:p>
            <a:pPr lvl="0"/>
            <a:r>
              <a:rPr lang="en-US" sz="6400" dirty="0"/>
              <a:t>Recovering from errors</a:t>
            </a:r>
          </a:p>
          <a:p>
            <a:endParaRPr lang="en-US" sz="6400" dirty="0"/>
          </a:p>
          <a:p>
            <a:pPr lvl="0"/>
            <a:r>
              <a:rPr lang="en-US" sz="6400" dirty="0"/>
              <a:t>Accounting for resource usage</a:t>
            </a:r>
          </a:p>
          <a:p>
            <a:endParaRPr lang="en-US" sz="6400" dirty="0"/>
          </a:p>
          <a:p>
            <a:pPr lvl="0"/>
            <a:r>
              <a:rPr lang="en-US" sz="6400" dirty="0"/>
              <a:t>Facilitating parallel operations</a:t>
            </a:r>
          </a:p>
          <a:p>
            <a:endParaRPr lang="en-US" sz="6400" dirty="0"/>
          </a:p>
          <a:p>
            <a:pPr lvl="0"/>
            <a:r>
              <a:rPr lang="en-US" sz="6400" dirty="0"/>
              <a:t>Organizing data for secure and rapid access</a:t>
            </a:r>
          </a:p>
          <a:p>
            <a:pPr>
              <a:buNone/>
            </a:pPr>
            <a:r>
              <a:rPr lang="en-US" sz="6400" dirty="0"/>
              <a:t> </a:t>
            </a:r>
          </a:p>
          <a:p>
            <a:pPr lvl="0"/>
            <a:r>
              <a:rPr lang="en-US" sz="6400" dirty="0"/>
              <a:t>Handling network communications.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These above functions can be summarized as,</a:t>
            </a:r>
          </a:p>
          <a:p>
            <a:pPr>
              <a:buNone/>
            </a:pPr>
            <a:endParaRPr lang="en-US" dirty="0"/>
          </a:p>
          <a:p>
            <a:pPr lvl="0"/>
            <a:r>
              <a:rPr lang="en-US" dirty="0"/>
              <a:t>Memory management function</a:t>
            </a:r>
          </a:p>
          <a:p>
            <a:pPr>
              <a:buNone/>
            </a:pPr>
            <a:r>
              <a:rPr lang="en-US" dirty="0"/>
              <a:t> </a:t>
            </a:r>
          </a:p>
          <a:p>
            <a:pPr lvl="0"/>
            <a:r>
              <a:rPr lang="en-US" dirty="0"/>
              <a:t>Processors management function</a:t>
            </a:r>
          </a:p>
          <a:p>
            <a:pPr>
              <a:buNone/>
            </a:pPr>
            <a:r>
              <a:rPr lang="en-US" dirty="0"/>
              <a:t> </a:t>
            </a:r>
          </a:p>
          <a:p>
            <a:pPr lvl="0"/>
            <a:r>
              <a:rPr lang="en-US" dirty="0"/>
              <a:t>I/O Device management function</a:t>
            </a:r>
          </a:p>
          <a:p>
            <a:pPr>
              <a:buNone/>
            </a:pPr>
            <a:endParaRPr lang="en-US" dirty="0"/>
          </a:p>
          <a:p>
            <a:pPr lvl="0"/>
            <a:r>
              <a:rPr lang="en-US" dirty="0"/>
              <a:t>File management function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Objectives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a:t>
            </a:r>
          </a:p>
          <a:p>
            <a:pPr lvl="0"/>
            <a:r>
              <a:rPr lang="en-US" i="1" dirty="0"/>
              <a:t>Convenience: </a:t>
            </a:r>
            <a:r>
              <a:rPr lang="en-US" dirty="0"/>
              <a:t>An operating system makes a computer more convenient to use.</a:t>
            </a:r>
          </a:p>
          <a:p>
            <a:pPr>
              <a:buNone/>
            </a:pPr>
            <a:r>
              <a:rPr lang="en-US" dirty="0"/>
              <a:t> </a:t>
            </a:r>
          </a:p>
          <a:p>
            <a:pPr lvl="0"/>
            <a:r>
              <a:rPr lang="en-US" i="1" dirty="0"/>
              <a:t>Efficiency: </a:t>
            </a:r>
            <a:r>
              <a:rPr lang="en-US" dirty="0"/>
              <a:t>An operating system allows the computer system resources to be used in an efficient</a:t>
            </a:r>
            <a:r>
              <a:rPr lang="en-US" i="1" dirty="0"/>
              <a:t> </a:t>
            </a:r>
            <a:r>
              <a:rPr lang="en-US" dirty="0"/>
              <a:t>manner.</a:t>
            </a:r>
          </a:p>
          <a:p>
            <a:pPr>
              <a:buNone/>
            </a:pPr>
            <a:r>
              <a:rPr lang="en-US" dirty="0"/>
              <a:t> </a:t>
            </a:r>
          </a:p>
          <a:p>
            <a:pPr lvl="0"/>
            <a:r>
              <a:rPr lang="en-US" i="1" dirty="0"/>
              <a:t>Ability to evolve</a:t>
            </a:r>
            <a:r>
              <a:rPr lang="en-US" dirty="0"/>
              <a:t>: An operating system should permit the effective development, testing, and</a:t>
            </a:r>
            <a:r>
              <a:rPr lang="en-US" i="1" dirty="0"/>
              <a:t> </a:t>
            </a:r>
            <a:r>
              <a:rPr lang="en-US" dirty="0"/>
              <a:t>introduction of new system function without interfering with the service.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Services of operating system</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i="1" dirty="0"/>
              <a:t>Program creation: </a:t>
            </a:r>
            <a:r>
              <a:rPr lang="en-US" dirty="0"/>
              <a:t>Operating system provides a variety of facilities and services, such as editors</a:t>
            </a:r>
            <a:r>
              <a:rPr lang="en-US" i="1" dirty="0"/>
              <a:t> </a:t>
            </a:r>
            <a:r>
              <a:rPr lang="en-US" dirty="0"/>
              <a:t>and debuggers, to assist the programmer in creating programs.</a:t>
            </a:r>
          </a:p>
          <a:p>
            <a:pPr>
              <a:buNone/>
            </a:pPr>
            <a:r>
              <a:rPr lang="en-US" dirty="0"/>
              <a:t> </a:t>
            </a:r>
          </a:p>
          <a:p>
            <a:pPr lvl="0"/>
            <a:r>
              <a:rPr lang="en-US" i="1" dirty="0"/>
              <a:t>Program execution: </a:t>
            </a:r>
            <a:r>
              <a:rPr lang="en-US" dirty="0"/>
              <a:t>A number of tasks need be performed to execute a program. The instructions</a:t>
            </a:r>
            <a:r>
              <a:rPr lang="en-US" i="1" dirty="0"/>
              <a:t> </a:t>
            </a:r>
            <a:r>
              <a:rPr lang="en-US" dirty="0"/>
              <a:t>and data must be loaded into main memory, I/O devices and files must be initialized, and other resources must be performed. The operating system handles all the tasks.</a:t>
            </a:r>
          </a:p>
          <a:p>
            <a:pPr>
              <a:buNone/>
            </a:pPr>
            <a:r>
              <a:rPr lang="en-US" dirty="0"/>
              <a:t> </a:t>
            </a:r>
          </a:p>
          <a:p>
            <a:pPr lvl="0"/>
            <a:r>
              <a:rPr lang="en-US" i="1" dirty="0"/>
              <a:t>Access to I / O devices: </a:t>
            </a:r>
            <a:r>
              <a:rPr lang="en-US" dirty="0"/>
              <a:t>Each I / O requires its own peculiar set of instructions, or control signals</a:t>
            </a:r>
            <a:r>
              <a:rPr lang="en-US" i="1" dirty="0"/>
              <a:t> </a:t>
            </a:r>
            <a:r>
              <a:rPr lang="en-US" dirty="0"/>
              <a:t>for operation. The operating system takes care of the details.</a:t>
            </a:r>
          </a:p>
          <a:p>
            <a:pPr lvl="0"/>
            <a:r>
              <a:rPr lang="en-US" dirty="0"/>
              <a:t>Controlled access to files: The operating system deals with the file format of the storage medium and the nature of I / O device.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i="1" dirty="0"/>
              <a:t>System Access: </a:t>
            </a:r>
            <a:r>
              <a:rPr lang="en-US" dirty="0"/>
              <a:t>The operating system controls the access to the system as a whole and to specific</a:t>
            </a:r>
            <a:r>
              <a:rPr lang="en-US" i="1" dirty="0"/>
              <a:t> </a:t>
            </a:r>
            <a:r>
              <a:rPr lang="en-US" dirty="0"/>
              <a:t>system resources. The access function must provide protection of resources and data from unauthorized users and must resolve conflict.</a:t>
            </a:r>
          </a:p>
          <a:p>
            <a:pPr>
              <a:buNone/>
            </a:pPr>
            <a:r>
              <a:rPr lang="en-US" dirty="0"/>
              <a:t> </a:t>
            </a:r>
          </a:p>
          <a:p>
            <a:pPr lvl="0"/>
            <a:r>
              <a:rPr lang="en-US" i="1" dirty="0"/>
              <a:t>Error detection and response: </a:t>
            </a:r>
            <a:r>
              <a:rPr lang="en-US" dirty="0"/>
              <a:t>The operating system must take the response that clears the error</a:t>
            </a:r>
            <a:r>
              <a:rPr lang="en-US" i="1" dirty="0"/>
              <a:t> </a:t>
            </a:r>
            <a:r>
              <a:rPr lang="en-US" dirty="0"/>
              <a:t>condition with the least impact on running applications.</a:t>
            </a:r>
          </a:p>
          <a:p>
            <a:pPr>
              <a:buNone/>
            </a:pPr>
            <a:endParaRPr lang="en-US" dirty="0"/>
          </a:p>
          <a:p>
            <a:pPr lvl="0"/>
            <a:r>
              <a:rPr lang="en-US" i="1" dirty="0"/>
              <a:t>Accounting: </a:t>
            </a:r>
            <a:r>
              <a:rPr lang="en-US" dirty="0"/>
              <a:t>An operating system collects usage statistics for various resources and monitors</a:t>
            </a:r>
            <a:r>
              <a:rPr lang="en-US" i="1" dirty="0"/>
              <a:t> </a:t>
            </a:r>
            <a:r>
              <a:rPr lang="en-US" dirty="0"/>
              <a:t>performance parameters such as response time to improve performance</a:t>
            </a:r>
            <a:r>
              <a:rPr lang="en-US" dirty="0" smtClean="0"/>
              <a:t>.</a:t>
            </a:r>
            <a:r>
              <a:rPr lang="en-US" dirty="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Evolution </a:t>
            </a:r>
            <a:r>
              <a:rPr lang="en-US" b="1" dirty="0"/>
              <a:t>of Operating System:</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lvl="1">
              <a:buNone/>
            </a:pPr>
            <a:r>
              <a:rPr lang="en-US" b="1" dirty="0" smtClean="0"/>
              <a:t>Serial </a:t>
            </a:r>
            <a:r>
              <a:rPr lang="en-US" b="1" dirty="0"/>
              <a:t>processing</a:t>
            </a:r>
            <a:endParaRPr lang="en-US" sz="1800" b="1" dirty="0"/>
          </a:p>
          <a:p>
            <a:pPr>
              <a:buNone/>
            </a:pPr>
            <a:r>
              <a:rPr lang="en-US" b="1" dirty="0"/>
              <a:t> </a:t>
            </a:r>
            <a:r>
              <a:rPr lang="en-US" b="1" dirty="0" smtClean="0"/>
              <a:t>    Batch processing</a:t>
            </a:r>
            <a:endParaRPr lang="en-US" sz="2000" b="1" dirty="0" smtClean="0"/>
          </a:p>
          <a:p>
            <a:pPr>
              <a:buNone/>
            </a:pPr>
            <a:r>
              <a:rPr lang="en-US" b="1" dirty="0" smtClean="0"/>
              <a:t>     Multiprogramming</a:t>
            </a:r>
            <a:endParaRPr lang="en-US" sz="1800" b="1" dirty="0"/>
          </a:p>
          <a:p>
            <a:pPr>
              <a:buNone/>
            </a:pPr>
            <a:r>
              <a:rPr lang="en-US" b="1" dirty="0" smtClean="0"/>
              <a:t>     Multitasking </a:t>
            </a:r>
            <a:r>
              <a:rPr lang="en-US" b="1" dirty="0"/>
              <a:t>or time sharing System</a:t>
            </a:r>
            <a:endParaRPr lang="en-US" sz="1800" b="1" dirty="0"/>
          </a:p>
          <a:p>
            <a:pPr lvl="1">
              <a:buNone/>
            </a:pPr>
            <a:r>
              <a:rPr lang="en-US" dirty="0" smtClean="0"/>
              <a:t>Network </a:t>
            </a:r>
            <a:r>
              <a:rPr lang="en-US" dirty="0"/>
              <a:t>Operating </a:t>
            </a:r>
            <a:r>
              <a:rPr lang="en-US" dirty="0" smtClean="0"/>
              <a:t>system</a:t>
            </a:r>
            <a:endParaRPr lang="en-US" sz="2000" dirty="0" smtClean="0"/>
          </a:p>
          <a:p>
            <a:pPr lvl="1">
              <a:buNone/>
            </a:pPr>
            <a:r>
              <a:rPr lang="en-US" dirty="0" smtClean="0"/>
              <a:t>Distributed </a:t>
            </a:r>
            <a:r>
              <a:rPr lang="en-US" dirty="0"/>
              <a:t>Operating </a:t>
            </a:r>
            <a:r>
              <a:rPr lang="en-US" dirty="0" smtClean="0"/>
              <a:t>system</a:t>
            </a:r>
            <a:endParaRPr lang="en-US" sz="2000" dirty="0"/>
          </a:p>
          <a:p>
            <a:pPr lvl="1">
              <a:buNone/>
            </a:pPr>
            <a:r>
              <a:rPr lang="en-US" dirty="0"/>
              <a:t>Multiprocessor Operating </a:t>
            </a:r>
            <a:r>
              <a:rPr lang="en-US" dirty="0" smtClean="0"/>
              <a:t>System</a:t>
            </a:r>
            <a:endParaRPr lang="en-US" sz="2000" dirty="0"/>
          </a:p>
          <a:p>
            <a:pPr lvl="1">
              <a:buNone/>
            </a:pPr>
            <a:r>
              <a:rPr lang="en-US" dirty="0"/>
              <a:t>Real Time Operating System</a:t>
            </a:r>
            <a:endParaRPr lang="en-US" sz="1800" dirty="0"/>
          </a:p>
          <a:p>
            <a:pPr lvl="1">
              <a:buNone/>
            </a:pPr>
            <a:r>
              <a:rPr lang="en-US" dirty="0" smtClean="0"/>
              <a:t>Modern </a:t>
            </a:r>
            <a:r>
              <a:rPr lang="en-US" dirty="0"/>
              <a:t>Operating system</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0"/>
            <a:r>
              <a:rPr lang="en-US" b="1" dirty="0" smtClean="0"/>
              <a:t>Serial Processing: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pPr>
              <a:buNone/>
            </a:pPr>
            <a:r>
              <a:rPr lang="en-US" sz="4200" dirty="0"/>
              <a:t> </a:t>
            </a:r>
          </a:p>
          <a:p>
            <a:pPr lvl="0">
              <a:buNone/>
            </a:pPr>
            <a:r>
              <a:rPr lang="en-US" sz="4200" dirty="0"/>
              <a:t>Early computer from late 1940 to the mid </a:t>
            </a:r>
            <a:r>
              <a:rPr lang="en-US" sz="4200" dirty="0" smtClean="0"/>
              <a:t>1950</a:t>
            </a:r>
          </a:p>
          <a:p>
            <a:pPr lvl="0">
              <a:buNone/>
            </a:pPr>
            <a:r>
              <a:rPr lang="en-US" sz="4200" dirty="0"/>
              <a:t> </a:t>
            </a:r>
          </a:p>
          <a:p>
            <a:pPr lvl="0">
              <a:buNone/>
            </a:pPr>
            <a:r>
              <a:rPr lang="en-US" sz="4200" dirty="0"/>
              <a:t>The programmer interacted directly with the computer hardware.</a:t>
            </a:r>
          </a:p>
          <a:p>
            <a:pPr>
              <a:buNone/>
            </a:pPr>
            <a:r>
              <a:rPr lang="en-US" sz="4200" dirty="0"/>
              <a:t> </a:t>
            </a:r>
          </a:p>
          <a:p>
            <a:pPr lvl="0">
              <a:buNone/>
            </a:pPr>
            <a:r>
              <a:rPr lang="en-US" sz="4200" dirty="0"/>
              <a:t>These machines are called bare machine as they don't have OS.</a:t>
            </a:r>
          </a:p>
          <a:p>
            <a:pPr>
              <a:buNone/>
            </a:pPr>
            <a:r>
              <a:rPr lang="en-US" sz="4200" dirty="0"/>
              <a:t> </a:t>
            </a:r>
          </a:p>
          <a:p>
            <a:pPr lvl="0">
              <a:buNone/>
            </a:pPr>
            <a:r>
              <a:rPr lang="en-US" sz="4200" dirty="0"/>
              <a:t>Every computer system is programmed in its machine language.</a:t>
            </a:r>
          </a:p>
          <a:p>
            <a:pPr>
              <a:buNone/>
            </a:pPr>
            <a:r>
              <a:rPr lang="en-US" sz="4200" dirty="0"/>
              <a:t> </a:t>
            </a:r>
          </a:p>
          <a:p>
            <a:pPr lvl="0">
              <a:buNone/>
            </a:pPr>
            <a:r>
              <a:rPr lang="en-US" sz="4200" dirty="0"/>
              <a:t>Uses Punch Card, paper tapes and language translator</a:t>
            </a:r>
          </a:p>
          <a:p>
            <a:pPr>
              <a:buNone/>
            </a:pPr>
            <a:r>
              <a:rPr lang="en-US" dirty="0"/>
              <a:t> </a:t>
            </a:r>
          </a:p>
          <a:p>
            <a:pPr>
              <a:buNone/>
            </a:pPr>
            <a:r>
              <a:rPr lang="en-US" b="1" dirty="0"/>
              <a:t>These systems presented two major problems.</a:t>
            </a:r>
          </a:p>
          <a:p>
            <a:pPr>
              <a:buNone/>
            </a:pPr>
            <a:r>
              <a:rPr lang="en-US" b="1" dirty="0"/>
              <a:t> </a:t>
            </a:r>
          </a:p>
          <a:p>
            <a:pPr lvl="0">
              <a:buNone/>
            </a:pPr>
            <a:r>
              <a:rPr lang="en-US" b="1" dirty="0"/>
              <a:t>Scheduling</a:t>
            </a:r>
          </a:p>
          <a:p>
            <a:pPr>
              <a:buNone/>
            </a:pPr>
            <a:r>
              <a:rPr lang="en-US" b="1" dirty="0"/>
              <a:t> </a:t>
            </a:r>
          </a:p>
          <a:p>
            <a:pPr lvl="0">
              <a:buNone/>
            </a:pPr>
            <a:r>
              <a:rPr lang="en-US" b="1" dirty="0"/>
              <a:t>Set up tim</a:t>
            </a:r>
            <a:r>
              <a:rPr lang="en-US" dirty="0"/>
              <a:t>e</a:t>
            </a:r>
          </a:p>
          <a:p>
            <a:pPr>
              <a:buNone/>
            </a:pP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000" b="1" i="1" dirty="0"/>
              <a:t>Scheduling</a:t>
            </a:r>
            <a:r>
              <a:rPr lang="en-US" sz="2000" b="1" i="1" dirty="0" smtClean="0"/>
              <a:t>:</a:t>
            </a:r>
            <a:r>
              <a:rPr lang="en-US" sz="2000" dirty="0"/>
              <a:t> </a:t>
            </a:r>
            <a:endParaRPr lang="en-US" sz="2000" dirty="0" smtClean="0"/>
          </a:p>
          <a:p>
            <a:pPr>
              <a:buNone/>
            </a:pPr>
            <a:r>
              <a:rPr lang="en-US" sz="2000" dirty="0"/>
              <a:t> </a:t>
            </a:r>
            <a:r>
              <a:rPr lang="en-US" sz="2000" dirty="0" smtClean="0"/>
              <a:t>    Used </a:t>
            </a:r>
            <a:r>
              <a:rPr lang="en-US" sz="2000" dirty="0"/>
              <a:t>sign up sheet to reserve machine time. A user may sign up for an hour but finishes his job in 45 minutes. This would result in wasted computer idle time, also the user might run into the problem not finish his job in allotted time.</a:t>
            </a:r>
          </a:p>
          <a:p>
            <a:pPr>
              <a:buNone/>
            </a:pPr>
            <a:r>
              <a:rPr lang="en-US" sz="2000" dirty="0"/>
              <a:t> </a:t>
            </a:r>
          </a:p>
          <a:p>
            <a:r>
              <a:rPr lang="en-US" sz="2000" b="1" i="1" dirty="0"/>
              <a:t>Set up time</a:t>
            </a:r>
            <a:r>
              <a:rPr lang="en-US" sz="2000" b="1" i="1" dirty="0" smtClean="0"/>
              <a:t>:</a:t>
            </a:r>
            <a:r>
              <a:rPr lang="en-US" sz="2000" dirty="0"/>
              <a:t> </a:t>
            </a:r>
          </a:p>
          <a:p>
            <a:r>
              <a:rPr lang="en-US" sz="2000" dirty="0"/>
              <a:t>A single program </a:t>
            </a:r>
            <a:r>
              <a:rPr lang="en-US" sz="2000" dirty="0" smtClean="0"/>
              <a:t>involves Loading </a:t>
            </a:r>
            <a:r>
              <a:rPr lang="en-US" sz="2000" dirty="0"/>
              <a:t>compiler and source program in </a:t>
            </a:r>
            <a:r>
              <a:rPr lang="en-US" sz="2000" dirty="0" smtClean="0"/>
              <a:t>memory.</a:t>
            </a:r>
            <a:r>
              <a:rPr lang="en-US" sz="2000" dirty="0"/>
              <a:t> </a:t>
            </a:r>
          </a:p>
          <a:p>
            <a:pPr lvl="0"/>
            <a:r>
              <a:rPr lang="en-US" sz="2000" dirty="0"/>
              <a:t>Saving the compiled program (object code</a:t>
            </a:r>
            <a:r>
              <a:rPr lang="en-US" sz="2000" dirty="0" smtClean="0"/>
              <a:t>)</a:t>
            </a:r>
            <a:endParaRPr lang="en-US" sz="2000" dirty="0"/>
          </a:p>
          <a:p>
            <a:r>
              <a:rPr lang="en-US" sz="2000" dirty="0" smtClean="0"/>
              <a:t>Loading </a:t>
            </a:r>
            <a:r>
              <a:rPr lang="en-US" sz="2000" dirty="0"/>
              <a:t>and linking together object program and common </a:t>
            </a:r>
            <a:r>
              <a:rPr lang="en-US" sz="2000" dirty="0" smtClean="0"/>
              <a:t>function</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of these steps involves the mounting or dismounting tapes on setting up punch cards. If an error occur user had to go the beginning of the set up sequence. Thus, a considerable amount of time is spent in setting up the program to run. This mode of operation is turned as serial processing, reflecting the fact that users access the computer in series.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Computer Software can roughly be divided into two types</a:t>
            </a:r>
            <a:r>
              <a:rPr lang="en-US" dirty="0" smtClean="0"/>
              <a:t>:</a:t>
            </a:r>
          </a:p>
          <a:p>
            <a:pPr>
              <a:buNone/>
            </a:pPr>
            <a:r>
              <a:rPr lang="en-US" dirty="0"/>
              <a:t> </a:t>
            </a:r>
          </a:p>
          <a:p>
            <a:pPr lvl="0"/>
            <a:r>
              <a:rPr lang="en-US" b="1" dirty="0"/>
              <a:t>Application Software</a:t>
            </a:r>
            <a:r>
              <a:rPr lang="en-US" dirty="0"/>
              <a:t>: Which perform the actual work the user wants.</a:t>
            </a:r>
          </a:p>
          <a:p>
            <a:pPr>
              <a:buNone/>
            </a:pPr>
            <a:r>
              <a:rPr lang="en-US" dirty="0"/>
              <a:t> </a:t>
            </a:r>
          </a:p>
          <a:p>
            <a:pPr lvl="0"/>
            <a:r>
              <a:rPr lang="en-US" b="1" dirty="0"/>
              <a:t>System Software</a:t>
            </a:r>
            <a:r>
              <a:rPr lang="en-US" dirty="0"/>
              <a:t>: Which manage the operation of the computer itself</a:t>
            </a:r>
          </a:p>
          <a:p>
            <a:pPr>
              <a:buNone/>
            </a:pPr>
            <a:r>
              <a:rPr lang="en-US" dirty="0"/>
              <a:t> </a:t>
            </a:r>
          </a:p>
          <a:p>
            <a:pPr>
              <a:buNone/>
            </a:pPr>
            <a:r>
              <a:rPr lang="en-US" dirty="0"/>
              <a:t>The most fundamental system program is the operating system, whose job is to control all the computer's resources and provide a base upon which the application program can be written. Operating system acts as an intermediary between a user of a computer and the computer hardware.</a:t>
            </a:r>
          </a:p>
          <a:p>
            <a:pPr>
              <a:buNone/>
            </a:pPr>
            <a:r>
              <a:rPr lang="en-US" dirty="0"/>
              <a:t>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2.Simple </a:t>
            </a:r>
            <a:r>
              <a:rPr lang="en-US" b="1" dirty="0"/>
              <a:t>Batch Processing:</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Early computers were very expensive, and therefore it was important to maximize processor utilization</a:t>
            </a:r>
            <a:r>
              <a:rPr lang="en-US" dirty="0" smtClean="0"/>
              <a:t>.</a:t>
            </a:r>
            <a:r>
              <a:rPr lang="en-US" dirty="0"/>
              <a:t> </a:t>
            </a:r>
          </a:p>
          <a:p>
            <a:pPr lvl="0"/>
            <a:r>
              <a:rPr lang="en-US" dirty="0"/>
              <a:t>The wasted time due to scheduling and setup time in Serial Processing was unacceptable</a:t>
            </a:r>
            <a:r>
              <a:rPr lang="en-US" dirty="0" smtClean="0"/>
              <a:t>.</a:t>
            </a:r>
            <a:endParaRPr lang="en-US" dirty="0"/>
          </a:p>
          <a:p>
            <a:pPr lvl="0"/>
            <a:r>
              <a:rPr lang="en-US" dirty="0"/>
              <a:t>To improve utilization, the concept of a batch operating system was developed</a:t>
            </a:r>
            <a:r>
              <a:rPr lang="en-US" dirty="0" smtClean="0"/>
              <a:t>.</a:t>
            </a:r>
            <a:r>
              <a:rPr lang="en-US" dirty="0"/>
              <a:t> </a:t>
            </a:r>
          </a:p>
          <a:p>
            <a:pPr lvl="0"/>
            <a:r>
              <a:rPr lang="en-US" dirty="0"/>
              <a:t>Batch is defined as a group of jobs with similar needs. The operating system allows users to form batches. Computer executes each batch sequentially, processing all jobs of a batch considering them </a:t>
            </a:r>
            <a:r>
              <a:rPr lang="en-US" dirty="0" smtClean="0"/>
              <a:t>as</a:t>
            </a:r>
            <a:r>
              <a:rPr lang="en-US" dirty="0"/>
              <a:t> </a:t>
            </a:r>
            <a:r>
              <a:rPr lang="en-US" dirty="0" smtClean="0"/>
              <a:t> a </a:t>
            </a:r>
            <a:r>
              <a:rPr lang="en-US" dirty="0"/>
              <a:t>single process called batch processing</a:t>
            </a:r>
            <a:r>
              <a:rPr lang="en-US" dirty="0" smtClean="0"/>
              <a:t>.</a:t>
            </a:r>
            <a:r>
              <a:rPr lang="en-US" dirty="0"/>
              <a:t> </a:t>
            </a:r>
          </a:p>
          <a:p>
            <a:r>
              <a:rPr lang="en-US" dirty="0"/>
              <a:t>The central idea behind the simple batch-processing scheme is the use of a piece of software known as the </a:t>
            </a:r>
            <a:r>
              <a:rPr lang="en-US" b="1" dirty="0"/>
              <a:t>monitor</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With this type of OS, the user no longer has direct access to the processor. Instead, the user submits the job on cards or tape to a computer operator, who batches the jobs together sequentially and places the entire batch on an input device, for use by the monitor</a:t>
            </a:r>
            <a:r>
              <a:rPr lang="en-US" dirty="0" smtClean="0"/>
              <a:t>.</a:t>
            </a:r>
          </a:p>
          <a:p>
            <a:r>
              <a:rPr lang="en-US" dirty="0" smtClean="0"/>
              <a:t> </a:t>
            </a:r>
            <a:r>
              <a:rPr lang="en-US" dirty="0"/>
              <a:t>Each program is constructed to branch back to the monitor when it completes processing, at which point the monitor automatically begins loading the next program.</a:t>
            </a:r>
          </a:p>
          <a:p>
            <a:pPr>
              <a:buNone/>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676401" y="1752600"/>
            <a:ext cx="4329112" cy="3429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a batch operating system, processor time alternates between execution of user programs and execution of the monitor. There have been two sacrifices: Some main memory is now given over to the monitor and some processor time is consumed by the monitor. Both of these are forms of overhead.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3.Multiprogrammed </a:t>
            </a:r>
            <a:r>
              <a:rPr lang="en-US" sz="3200" b="1" dirty="0"/>
              <a:t>Batch </a:t>
            </a:r>
            <a:r>
              <a:rPr lang="en-US" sz="3200" b="1" dirty="0" smtClean="0"/>
              <a:t>System</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A single program cannot keep either CPU or I/O devices busy at all times.</a:t>
            </a:r>
          </a:p>
          <a:p>
            <a:pPr>
              <a:buNone/>
            </a:pPr>
            <a:r>
              <a:rPr lang="en-US" dirty="0"/>
              <a:t> </a:t>
            </a:r>
          </a:p>
          <a:p>
            <a:r>
              <a:rPr lang="en-US" dirty="0"/>
              <a:t>Multiprogramming increases CPU utilization by organizing jobs in such a manner that CPU has always one job to execute.</a:t>
            </a:r>
          </a:p>
          <a:p>
            <a:r>
              <a:rPr lang="en-US" dirty="0"/>
              <a:t>If computer is required to run several programs at the same time, the processor could be kept busy for the most of the time by switching its attention from one program to the next.</a:t>
            </a:r>
          </a:p>
          <a:p>
            <a:r>
              <a:rPr lang="en-US" dirty="0"/>
              <a:t>Additionally I/O transfer could overlap the processor activity </a:t>
            </a:r>
            <a:r>
              <a:rPr lang="en-US" dirty="0" err="1"/>
              <a:t>i.e</a:t>
            </a:r>
            <a:r>
              <a:rPr lang="en-US" dirty="0"/>
              <a:t>, while one program is waiting for an I/O transfer; another program can use the processor.</a:t>
            </a:r>
          </a:p>
          <a:p>
            <a:r>
              <a:rPr lang="en-US" dirty="0"/>
              <a:t>So CPU never sits idle or if comes in idle state then after a very small time it is again busy.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371600" y="228600"/>
            <a:ext cx="6400800" cy="5867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smtClean="0"/>
              <a:t>4.Multitasking </a:t>
            </a:r>
            <a:r>
              <a:rPr lang="en-US" sz="3600" b="1" dirty="0"/>
              <a:t>or Time Sharing </a:t>
            </a:r>
            <a:r>
              <a:rPr lang="en-US" sz="3600" b="1" dirty="0" smtClean="0"/>
              <a:t>System</a:t>
            </a:r>
            <a:endParaRPr lang="en-US" sz="3600"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lvl="1"/>
            <a:r>
              <a:rPr lang="en-US" dirty="0"/>
              <a:t>Multiprogramming didn't provide the user interaction with the computer system.</a:t>
            </a:r>
            <a:endParaRPr lang="en-US" sz="1800" dirty="0"/>
          </a:p>
          <a:p>
            <a:pPr>
              <a:buNone/>
            </a:pPr>
            <a:r>
              <a:rPr lang="en-US" dirty="0"/>
              <a:t> </a:t>
            </a:r>
            <a:endParaRPr lang="en-US" sz="2000" dirty="0"/>
          </a:p>
          <a:p>
            <a:pPr lvl="1"/>
            <a:r>
              <a:rPr lang="en-US" dirty="0"/>
              <a:t>Time sharing or Multitasking is a logical extension of Multiprogramming that provides user interaction.</a:t>
            </a:r>
            <a:endParaRPr lang="en-US" sz="1800" dirty="0"/>
          </a:p>
          <a:p>
            <a:endParaRPr lang="en-US" sz="2000" dirty="0"/>
          </a:p>
          <a:p>
            <a:pPr lvl="1"/>
            <a:r>
              <a:rPr lang="en-US" dirty="0"/>
              <a:t>There are more than one user interacting the system at the same time</a:t>
            </a:r>
            <a:endParaRPr lang="en-US" sz="1800" dirty="0"/>
          </a:p>
          <a:p>
            <a:endParaRPr lang="en-US" sz="2000" dirty="0"/>
          </a:p>
          <a:p>
            <a:pPr lvl="1"/>
            <a:r>
              <a:rPr lang="en-US" dirty="0"/>
              <a:t>The switching of CPU between two users is so fast that it gives the impression to user that he is only working on the system but actually it is shared among different users.</a:t>
            </a:r>
            <a:endParaRPr lang="en-US" sz="1800" dirty="0"/>
          </a:p>
          <a:p>
            <a:endParaRPr lang="en-US" sz="2000" dirty="0"/>
          </a:p>
          <a:p>
            <a:pPr lvl="1"/>
            <a:r>
              <a:rPr lang="en-US" dirty="0"/>
              <a:t>CPU bound is divided into different time slots depending upon the number of users using the system.</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1"/>
            <a:r>
              <a:rPr lang="en-US" dirty="0"/>
              <a:t>Just as multiprogramming allows the processor to handle multiple batch jobs at a time, multiprogramming can also be used to handle multiple interactive jobs. In this latter case, the technique is referred to as time sharing, because processor time is shared among multiple users</a:t>
            </a:r>
            <a:endParaRPr lang="en-US" sz="1800" dirty="0"/>
          </a:p>
          <a:p>
            <a:endParaRPr lang="en-US" sz="2000" dirty="0"/>
          </a:p>
          <a:p>
            <a:pPr lvl="1"/>
            <a:r>
              <a:rPr lang="en-US" dirty="0"/>
              <a:t>A multitasking system uses CPU scheduling and multiprogramming to provide each user with a small portion of a time shared computer. Each user has at least one separate program in memory</a:t>
            </a:r>
            <a:r>
              <a:rPr lang="en-US" dirty="0" smtClean="0"/>
              <a:t>.</a:t>
            </a:r>
            <a:endParaRPr lang="en-US" sz="1800" dirty="0" smtClean="0"/>
          </a:p>
          <a:p>
            <a:pPr>
              <a:buNone/>
            </a:pPr>
            <a:r>
              <a:rPr lang="en-US" dirty="0"/>
              <a:t> </a:t>
            </a:r>
            <a:r>
              <a:rPr lang="en-US" dirty="0" smtClean="0"/>
              <a:t>   Multitasking </a:t>
            </a:r>
            <a:r>
              <a:rPr lang="en-US" dirty="0"/>
              <a:t>are more complex than multiprogramming and must provide a mechanism for jobs synchronization and communication and it may ensure that system does not go in deadlock.</a:t>
            </a:r>
            <a:endParaRPr lang="en-US"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sz="2200" b="1" i="1" dirty="0" smtClean="0"/>
              <a:t>Abstract </a:t>
            </a:r>
            <a:r>
              <a:rPr lang="en-US" sz="2200" b="1" i="1" dirty="0"/>
              <a:t>view of the components of a Computer System.</a:t>
            </a:r>
            <a:r>
              <a:rPr lang="en-US" dirty="0"/>
              <a:t/>
            </a:r>
            <a:br>
              <a:rPr lang="en-US" dirty="0"/>
            </a:br>
            <a:endParaRPr lang="en-US" dirty="0"/>
          </a:p>
        </p:txBody>
      </p:sp>
      <p:pic>
        <p:nvPicPr>
          <p:cNvPr id="4" name="Content Placeholder 3"/>
          <p:cNvPicPr>
            <a:picLocks noGrp="1"/>
          </p:cNvPicPr>
          <p:nvPr>
            <p:ph idx="1"/>
          </p:nvPr>
        </p:nvPicPr>
        <p:blipFill>
          <a:blip r:embed="rId2"/>
          <a:srcRect/>
          <a:stretch>
            <a:fillRect/>
          </a:stretch>
        </p:blipFill>
        <p:spPr bwMode="auto">
          <a:xfrm>
            <a:off x="1824037" y="1605756"/>
            <a:ext cx="5495925" cy="372824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computer system can be divided roughly into four components: </a:t>
            </a:r>
            <a:r>
              <a:rPr lang="en-US" i="1" dirty="0"/>
              <a:t>the hardware, the operating system, the</a:t>
            </a:r>
            <a:r>
              <a:rPr lang="en-US" dirty="0"/>
              <a:t> </a:t>
            </a:r>
            <a:r>
              <a:rPr lang="en-US" i="1" dirty="0"/>
              <a:t>application program, and the users </a:t>
            </a:r>
            <a:r>
              <a:rPr lang="en-US" dirty="0"/>
              <a:t>as shown in the fig above.</a:t>
            </a:r>
          </a:p>
          <a:p>
            <a:pPr>
              <a:buNone/>
            </a:pPr>
            <a:r>
              <a:rPr lang="en-US" dirty="0"/>
              <a:t> </a:t>
            </a:r>
          </a:p>
          <a:p>
            <a:r>
              <a:rPr lang="en-US" dirty="0"/>
              <a:t>An operating system is similar to a </a:t>
            </a:r>
            <a:r>
              <a:rPr lang="en-US" b="1" dirty="0"/>
              <a:t>government.</a:t>
            </a:r>
            <a:r>
              <a:rPr lang="en-US" dirty="0"/>
              <a:t> Like a government it performs no useful function by itself. It simply provides an environment within which other programs can do useful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Hence, an operating system is a program that controls the execution of application programs and acts as an interface between the user of a computer and the computer hardware </a:t>
            </a:r>
            <a:r>
              <a:rPr lang="en-US" dirty="0" smtClean="0"/>
              <a:t>.</a:t>
            </a:r>
          </a:p>
          <a:p>
            <a:r>
              <a:rPr lang="en-US" dirty="0" smtClean="0"/>
              <a:t>In </a:t>
            </a:r>
            <a:r>
              <a:rPr lang="en-US" dirty="0"/>
              <a:t>other words, </a:t>
            </a:r>
            <a:r>
              <a:rPr lang="en-US" dirty="0" smtClean="0"/>
              <a:t>“</a:t>
            </a:r>
            <a:r>
              <a:rPr lang="en-US" b="1" dirty="0"/>
              <a:t>The software that</a:t>
            </a:r>
            <a:r>
              <a:rPr lang="en-US" dirty="0"/>
              <a:t> </a:t>
            </a:r>
            <a:r>
              <a:rPr lang="en-US" b="1" dirty="0"/>
              <a:t>controls the hardware.</a:t>
            </a:r>
            <a:r>
              <a:rPr lang="en-US" dirty="0"/>
              <a:t>” Some examples of operating systems are UNIX, Mach, MS-DOS, MS-Windows, Windows/NT, OS/2, </a:t>
            </a:r>
            <a:r>
              <a:rPr lang="en-US" dirty="0" err="1"/>
              <a:t>MacOS</a:t>
            </a:r>
            <a:r>
              <a:rPr lang="en-US" dirty="0"/>
              <a:t>, VMS, MVS, and VM.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Two views of the Operating System:</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a:t>Operating System as an Extended Machine or Virtual Machine (or As a User/computer interface</a:t>
            </a:r>
            <a:r>
              <a:rPr lang="en-US" b="1" dirty="0" smtClean="0"/>
              <a:t>)</a:t>
            </a:r>
          </a:p>
          <a:p>
            <a:r>
              <a:rPr lang="en-US" dirty="0"/>
              <a:t>The operating system masks or hides the details of the Hardware form the programmers and general users and provides a convenient interface for using the system. </a:t>
            </a:r>
            <a:endParaRPr lang="en-US" dirty="0" smtClean="0"/>
          </a:p>
          <a:p>
            <a:r>
              <a:rPr lang="en-US" dirty="0" smtClean="0"/>
              <a:t>In </a:t>
            </a:r>
            <a:r>
              <a:rPr lang="en-US" dirty="0"/>
              <a:t>this view the function of OS is to present the user with the equivalent of an extended machine or virtual machine that is easier to program than underlying hardware. Just as the operating system shields the user from the disk hardware and presents a simple file oriented interface, it also conceals a lot of unpleasant business concerning interrupts, timers, memory management and other low level features.</a:t>
            </a:r>
          </a:p>
          <a:p>
            <a:r>
              <a:rPr lang="en-US" dirty="0"/>
              <a:t>The placement of OS is as shown in </a:t>
            </a:r>
            <a:r>
              <a:rPr lang="en-US" dirty="0" smtClean="0"/>
              <a:t>fig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a:t>Fig: Computer system consists of Hardware, system program and application program</a:t>
            </a:r>
            <a:endParaRPr lang="en-US" sz="2400" dirty="0"/>
          </a:p>
        </p:txBody>
      </p:sp>
      <p:pic>
        <p:nvPicPr>
          <p:cNvPr id="4" name="Content Placeholder 3"/>
          <p:cNvPicPr>
            <a:picLocks noGrp="1"/>
          </p:cNvPicPr>
          <p:nvPr>
            <p:ph idx="1"/>
          </p:nvPr>
        </p:nvPicPr>
        <p:blipFill>
          <a:blip r:embed="rId2"/>
          <a:srcRect/>
          <a:stretch>
            <a:fillRect/>
          </a:stretch>
        </p:blipFill>
        <p:spPr bwMode="auto">
          <a:xfrm>
            <a:off x="1905000" y="1676400"/>
            <a:ext cx="4629150" cy="2638425"/>
          </a:xfrm>
          <a:prstGeom prst="rect">
            <a:avLst/>
          </a:prstGeom>
          <a:noFill/>
        </p:spPr>
      </p:pic>
      <p:sp>
        <p:nvSpPr>
          <p:cNvPr id="5" name="Rectangle 4"/>
          <p:cNvSpPr/>
          <p:nvPr/>
        </p:nvSpPr>
        <p:spPr>
          <a:xfrm>
            <a:off x="914400" y="4876800"/>
            <a:ext cx="6248400" cy="923330"/>
          </a:xfrm>
          <a:prstGeom prst="rect">
            <a:avLst/>
          </a:prstGeom>
        </p:spPr>
        <p:txBody>
          <a:bodyPr wrap="square">
            <a:spAutoFit/>
          </a:bodyPr>
          <a:lstStyle/>
          <a:p>
            <a:r>
              <a:rPr lang="en-US" dirty="0" smtClean="0"/>
              <a:t>A major function of OS is to hide all the complexity presented by the underlying hardware and gives the programmer a more convenient set of instructions to work with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Operating System as a Resource Manager</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computer system has many resources. Modern computers consist of processors, memories, timers, disks, mice, network interfaces, printers, and a wide variety of other devices. In the alternative view, the job of the operating system is to provide for an orderly and controlled allocation of the processors, memories, and I/O devices among the various programs competing for them</a:t>
            </a:r>
            <a:r>
              <a:rPr lang="en-US" dirty="0" smtClean="0"/>
              <a:t>.</a:t>
            </a:r>
          </a:p>
          <a:p>
            <a:endParaRPr lang="en-US" dirty="0"/>
          </a:p>
          <a:p>
            <a:r>
              <a:rPr lang="en-US" dirty="0" smtClean="0"/>
              <a:t>Figure </a:t>
            </a:r>
            <a:r>
              <a:rPr lang="en-US" dirty="0"/>
              <a:t>below suggests the main resources that are managed by the OS. A portion of the OS is in main memory. This includes Kernel or nucleus. The remainder of main memory contains user programs and data. The allocation of this resource (main memory) is controlled jointly by the OS and memory management hardware in the processor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The Operating system as Resource manger</a:t>
            </a:r>
            <a:endParaRPr lang="en-US" dirty="0"/>
          </a:p>
        </p:txBody>
      </p:sp>
      <p:pic>
        <p:nvPicPr>
          <p:cNvPr id="4" name="Content Placeholder 3"/>
          <p:cNvPicPr>
            <a:picLocks noGrp="1"/>
          </p:cNvPicPr>
          <p:nvPr>
            <p:ph idx="1"/>
          </p:nvPr>
        </p:nvPicPr>
        <p:blipFill>
          <a:blip r:embed="rId2"/>
          <a:srcRect/>
          <a:stretch>
            <a:fillRect/>
          </a:stretch>
        </p:blipFill>
        <p:spPr bwMode="auto">
          <a:xfrm>
            <a:off x="1647825" y="1681956"/>
            <a:ext cx="5848350" cy="43624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926</Words>
  <Application>Microsoft Office PowerPoint</Application>
  <PresentationFormat>On-screen Show (4:3)</PresentationFormat>
  <Paragraphs>147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Chapter 1: Operating System Overview</vt:lpstr>
      <vt:lpstr>Slide 2</vt:lpstr>
      <vt:lpstr>  Abstract view of the components of a Computer System. </vt:lpstr>
      <vt:lpstr>Slide 4</vt:lpstr>
      <vt:lpstr>Slide 5</vt:lpstr>
      <vt:lpstr>  Two views of the Operating System: </vt:lpstr>
      <vt:lpstr>Fig: Computer system consists of Hardware, system program and application program</vt:lpstr>
      <vt:lpstr>Operating System as a Resource Manager</vt:lpstr>
      <vt:lpstr>The Operating system as Resource manger</vt:lpstr>
      <vt:lpstr>Computer System organization:</vt:lpstr>
      <vt:lpstr>Function of Operating system: </vt:lpstr>
      <vt:lpstr>Slide 12</vt:lpstr>
      <vt:lpstr>  Objectives </vt:lpstr>
      <vt:lpstr>Services of operating system </vt:lpstr>
      <vt:lpstr>Slide 15</vt:lpstr>
      <vt:lpstr>  Evolution of Operating System:   </vt:lpstr>
      <vt:lpstr>Serial Processing: </vt:lpstr>
      <vt:lpstr>Slide 18</vt:lpstr>
      <vt:lpstr>Slide 19</vt:lpstr>
      <vt:lpstr>2.Simple Batch Processing:</vt:lpstr>
      <vt:lpstr>Slide 21</vt:lpstr>
      <vt:lpstr>Slide 22</vt:lpstr>
      <vt:lpstr>Slide 23</vt:lpstr>
      <vt:lpstr>3.Multiprogrammed Batch System</vt:lpstr>
      <vt:lpstr>Slide 25</vt:lpstr>
      <vt:lpstr>4.Multitasking or Time Sharing System</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Operating System Overview</dc:title>
  <dc:creator>Milan</dc:creator>
  <cp:lastModifiedBy>pratibha</cp:lastModifiedBy>
  <cp:revision>22</cp:revision>
  <dcterms:created xsi:type="dcterms:W3CDTF">2017-12-18T05:12:36Z</dcterms:created>
  <dcterms:modified xsi:type="dcterms:W3CDTF">2018-11-12T21:35:32Z</dcterms:modified>
</cp:coreProperties>
</file>