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66" r:id="rId2"/>
    <p:sldId id="262" r:id="rId3"/>
    <p:sldId id="263" r:id="rId4"/>
    <p:sldId id="264" r:id="rId5"/>
    <p:sldId id="265" r:id="rId6"/>
    <p:sldId id="273" r:id="rId7"/>
    <p:sldId id="274" r:id="rId8"/>
    <p:sldId id="275" r:id="rId9"/>
    <p:sldId id="267" r:id="rId10"/>
    <p:sldId id="268" r:id="rId11"/>
    <p:sldId id="256" r:id="rId12"/>
    <p:sldId id="257" r:id="rId13"/>
    <p:sldId id="259" r:id="rId14"/>
    <p:sldId id="269" r:id="rId15"/>
    <p:sldId id="270" r:id="rId16"/>
    <p:sldId id="271" r:id="rId17"/>
    <p:sldId id="272" r:id="rId18"/>
    <p:sldId id="258" r:id="rId19"/>
    <p:sldId id="260" r:id="rId20"/>
    <p:sldId id="26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4D0AAB-6F5E-41B4-ABFC-B101AFF949A7}">
          <p14:sldIdLst>
            <p14:sldId id="266"/>
            <p14:sldId id="262"/>
            <p14:sldId id="263"/>
            <p14:sldId id="264"/>
            <p14:sldId id="265"/>
            <p14:sldId id="273"/>
            <p14:sldId id="274"/>
            <p14:sldId id="275"/>
            <p14:sldId id="267"/>
          </p14:sldIdLst>
        </p14:section>
        <p14:section name="Untitled Section" id="{CA7437B7-1D0E-43F9-B3C1-609ECF21BF4F}">
          <p14:sldIdLst>
            <p14:sldId id="268"/>
            <p14:sldId id="256"/>
            <p14:sldId id="257"/>
            <p14:sldId id="259"/>
            <p14:sldId id="269"/>
            <p14:sldId id="270"/>
            <p14:sldId id="271"/>
            <p14:sldId id="272"/>
            <p14:sldId id="258"/>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4" autoAdjust="0"/>
    <p:restoredTop sz="94660"/>
  </p:normalViewPr>
  <p:slideViewPr>
    <p:cSldViewPr snapToGrid="0">
      <p:cViewPr varScale="1">
        <p:scale>
          <a:sx n="71" d="100"/>
          <a:sy n="71" d="100"/>
        </p:scale>
        <p:origin x="14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44A3F3-13A4-419C-B301-A2DE5A36A8E9}" type="datetimeFigureOut">
              <a:rPr lang="en-US" smtClean="0"/>
              <a:t>6/7/2019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0845F1-EA52-407B-A549-BC131CD0CC53}" type="slidenum">
              <a:rPr lang="en-US" smtClean="0"/>
              <a:t>‹#›</a:t>
            </a:fld>
            <a:endParaRPr lang="en-US"/>
          </a:p>
        </p:txBody>
      </p:sp>
    </p:spTree>
    <p:extLst>
      <p:ext uri="{BB962C8B-B14F-4D97-AF65-F5344CB8AC3E}">
        <p14:creationId xmlns:p14="http://schemas.microsoft.com/office/powerpoint/2010/main" val="330420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0845F1-EA52-407B-A549-BC131CD0CC53}" type="slidenum">
              <a:rPr lang="en-US" smtClean="0"/>
              <a:t>1</a:t>
            </a:fld>
            <a:endParaRPr lang="en-US"/>
          </a:p>
        </p:txBody>
      </p:sp>
    </p:spTree>
    <p:extLst>
      <p:ext uri="{BB962C8B-B14F-4D97-AF65-F5344CB8AC3E}">
        <p14:creationId xmlns:p14="http://schemas.microsoft.com/office/powerpoint/2010/main" val="164914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254E0F-2075-4E60-B2B0-592DB86A434A}" type="datetime1">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0ED8B-1F03-4AD3-9380-1F12AA0D6174}" type="slidenum">
              <a:rPr lang="en-US" smtClean="0"/>
              <a:t>‹#›</a:t>
            </a:fld>
            <a:endParaRPr lang="en-US"/>
          </a:p>
        </p:txBody>
      </p:sp>
    </p:spTree>
    <p:extLst>
      <p:ext uri="{BB962C8B-B14F-4D97-AF65-F5344CB8AC3E}">
        <p14:creationId xmlns:p14="http://schemas.microsoft.com/office/powerpoint/2010/main" val="192593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940C13-92AD-40D1-9381-AA133C34A920}" type="datetime1">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0ED8B-1F03-4AD3-9380-1F12AA0D6174}" type="slidenum">
              <a:rPr lang="en-US" smtClean="0"/>
              <a:t>‹#›</a:t>
            </a:fld>
            <a:endParaRPr lang="en-US"/>
          </a:p>
        </p:txBody>
      </p:sp>
    </p:spTree>
    <p:extLst>
      <p:ext uri="{BB962C8B-B14F-4D97-AF65-F5344CB8AC3E}">
        <p14:creationId xmlns:p14="http://schemas.microsoft.com/office/powerpoint/2010/main" val="545727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D5F49-3AEC-4870-BA60-12FC5920B90F}" type="datetime1">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0ED8B-1F03-4AD3-9380-1F12AA0D6174}" type="slidenum">
              <a:rPr lang="en-US" smtClean="0"/>
              <a:t>‹#›</a:t>
            </a:fld>
            <a:endParaRPr lang="en-US"/>
          </a:p>
        </p:txBody>
      </p:sp>
    </p:spTree>
    <p:extLst>
      <p:ext uri="{BB962C8B-B14F-4D97-AF65-F5344CB8AC3E}">
        <p14:creationId xmlns:p14="http://schemas.microsoft.com/office/powerpoint/2010/main" val="3600004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1DAFF7-2C67-47F4-9801-7CFAEB9C570E}" type="datetime1">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0ED8B-1F03-4AD3-9380-1F12AA0D6174}" type="slidenum">
              <a:rPr lang="en-US" smtClean="0"/>
              <a:t>‹#›</a:t>
            </a:fld>
            <a:endParaRPr lang="en-US"/>
          </a:p>
        </p:txBody>
      </p:sp>
    </p:spTree>
    <p:extLst>
      <p:ext uri="{BB962C8B-B14F-4D97-AF65-F5344CB8AC3E}">
        <p14:creationId xmlns:p14="http://schemas.microsoft.com/office/powerpoint/2010/main" val="3874346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3A181A-E4E1-4FE4-BE43-FE9B4F0B26D5}" type="datetime1">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0ED8B-1F03-4AD3-9380-1F12AA0D6174}" type="slidenum">
              <a:rPr lang="en-US" smtClean="0"/>
              <a:t>‹#›</a:t>
            </a:fld>
            <a:endParaRPr lang="en-US"/>
          </a:p>
        </p:txBody>
      </p:sp>
    </p:spTree>
    <p:extLst>
      <p:ext uri="{BB962C8B-B14F-4D97-AF65-F5344CB8AC3E}">
        <p14:creationId xmlns:p14="http://schemas.microsoft.com/office/powerpoint/2010/main" val="481312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15E2D0-86ED-49CE-89EF-C81A89DF9329}" type="datetime1">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0ED8B-1F03-4AD3-9380-1F12AA0D6174}" type="slidenum">
              <a:rPr lang="en-US" smtClean="0"/>
              <a:t>‹#›</a:t>
            </a:fld>
            <a:endParaRPr lang="en-US"/>
          </a:p>
        </p:txBody>
      </p:sp>
    </p:spTree>
    <p:extLst>
      <p:ext uri="{BB962C8B-B14F-4D97-AF65-F5344CB8AC3E}">
        <p14:creationId xmlns:p14="http://schemas.microsoft.com/office/powerpoint/2010/main" val="1351166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A2037E-FBEE-47F7-ACFB-644162BECDC8}" type="datetime1">
              <a:rPr lang="en-US" smtClean="0"/>
              <a:t>6/7/2019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90ED8B-1F03-4AD3-9380-1F12AA0D6174}" type="slidenum">
              <a:rPr lang="en-US" smtClean="0"/>
              <a:t>‹#›</a:t>
            </a:fld>
            <a:endParaRPr lang="en-US"/>
          </a:p>
        </p:txBody>
      </p:sp>
    </p:spTree>
    <p:extLst>
      <p:ext uri="{BB962C8B-B14F-4D97-AF65-F5344CB8AC3E}">
        <p14:creationId xmlns:p14="http://schemas.microsoft.com/office/powerpoint/2010/main" val="3181714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97102C-7584-4860-98B9-2169C036F6F1}" type="datetime1">
              <a:rPr lang="en-US" smtClean="0"/>
              <a:t>6/7/2019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90ED8B-1F03-4AD3-9380-1F12AA0D6174}" type="slidenum">
              <a:rPr lang="en-US" smtClean="0"/>
              <a:t>‹#›</a:t>
            </a:fld>
            <a:endParaRPr lang="en-US"/>
          </a:p>
        </p:txBody>
      </p:sp>
    </p:spTree>
    <p:extLst>
      <p:ext uri="{BB962C8B-B14F-4D97-AF65-F5344CB8AC3E}">
        <p14:creationId xmlns:p14="http://schemas.microsoft.com/office/powerpoint/2010/main" val="717591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D8421-AB3C-4414-9056-8B25823AAD32}" type="datetime1">
              <a:rPr lang="en-US" smtClean="0"/>
              <a:t>6/7/2019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90ED8B-1F03-4AD3-9380-1F12AA0D6174}" type="slidenum">
              <a:rPr lang="en-US" smtClean="0"/>
              <a:t>‹#›</a:t>
            </a:fld>
            <a:endParaRPr lang="en-US"/>
          </a:p>
        </p:txBody>
      </p:sp>
    </p:spTree>
    <p:extLst>
      <p:ext uri="{BB962C8B-B14F-4D97-AF65-F5344CB8AC3E}">
        <p14:creationId xmlns:p14="http://schemas.microsoft.com/office/powerpoint/2010/main" val="411681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E40818-8F82-45AE-929E-394AFDCE5321}" type="datetime1">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0ED8B-1F03-4AD3-9380-1F12AA0D6174}" type="slidenum">
              <a:rPr lang="en-US" smtClean="0"/>
              <a:t>‹#›</a:t>
            </a:fld>
            <a:endParaRPr lang="en-US"/>
          </a:p>
        </p:txBody>
      </p:sp>
    </p:spTree>
    <p:extLst>
      <p:ext uri="{BB962C8B-B14F-4D97-AF65-F5344CB8AC3E}">
        <p14:creationId xmlns:p14="http://schemas.microsoft.com/office/powerpoint/2010/main" val="1733455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092FE3-3E8E-4702-BACB-CF2F7DF97CD1}" type="datetime1">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0ED8B-1F03-4AD3-9380-1F12AA0D6174}" type="slidenum">
              <a:rPr lang="en-US" smtClean="0"/>
              <a:t>‹#›</a:t>
            </a:fld>
            <a:endParaRPr lang="en-US"/>
          </a:p>
        </p:txBody>
      </p:sp>
    </p:spTree>
    <p:extLst>
      <p:ext uri="{BB962C8B-B14F-4D97-AF65-F5344CB8AC3E}">
        <p14:creationId xmlns:p14="http://schemas.microsoft.com/office/powerpoint/2010/main" val="87410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alpha val="4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E987C3-CBBB-437A-9220-6B8E6315A6C2}" type="datetime1">
              <a:rPr lang="en-US" smtClean="0"/>
              <a:t>6/7/2019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0ED8B-1F03-4AD3-9380-1F12AA0D6174}" type="slidenum">
              <a:rPr lang="en-US" smtClean="0"/>
              <a:t>‹#›</a:t>
            </a:fld>
            <a:endParaRPr lang="en-US"/>
          </a:p>
        </p:txBody>
      </p:sp>
    </p:spTree>
    <p:extLst>
      <p:ext uri="{BB962C8B-B14F-4D97-AF65-F5344CB8AC3E}">
        <p14:creationId xmlns:p14="http://schemas.microsoft.com/office/powerpoint/2010/main" val="128582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4284" y="425454"/>
            <a:ext cx="3753410" cy="280332"/>
          </a:xfrm>
        </p:spPr>
        <p:txBody>
          <a:bodyPr>
            <a:normAutofit fontScale="90000"/>
          </a:bodyPr>
          <a:lstStyle/>
          <a:p>
            <a:pPr algn="ctr">
              <a:lnSpc>
                <a:spcPct val="100000"/>
              </a:lnSpc>
            </a:pPr>
            <a:r>
              <a:rPr lang="en-US" sz="1800" dirty="0" smtClean="0">
                <a:latin typeface="Times New Roman" panose="02020603050405020304" pitchFamily="18" charset="0"/>
                <a:cs typeface="Times New Roman" panose="02020603050405020304" pitchFamily="18" charset="0"/>
              </a:rPr>
              <a:t>An Undertaking of </a:t>
            </a:r>
            <a:r>
              <a:rPr lang="en-US" sz="1800" dirty="0" err="1" smtClean="0">
                <a:latin typeface="Times New Roman" panose="02020603050405020304" pitchFamily="18" charset="0"/>
                <a:cs typeface="Times New Roman" panose="02020603050405020304" pitchFamily="18" charset="0"/>
              </a:rPr>
              <a:t>Bhaktapur</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Municipaity</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1452" y="4177559"/>
            <a:ext cx="6026242" cy="2617691"/>
          </a:xfrm>
        </p:spPr>
        <p:txBody>
          <a:bodyPr>
            <a:normAutofit/>
          </a:bodyPr>
          <a:lstStyle/>
          <a:p>
            <a:pPr marL="0" indent="0">
              <a:lnSpc>
                <a:spcPct val="100000"/>
              </a:lnSpc>
              <a:spcBef>
                <a:spcPts val="500"/>
              </a:spcBef>
              <a:buNone/>
            </a:pPr>
            <a:r>
              <a:rPr lang="en-US" sz="29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by:</a:t>
            </a:r>
          </a:p>
          <a:p>
            <a:pPr marL="514350" indent="-514350">
              <a:lnSpc>
                <a:spcPct val="100000"/>
              </a:lnSpc>
              <a:spcBef>
                <a:spcPts val="500"/>
              </a:spcBef>
              <a:buAutoNum type="arabicPeriod"/>
            </a:pPr>
            <a:r>
              <a:rPr 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Manish </a:t>
            </a:r>
            <a:r>
              <a:rPr lang="en-US" sz="2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Nhuchhe</a:t>
            </a:r>
            <a:endParaRPr 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14350" indent="-514350">
              <a:lnSpc>
                <a:spcPct val="100000"/>
              </a:lnSpc>
              <a:spcBef>
                <a:spcPts val="500"/>
              </a:spcBef>
              <a:buAutoNum type="arabicPeriod"/>
            </a:pPr>
            <a:r>
              <a:rPr 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Nabin </a:t>
            </a:r>
            <a:r>
              <a:rPr lang="en-US" sz="2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Hyanmikha</a:t>
            </a:r>
            <a:endParaRPr 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14350" indent="-514350">
              <a:lnSpc>
                <a:spcPct val="100000"/>
              </a:lnSpc>
              <a:spcBef>
                <a:spcPts val="500"/>
              </a:spcBef>
              <a:buAutoNum type="arabicPeriod"/>
            </a:pPr>
            <a:r>
              <a:rPr 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Sunder </a:t>
            </a:r>
            <a:r>
              <a:rPr lang="en-US" sz="2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Tamakhu</a:t>
            </a:r>
            <a:endParaRPr 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14350" indent="-514350">
              <a:lnSpc>
                <a:spcPct val="100000"/>
              </a:lnSpc>
              <a:spcBef>
                <a:spcPts val="500"/>
              </a:spcBef>
              <a:buAutoNum type="arabicPeriod"/>
            </a:pPr>
            <a:r>
              <a:rPr lang="en-US" sz="2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Sujan</a:t>
            </a:r>
            <a:r>
              <a:rPr 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Khyaju</a:t>
            </a:r>
            <a:endParaRPr 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14350" indent="-514350">
              <a:lnSpc>
                <a:spcPct val="100000"/>
              </a:lnSpc>
              <a:spcBef>
                <a:spcPts val="500"/>
              </a:spcBef>
              <a:buAutoNum type="arabicPeriod"/>
            </a:pPr>
            <a:r>
              <a:rPr 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Manish </a:t>
            </a:r>
            <a:r>
              <a:rPr lang="en-US" sz="2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Kharbuja</a:t>
            </a:r>
            <a:endPar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217956" y="719233"/>
            <a:ext cx="8576422" cy="5851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KHWOPA ENGINEERING COLLEGE</a:t>
            </a:r>
            <a:endParaRPr lang="en-US" sz="3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2517403" y="1277098"/>
            <a:ext cx="3753410" cy="280332"/>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1800" dirty="0" err="1" smtClean="0">
                <a:latin typeface="Times New Roman" panose="02020603050405020304" pitchFamily="18" charset="0"/>
                <a:cs typeface="Times New Roman" panose="02020603050405020304" pitchFamily="18" charset="0"/>
              </a:rPr>
              <a:t>Libali</a:t>
            </a:r>
            <a:r>
              <a:rPr lang="en-US" sz="1800" dirty="0" smtClean="0">
                <a:latin typeface="Times New Roman" panose="02020603050405020304" pitchFamily="18" charset="0"/>
                <a:cs typeface="Times New Roman" panose="02020603050405020304" pitchFamily="18" charset="0"/>
              </a:rPr>
              <a:t>, Bkt-8</a:t>
            </a:r>
            <a:endParaRPr lang="en-US" sz="1800"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1457186" y="3263156"/>
            <a:ext cx="6026242" cy="2617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500"/>
              </a:spcBef>
              <a:buFont typeface="Arial" panose="020B0604020202020204" pitchFamily="34" charset="0"/>
              <a:buNone/>
            </a:pPr>
            <a:endParaRPr lang="en-US" sz="2600" dirty="0">
              <a:solidFill>
                <a:srgbClr val="FF0000"/>
              </a:solidFill>
              <a:latin typeface="Times New Roman" panose="02020603050405020304" pitchFamily="18" charset="0"/>
              <a:cs typeface="Times New Roman" panose="02020603050405020304" pitchFamily="18" charset="0"/>
            </a:endParaRPr>
          </a:p>
        </p:txBody>
      </p:sp>
      <p:sp>
        <p:nvSpPr>
          <p:cNvPr id="8" name="Content Placeholder 2"/>
          <p:cNvSpPr txBox="1">
            <a:spLocks/>
          </p:cNvSpPr>
          <p:nvPr/>
        </p:nvSpPr>
        <p:spPr>
          <a:xfrm>
            <a:off x="1629620" y="1703300"/>
            <a:ext cx="6026242" cy="2617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80000"/>
              </a:lnSpc>
              <a:spcBef>
                <a:spcPts val="500"/>
              </a:spcBef>
              <a:buFont typeface="Arial" panose="020B0604020202020204" pitchFamily="34" charset="0"/>
              <a:buNone/>
            </a:pPr>
            <a:r>
              <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Presentation</a:t>
            </a:r>
          </a:p>
          <a:p>
            <a:pPr marL="0" indent="0" algn="ctr">
              <a:lnSpc>
                <a:spcPct val="80000"/>
              </a:lnSpc>
              <a:spcBef>
                <a:spcPts val="500"/>
              </a:spcBef>
              <a:buFont typeface="Arial" panose="020B0604020202020204" pitchFamily="34" charset="0"/>
              <a:buNone/>
            </a:pPr>
            <a:r>
              <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a:t>
            </a:r>
          </a:p>
          <a:p>
            <a:pPr marL="0" indent="0" algn="ctr">
              <a:lnSpc>
                <a:spcPct val="80000"/>
              </a:lnSpc>
              <a:spcBef>
                <a:spcPts val="500"/>
              </a:spcBef>
              <a:buFont typeface="Arial" panose="020B0604020202020204" pitchFamily="34" charset="0"/>
              <a:buNone/>
            </a:pPr>
            <a:r>
              <a:rPr lang="en-US" sz="32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Video on Demand (</a:t>
            </a:r>
            <a:r>
              <a:rPr lang="en-US" sz="32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Vod</a:t>
            </a:r>
            <a:r>
              <a:rPr lang="en-US" sz="32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0" indent="0" algn="ctr">
              <a:lnSpc>
                <a:spcPct val="80000"/>
              </a:lnSpc>
              <a:spcBef>
                <a:spcPts val="500"/>
              </a:spcBef>
              <a:buFont typeface="Arial" panose="020B0604020202020204" pitchFamily="34" charset="0"/>
              <a:buNone/>
            </a:pPr>
            <a:r>
              <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a:t>
            </a:r>
          </a:p>
          <a:p>
            <a:pPr marL="0" indent="0" algn="ctr">
              <a:lnSpc>
                <a:spcPct val="80000"/>
              </a:lnSpc>
              <a:spcBef>
                <a:spcPts val="500"/>
              </a:spcBef>
              <a:buFont typeface="Arial" panose="020B0604020202020204" pitchFamily="34" charset="0"/>
              <a:buNone/>
            </a:pPr>
            <a:r>
              <a:rPr lang="en-US" sz="32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Video Conferencing</a:t>
            </a:r>
            <a:endPar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88F0F500-20F9-4B5A-804A-E09D06719FF7}" type="datetime1">
              <a:rPr lang="en-US" smtClean="0"/>
              <a:t>6/7/2019</a:t>
            </a:fld>
            <a:endParaRPr lang="en-US"/>
          </a:p>
        </p:txBody>
      </p:sp>
      <p:sp>
        <p:nvSpPr>
          <p:cNvPr id="10" name="Slide Number Placeholder 9"/>
          <p:cNvSpPr>
            <a:spLocks noGrp="1"/>
          </p:cNvSpPr>
          <p:nvPr>
            <p:ph type="sldNum" sz="quarter" idx="12"/>
          </p:nvPr>
        </p:nvSpPr>
        <p:spPr/>
        <p:txBody>
          <a:bodyPr/>
          <a:lstStyle/>
          <a:p>
            <a:fld id="{6490ED8B-1F03-4AD3-9380-1F12AA0D6174}" type="slidenum">
              <a:rPr lang="en-US" smtClean="0"/>
              <a:t>1</a:t>
            </a:fld>
            <a:endParaRPr lang="en-US"/>
          </a:p>
        </p:txBody>
      </p:sp>
    </p:spTree>
    <p:extLst>
      <p:ext uri="{BB962C8B-B14F-4D97-AF65-F5344CB8AC3E}">
        <p14:creationId xmlns:p14="http://schemas.microsoft.com/office/powerpoint/2010/main" val="586920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1DAFF7-2C67-47F4-9801-7CFAEB9C570E}" type="datetime1">
              <a:rPr lang="en-US" smtClean="0"/>
              <a:t>6/7/2019</a:t>
            </a:fld>
            <a:endParaRPr lang="en-US"/>
          </a:p>
        </p:txBody>
      </p:sp>
      <p:sp>
        <p:nvSpPr>
          <p:cNvPr id="5" name="Slide Number Placeholder 4"/>
          <p:cNvSpPr>
            <a:spLocks noGrp="1"/>
          </p:cNvSpPr>
          <p:nvPr>
            <p:ph type="sldNum" sz="quarter" idx="12"/>
          </p:nvPr>
        </p:nvSpPr>
        <p:spPr/>
        <p:txBody>
          <a:bodyPr/>
          <a:lstStyle/>
          <a:p>
            <a:fld id="{6490ED8B-1F03-4AD3-9380-1F12AA0D6174}" type="slidenum">
              <a:rPr lang="en-US" smtClean="0"/>
              <a:t>10</a:t>
            </a:fld>
            <a:endParaRPr lang="en-US"/>
          </a:p>
        </p:txBody>
      </p:sp>
      <p:sp>
        <p:nvSpPr>
          <p:cNvPr id="6" name="Title 1"/>
          <p:cNvSpPr txBox="1">
            <a:spLocks/>
          </p:cNvSpPr>
          <p:nvPr/>
        </p:nvSpPr>
        <p:spPr>
          <a:xfrm>
            <a:off x="558310" y="540974"/>
            <a:ext cx="4887749" cy="65581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200" b="1" dirty="0" smtClean="0">
                <a:latin typeface="Times New Roman" panose="02020603050405020304" pitchFamily="18" charset="0"/>
                <a:cs typeface="Times New Roman" panose="02020603050405020304" pitchFamily="18" charset="0"/>
              </a:rPr>
              <a:t>Pros &amp; Cons of </a:t>
            </a:r>
            <a:r>
              <a:rPr lang="en-US" sz="4200" b="1" dirty="0" err="1" smtClean="0">
                <a:latin typeface="Times New Roman" panose="02020603050405020304" pitchFamily="18" charset="0"/>
                <a:cs typeface="Times New Roman" panose="02020603050405020304" pitchFamily="18" charset="0"/>
              </a:rPr>
              <a:t>VoD</a:t>
            </a:r>
            <a:endParaRPr lang="en-US" sz="4200"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628650" y="1381874"/>
            <a:ext cx="7399244" cy="2168151"/>
          </a:xfrm>
        </p:spPr>
        <p:txBody>
          <a:bodyPr>
            <a:noAutofit/>
          </a:bodyPr>
          <a:lstStyle/>
          <a:p>
            <a:pPr marL="0" lvl="0" indent="0">
              <a:buNone/>
            </a:pPr>
            <a:r>
              <a:rPr lang="en-US" sz="3000" b="1" u="sng" dirty="0" smtClean="0">
                <a:latin typeface="Times New Roman" panose="02020603050405020304" pitchFamily="18" charset="0"/>
                <a:cs typeface="Times New Roman" panose="02020603050405020304" pitchFamily="18" charset="0"/>
              </a:rPr>
              <a:t>Pros:-</a:t>
            </a:r>
          </a:p>
          <a:p>
            <a:pPr lvl="0">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Convenience</a:t>
            </a:r>
          </a:p>
          <a:p>
            <a:pPr lvl="0">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Cost reduction</a:t>
            </a:r>
          </a:p>
          <a:p>
            <a:pPr lvl="0">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Variety</a:t>
            </a:r>
          </a:p>
        </p:txBody>
      </p:sp>
      <p:sp>
        <p:nvSpPr>
          <p:cNvPr id="8" name="Content Placeholder 2"/>
          <p:cNvSpPr txBox="1">
            <a:spLocks/>
          </p:cNvSpPr>
          <p:nvPr/>
        </p:nvSpPr>
        <p:spPr>
          <a:xfrm>
            <a:off x="619686" y="3724835"/>
            <a:ext cx="7399244" cy="21681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b="1" u="sng" dirty="0" smtClean="0">
                <a:latin typeface="Times New Roman" panose="02020603050405020304" pitchFamily="18" charset="0"/>
                <a:cs typeface="Times New Roman" panose="02020603050405020304" pitchFamily="18" charset="0"/>
              </a:rPr>
              <a:t>Cons:-</a:t>
            </a:r>
            <a:endParaRPr lang="en-US" sz="3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Connectivity</a:t>
            </a:r>
          </a:p>
          <a:p>
            <a:pPr>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Disturbances</a:t>
            </a:r>
          </a:p>
          <a:p>
            <a:pPr>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Online only</a:t>
            </a:r>
          </a:p>
          <a:p>
            <a:pPr>
              <a:buFont typeface="Wingdings" panose="05000000000000000000" pitchFamily="2" charset="2"/>
              <a:buChar char="Ø"/>
            </a:pPr>
            <a:endParaRPr lang="en-US" sz="3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0090" y="1255873"/>
            <a:ext cx="5423140" cy="305051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090" y="4355014"/>
            <a:ext cx="4743450" cy="1581150"/>
          </a:xfrm>
          <a:prstGeom prst="rect">
            <a:avLst/>
          </a:prstGeom>
        </p:spPr>
      </p:pic>
    </p:spTree>
    <p:extLst>
      <p:ext uri="{BB962C8B-B14F-4D97-AF65-F5344CB8AC3E}">
        <p14:creationId xmlns:p14="http://schemas.microsoft.com/office/powerpoint/2010/main" val="343316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down)">
                                      <p:cBhvr>
                                        <p:cTn id="11" dur="500"/>
                                        <p:tgtEl>
                                          <p:spTgt spid="7">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wipe(down)">
                                      <p:cBhvr>
                                        <p:cTn id="23" dur="500"/>
                                        <p:tgtEl>
                                          <p:spTgt spid="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grpId="1" nodeType="clickEffect">
                                  <p:stCondLst>
                                    <p:cond delay="0"/>
                                  </p:stCondLst>
                                  <p:childTnLst>
                                    <p:animEffect transition="out" filter="wipe(down)">
                                      <p:cBhvr>
                                        <p:cTn id="27" dur="500"/>
                                        <p:tgtEl>
                                          <p:spTgt spid="7">
                                            <p:txEl>
                                              <p:pRg st="0" end="0"/>
                                            </p:txEl>
                                          </p:spTgt>
                                        </p:tgtEl>
                                      </p:cBhvr>
                                    </p:animEffect>
                                    <p:set>
                                      <p:cBhvr>
                                        <p:cTn id="28" dur="1" fill="hold">
                                          <p:stCondLst>
                                            <p:cond delay="499"/>
                                          </p:stCondLst>
                                        </p:cTn>
                                        <p:tgtEl>
                                          <p:spTgt spid="7">
                                            <p:txEl>
                                              <p:pRg st="0" end="0"/>
                                            </p:txEl>
                                          </p:spTgt>
                                        </p:tgtEl>
                                        <p:attrNameLst>
                                          <p:attrName>style.visibility</p:attrName>
                                        </p:attrNameLst>
                                      </p:cBhvr>
                                      <p:to>
                                        <p:strVal val="hidden"/>
                                      </p:to>
                                    </p:set>
                                  </p:childTnLst>
                                </p:cTn>
                              </p:par>
                              <p:par>
                                <p:cTn id="29" presetID="22" presetClass="exit" presetSubtype="4" fill="hold" grpId="1" nodeType="withEffect">
                                  <p:stCondLst>
                                    <p:cond delay="0"/>
                                  </p:stCondLst>
                                  <p:childTnLst>
                                    <p:animEffect transition="out" filter="wipe(down)">
                                      <p:cBhvr>
                                        <p:cTn id="30" dur="500"/>
                                        <p:tgtEl>
                                          <p:spTgt spid="7">
                                            <p:txEl>
                                              <p:pRg st="1" end="1"/>
                                            </p:txEl>
                                          </p:spTgt>
                                        </p:tgtEl>
                                      </p:cBhvr>
                                    </p:animEffect>
                                    <p:set>
                                      <p:cBhvr>
                                        <p:cTn id="31" dur="1" fill="hold">
                                          <p:stCondLst>
                                            <p:cond delay="499"/>
                                          </p:stCondLst>
                                        </p:cTn>
                                        <p:tgtEl>
                                          <p:spTgt spid="7">
                                            <p:txEl>
                                              <p:pRg st="1" end="1"/>
                                            </p:txEl>
                                          </p:spTgt>
                                        </p:tgtEl>
                                        <p:attrNameLst>
                                          <p:attrName>style.visibility</p:attrName>
                                        </p:attrNameLst>
                                      </p:cBhvr>
                                      <p:to>
                                        <p:strVal val="hidden"/>
                                      </p:to>
                                    </p:set>
                                  </p:childTnLst>
                                </p:cTn>
                              </p:par>
                              <p:par>
                                <p:cTn id="32" presetID="22" presetClass="exit" presetSubtype="4" fill="hold" grpId="1" nodeType="withEffect">
                                  <p:stCondLst>
                                    <p:cond delay="0"/>
                                  </p:stCondLst>
                                  <p:childTnLst>
                                    <p:animEffect transition="out" filter="wipe(down)">
                                      <p:cBhvr>
                                        <p:cTn id="33" dur="500"/>
                                        <p:tgtEl>
                                          <p:spTgt spid="7">
                                            <p:txEl>
                                              <p:pRg st="2" end="2"/>
                                            </p:txEl>
                                          </p:spTgt>
                                        </p:tgtEl>
                                      </p:cBhvr>
                                    </p:animEffect>
                                    <p:set>
                                      <p:cBhvr>
                                        <p:cTn id="34" dur="1" fill="hold">
                                          <p:stCondLst>
                                            <p:cond delay="499"/>
                                          </p:stCondLst>
                                        </p:cTn>
                                        <p:tgtEl>
                                          <p:spTgt spid="7">
                                            <p:txEl>
                                              <p:pRg st="2" end="2"/>
                                            </p:txEl>
                                          </p:spTgt>
                                        </p:tgtEl>
                                        <p:attrNameLst>
                                          <p:attrName>style.visibility</p:attrName>
                                        </p:attrNameLst>
                                      </p:cBhvr>
                                      <p:to>
                                        <p:strVal val="hidden"/>
                                      </p:to>
                                    </p:set>
                                  </p:childTnLst>
                                </p:cTn>
                              </p:par>
                              <p:par>
                                <p:cTn id="35" presetID="22" presetClass="exit" presetSubtype="4" fill="hold" grpId="1" nodeType="withEffect">
                                  <p:stCondLst>
                                    <p:cond delay="0"/>
                                  </p:stCondLst>
                                  <p:childTnLst>
                                    <p:animEffect transition="out" filter="wipe(down)">
                                      <p:cBhvr>
                                        <p:cTn id="36" dur="500"/>
                                        <p:tgtEl>
                                          <p:spTgt spid="7">
                                            <p:txEl>
                                              <p:pRg st="3" end="3"/>
                                            </p:txEl>
                                          </p:spTgt>
                                        </p:tgtEl>
                                      </p:cBhvr>
                                    </p:animEffect>
                                    <p:set>
                                      <p:cBhvr>
                                        <p:cTn id="37" dur="1" fill="hold">
                                          <p:stCondLst>
                                            <p:cond delay="499"/>
                                          </p:stCondLst>
                                        </p:cTn>
                                        <p:tgtEl>
                                          <p:spTgt spid="7">
                                            <p:txEl>
                                              <p:pRg st="3" end="3"/>
                                            </p:txEl>
                                          </p:spTgt>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2"/>
                                        </p:tgtEl>
                                      </p:cBhvr>
                                    </p:animEffect>
                                    <p:set>
                                      <p:cBhvr>
                                        <p:cTn id="40" dur="1" fill="hold">
                                          <p:stCondLst>
                                            <p:cond delay="499"/>
                                          </p:stCondLst>
                                        </p:cTn>
                                        <p:tgtEl>
                                          <p:spTgt spid="2"/>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3"/>
                                        </p:tgtEl>
                                      </p:cBhvr>
                                    </p:animEffect>
                                    <p:set>
                                      <p:cBhvr>
                                        <p:cTn id="43" dur="1" fill="hold">
                                          <p:stCondLst>
                                            <p:cond delay="499"/>
                                          </p:stCondLst>
                                        </p:cTn>
                                        <p:tgtEl>
                                          <p:spTgt spid="3"/>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7" grpId="1" uiExpand="1" build="p"/>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6567" y="2904564"/>
            <a:ext cx="7772400" cy="820551"/>
          </a:xfrm>
        </p:spPr>
        <p:txBody>
          <a:bodyPr>
            <a:normAutofit/>
          </a:bodyPr>
          <a:lstStyle/>
          <a:p>
            <a:r>
              <a:rPr lang="en-US" sz="4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VIDEO CONFERINCING</a:t>
            </a:r>
            <a:endPar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4BE2B3EC-5F96-4A79-8EAE-2F69DE5CF5FA}" type="datetime1">
              <a:rPr lang="en-US" smtClean="0"/>
              <a:t>6/7/2019</a:t>
            </a:fld>
            <a:endParaRPr lang="en-US"/>
          </a:p>
        </p:txBody>
      </p:sp>
      <p:sp>
        <p:nvSpPr>
          <p:cNvPr id="4" name="Slide Number Placeholder 3"/>
          <p:cNvSpPr>
            <a:spLocks noGrp="1"/>
          </p:cNvSpPr>
          <p:nvPr>
            <p:ph type="sldNum" sz="quarter" idx="12"/>
          </p:nvPr>
        </p:nvSpPr>
        <p:spPr/>
        <p:txBody>
          <a:bodyPr/>
          <a:lstStyle/>
          <a:p>
            <a:fld id="{6490ED8B-1F03-4AD3-9380-1F12AA0D6174}" type="slidenum">
              <a:rPr lang="en-US" smtClean="0"/>
              <a:t>11</a:t>
            </a:fld>
            <a:endParaRPr lang="en-US"/>
          </a:p>
        </p:txBody>
      </p:sp>
    </p:spTree>
    <p:extLst>
      <p:ext uri="{BB962C8B-B14F-4D97-AF65-F5344CB8AC3E}">
        <p14:creationId xmlns:p14="http://schemas.microsoft.com/office/powerpoint/2010/main" val="4024677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62"/>
          </a:xfrm>
        </p:spPr>
        <p:txBody>
          <a:bodyPr>
            <a:normAutofit/>
          </a:bodyPr>
          <a:lstStyle/>
          <a:p>
            <a:r>
              <a:rPr lang="en-US" sz="4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US" sz="4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233955"/>
            <a:ext cx="7886700" cy="4351338"/>
          </a:xfrm>
        </p:spPr>
        <p:txBody>
          <a:bodyPr>
            <a:noAutofit/>
          </a:bodyPr>
          <a:lstStyle/>
          <a:p>
            <a:pPr algn="just">
              <a:buFont typeface="Wingdings" panose="05000000000000000000" pitchFamily="2" charset="2"/>
              <a:buChar char="Ø"/>
            </a:pPr>
            <a:r>
              <a:rPr lang="en-US" sz="3000" dirty="0" smtClean="0">
                <a:solidFill>
                  <a:srgbClr val="FF0000"/>
                </a:solidFill>
                <a:latin typeface="Times New Roman" panose="02020603050405020304" pitchFamily="18" charset="0"/>
                <a:cs typeface="Times New Roman" panose="02020603050405020304" pitchFamily="18" charset="0"/>
              </a:rPr>
              <a:t>Live, Visual connection </a:t>
            </a:r>
            <a:r>
              <a:rPr lang="en-US" sz="3000" dirty="0" smtClean="0">
                <a:latin typeface="Times New Roman" panose="02020603050405020304" pitchFamily="18" charset="0"/>
                <a:cs typeface="Times New Roman" panose="02020603050405020304" pitchFamily="18" charset="0"/>
              </a:rPr>
              <a:t>between two or more residing in different location for the purpose of communication.</a:t>
            </a:r>
          </a:p>
          <a:p>
            <a:pPr algn="just">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One of the most growing </a:t>
            </a:r>
          </a:p>
          <a:p>
            <a:pPr algn="just">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Conference among two or more participants at different sites using computer network to transmit audio and video.</a:t>
            </a:r>
          </a:p>
          <a:p>
            <a:pPr algn="just">
              <a:buFont typeface="Wingdings" panose="05000000000000000000" pitchFamily="2" charset="2"/>
              <a:buChar char="Ø"/>
            </a:pPr>
            <a:r>
              <a:rPr lang="en-US" sz="3000" dirty="0" smtClean="0">
                <a:solidFill>
                  <a:srgbClr val="FF0000"/>
                </a:solidFill>
                <a:latin typeface="Times New Roman" panose="02020603050405020304" pitchFamily="18" charset="0"/>
                <a:cs typeface="Times New Roman" panose="02020603050405020304" pitchFamily="18" charset="0"/>
              </a:rPr>
              <a:t>Each participant has a video camera, microphone, and speakers.</a:t>
            </a:r>
          </a:p>
          <a:p>
            <a:pPr algn="just">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Voice and Video are carried over the network.</a:t>
            </a:r>
          </a:p>
        </p:txBody>
      </p:sp>
      <p:sp>
        <p:nvSpPr>
          <p:cNvPr id="4" name="Date Placeholder 3"/>
          <p:cNvSpPr>
            <a:spLocks noGrp="1"/>
          </p:cNvSpPr>
          <p:nvPr>
            <p:ph type="dt" sz="half" idx="10"/>
          </p:nvPr>
        </p:nvSpPr>
        <p:spPr/>
        <p:txBody>
          <a:bodyPr/>
          <a:lstStyle/>
          <a:p>
            <a:fld id="{C1F0F5DF-57E0-42B3-8B55-20ADF5D029F7}" type="datetime1">
              <a:rPr lang="en-US" smtClean="0"/>
              <a:t>6/7/2019</a:t>
            </a:fld>
            <a:endParaRPr lang="en-US"/>
          </a:p>
        </p:txBody>
      </p:sp>
      <p:sp>
        <p:nvSpPr>
          <p:cNvPr id="5" name="Slide Number Placeholder 4"/>
          <p:cNvSpPr>
            <a:spLocks noGrp="1"/>
          </p:cNvSpPr>
          <p:nvPr>
            <p:ph type="sldNum" sz="quarter" idx="12"/>
          </p:nvPr>
        </p:nvSpPr>
        <p:spPr/>
        <p:txBody>
          <a:bodyPr/>
          <a:lstStyle/>
          <a:p>
            <a:fld id="{6490ED8B-1F03-4AD3-9380-1F12AA0D6174}" type="slidenum">
              <a:rPr lang="en-US" smtClean="0"/>
              <a:t>12</a:t>
            </a:fld>
            <a:endParaRPr lang="en-US"/>
          </a:p>
        </p:txBody>
      </p:sp>
    </p:spTree>
    <p:extLst>
      <p:ext uri="{BB962C8B-B14F-4D97-AF65-F5344CB8AC3E}">
        <p14:creationId xmlns:p14="http://schemas.microsoft.com/office/powerpoint/2010/main" val="496040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465" y="3126477"/>
            <a:ext cx="3137182" cy="954974"/>
          </a:xfrm>
        </p:spPr>
        <p:txBody>
          <a:bodyPr>
            <a:normAutofit/>
          </a:bodyPr>
          <a:lstStyle/>
          <a:p>
            <a:r>
              <a:rPr lang="en-US" sz="4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endParaRPr lang="en-US" sz="4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829246"/>
            <a:ext cx="8154330" cy="1893514"/>
          </a:xfrm>
        </p:spPr>
        <p:txBody>
          <a:bodyPr>
            <a:normAutofit/>
          </a:bodyPr>
          <a:lstStyle/>
          <a:p>
            <a:pPr algn="just">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In early days, only static image and text communication possible</a:t>
            </a:r>
          </a:p>
          <a:p>
            <a:pPr algn="just">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In present days,  dynamic image or video and high quality audio communication possible</a:t>
            </a:r>
            <a:endParaRPr lang="en-US" sz="3000"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634746" y="4182046"/>
            <a:ext cx="8154330" cy="1377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Enable face-to-face communication among the participants in affordable economic cost with the aim to increase profit.</a:t>
            </a:r>
          </a:p>
          <a:p>
            <a:pPr marL="0" indent="0" algn="just">
              <a:buNone/>
            </a:pPr>
            <a:endParaRPr lang="en-US" sz="3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80F2EB4-D78B-485F-BB2A-4E542BC97B57}" type="datetime1">
              <a:rPr lang="en-US" smtClean="0"/>
              <a:t>6/7/2019</a:t>
            </a:fld>
            <a:endParaRPr lang="en-US"/>
          </a:p>
        </p:txBody>
      </p:sp>
      <p:sp>
        <p:nvSpPr>
          <p:cNvPr id="6" name="Slide Number Placeholder 5"/>
          <p:cNvSpPr>
            <a:spLocks noGrp="1"/>
          </p:cNvSpPr>
          <p:nvPr>
            <p:ph type="sldNum" sz="quarter" idx="12"/>
          </p:nvPr>
        </p:nvSpPr>
        <p:spPr/>
        <p:txBody>
          <a:bodyPr/>
          <a:lstStyle/>
          <a:p>
            <a:fld id="{6490ED8B-1F03-4AD3-9380-1F12AA0D6174}" type="slidenum">
              <a:rPr lang="en-US" smtClean="0"/>
              <a:t>13</a:t>
            </a:fld>
            <a:endParaRPr lang="en-US"/>
          </a:p>
        </p:txBody>
      </p:sp>
    </p:spTree>
    <p:extLst>
      <p:ext uri="{BB962C8B-B14F-4D97-AF65-F5344CB8AC3E}">
        <p14:creationId xmlns:p14="http://schemas.microsoft.com/office/powerpoint/2010/main" val="1835162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1DAFF7-2C67-47F4-9801-7CFAEB9C570E}" type="datetime1">
              <a:rPr lang="en-US" smtClean="0"/>
              <a:t>6/7/2019</a:t>
            </a:fld>
            <a:endParaRPr lang="en-US"/>
          </a:p>
        </p:txBody>
      </p:sp>
      <p:sp>
        <p:nvSpPr>
          <p:cNvPr id="5" name="Slide Number Placeholder 4"/>
          <p:cNvSpPr>
            <a:spLocks noGrp="1"/>
          </p:cNvSpPr>
          <p:nvPr>
            <p:ph type="sldNum" sz="quarter" idx="12"/>
          </p:nvPr>
        </p:nvSpPr>
        <p:spPr/>
        <p:txBody>
          <a:bodyPr/>
          <a:lstStyle/>
          <a:p>
            <a:fld id="{6490ED8B-1F03-4AD3-9380-1F12AA0D6174}" type="slidenum">
              <a:rPr lang="en-US" smtClean="0"/>
              <a:t>14</a:t>
            </a:fld>
            <a:endParaRPr lang="en-US"/>
          </a:p>
        </p:txBody>
      </p:sp>
      <p:sp>
        <p:nvSpPr>
          <p:cNvPr id="7" name="Title 1">
            <a:extLst>
              <a:ext uri="{FF2B5EF4-FFF2-40B4-BE49-F238E27FC236}">
                <a16:creationId xmlns="" xmlns:a16="http://schemas.microsoft.com/office/drawing/2014/main" id="{7E46273A-4FAB-432F-9442-1D0DF5DDC291}"/>
              </a:ext>
            </a:extLst>
          </p:cNvPr>
          <p:cNvSpPr>
            <a:spLocks noGrp="1"/>
          </p:cNvSpPr>
          <p:nvPr>
            <p:ph type="title"/>
          </p:nvPr>
        </p:nvSpPr>
        <p:spPr>
          <a:xfrm>
            <a:off x="628650" y="365126"/>
            <a:ext cx="7886700" cy="737533"/>
          </a:xfrm>
        </p:spPr>
        <p:txBody>
          <a:bodyPr>
            <a:normAutofit/>
          </a:bodyPr>
          <a:lstStyle/>
          <a:p>
            <a:pPr algn="ctr"/>
            <a:r>
              <a:rPr lang="en-US" sz="4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it works?</a:t>
            </a:r>
          </a:p>
        </p:txBody>
      </p:sp>
      <p:sp>
        <p:nvSpPr>
          <p:cNvPr id="8" name="Content Placeholder 2">
            <a:extLst>
              <a:ext uri="{FF2B5EF4-FFF2-40B4-BE49-F238E27FC236}">
                <a16:creationId xmlns="" xmlns:a16="http://schemas.microsoft.com/office/drawing/2014/main" id="{AC89756D-6114-4399-A60D-64BBB88C3927}"/>
              </a:ext>
            </a:extLst>
          </p:cNvPr>
          <p:cNvSpPr>
            <a:spLocks noGrp="1"/>
          </p:cNvSpPr>
          <p:nvPr>
            <p:ph idx="1"/>
          </p:nvPr>
        </p:nvSpPr>
        <p:spPr>
          <a:xfrm>
            <a:off x="628650" y="1124850"/>
            <a:ext cx="8138832" cy="5231501"/>
          </a:xfrm>
        </p:spPr>
        <p:txBody>
          <a:bodyPr>
            <a:normAutofit/>
          </a:bodyPr>
          <a:lstStyle/>
          <a:p>
            <a:pPr marL="0" indent="0" algn="just">
              <a:buNone/>
            </a:pPr>
            <a:r>
              <a:rPr lang="en-US" sz="3200" b="1" u="sng" dirty="0">
                <a:latin typeface="Times New Roman" panose="02020603050405020304" pitchFamily="18" charset="0"/>
                <a:cs typeface="Times New Roman" panose="02020603050405020304" pitchFamily="18" charset="0"/>
              </a:rPr>
              <a:t>Data Compression</a:t>
            </a:r>
          </a:p>
          <a:p>
            <a:pPr lvl="1"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camera and microphone capture analog video and audio signals from a video conference.</a:t>
            </a:r>
          </a:p>
          <a:p>
            <a:pPr lvl="1"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Enormous bandwidth would be required to transmit this data without compression.</a:t>
            </a:r>
          </a:p>
          <a:p>
            <a:pPr lvl="1"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So codecs (hardware/software technology) compress and decompress the data into digital packets</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326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180" y="1489445"/>
            <a:ext cx="7886700" cy="2450539"/>
          </a:xfrm>
        </p:spPr>
        <p:txBody>
          <a:bodyPr>
            <a:normAutofit/>
          </a:bodyPr>
          <a:lstStyle/>
          <a:p>
            <a:pPr marL="0" indent="0" algn="just">
              <a:buNone/>
            </a:pPr>
            <a:r>
              <a:rPr lang="en-US" sz="3000" b="1" u="sng" dirty="0">
                <a:latin typeface="Times New Roman" panose="02020603050405020304" pitchFamily="18" charset="0"/>
                <a:cs typeface="Times New Roman" panose="02020603050405020304" pitchFamily="18" charset="0"/>
              </a:rPr>
              <a:t>Data Transfer</a:t>
            </a:r>
            <a:r>
              <a:rPr lang="en-US" sz="3000" b="1" dirty="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digitally compressed video and audio data are transmitted over a digital network.</a:t>
            </a:r>
          </a:p>
          <a:p>
            <a:pPr lvl="1" algn="just">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then decompressed and translated back into analog video images and audio sounds.</a:t>
            </a:r>
          </a:p>
          <a:p>
            <a:pPr marL="0" indent="0" algn="just">
              <a:buNone/>
            </a:pPr>
            <a:endParaRPr lang="en-US" sz="3000" dirty="0"/>
          </a:p>
        </p:txBody>
      </p:sp>
      <p:sp>
        <p:nvSpPr>
          <p:cNvPr id="4" name="Date Placeholder 3"/>
          <p:cNvSpPr>
            <a:spLocks noGrp="1"/>
          </p:cNvSpPr>
          <p:nvPr>
            <p:ph type="dt" sz="half" idx="10"/>
          </p:nvPr>
        </p:nvSpPr>
        <p:spPr/>
        <p:txBody>
          <a:bodyPr/>
          <a:lstStyle/>
          <a:p>
            <a:fld id="{0C1DAFF7-2C67-47F4-9801-7CFAEB9C570E}" type="datetime1">
              <a:rPr lang="en-US" smtClean="0"/>
              <a:t>6/7/2019</a:t>
            </a:fld>
            <a:endParaRPr lang="en-US"/>
          </a:p>
        </p:txBody>
      </p:sp>
      <p:sp>
        <p:nvSpPr>
          <p:cNvPr id="5" name="Slide Number Placeholder 4"/>
          <p:cNvSpPr>
            <a:spLocks noGrp="1"/>
          </p:cNvSpPr>
          <p:nvPr>
            <p:ph type="sldNum" sz="quarter" idx="12"/>
          </p:nvPr>
        </p:nvSpPr>
        <p:spPr/>
        <p:txBody>
          <a:bodyPr/>
          <a:lstStyle/>
          <a:p>
            <a:fld id="{6490ED8B-1F03-4AD3-9380-1F12AA0D6174}" type="slidenum">
              <a:rPr lang="en-US" smtClean="0"/>
              <a:t>15</a:t>
            </a:fld>
            <a:endParaRPr lang="en-US"/>
          </a:p>
        </p:txBody>
      </p:sp>
      <p:sp>
        <p:nvSpPr>
          <p:cNvPr id="6" name="Rectangle 5"/>
          <p:cNvSpPr/>
          <p:nvPr/>
        </p:nvSpPr>
        <p:spPr>
          <a:xfrm>
            <a:off x="494180" y="3751726"/>
            <a:ext cx="7886700" cy="2400657"/>
          </a:xfrm>
          <a:prstGeom prst="rect">
            <a:avLst/>
          </a:prstGeom>
        </p:spPr>
        <p:txBody>
          <a:bodyPr wrap="square">
            <a:spAutoFit/>
          </a:bodyPr>
          <a:lstStyle/>
          <a:p>
            <a:pPr algn="just"/>
            <a:r>
              <a:rPr lang="en-US" sz="3000" b="1" u="sng" dirty="0">
                <a:latin typeface="Times New Roman" panose="02020603050405020304" pitchFamily="18" charset="0"/>
                <a:cs typeface="Times New Roman" panose="02020603050405020304" pitchFamily="18" charset="0"/>
              </a:rPr>
              <a:t>About Getting Through Firewalls</a:t>
            </a:r>
          </a:p>
          <a:p>
            <a:pPr marL="914400" lvl="1" indent="-457200" algn="just">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Firewalls can block the transmission of video conferencing data.</a:t>
            </a:r>
          </a:p>
          <a:p>
            <a:pPr marL="914400" lvl="1" indent="-457200" algn="just">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So firewall needs to:</a:t>
            </a:r>
          </a:p>
          <a:p>
            <a:pPr marL="1371600" lvl="2" indent="-457200" algn="just">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recognize video conferencing signals</a:t>
            </a:r>
            <a:r>
              <a:rPr lang="en-US" sz="3000" dirty="0" smtClean="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 xmlns:a16="http://schemas.microsoft.com/office/drawing/2014/main" id="{7E46273A-4FAB-432F-9442-1D0DF5DDC291}"/>
              </a:ext>
            </a:extLst>
          </p:cNvPr>
          <p:cNvSpPr>
            <a:spLocks noGrp="1"/>
          </p:cNvSpPr>
          <p:nvPr>
            <p:ph type="title"/>
          </p:nvPr>
        </p:nvSpPr>
        <p:spPr>
          <a:xfrm>
            <a:off x="628650" y="365126"/>
            <a:ext cx="7670223" cy="923347"/>
          </a:xfrm>
        </p:spPr>
        <p:txBody>
          <a:bodyPr>
            <a:normAutofit/>
          </a:bodyP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it works? (</a:t>
            </a:r>
            <a:r>
              <a:rPr lang="en-US" sz="36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a:t>
            </a: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96634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88472"/>
            <a:ext cx="7886700" cy="5067879"/>
          </a:xfrm>
        </p:spPr>
        <p:txBody>
          <a:bodyPr>
            <a:normAutofit/>
          </a:bodyPr>
          <a:lstStyle/>
          <a:p>
            <a:pPr lvl="2" algn="just">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bypass the firewall (or router) without disabling firewall protection for other </a:t>
            </a:r>
            <a:r>
              <a:rPr lang="en-US" sz="3000" dirty="0" smtClean="0">
                <a:latin typeface="Times New Roman" panose="02020603050405020304" pitchFamily="18" charset="0"/>
                <a:cs typeface="Times New Roman" panose="02020603050405020304" pitchFamily="18" charset="0"/>
              </a:rPr>
              <a:t>traffic</a:t>
            </a:r>
            <a:r>
              <a:rPr lang="en-US" sz="3000" dirty="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handle </a:t>
            </a:r>
            <a:r>
              <a:rPr lang="en-US" sz="3000" dirty="0">
                <a:latin typeface="Times New Roman" panose="02020603050405020304" pitchFamily="18" charset="0"/>
                <a:cs typeface="Times New Roman" panose="02020603050405020304" pitchFamily="18" charset="0"/>
              </a:rPr>
              <a:t>substantial traffic to ensure high-quality video conferencing</a:t>
            </a:r>
            <a:r>
              <a:rPr lang="en-US" sz="3000" dirty="0" smtClean="0">
                <a:latin typeface="Times New Roman" panose="02020603050405020304" pitchFamily="18" charset="0"/>
                <a:cs typeface="Times New Roman" panose="02020603050405020304" pitchFamily="18" charset="0"/>
              </a:rPr>
              <a:t>.</a:t>
            </a:r>
          </a:p>
          <a:p>
            <a:pPr marL="914400" lvl="2" indent="0" algn="just">
              <a:buNone/>
            </a:pPr>
            <a:endParaRPr lang="en-US" sz="30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Session Border Controllers (SBCs) </a:t>
            </a:r>
            <a:r>
              <a:rPr lang="en-US" sz="3000" dirty="0" err="1">
                <a:latin typeface="Times New Roman" panose="02020603050405020304" pitchFamily="18" charset="0"/>
                <a:cs typeface="Times New Roman" panose="02020603050405020304" pitchFamily="18" charset="0"/>
              </a:rPr>
              <a:t>i.e</a:t>
            </a:r>
            <a:r>
              <a:rPr lang="en-US" sz="3000" dirty="0">
                <a:latin typeface="Times New Roman" panose="02020603050405020304" pitchFamily="18" charset="0"/>
                <a:cs typeface="Times New Roman" panose="02020603050405020304" pitchFamily="18" charset="0"/>
              </a:rPr>
              <a:t> combination of hardware and software, are the standard equipment for getting video conference calls through a firewall</a:t>
            </a:r>
            <a:r>
              <a:rPr lang="en-US" sz="3000" dirty="0" smtClean="0">
                <a:latin typeface="Times New Roman" panose="02020603050405020304" pitchFamily="18" charset="0"/>
                <a:cs typeface="Times New Roman" panose="02020603050405020304" pitchFamily="18" charset="0"/>
              </a:rPr>
              <a:t>.</a:t>
            </a:r>
          </a:p>
          <a:p>
            <a:pPr marL="457200" lvl="1" indent="0" algn="just">
              <a:buNone/>
            </a:pPr>
            <a:endParaRPr lang="en-US" sz="3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C1DAFF7-2C67-47F4-9801-7CFAEB9C570E}" type="datetime1">
              <a:rPr lang="en-US" smtClean="0"/>
              <a:t>6/7/2019</a:t>
            </a:fld>
            <a:endParaRPr lang="en-US"/>
          </a:p>
        </p:txBody>
      </p:sp>
      <p:sp>
        <p:nvSpPr>
          <p:cNvPr id="5" name="Slide Number Placeholder 4"/>
          <p:cNvSpPr>
            <a:spLocks noGrp="1"/>
          </p:cNvSpPr>
          <p:nvPr>
            <p:ph type="sldNum" sz="quarter" idx="12"/>
          </p:nvPr>
        </p:nvSpPr>
        <p:spPr/>
        <p:txBody>
          <a:bodyPr/>
          <a:lstStyle/>
          <a:p>
            <a:fld id="{6490ED8B-1F03-4AD3-9380-1F12AA0D6174}" type="slidenum">
              <a:rPr lang="en-US" smtClean="0"/>
              <a:t>16</a:t>
            </a:fld>
            <a:endParaRPr lang="en-US"/>
          </a:p>
        </p:txBody>
      </p:sp>
      <p:sp>
        <p:nvSpPr>
          <p:cNvPr id="6" name="Title 1">
            <a:extLst>
              <a:ext uri="{FF2B5EF4-FFF2-40B4-BE49-F238E27FC236}">
                <a16:creationId xmlns="" xmlns:a16="http://schemas.microsoft.com/office/drawing/2014/main" id="{7E46273A-4FAB-432F-9442-1D0DF5DDC291}"/>
              </a:ext>
            </a:extLst>
          </p:cNvPr>
          <p:cNvSpPr>
            <a:spLocks noGrp="1"/>
          </p:cNvSpPr>
          <p:nvPr>
            <p:ph type="title"/>
          </p:nvPr>
        </p:nvSpPr>
        <p:spPr>
          <a:xfrm>
            <a:off x="628650" y="365126"/>
            <a:ext cx="7670223" cy="923347"/>
          </a:xfrm>
        </p:spPr>
        <p:txBody>
          <a:bodyPr>
            <a:normAutofit/>
          </a:bodyP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it works? (</a:t>
            </a:r>
            <a:r>
              <a:rPr lang="en-US" sz="36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a:t>
            </a: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72167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88473"/>
            <a:ext cx="7886700" cy="4351338"/>
          </a:xfrm>
        </p:spPr>
        <p:txBody>
          <a:bodyPr/>
          <a:lstStyle/>
          <a:p>
            <a:pPr marL="0" indent="0" algn="just">
              <a:buNone/>
            </a:pPr>
            <a:r>
              <a:rPr lang="en-US" sz="3000" b="1" u="sng" dirty="0">
                <a:latin typeface="Times New Roman" panose="02020603050405020304" pitchFamily="18" charset="0"/>
                <a:cs typeface="Times New Roman" panose="02020603050405020304" pitchFamily="18" charset="0"/>
              </a:rPr>
              <a:t>About Standards</a:t>
            </a:r>
          </a:p>
          <a:p>
            <a:pPr lvl="1" algn="just">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Media &amp; Signaling Standards are maintained by the H.264 standard &amp; H.323 along with Session Initiation Protocol (SIP) respectively.</a:t>
            </a:r>
          </a:p>
          <a:p>
            <a:pPr marL="0" indent="0" algn="just">
              <a:buNone/>
            </a:pPr>
            <a:endParaRPr lang="en-US" sz="3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0C1DAFF7-2C67-47F4-9801-7CFAEB9C570E}" type="datetime1">
              <a:rPr lang="en-US" smtClean="0"/>
              <a:t>6/7/2019</a:t>
            </a:fld>
            <a:endParaRPr lang="en-US"/>
          </a:p>
        </p:txBody>
      </p:sp>
      <p:sp>
        <p:nvSpPr>
          <p:cNvPr id="5" name="Slide Number Placeholder 4"/>
          <p:cNvSpPr>
            <a:spLocks noGrp="1"/>
          </p:cNvSpPr>
          <p:nvPr>
            <p:ph type="sldNum" sz="quarter" idx="12"/>
          </p:nvPr>
        </p:nvSpPr>
        <p:spPr/>
        <p:txBody>
          <a:bodyPr/>
          <a:lstStyle/>
          <a:p>
            <a:fld id="{6490ED8B-1F03-4AD3-9380-1F12AA0D6174}" type="slidenum">
              <a:rPr lang="en-US" smtClean="0"/>
              <a:t>17</a:t>
            </a:fld>
            <a:endParaRPr lang="en-US"/>
          </a:p>
        </p:txBody>
      </p:sp>
      <p:sp>
        <p:nvSpPr>
          <p:cNvPr id="6" name="Title 1">
            <a:extLst>
              <a:ext uri="{FF2B5EF4-FFF2-40B4-BE49-F238E27FC236}">
                <a16:creationId xmlns="" xmlns:a16="http://schemas.microsoft.com/office/drawing/2014/main" id="{7E46273A-4FAB-432F-9442-1D0DF5DDC291}"/>
              </a:ext>
            </a:extLst>
          </p:cNvPr>
          <p:cNvSpPr>
            <a:spLocks noGrp="1"/>
          </p:cNvSpPr>
          <p:nvPr>
            <p:ph type="title"/>
          </p:nvPr>
        </p:nvSpPr>
        <p:spPr>
          <a:xfrm>
            <a:off x="628650" y="365126"/>
            <a:ext cx="7670223" cy="923347"/>
          </a:xfrm>
        </p:spPr>
        <p:txBody>
          <a:bodyPr>
            <a:normAutofit/>
          </a:bodyP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it works? (</a:t>
            </a:r>
            <a:r>
              <a:rPr lang="en-US" sz="36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a:t>
            </a: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46504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19145"/>
            <a:ext cx="7886699" cy="4811152"/>
          </a:xfrm>
        </p:spPr>
        <p:txBody>
          <a:bodyPr>
            <a:normAutofit/>
          </a:bodyPr>
          <a:lstStyle/>
          <a:p>
            <a:pPr marL="0" indent="0" algn="just">
              <a:buNone/>
            </a:pPr>
            <a:r>
              <a:rPr lang="en-US" sz="30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Pros:-</a:t>
            </a:r>
            <a:endParaRPr lang="en-US" sz="3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 Cost and time efficient</a:t>
            </a:r>
          </a:p>
          <a:p>
            <a:pPr algn="just">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 No need of definite meeting location</a:t>
            </a:r>
          </a:p>
          <a:p>
            <a:pPr algn="just">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 Increase in productivity</a:t>
            </a:r>
          </a:p>
          <a:p>
            <a:pPr algn="just">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 Application and Desktop Sharing</a:t>
            </a:r>
          </a:p>
          <a:p>
            <a:pPr algn="just">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 Easier in employee training</a:t>
            </a:r>
          </a:p>
          <a:p>
            <a:pPr algn="just">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Improved customer services</a:t>
            </a:r>
          </a:p>
          <a:p>
            <a:pPr algn="just">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Flexible</a:t>
            </a:r>
          </a:p>
          <a:p>
            <a:pPr algn="just">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 Diversity</a:t>
            </a:r>
            <a:endParaRPr lang="en-US" sz="30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616160" y="609726"/>
            <a:ext cx="7899189" cy="1094876"/>
          </a:xfrm>
        </p:spPr>
        <p:txBody>
          <a:bodyPr>
            <a:normAutofit fontScale="90000"/>
          </a:bodyPr>
          <a:lstStyle/>
          <a:p>
            <a:r>
              <a:rPr lang="en-US" sz="4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Pros &amp; Cons of Video Conferencing</a:t>
            </a:r>
            <a:endParaRPr lang="en-US" sz="4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99DE8DC3-2DBA-44F5-94EB-1704F9967706}" type="datetime1">
              <a:rPr lang="en-US" smtClean="0"/>
              <a:t>6/7/2019</a:t>
            </a:fld>
            <a:endParaRPr lang="en-US"/>
          </a:p>
        </p:txBody>
      </p:sp>
      <p:sp>
        <p:nvSpPr>
          <p:cNvPr id="5" name="Slide Number Placeholder 4"/>
          <p:cNvSpPr>
            <a:spLocks noGrp="1"/>
          </p:cNvSpPr>
          <p:nvPr>
            <p:ph type="sldNum" sz="quarter" idx="12"/>
          </p:nvPr>
        </p:nvSpPr>
        <p:spPr/>
        <p:txBody>
          <a:bodyPr/>
          <a:lstStyle/>
          <a:p>
            <a:fld id="{6490ED8B-1F03-4AD3-9380-1F12AA0D6174}" type="slidenum">
              <a:rPr lang="en-US" smtClean="0"/>
              <a:t>18</a:t>
            </a:fld>
            <a:endParaRPr lang="en-US"/>
          </a:p>
        </p:txBody>
      </p:sp>
    </p:spTree>
    <p:extLst>
      <p:ext uri="{BB962C8B-B14F-4D97-AF65-F5344CB8AC3E}">
        <p14:creationId xmlns:p14="http://schemas.microsoft.com/office/powerpoint/2010/main" val="39914798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07626" y="664404"/>
            <a:ext cx="7809897" cy="2254642"/>
          </a:xfrm>
        </p:spPr>
        <p:txBody>
          <a:bodyPr>
            <a:normAutofit/>
          </a:bodyPr>
          <a:lstStyle/>
          <a:p>
            <a:pPr marL="0" indent="0" algn="just">
              <a:buNone/>
            </a:pPr>
            <a:r>
              <a:rPr lang="en-US" sz="30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a:t>
            </a:r>
            <a:endParaRPr lang="en-US" sz="3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 Hacking </a:t>
            </a:r>
            <a:r>
              <a:rPr lang="en-US" sz="3000" dirty="0" smtClean="0">
                <a:latin typeface="Times New Roman" panose="02020603050405020304" pitchFamily="18" charset="0"/>
                <a:cs typeface="Times New Roman" panose="02020603050405020304" pitchFamily="18" charset="0"/>
              </a:rPr>
              <a:t>threats</a:t>
            </a:r>
            <a:endParaRPr lang="en-US" sz="3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 </a:t>
            </a:r>
            <a:r>
              <a:rPr lang="en-US" sz="3000" smtClean="0">
                <a:latin typeface="Times New Roman" panose="02020603050405020304" pitchFamily="18" charset="0"/>
                <a:cs typeface="Times New Roman" panose="02020603050405020304" pitchFamily="18" charset="0"/>
              </a:rPr>
              <a:t>Privacy </a:t>
            </a:r>
            <a:r>
              <a:rPr lang="en-US" sz="3000" smtClean="0">
                <a:latin typeface="Times New Roman" panose="02020603050405020304" pitchFamily="18" charset="0"/>
                <a:cs typeface="Times New Roman" panose="02020603050405020304" pitchFamily="18" charset="0"/>
              </a:rPr>
              <a:t>Threats </a:t>
            </a:r>
            <a:r>
              <a:rPr lang="en-US" sz="3000" dirty="0" smtClean="0">
                <a:latin typeface="Times New Roman" panose="02020603050405020304" pitchFamily="18" charset="0"/>
                <a:cs typeface="Times New Roman" panose="02020603050405020304" pitchFamily="18" charset="0"/>
              </a:rPr>
              <a:t>due to open sharing</a:t>
            </a:r>
          </a:p>
          <a:p>
            <a:pPr algn="just">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 A</a:t>
            </a:r>
            <a:r>
              <a:rPr lang="en-US" sz="3000" dirty="0" smtClean="0">
                <a:latin typeface="Times New Roman" panose="02020603050405020304" pitchFamily="18" charset="0"/>
                <a:cs typeface="Times New Roman" panose="02020603050405020304" pitchFamily="18" charset="0"/>
              </a:rPr>
              <a:t>dditional cost for servers</a:t>
            </a:r>
            <a:endParaRPr lang="en-US" sz="3000"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9349" y="3067640"/>
            <a:ext cx="3138252" cy="5196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4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Uses</a:t>
            </a:r>
          </a:p>
          <a:p>
            <a:pPr marL="0" indent="0" algn="just">
              <a:buFont typeface="Arial" panose="020B0604020202020204" pitchFamily="34" charset="0"/>
              <a:buNone/>
            </a:pPr>
            <a:endParaRPr lang="en-US" sz="3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501764" y="3776191"/>
            <a:ext cx="8132282" cy="2735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Business</a:t>
            </a:r>
          </a:p>
          <a:p>
            <a:pPr algn="just">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Educational institutes</a:t>
            </a:r>
          </a:p>
          <a:p>
            <a:pPr algn="just">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Telecommunication</a:t>
            </a:r>
          </a:p>
          <a:p>
            <a:pPr algn="just">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Tele-medical</a:t>
            </a:r>
          </a:p>
          <a:p>
            <a:pPr marL="0" indent="0" algn="just">
              <a:buNone/>
            </a:pPr>
            <a:endParaRPr lang="en-US" sz="3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30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FD4D49CE-A736-4CD3-90CC-8AE1A283EF3C}" type="datetime1">
              <a:rPr lang="en-US" smtClean="0"/>
              <a:t>6/7/2019</a:t>
            </a:fld>
            <a:endParaRPr lang="en-US"/>
          </a:p>
        </p:txBody>
      </p:sp>
      <p:sp>
        <p:nvSpPr>
          <p:cNvPr id="3" name="Slide Number Placeholder 2"/>
          <p:cNvSpPr>
            <a:spLocks noGrp="1"/>
          </p:cNvSpPr>
          <p:nvPr>
            <p:ph type="sldNum" sz="quarter" idx="12"/>
          </p:nvPr>
        </p:nvSpPr>
        <p:spPr/>
        <p:txBody>
          <a:bodyPr/>
          <a:lstStyle/>
          <a:p>
            <a:fld id="{6490ED8B-1F03-4AD3-9380-1F12AA0D6174}" type="slidenum">
              <a:rPr lang="en-US" smtClean="0"/>
              <a:t>19</a:t>
            </a:fld>
            <a:endParaRPr lang="en-US"/>
          </a:p>
        </p:txBody>
      </p:sp>
    </p:spTree>
    <p:extLst>
      <p:ext uri="{BB962C8B-B14F-4D97-AF65-F5344CB8AC3E}">
        <p14:creationId xmlns:p14="http://schemas.microsoft.com/office/powerpoint/2010/main" val="3854739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6482" y="2278810"/>
            <a:ext cx="77724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VIDEO ON DEMAND (VOD)</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FFF3B5F7-C502-42C4-B491-EE9E0A03A471}" type="datetime1">
              <a:rPr lang="en-US" smtClean="0"/>
              <a:t>6/7/2019</a:t>
            </a:fld>
            <a:endParaRPr lang="en-US"/>
          </a:p>
        </p:txBody>
      </p:sp>
      <p:sp>
        <p:nvSpPr>
          <p:cNvPr id="3" name="Slide Number Placeholder 2"/>
          <p:cNvSpPr>
            <a:spLocks noGrp="1"/>
          </p:cNvSpPr>
          <p:nvPr>
            <p:ph type="sldNum" sz="quarter" idx="12"/>
          </p:nvPr>
        </p:nvSpPr>
        <p:spPr/>
        <p:txBody>
          <a:bodyPr/>
          <a:lstStyle/>
          <a:p>
            <a:fld id="{6490ED8B-1F03-4AD3-9380-1F12AA0D6174}" type="slidenum">
              <a:rPr lang="en-US" smtClean="0"/>
              <a:t>2</a:t>
            </a:fld>
            <a:endParaRPr lang="en-US"/>
          </a:p>
        </p:txBody>
      </p:sp>
    </p:spTree>
    <p:extLst>
      <p:ext uri="{BB962C8B-B14F-4D97-AF65-F5344CB8AC3E}">
        <p14:creationId xmlns:p14="http://schemas.microsoft.com/office/powerpoint/2010/main" val="2279130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144" y="2686299"/>
            <a:ext cx="7886700" cy="1325563"/>
          </a:xfrm>
        </p:spPr>
        <p:txBody>
          <a:bodyPr/>
          <a:lstStyle/>
          <a:p>
            <a:pPr algn="ctr"/>
            <a:r>
              <a:rPr lang="en-US" b="1" dirty="0" smtClean="0">
                <a:solidFill>
                  <a:srgbClr val="FF00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Thank You !!!</a:t>
            </a:r>
            <a:endParaRPr lang="en-US" b="1" dirty="0">
              <a:solidFill>
                <a:srgbClr val="FF00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E4EC4928-663A-4661-A953-6D090AE27B31}" type="datetime1">
              <a:rPr lang="en-US" smtClean="0"/>
              <a:t>6/7/2019</a:t>
            </a:fld>
            <a:endParaRPr lang="en-US"/>
          </a:p>
        </p:txBody>
      </p:sp>
      <p:sp>
        <p:nvSpPr>
          <p:cNvPr id="4" name="Slide Number Placeholder 3"/>
          <p:cNvSpPr>
            <a:spLocks noGrp="1"/>
          </p:cNvSpPr>
          <p:nvPr>
            <p:ph type="sldNum" sz="quarter" idx="12"/>
          </p:nvPr>
        </p:nvSpPr>
        <p:spPr/>
        <p:txBody>
          <a:bodyPr/>
          <a:lstStyle/>
          <a:p>
            <a:fld id="{6490ED8B-1F03-4AD3-9380-1F12AA0D6174}" type="slidenum">
              <a:rPr lang="en-US" smtClean="0"/>
              <a:t>20</a:t>
            </a:fld>
            <a:endParaRPr lang="en-US"/>
          </a:p>
        </p:txBody>
      </p:sp>
    </p:spTree>
    <p:extLst>
      <p:ext uri="{BB962C8B-B14F-4D97-AF65-F5344CB8AC3E}">
        <p14:creationId xmlns:p14="http://schemas.microsoft.com/office/powerpoint/2010/main" val="2604425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28650" y="365127"/>
            <a:ext cx="7886700" cy="8316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US" sz="4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subTitle" idx="1"/>
          </p:nvPr>
        </p:nvSpPr>
        <p:spPr>
          <a:xfrm>
            <a:off x="628650" y="1544629"/>
            <a:ext cx="8040566" cy="3889018"/>
          </a:xfrm>
        </p:spPr>
        <p:txBody>
          <a:bodyPr>
            <a:noAutofit/>
          </a:bodyPr>
          <a:lstStyle/>
          <a:p>
            <a:pPr algn="just">
              <a:buFont typeface="Wingdings" panose="05000000000000000000" pitchFamily="2" charset="2"/>
              <a:buChar char="Ø"/>
            </a:pPr>
            <a:r>
              <a:rPr lang="en-US" sz="3000" dirty="0">
                <a:solidFill>
                  <a:srgbClr val="FF0000"/>
                </a:solidFill>
                <a:latin typeface="Times New Roman" panose="02020603050405020304" pitchFamily="18" charset="0"/>
                <a:cs typeface="Times New Roman" panose="02020603050405020304" pitchFamily="18" charset="0"/>
              </a:rPr>
              <a:t>programming system </a:t>
            </a:r>
            <a:r>
              <a:rPr lang="en-US" sz="3000" dirty="0">
                <a:latin typeface="Times New Roman" panose="02020603050405020304" pitchFamily="18" charset="0"/>
                <a:cs typeface="Times New Roman" panose="02020603050405020304" pitchFamily="18" charset="0"/>
              </a:rPr>
              <a:t>which allows users to select and watch/listen to video or audio content such as movies and TV shows whenever they choose, rather than at a scheduled broadcast </a:t>
            </a:r>
            <a:r>
              <a:rPr lang="en-US" sz="3000" dirty="0" smtClean="0">
                <a:latin typeface="Times New Roman" panose="02020603050405020304" pitchFamily="18" charset="0"/>
                <a:cs typeface="Times New Roman" panose="02020603050405020304" pitchFamily="18" charset="0"/>
              </a:rPr>
              <a:t>time.</a:t>
            </a:r>
          </a:p>
          <a:p>
            <a:pPr algn="just">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Uses </a:t>
            </a:r>
            <a:r>
              <a:rPr lang="en-US" sz="3000" dirty="0" smtClean="0">
                <a:solidFill>
                  <a:srgbClr val="FF0000"/>
                </a:solidFill>
                <a:latin typeface="Times New Roman" panose="02020603050405020304" pitchFamily="18" charset="0"/>
                <a:cs typeface="Times New Roman" panose="02020603050405020304" pitchFamily="18" charset="0"/>
              </a:rPr>
              <a:t>IPTV</a:t>
            </a:r>
            <a:r>
              <a:rPr lang="en-US" sz="3000" dirty="0">
                <a:latin typeface="Times New Roman" panose="02020603050405020304" pitchFamily="18" charset="0"/>
                <a:cs typeface="Times New Roman" panose="02020603050405020304" pitchFamily="18" charset="0"/>
              </a:rPr>
              <a:t> (internet Protocol television) </a:t>
            </a:r>
            <a:r>
              <a:rPr lang="en-US" sz="3000" dirty="0" smtClean="0">
                <a:latin typeface="Times New Roman" panose="02020603050405020304" pitchFamily="18" charset="0"/>
                <a:cs typeface="Times New Roman" panose="02020603050405020304" pitchFamily="18" charset="0"/>
              </a:rPr>
              <a:t>technology</a:t>
            </a:r>
          </a:p>
          <a:p>
            <a:pPr algn="just">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A</a:t>
            </a:r>
            <a:r>
              <a:rPr lang="en-US" sz="3000" dirty="0" smtClean="0">
                <a:latin typeface="Times New Roman" panose="02020603050405020304" pitchFamily="18" charset="0"/>
                <a:cs typeface="Times New Roman" panose="02020603050405020304" pitchFamily="18" charset="0"/>
              </a:rPr>
              <a:t>llows </a:t>
            </a:r>
            <a:r>
              <a:rPr lang="en-US" sz="3000" dirty="0">
                <a:latin typeface="Times New Roman" panose="02020603050405020304" pitchFamily="18" charset="0"/>
                <a:cs typeface="Times New Roman" panose="02020603050405020304" pitchFamily="18" charset="0"/>
              </a:rPr>
              <a:t>viewers to </a:t>
            </a:r>
            <a:r>
              <a:rPr lang="en-US" sz="3000" dirty="0">
                <a:solidFill>
                  <a:srgbClr val="FF0000"/>
                </a:solidFill>
                <a:latin typeface="Times New Roman" panose="02020603050405020304" pitchFamily="18" charset="0"/>
                <a:cs typeface="Times New Roman" panose="02020603050405020304" pitchFamily="18" charset="0"/>
              </a:rPr>
              <a:t>request immediate access to video content on their PCs or TVs</a:t>
            </a:r>
            <a:r>
              <a:rPr lang="en-US" sz="3000" dirty="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3000" dirty="0" smtClean="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A175A808-2ECD-4FDD-B2CC-3B884FB26A8A}" type="datetime1">
              <a:rPr lang="en-US" smtClean="0"/>
              <a:t>6/7/2019</a:t>
            </a:fld>
            <a:endParaRPr lang="en-US"/>
          </a:p>
        </p:txBody>
      </p:sp>
      <p:sp>
        <p:nvSpPr>
          <p:cNvPr id="3" name="Slide Number Placeholder 2"/>
          <p:cNvSpPr>
            <a:spLocks noGrp="1"/>
          </p:cNvSpPr>
          <p:nvPr>
            <p:ph type="sldNum" sz="quarter" idx="12"/>
          </p:nvPr>
        </p:nvSpPr>
        <p:spPr/>
        <p:txBody>
          <a:bodyPr/>
          <a:lstStyle/>
          <a:p>
            <a:fld id="{6490ED8B-1F03-4AD3-9380-1F12AA0D6174}" type="slidenum">
              <a:rPr lang="en-US" smtClean="0"/>
              <a:t>3</a:t>
            </a:fld>
            <a:endParaRPr lang="en-US"/>
          </a:p>
        </p:txBody>
      </p:sp>
    </p:spTree>
    <p:extLst>
      <p:ext uri="{BB962C8B-B14F-4D97-AF65-F5344CB8AC3E}">
        <p14:creationId xmlns:p14="http://schemas.microsoft.com/office/powerpoint/2010/main" val="3351831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1543238"/>
            <a:ext cx="7886701" cy="1796806"/>
          </a:xfrm>
        </p:spPr>
        <p:txBody>
          <a:bodyPr>
            <a:normAutofit/>
          </a:bodyPr>
          <a:lstStyle/>
          <a:p>
            <a:pPr lvl="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Interactive video on demand (</a:t>
            </a:r>
            <a:r>
              <a:rPr lang="en-US" sz="3000" dirty="0" err="1">
                <a:latin typeface="Times New Roman" panose="02020603050405020304" pitchFamily="18" charset="0"/>
                <a:cs typeface="Times New Roman" panose="02020603050405020304" pitchFamily="18" charset="0"/>
              </a:rPr>
              <a:t>iVOD</a:t>
            </a:r>
            <a:r>
              <a:rPr lang="en-US" sz="3000" dirty="0">
                <a:latin typeface="Times New Roman" panose="02020603050405020304" pitchFamily="18" charset="0"/>
                <a:cs typeface="Times New Roman" panose="02020603050405020304" pitchFamily="18" charset="0"/>
              </a:rPr>
              <a:t>)</a:t>
            </a:r>
          </a:p>
          <a:p>
            <a:pPr lvl="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Near video on demand (</a:t>
            </a:r>
            <a:r>
              <a:rPr lang="en-US" sz="3000" dirty="0" err="1">
                <a:latin typeface="Times New Roman" panose="02020603050405020304" pitchFamily="18" charset="0"/>
                <a:cs typeface="Times New Roman" panose="02020603050405020304" pitchFamily="18" charset="0"/>
              </a:rPr>
              <a:t>nVOD</a:t>
            </a:r>
            <a:r>
              <a:rPr lang="en-US" sz="3000" dirty="0">
                <a:latin typeface="Times New Roman" panose="02020603050405020304" pitchFamily="18" charset="0"/>
                <a:cs typeface="Times New Roman" panose="02020603050405020304" pitchFamily="18" charset="0"/>
              </a:rPr>
              <a:t>) </a:t>
            </a:r>
          </a:p>
          <a:p>
            <a:pPr lvl="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Push video on demand (</a:t>
            </a:r>
            <a:r>
              <a:rPr lang="en-US" sz="3000" dirty="0" err="1">
                <a:latin typeface="Times New Roman" panose="02020603050405020304" pitchFamily="18" charset="0"/>
                <a:cs typeface="Times New Roman" panose="02020603050405020304" pitchFamily="18" charset="0"/>
              </a:rPr>
              <a:t>pVOD</a:t>
            </a:r>
            <a:r>
              <a:rPr lang="en-US" sz="3000" dirty="0" smtClean="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628649" y="365126"/>
            <a:ext cx="8300197" cy="130541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200" b="1" dirty="0" smtClean="0">
                <a:latin typeface="Times New Roman" panose="02020603050405020304" pitchFamily="18" charset="0"/>
                <a:cs typeface="Times New Roman" panose="02020603050405020304" pitchFamily="18" charset="0"/>
              </a:rPr>
              <a:t>Common options for implementing </a:t>
            </a:r>
            <a:r>
              <a:rPr lang="en-US" sz="4200" b="1" dirty="0" err="1" smtClean="0">
                <a:latin typeface="Times New Roman" panose="02020603050405020304" pitchFamily="18" charset="0"/>
                <a:cs typeface="Times New Roman" panose="02020603050405020304" pitchFamily="18" charset="0"/>
              </a:rPr>
              <a:t>VoD</a:t>
            </a:r>
            <a:endParaRPr lang="en-US" sz="4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499692" y="2922477"/>
            <a:ext cx="1874232" cy="9595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200" b="1" dirty="0" smtClean="0">
                <a:latin typeface="Times New Roman" panose="02020603050405020304" pitchFamily="18" charset="0"/>
                <a:cs typeface="Times New Roman" panose="02020603050405020304" pitchFamily="18" charset="0"/>
              </a:rPr>
              <a:t>Types</a:t>
            </a:r>
          </a:p>
        </p:txBody>
      </p:sp>
      <p:sp>
        <p:nvSpPr>
          <p:cNvPr id="7" name="Content Placeholder 2"/>
          <p:cNvSpPr txBox="1">
            <a:spLocks/>
          </p:cNvSpPr>
          <p:nvPr/>
        </p:nvSpPr>
        <p:spPr>
          <a:xfrm>
            <a:off x="622787" y="3850270"/>
            <a:ext cx="8306059" cy="22412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Advertising Video on Demand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AVoD</a:t>
            </a:r>
            <a:r>
              <a:rPr lang="en-US" sz="2000" dirty="0" smtClean="0">
                <a:latin typeface="Times New Roman" panose="02020603050405020304" pitchFamily="18" charset="0"/>
                <a:cs typeface="Times New Roman" panose="02020603050405020304" pitchFamily="18" charset="0"/>
              </a:rPr>
              <a:t>)(YouTube)</a:t>
            </a:r>
          </a:p>
          <a:p>
            <a:pPr lvl="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Subscription Video on Demand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SVoD</a:t>
            </a:r>
            <a:r>
              <a:rPr lang="en-US" sz="2000" dirty="0" smtClean="0">
                <a:latin typeface="Times New Roman" panose="02020603050405020304" pitchFamily="18" charset="0"/>
                <a:cs typeface="Times New Roman" panose="02020603050405020304" pitchFamily="18" charset="0"/>
              </a:rPr>
              <a:t>)(Netflix, Hulu)</a:t>
            </a:r>
            <a:endParaRPr lang="en-US" sz="2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Transactional Video on </a:t>
            </a:r>
            <a:r>
              <a:rPr lang="en-US" sz="2000" dirty="0">
                <a:latin typeface="Times New Roman" panose="02020603050405020304" pitchFamily="18" charset="0"/>
                <a:cs typeface="Times New Roman" panose="02020603050405020304" pitchFamily="18" charset="0"/>
              </a:rPr>
              <a:t>Demand (</a:t>
            </a:r>
            <a:r>
              <a:rPr lang="en-US" sz="2000" dirty="0" err="1">
                <a:latin typeface="Times New Roman" panose="02020603050405020304" pitchFamily="18" charset="0"/>
                <a:cs typeface="Times New Roman" panose="02020603050405020304" pitchFamily="18" charset="0"/>
              </a:rPr>
              <a:t>TVoD</a:t>
            </a:r>
            <a:r>
              <a:rPr lang="en-US" sz="2000" dirty="0" smtClean="0">
                <a:latin typeface="Times New Roman" panose="02020603050405020304" pitchFamily="18" charset="0"/>
                <a:cs typeface="Times New Roman" panose="02020603050405020304" pitchFamily="18" charset="0"/>
              </a:rPr>
              <a:t>)(30 days free iTunes)</a:t>
            </a:r>
            <a:endParaRPr lang="en-US" sz="2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Electronic Sell-Through</a:t>
            </a:r>
            <a:r>
              <a:rPr lang="en-US" sz="2000" dirty="0">
                <a:latin typeface="Times New Roman" panose="02020603050405020304" pitchFamily="18" charset="0"/>
                <a:cs typeface="Times New Roman" panose="02020603050405020304" pitchFamily="18" charset="0"/>
              </a:rPr>
              <a:t> (EST</a:t>
            </a:r>
            <a:r>
              <a:rPr lang="en-US" sz="2000" dirty="0" smtClean="0">
                <a:latin typeface="Times New Roman" panose="02020603050405020304" pitchFamily="18" charset="0"/>
                <a:cs typeface="Times New Roman" panose="02020603050405020304" pitchFamily="18" charset="0"/>
              </a:rPr>
              <a:t>)(buying iTunes)</a:t>
            </a:r>
            <a:endParaRPr lang="en-US" sz="20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0C44051E-BA23-4C75-BBA8-6EA64200E818}" type="datetime1">
              <a:rPr lang="en-US" smtClean="0"/>
              <a:t>6/7/2019</a:t>
            </a:fld>
            <a:endParaRPr lang="en-US"/>
          </a:p>
        </p:txBody>
      </p:sp>
      <p:sp>
        <p:nvSpPr>
          <p:cNvPr id="5" name="Slide Number Placeholder 4"/>
          <p:cNvSpPr>
            <a:spLocks noGrp="1"/>
          </p:cNvSpPr>
          <p:nvPr>
            <p:ph type="sldNum" sz="quarter" idx="12"/>
          </p:nvPr>
        </p:nvSpPr>
        <p:spPr/>
        <p:txBody>
          <a:bodyPr/>
          <a:lstStyle/>
          <a:p>
            <a:fld id="{6490ED8B-1F03-4AD3-9380-1F12AA0D6174}" type="slidenum">
              <a:rPr lang="en-US" smtClean="0"/>
              <a:t>4</a:t>
            </a:fld>
            <a:endParaRPr lang="en-US"/>
          </a:p>
        </p:txBody>
      </p:sp>
    </p:spTree>
    <p:extLst>
      <p:ext uri="{BB962C8B-B14F-4D97-AF65-F5344CB8AC3E}">
        <p14:creationId xmlns:p14="http://schemas.microsoft.com/office/powerpoint/2010/main" val="294573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8310" y="540974"/>
            <a:ext cx="6264520" cy="7251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200" b="1" dirty="0">
                <a:latin typeface="Times New Roman" panose="02020603050405020304" pitchFamily="18" charset="0"/>
                <a:cs typeface="Times New Roman" panose="02020603050405020304" pitchFamily="18" charset="0"/>
              </a:rPr>
              <a:t>Devices for </a:t>
            </a:r>
            <a:r>
              <a:rPr lang="en-US" sz="4200" b="1" dirty="0" err="1">
                <a:latin typeface="Times New Roman" panose="02020603050405020304" pitchFamily="18" charset="0"/>
                <a:cs typeface="Times New Roman" panose="02020603050405020304" pitchFamily="18" charset="0"/>
              </a:rPr>
              <a:t>VoD</a:t>
            </a:r>
            <a:r>
              <a:rPr lang="en-US" sz="4200" b="1" dirty="0">
                <a:latin typeface="Times New Roman" panose="02020603050405020304" pitchFamily="18" charset="0"/>
                <a:cs typeface="Times New Roman" panose="02020603050405020304" pitchFamily="18" charset="0"/>
              </a:rPr>
              <a:t> </a:t>
            </a:r>
            <a:r>
              <a:rPr lang="en-US" sz="4200" b="1" dirty="0" smtClean="0">
                <a:latin typeface="Times New Roman" panose="02020603050405020304" pitchFamily="18" charset="0"/>
                <a:cs typeface="Times New Roman" panose="02020603050405020304" pitchFamily="18" charset="0"/>
              </a:rPr>
              <a:t>Playback</a:t>
            </a:r>
            <a:endParaRPr lang="en-US" sz="4200"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628649" y="1543238"/>
            <a:ext cx="8216413" cy="3714562"/>
          </a:xfrm>
        </p:spPr>
        <p:txBody>
          <a:bodyPr>
            <a:noAutofit/>
          </a:bodyPr>
          <a:lstStyle/>
          <a:p>
            <a:pPr lvl="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TV (Smart TV, TV Stick)</a:t>
            </a:r>
          </a:p>
          <a:p>
            <a:pPr lvl="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PCs and Laptops</a:t>
            </a:r>
          </a:p>
          <a:p>
            <a:pPr lvl="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Tablets and Smartphones</a:t>
            </a:r>
          </a:p>
          <a:p>
            <a:pPr lvl="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Gaming consoles</a:t>
            </a:r>
          </a:p>
          <a:p>
            <a:pPr lvl="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DVR</a:t>
            </a:r>
          </a:p>
          <a:p>
            <a:pPr lvl="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Set-Top-Box</a:t>
            </a:r>
          </a:p>
        </p:txBody>
      </p:sp>
      <p:sp>
        <p:nvSpPr>
          <p:cNvPr id="2" name="Date Placeholder 1"/>
          <p:cNvSpPr>
            <a:spLocks noGrp="1"/>
          </p:cNvSpPr>
          <p:nvPr>
            <p:ph type="dt" sz="half" idx="10"/>
          </p:nvPr>
        </p:nvSpPr>
        <p:spPr/>
        <p:txBody>
          <a:bodyPr/>
          <a:lstStyle/>
          <a:p>
            <a:fld id="{27A1BCF5-99D9-4126-89C3-ED4C41C9B68A}" type="datetime1">
              <a:rPr lang="en-US" smtClean="0"/>
              <a:t>6/7/2019</a:t>
            </a:fld>
            <a:endParaRPr lang="en-US"/>
          </a:p>
        </p:txBody>
      </p:sp>
      <p:sp>
        <p:nvSpPr>
          <p:cNvPr id="3" name="Slide Number Placeholder 2"/>
          <p:cNvSpPr>
            <a:spLocks noGrp="1"/>
          </p:cNvSpPr>
          <p:nvPr>
            <p:ph type="sldNum" sz="quarter" idx="12"/>
          </p:nvPr>
        </p:nvSpPr>
        <p:spPr/>
        <p:txBody>
          <a:bodyPr/>
          <a:lstStyle/>
          <a:p>
            <a:fld id="{6490ED8B-1F03-4AD3-9380-1F12AA0D6174}" type="slidenum">
              <a:rPr lang="en-US" smtClean="0"/>
              <a:t>5</a:t>
            </a:fld>
            <a:endParaRPr lang="en-US"/>
          </a:p>
        </p:txBody>
      </p:sp>
    </p:spTree>
    <p:extLst>
      <p:ext uri="{BB962C8B-B14F-4D97-AF65-F5344CB8AC3E}">
        <p14:creationId xmlns:p14="http://schemas.microsoft.com/office/powerpoint/2010/main" val="1920117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does VOD works?</a:t>
            </a:r>
            <a:endParaRPr lang="en-US" b="1" dirty="0"/>
          </a:p>
        </p:txBody>
      </p:sp>
      <p:sp>
        <p:nvSpPr>
          <p:cNvPr id="3" name="Content Placeholder 2"/>
          <p:cNvSpPr>
            <a:spLocks noGrp="1"/>
          </p:cNvSpPr>
          <p:nvPr>
            <p:ph idx="1"/>
          </p:nvPr>
        </p:nvSpPr>
        <p:spPr/>
        <p:txBody>
          <a:bodyPr/>
          <a:lstStyle/>
          <a:p>
            <a:pPr>
              <a:buFont typeface="+mj-lt"/>
              <a:buAutoNum type="arabicPeriod"/>
            </a:pPr>
            <a:r>
              <a:rPr lang="en-US" dirty="0">
                <a:solidFill>
                  <a:srgbClr val="333333"/>
                </a:solidFill>
                <a:latin typeface="q_serif"/>
              </a:rPr>
              <a:t>Every VOD service provider stores all their entire catalogue on their own servers.</a:t>
            </a:r>
          </a:p>
          <a:p>
            <a:pPr>
              <a:buFont typeface="+mj-lt"/>
              <a:buAutoNum type="arabicPeriod"/>
            </a:pPr>
            <a:r>
              <a:rPr lang="en-US" dirty="0">
                <a:solidFill>
                  <a:srgbClr val="333333"/>
                </a:solidFill>
                <a:latin typeface="q_serif"/>
              </a:rPr>
              <a:t>The VOD service provider’s streaming algorithms transmit the video data to the end user using real-time streaming protocol.</a:t>
            </a:r>
          </a:p>
          <a:p>
            <a:pPr>
              <a:buFont typeface="+mj-lt"/>
              <a:buAutoNum type="arabicPeriod"/>
            </a:pPr>
            <a:r>
              <a:rPr lang="en-US" dirty="0">
                <a:solidFill>
                  <a:srgbClr val="333333"/>
                </a:solidFill>
                <a:latin typeface="q_serif"/>
              </a:rPr>
              <a:t>The end user receives the video over the internet as transmitted by the service provider.</a:t>
            </a:r>
          </a:p>
          <a:p>
            <a:pPr marL="0" indent="0">
              <a:buNone/>
            </a:pPr>
            <a:endParaRPr lang="en-US" dirty="0"/>
          </a:p>
        </p:txBody>
      </p:sp>
      <p:sp>
        <p:nvSpPr>
          <p:cNvPr id="4" name="Date Placeholder 3"/>
          <p:cNvSpPr>
            <a:spLocks noGrp="1"/>
          </p:cNvSpPr>
          <p:nvPr>
            <p:ph type="dt" sz="half" idx="10"/>
          </p:nvPr>
        </p:nvSpPr>
        <p:spPr/>
        <p:txBody>
          <a:bodyPr/>
          <a:lstStyle/>
          <a:p>
            <a:fld id="{0C1DAFF7-2C67-47F4-9801-7CFAEB9C570E}" type="datetime1">
              <a:rPr lang="en-US" smtClean="0"/>
              <a:t>6/7/2019</a:t>
            </a:fld>
            <a:endParaRPr lang="en-US"/>
          </a:p>
        </p:txBody>
      </p:sp>
      <p:sp>
        <p:nvSpPr>
          <p:cNvPr id="5" name="Slide Number Placeholder 4"/>
          <p:cNvSpPr>
            <a:spLocks noGrp="1"/>
          </p:cNvSpPr>
          <p:nvPr>
            <p:ph type="sldNum" sz="quarter" idx="12"/>
          </p:nvPr>
        </p:nvSpPr>
        <p:spPr/>
        <p:txBody>
          <a:bodyPr/>
          <a:lstStyle/>
          <a:p>
            <a:fld id="{6490ED8B-1F03-4AD3-9380-1F12AA0D6174}" type="slidenum">
              <a:rPr lang="en-US" smtClean="0"/>
              <a:t>6</a:t>
            </a:fld>
            <a:endParaRPr lang="en-US"/>
          </a:p>
        </p:txBody>
      </p:sp>
    </p:spTree>
    <p:extLst>
      <p:ext uri="{BB962C8B-B14F-4D97-AF65-F5344CB8AC3E}">
        <p14:creationId xmlns:p14="http://schemas.microsoft.com/office/powerpoint/2010/main" val="3917505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540" y="365126"/>
            <a:ext cx="8273810" cy="1325563"/>
          </a:xfrm>
        </p:spPr>
        <p:txBody>
          <a:bodyPr/>
          <a:lstStyle/>
          <a:p>
            <a:r>
              <a:rPr lang="en-US" b="1" dirty="0" smtClean="0"/>
              <a:t>Step include in requesting a movie</a:t>
            </a:r>
            <a:endParaRPr lang="en-US" b="1" dirty="0"/>
          </a:p>
        </p:txBody>
      </p:sp>
      <p:sp>
        <p:nvSpPr>
          <p:cNvPr id="3" name="Content Placeholder 2"/>
          <p:cNvSpPr>
            <a:spLocks noGrp="1"/>
          </p:cNvSpPr>
          <p:nvPr>
            <p:ph idx="1"/>
          </p:nvPr>
        </p:nvSpPr>
        <p:spPr/>
        <p:txBody>
          <a:bodyPr>
            <a:normAutofit fontScale="92500" lnSpcReduction="20000"/>
          </a:bodyPr>
          <a:lstStyle/>
          <a:p>
            <a:pPr marL="0" lvl="0" indent="0" eaLnBrk="0" fontAlgn="base" hangingPunct="0">
              <a:lnSpc>
                <a:spcPct val="100000"/>
              </a:lnSpc>
              <a:spcBef>
                <a:spcPct val="0"/>
              </a:spcBef>
              <a:spcAft>
                <a:spcPct val="0"/>
              </a:spcAft>
              <a:buNone/>
            </a:pPr>
            <a:r>
              <a:rPr lang="en-US" altLang="en-US" dirty="0">
                <a:solidFill>
                  <a:srgbClr val="000000"/>
                </a:solidFill>
                <a:latin typeface="Symbol" panose="05050102010706020507" pitchFamily="18" charset="2"/>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First, the movie has to be digitized and compressed, and distributed to the video server. </a:t>
            </a:r>
            <a:endParaRPr lang="en-US" altLang="en-US" dirty="0"/>
          </a:p>
          <a:p>
            <a:pPr marL="0" lvl="0" indent="0"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 </a:t>
            </a:r>
            <a:endParaRPr lang="en-US" altLang="en-US" dirty="0"/>
          </a:p>
          <a:p>
            <a:pPr marL="0" lvl="0" indent="0" eaLnBrk="0" fontAlgn="base" hangingPunct="0">
              <a:lnSpc>
                <a:spcPct val="100000"/>
              </a:lnSpc>
              <a:spcBef>
                <a:spcPct val="0"/>
              </a:spcBef>
              <a:spcAft>
                <a:spcPct val="0"/>
              </a:spcAft>
              <a:buNone/>
            </a:pPr>
            <a:r>
              <a:rPr lang="en-US" altLang="en-US" dirty="0">
                <a:solidFill>
                  <a:srgbClr val="000000"/>
                </a:solidFill>
                <a:latin typeface="Symbol" panose="05050102010706020507" pitchFamily="18" charset="2"/>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Information about the movie has to be added both to the management system (e.g. during what period does our contract with the studio allow us to play the movie), and to the list of movies from which the customer makes a selection (e.g. title, stars, cost, etc.). </a:t>
            </a:r>
            <a:endParaRPr lang="en-US" altLang="en-US" dirty="0"/>
          </a:p>
          <a:p>
            <a:pPr marL="0" lvl="0" indent="0"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 </a:t>
            </a:r>
            <a:endParaRPr lang="en-US" altLang="en-US" dirty="0"/>
          </a:p>
          <a:p>
            <a:pPr marL="0" lvl="0" indent="0" eaLnBrk="0" fontAlgn="base" hangingPunct="0">
              <a:lnSpc>
                <a:spcPct val="100000"/>
              </a:lnSpc>
              <a:spcBef>
                <a:spcPct val="0"/>
              </a:spcBef>
              <a:spcAft>
                <a:spcPct val="0"/>
              </a:spcAft>
              <a:buNone/>
            </a:pPr>
            <a:r>
              <a:rPr lang="en-US" altLang="en-US" dirty="0">
                <a:solidFill>
                  <a:srgbClr val="000000"/>
                </a:solidFill>
                <a:latin typeface="Symbol" panose="05050102010706020507" pitchFamily="18" charset="2"/>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When the customer selects the VOD “channel” on the STB, we have to make sure that the application that displays the VOD information is loaded on the STB. </a:t>
            </a:r>
            <a:endParaRPr lang="en-US" altLang="en-US" dirty="0"/>
          </a:p>
        </p:txBody>
      </p:sp>
      <p:sp>
        <p:nvSpPr>
          <p:cNvPr id="4" name="Date Placeholder 3"/>
          <p:cNvSpPr>
            <a:spLocks noGrp="1"/>
          </p:cNvSpPr>
          <p:nvPr>
            <p:ph type="dt" sz="half" idx="10"/>
          </p:nvPr>
        </p:nvSpPr>
        <p:spPr/>
        <p:txBody>
          <a:bodyPr/>
          <a:lstStyle/>
          <a:p>
            <a:fld id="{0C1DAFF7-2C67-47F4-9801-7CFAEB9C570E}" type="datetime1">
              <a:rPr lang="en-US" smtClean="0"/>
              <a:t>6/7/2019</a:t>
            </a:fld>
            <a:endParaRPr lang="en-US"/>
          </a:p>
        </p:txBody>
      </p:sp>
      <p:sp>
        <p:nvSpPr>
          <p:cNvPr id="5" name="Slide Number Placeholder 4"/>
          <p:cNvSpPr>
            <a:spLocks noGrp="1"/>
          </p:cNvSpPr>
          <p:nvPr>
            <p:ph type="sldNum" sz="quarter" idx="12"/>
          </p:nvPr>
        </p:nvSpPr>
        <p:spPr/>
        <p:txBody>
          <a:bodyPr/>
          <a:lstStyle/>
          <a:p>
            <a:fld id="{6490ED8B-1F03-4AD3-9380-1F12AA0D6174}" type="slidenum">
              <a:rPr lang="en-US" smtClean="0"/>
              <a:t>7</a:t>
            </a:fld>
            <a:endParaRPr lang="en-US"/>
          </a:p>
        </p:txBody>
      </p:sp>
    </p:spTree>
    <p:extLst>
      <p:ext uri="{BB962C8B-B14F-4D97-AF65-F5344CB8AC3E}">
        <p14:creationId xmlns:p14="http://schemas.microsoft.com/office/powerpoint/2010/main" val="1160126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110" y="566168"/>
            <a:ext cx="7886700" cy="5455069"/>
          </a:xfrm>
        </p:spPr>
        <p:txBody>
          <a:bodyPr>
            <a:normAutofit fontScale="92500" lnSpcReduction="20000"/>
          </a:bodyPr>
          <a:lstStyle/>
          <a:p>
            <a:pPr marL="0" lvl="0" indent="0"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 </a:t>
            </a:r>
            <a:endParaRPr lang="en-US" altLang="en-US" dirty="0"/>
          </a:p>
          <a:p>
            <a:pPr marL="0" lvl="0" indent="0" eaLnBrk="0" fontAlgn="base" hangingPunct="0">
              <a:lnSpc>
                <a:spcPct val="100000"/>
              </a:lnSpc>
              <a:spcBef>
                <a:spcPct val="0"/>
              </a:spcBef>
              <a:spcAft>
                <a:spcPct val="0"/>
              </a:spcAft>
              <a:buNone/>
            </a:pPr>
            <a:r>
              <a:rPr lang="en-US" altLang="en-US" dirty="0">
                <a:solidFill>
                  <a:srgbClr val="000000"/>
                </a:solidFill>
                <a:latin typeface="Symbol" panose="05050102010706020507" pitchFamily="18" charset="2"/>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When the customer chooses a movie, we have to make sure that there are no account problems that would make it a poor business decision to deliver the movie, and that we have enough bandwidth at this moment to deliver it. </a:t>
            </a:r>
            <a:endParaRPr lang="en-US" altLang="en-US" dirty="0"/>
          </a:p>
          <a:p>
            <a:pPr marL="0" lvl="0" indent="0"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 </a:t>
            </a:r>
            <a:endParaRPr lang="en-US" altLang="en-US" dirty="0"/>
          </a:p>
          <a:p>
            <a:pPr marL="0" lvl="0" indent="0" eaLnBrk="0" fontAlgn="base" hangingPunct="0">
              <a:lnSpc>
                <a:spcPct val="100000"/>
              </a:lnSpc>
              <a:spcBef>
                <a:spcPct val="0"/>
              </a:spcBef>
              <a:spcAft>
                <a:spcPct val="0"/>
              </a:spcAft>
              <a:buNone/>
            </a:pPr>
            <a:r>
              <a:rPr lang="en-US" altLang="en-US" dirty="0">
                <a:solidFill>
                  <a:srgbClr val="000000"/>
                </a:solidFill>
                <a:latin typeface="Symbol" panose="05050102010706020507" pitchFamily="18" charset="2"/>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smtClean="0">
                <a:solidFill>
                  <a:srgbClr val="000000"/>
                </a:solidFill>
                <a:latin typeface="Times New Roman" panose="02020603050405020304" pitchFamily="18" charset="0"/>
                <a:cs typeface="Times New Roman" panose="02020603050405020304" pitchFamily="18" charset="0"/>
              </a:rPr>
              <a:t>Then </a:t>
            </a:r>
            <a:r>
              <a:rPr lang="en-US" altLang="en-US" dirty="0">
                <a:solidFill>
                  <a:srgbClr val="000000"/>
                </a:solidFill>
                <a:latin typeface="Times New Roman" panose="02020603050405020304" pitchFamily="18" charset="0"/>
                <a:cs typeface="Times New Roman" panose="02020603050405020304" pitchFamily="18" charset="0"/>
              </a:rPr>
              <a:t>we have to allocate the resources for the delivery, and set up the protection scheme which allows only that subscriber to view the movie. </a:t>
            </a:r>
            <a:endParaRPr lang="en-US" altLang="en-US" dirty="0"/>
          </a:p>
          <a:p>
            <a:pPr marL="0" lvl="0" indent="0"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 </a:t>
            </a:r>
            <a:endParaRPr lang="en-US" altLang="en-US" dirty="0"/>
          </a:p>
          <a:p>
            <a:pPr marL="0" lvl="0" indent="0" eaLnBrk="0" fontAlgn="base" hangingPunct="0">
              <a:lnSpc>
                <a:spcPct val="100000"/>
              </a:lnSpc>
              <a:spcBef>
                <a:spcPct val="0"/>
              </a:spcBef>
              <a:spcAft>
                <a:spcPct val="0"/>
              </a:spcAft>
              <a:buNone/>
            </a:pPr>
            <a:r>
              <a:rPr lang="en-US" altLang="en-US" dirty="0">
                <a:solidFill>
                  <a:srgbClr val="000000"/>
                </a:solidFill>
                <a:latin typeface="Symbol" panose="05050102010706020507" pitchFamily="18" charset="2"/>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Now we can start delivering the movie</a:t>
            </a:r>
            <a:r>
              <a:rPr lang="en-US" altLang="en-US" dirty="0" smtClean="0">
                <a:solidFill>
                  <a:srgbClr val="000000"/>
                </a:solidFill>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None/>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Symbol" panose="05050102010706020507" pitchFamily="18" charset="2"/>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smtClean="0">
                <a:solidFill>
                  <a:srgbClr val="000000"/>
                </a:solidFill>
                <a:latin typeface="Times New Roman" panose="02020603050405020304" pitchFamily="18" charset="0"/>
                <a:cs typeface="Times New Roman" panose="02020603050405020304" pitchFamily="18" charset="0"/>
              </a:rPr>
              <a:t>And </a:t>
            </a:r>
            <a:r>
              <a:rPr lang="en-US" altLang="en-US" dirty="0">
                <a:solidFill>
                  <a:srgbClr val="000000"/>
                </a:solidFill>
                <a:latin typeface="Times New Roman" panose="02020603050405020304" pitchFamily="18" charset="0"/>
                <a:cs typeface="Times New Roman" panose="02020603050405020304" pitchFamily="18" charset="0"/>
              </a:rPr>
              <a:t>if they don’t finish the movie, we need to keep it on a list of movies that that subscriber is entitled to continue to view during the period for which it was purchased.</a:t>
            </a:r>
          </a:p>
          <a:p>
            <a:pPr marL="0" lvl="0" indent="0" eaLnBrk="0" fontAlgn="base" hangingPunct="0">
              <a:lnSpc>
                <a:spcPct val="100000"/>
              </a:lnSpc>
              <a:spcBef>
                <a:spcPct val="0"/>
              </a:spcBef>
              <a:spcAft>
                <a:spcPct val="0"/>
              </a:spcAft>
              <a:buNone/>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en-US" dirty="0">
              <a:solidFill>
                <a:srgbClr val="000000"/>
              </a:solidFill>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Date Placeholder 3"/>
          <p:cNvSpPr>
            <a:spLocks noGrp="1"/>
          </p:cNvSpPr>
          <p:nvPr>
            <p:ph type="dt" sz="half" idx="10"/>
          </p:nvPr>
        </p:nvSpPr>
        <p:spPr/>
        <p:txBody>
          <a:bodyPr/>
          <a:lstStyle/>
          <a:p>
            <a:fld id="{0C1DAFF7-2C67-47F4-9801-7CFAEB9C570E}" type="datetime1">
              <a:rPr lang="en-US" smtClean="0"/>
              <a:t>6/7/2019</a:t>
            </a:fld>
            <a:endParaRPr lang="en-US"/>
          </a:p>
        </p:txBody>
      </p:sp>
      <p:sp>
        <p:nvSpPr>
          <p:cNvPr id="5" name="Slide Number Placeholder 4"/>
          <p:cNvSpPr>
            <a:spLocks noGrp="1"/>
          </p:cNvSpPr>
          <p:nvPr>
            <p:ph type="sldNum" sz="quarter" idx="12"/>
          </p:nvPr>
        </p:nvSpPr>
        <p:spPr/>
        <p:txBody>
          <a:bodyPr/>
          <a:lstStyle/>
          <a:p>
            <a:fld id="{6490ED8B-1F03-4AD3-9380-1F12AA0D6174}" type="slidenum">
              <a:rPr lang="en-US" smtClean="0"/>
              <a:t>8</a:t>
            </a:fld>
            <a:endParaRPr lang="en-US"/>
          </a:p>
        </p:txBody>
      </p:sp>
    </p:spTree>
    <p:extLst>
      <p:ext uri="{BB962C8B-B14F-4D97-AF65-F5344CB8AC3E}">
        <p14:creationId xmlns:p14="http://schemas.microsoft.com/office/powerpoint/2010/main" val="4029713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1DAFF7-2C67-47F4-9801-7CFAEB9C570E}" type="datetime1">
              <a:rPr lang="en-US" smtClean="0"/>
              <a:t>6/7/2019</a:t>
            </a:fld>
            <a:endParaRPr lang="en-US"/>
          </a:p>
        </p:txBody>
      </p:sp>
      <p:sp>
        <p:nvSpPr>
          <p:cNvPr id="5" name="Slide Number Placeholder 4"/>
          <p:cNvSpPr>
            <a:spLocks noGrp="1"/>
          </p:cNvSpPr>
          <p:nvPr>
            <p:ph type="sldNum" sz="quarter" idx="12"/>
          </p:nvPr>
        </p:nvSpPr>
        <p:spPr/>
        <p:txBody>
          <a:bodyPr/>
          <a:lstStyle/>
          <a:p>
            <a:fld id="{6490ED8B-1F03-4AD3-9380-1F12AA0D6174}" type="slidenum">
              <a:rPr lang="en-US" smtClean="0"/>
              <a:t>9</a:t>
            </a:fld>
            <a:endParaRPr lang="en-US"/>
          </a:p>
        </p:txBody>
      </p:sp>
      <p:sp>
        <p:nvSpPr>
          <p:cNvPr id="6" name="Title 1"/>
          <p:cNvSpPr txBox="1">
            <a:spLocks/>
          </p:cNvSpPr>
          <p:nvPr/>
        </p:nvSpPr>
        <p:spPr>
          <a:xfrm>
            <a:off x="558310" y="540974"/>
            <a:ext cx="4887749" cy="65581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200" b="1" dirty="0" smtClean="0">
                <a:latin typeface="Times New Roman" panose="02020603050405020304" pitchFamily="18" charset="0"/>
                <a:cs typeface="Times New Roman" panose="02020603050405020304" pitchFamily="18" charset="0"/>
              </a:rPr>
              <a:t>Applications of </a:t>
            </a:r>
            <a:r>
              <a:rPr lang="en-US" sz="4200" b="1" dirty="0" err="1" smtClean="0">
                <a:latin typeface="Times New Roman" panose="02020603050405020304" pitchFamily="18" charset="0"/>
                <a:cs typeface="Times New Roman" panose="02020603050405020304" pitchFamily="18" charset="0"/>
              </a:rPr>
              <a:t>VoD</a:t>
            </a:r>
            <a:endParaRPr lang="en-US" sz="4200"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628650" y="1650814"/>
            <a:ext cx="8216413" cy="3714562"/>
          </a:xfrm>
        </p:spPr>
        <p:txBody>
          <a:bodyPr>
            <a:noAutofit/>
          </a:bodyPr>
          <a:lstStyle/>
          <a:p>
            <a:pPr lvl="0">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Video conference</a:t>
            </a:r>
          </a:p>
          <a:p>
            <a:pPr lvl="0">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Press events</a:t>
            </a:r>
          </a:p>
          <a:p>
            <a:pPr lvl="0">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Educational events</a:t>
            </a:r>
          </a:p>
          <a:p>
            <a:pPr lvl="0">
              <a:buFont typeface="Wingdings" panose="05000000000000000000" pitchFamily="2" charset="2"/>
              <a:buChar char="Ø"/>
            </a:pPr>
            <a:r>
              <a:rPr lang="en-US" sz="3000" dirty="0" smtClean="0">
                <a:latin typeface="Times New Roman" panose="02020603050405020304" pitchFamily="18" charset="0"/>
                <a:cs typeface="Times New Roman" panose="02020603050405020304" pitchFamily="18" charset="0"/>
              </a:rPr>
              <a:t>Interactive TV/set up box/streaming</a:t>
            </a:r>
          </a:p>
          <a:p>
            <a:pPr lvl="0">
              <a:buFont typeface="Wingdings" panose="05000000000000000000" pitchFamily="2" charset="2"/>
              <a:buChar char="Ø"/>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0106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TotalTime>
  <Words>669</Words>
  <Application>Microsoft Office PowerPoint</Application>
  <PresentationFormat>On-screen Show (4:3)</PresentationFormat>
  <Paragraphs>162</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Arial</vt:lpstr>
      <vt:lpstr>Calibri</vt:lpstr>
      <vt:lpstr>Calibri Light</vt:lpstr>
      <vt:lpstr>q_serif</vt:lpstr>
      <vt:lpstr>Symbol</vt:lpstr>
      <vt:lpstr>Times New Roman</vt:lpstr>
      <vt:lpstr>Wingdings</vt:lpstr>
      <vt:lpstr>Office Theme</vt:lpstr>
      <vt:lpstr>An Undertaking of Bhaktapur Municipaity</vt:lpstr>
      <vt:lpstr>PowerPoint Presentation</vt:lpstr>
      <vt:lpstr>PowerPoint Presentation</vt:lpstr>
      <vt:lpstr>PowerPoint Presentation</vt:lpstr>
      <vt:lpstr>PowerPoint Presentation</vt:lpstr>
      <vt:lpstr>How does VOD works?</vt:lpstr>
      <vt:lpstr>Step include in requesting a movie</vt:lpstr>
      <vt:lpstr>PowerPoint Presentation</vt:lpstr>
      <vt:lpstr>PowerPoint Presentation</vt:lpstr>
      <vt:lpstr>PowerPoint Presentation</vt:lpstr>
      <vt:lpstr>VIDEO CONFERINCING</vt:lpstr>
      <vt:lpstr>Introduction</vt:lpstr>
      <vt:lpstr>Objective</vt:lpstr>
      <vt:lpstr>How it works?</vt:lpstr>
      <vt:lpstr>How it works? (conti)</vt:lpstr>
      <vt:lpstr>How it works? (conti)</vt:lpstr>
      <vt:lpstr>How it works? (conti)</vt:lpstr>
      <vt:lpstr>Pros &amp; Cons of Video Conferencing</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CONFERINCING</dc:title>
  <dc:creator>Nabin Hyaunmikha</dc:creator>
  <cp:lastModifiedBy>Nabin Hyaunmikha</cp:lastModifiedBy>
  <cp:revision>32</cp:revision>
  <dcterms:created xsi:type="dcterms:W3CDTF">2019-06-05T13:59:17Z</dcterms:created>
  <dcterms:modified xsi:type="dcterms:W3CDTF">2019-06-07T06:17:13Z</dcterms:modified>
</cp:coreProperties>
</file>