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BB04A167-FCED-4056-9615-E6CED131CE02}" type="datetimeFigureOut">
              <a:rPr lang="en-US" smtClean="0"/>
              <a:t>9/4/2013</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9A6450F0-0578-464D-AF39-E16C6E718361}"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04A167-FCED-4056-9615-E6CED131CE02}" type="datetimeFigureOut">
              <a:rPr lang="en-US" smtClean="0"/>
              <a:t>9/4/2013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450F0-0578-464D-AF39-E16C6E71836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04A167-FCED-4056-9615-E6CED131CE02}" type="datetimeFigureOut">
              <a:rPr lang="en-US" smtClean="0"/>
              <a:t>9/4/2013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450F0-0578-464D-AF39-E16C6E718361}"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B04A167-FCED-4056-9615-E6CED131CE02}" type="datetimeFigureOut">
              <a:rPr lang="en-US" smtClean="0"/>
              <a:t>9/4/2013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6450F0-0578-464D-AF39-E16C6E718361}"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BB04A167-FCED-4056-9615-E6CED131CE02}" type="datetimeFigureOut">
              <a:rPr lang="en-US" smtClean="0"/>
              <a:t>9/4/2013</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9A6450F0-0578-464D-AF39-E16C6E718361}"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B04A167-FCED-4056-9615-E6CED131CE02}" type="datetimeFigureOut">
              <a:rPr lang="en-US" smtClean="0"/>
              <a:t>9/4/2013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6450F0-0578-464D-AF39-E16C6E718361}"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B04A167-FCED-4056-9615-E6CED131CE02}" type="datetimeFigureOut">
              <a:rPr lang="en-US" smtClean="0"/>
              <a:t>9/4/2013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6450F0-0578-464D-AF39-E16C6E718361}"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B04A167-FCED-4056-9615-E6CED131CE02}" type="datetimeFigureOut">
              <a:rPr lang="en-US" smtClean="0"/>
              <a:t>9/4/2013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6450F0-0578-464D-AF39-E16C6E718361}"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04A167-FCED-4056-9615-E6CED131CE02}" type="datetimeFigureOut">
              <a:rPr lang="en-US" smtClean="0"/>
              <a:t>9/4/2013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6450F0-0578-464D-AF39-E16C6E718361}"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B04A167-FCED-4056-9615-E6CED131CE02}" type="datetimeFigureOut">
              <a:rPr lang="en-US" smtClean="0"/>
              <a:t>9/4/2013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6450F0-0578-464D-AF39-E16C6E718361}"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B04A167-FCED-4056-9615-E6CED131CE02}" type="datetimeFigureOut">
              <a:rPr lang="en-US" smtClean="0"/>
              <a:t>9/4/2013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6450F0-0578-464D-AF39-E16C6E718361}"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B04A167-FCED-4056-9615-E6CED131CE02}" type="datetimeFigureOut">
              <a:rPr lang="en-US" smtClean="0"/>
              <a:t>9/4/2013</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9A6450F0-0578-464D-AF39-E16C6E718361}"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 Development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814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a:t>
            </a:r>
            <a:endParaRPr lang="en-US" dirty="0"/>
          </a:p>
        </p:txBody>
      </p:sp>
      <p:sp>
        <p:nvSpPr>
          <p:cNvPr id="3" name="Content Placeholder 2"/>
          <p:cNvSpPr>
            <a:spLocks noGrp="1"/>
          </p:cNvSpPr>
          <p:nvPr>
            <p:ph sz="quarter" idx="1"/>
          </p:nvPr>
        </p:nvSpPr>
        <p:spPr/>
        <p:txBody>
          <a:bodyPr/>
          <a:lstStyle/>
          <a:p>
            <a:pPr algn="just"/>
            <a:r>
              <a:rPr lang="en-US" dirty="0" smtClean="0"/>
              <a:t>This step is the process of transforming the program logic design documents into a computer language format.</a:t>
            </a:r>
          </a:p>
          <a:p>
            <a:pPr algn="just"/>
            <a:r>
              <a:rPr lang="en-US" dirty="0" smtClean="0"/>
              <a:t>This step translates the program design into computer instructions.</a:t>
            </a:r>
          </a:p>
          <a:p>
            <a:pPr algn="just"/>
            <a:r>
              <a:rPr lang="en-US" dirty="0" smtClean="0"/>
              <a:t>These instructions are the actual program.</a:t>
            </a:r>
          </a:p>
          <a:p>
            <a:pPr algn="just"/>
            <a:r>
              <a:rPr lang="en-US" dirty="0" smtClean="0"/>
              <a:t>During this step, the programmer eliminates all syntax and format errors from the program and all logic errors are detected and resolved during this process.</a:t>
            </a:r>
          </a:p>
          <a:p>
            <a:pPr algn="just"/>
            <a:r>
              <a:rPr lang="en-US" dirty="0" smtClean="0"/>
              <a:t>Some of the hints on programming style that will be useful, regardless of the particular language or processor involved are:</a:t>
            </a:r>
            <a:endParaRPr lang="en-US" dirty="0"/>
          </a:p>
        </p:txBody>
      </p:sp>
    </p:spTree>
    <p:extLst>
      <p:ext uri="{BB962C8B-B14F-4D97-AF65-F5344CB8AC3E}">
        <p14:creationId xmlns:p14="http://schemas.microsoft.com/office/powerpoint/2010/main" val="3068787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Hints for coding </a:t>
            </a:r>
            <a:endParaRPr lang="en-US" dirty="0"/>
          </a:p>
        </p:txBody>
      </p:sp>
      <p:sp>
        <p:nvSpPr>
          <p:cNvPr id="3" name="Content Placeholder 2"/>
          <p:cNvSpPr>
            <a:spLocks noGrp="1"/>
          </p:cNvSpPr>
          <p:nvPr>
            <p:ph sz="quarter" idx="1"/>
          </p:nvPr>
        </p:nvSpPr>
        <p:spPr>
          <a:xfrm>
            <a:off x="457200" y="1219200"/>
            <a:ext cx="8229600" cy="5562600"/>
          </a:xfrm>
        </p:spPr>
        <p:txBody>
          <a:bodyPr>
            <a:normAutofit fontScale="85000" lnSpcReduction="20000"/>
          </a:bodyPr>
          <a:lstStyle/>
          <a:p>
            <a:pPr algn="just"/>
            <a:r>
              <a:rPr lang="en-US" dirty="0" smtClean="0"/>
              <a:t>Use names instead of addresses or data: The use of names instead of specific memory addresses, constants, I/O device numbers </a:t>
            </a:r>
            <a:r>
              <a:rPr lang="en-US" dirty="0" err="1" smtClean="0"/>
              <a:t>etc</a:t>
            </a:r>
            <a:r>
              <a:rPr lang="en-US" dirty="0" smtClean="0"/>
              <a:t> can not only suggest the actual purpose but can make the program easier to change.</a:t>
            </a:r>
          </a:p>
          <a:p>
            <a:pPr algn="just"/>
            <a:r>
              <a:rPr lang="en-US" dirty="0" smtClean="0"/>
              <a:t>Use meaningful names and labels</a:t>
            </a:r>
          </a:p>
          <a:p>
            <a:pPr algn="just"/>
            <a:r>
              <a:rPr lang="en-US" dirty="0" smtClean="0"/>
              <a:t>Place definitions in groups at the start of the program: Definitions that are scattered throughout the program can greatly hinder debugging and documentation.</a:t>
            </a:r>
          </a:p>
          <a:p>
            <a:pPr algn="just"/>
            <a:r>
              <a:rPr lang="en-US" dirty="0" smtClean="0"/>
              <a:t>Keeps names and labels distinct: use of 0,1,2 </a:t>
            </a:r>
            <a:r>
              <a:rPr lang="en-US" dirty="0" err="1" smtClean="0"/>
              <a:t>vs</a:t>
            </a:r>
            <a:r>
              <a:rPr lang="en-US" dirty="0" smtClean="0"/>
              <a:t> letter </a:t>
            </a:r>
            <a:r>
              <a:rPr lang="en-US" dirty="0" err="1" smtClean="0"/>
              <a:t>o,I,z</a:t>
            </a:r>
            <a:r>
              <a:rPr lang="en-US" dirty="0" smtClean="0"/>
              <a:t>/use of MINI </a:t>
            </a:r>
            <a:r>
              <a:rPr lang="en-US" dirty="0" err="1" smtClean="0"/>
              <a:t>vs</a:t>
            </a:r>
            <a:r>
              <a:rPr lang="en-US" dirty="0" smtClean="0"/>
              <a:t> MIN1</a:t>
            </a:r>
          </a:p>
          <a:p>
            <a:pPr algn="just"/>
            <a:r>
              <a:rPr lang="en-US" dirty="0" smtClean="0"/>
              <a:t>Avoid jumps when possible: Jumps make programs difficult to follow and debug. Use loops.</a:t>
            </a:r>
          </a:p>
          <a:p>
            <a:pPr algn="just"/>
            <a:r>
              <a:rPr lang="en-US" dirty="0" smtClean="0"/>
              <a:t>Keep short modules</a:t>
            </a:r>
          </a:p>
          <a:p>
            <a:pPr algn="just"/>
            <a:r>
              <a:rPr lang="en-US" dirty="0" smtClean="0"/>
              <a:t>Make modules fairly general: A sort module that handle any number of elements will be no harder to write than one that handles specific number</a:t>
            </a:r>
          </a:p>
          <a:p>
            <a:pPr algn="just"/>
            <a:r>
              <a:rPr lang="en-US" dirty="0" smtClean="0"/>
              <a:t>Emphasize simplicity and comprehensibility: saving a microseconds or few memory locations is seldom important.</a:t>
            </a:r>
          </a:p>
        </p:txBody>
      </p:sp>
    </p:spTree>
    <p:extLst>
      <p:ext uri="{BB962C8B-B14F-4D97-AF65-F5344CB8AC3E}">
        <p14:creationId xmlns:p14="http://schemas.microsoft.com/office/powerpoint/2010/main" val="3347061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ebugging</a:t>
            </a: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dirty="0" smtClean="0"/>
              <a:t>This stage is the discovery and correction of programming errors.</a:t>
            </a:r>
          </a:p>
          <a:p>
            <a:pPr algn="just"/>
            <a:r>
              <a:rPr lang="en-US" dirty="0" smtClean="0"/>
              <a:t>Few programs run correctly the first time, so debugging is an important and time consuming stage of program development.</a:t>
            </a:r>
          </a:p>
          <a:p>
            <a:pPr algn="just"/>
            <a:r>
              <a:rPr lang="en-US" dirty="0" smtClean="0"/>
              <a:t>Programming theorists often refer to program debugging and testing as verification and validation.</a:t>
            </a:r>
          </a:p>
          <a:p>
            <a:pPr algn="just"/>
            <a:r>
              <a:rPr lang="en-US" dirty="0" smtClean="0"/>
              <a:t>Verification ensures that the program does what the programmer intends to do.</a:t>
            </a:r>
          </a:p>
          <a:p>
            <a:pPr algn="just"/>
            <a:r>
              <a:rPr lang="en-US" dirty="0" smtClean="0"/>
              <a:t>Validation ensures that the program produces the correct results for a set of test data.</a:t>
            </a:r>
          </a:p>
          <a:p>
            <a:pPr algn="just"/>
            <a:r>
              <a:rPr lang="en-US" dirty="0" smtClean="0"/>
              <a:t>The debugging of microprocessor programs is generally quite difficult because of the inability to observe register contents directly, the primitive debugging aids, the close interaction between hardware and software etc.</a:t>
            </a:r>
            <a:endParaRPr lang="en-US" dirty="0"/>
          </a:p>
        </p:txBody>
      </p:sp>
    </p:spTree>
    <p:extLst>
      <p:ext uri="{BB962C8B-B14F-4D97-AF65-F5344CB8AC3E}">
        <p14:creationId xmlns:p14="http://schemas.microsoft.com/office/powerpoint/2010/main" val="2091125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tools</a:t>
            </a:r>
            <a:endParaRPr lang="en-US" dirty="0"/>
          </a:p>
        </p:txBody>
      </p:sp>
      <p:sp>
        <p:nvSpPr>
          <p:cNvPr id="3" name="Content Placeholder 2"/>
          <p:cNvSpPr>
            <a:spLocks noGrp="1"/>
          </p:cNvSpPr>
          <p:nvPr>
            <p:ph sz="quarter" idx="1"/>
          </p:nvPr>
        </p:nvSpPr>
        <p:spPr/>
        <p:txBody>
          <a:bodyPr/>
          <a:lstStyle/>
          <a:p>
            <a:pPr algn="just"/>
            <a:r>
              <a:rPr lang="en-US" dirty="0" smtClean="0">
                <a:solidFill>
                  <a:srgbClr val="FF0000"/>
                </a:solidFill>
              </a:rPr>
              <a:t>Simulators</a:t>
            </a:r>
            <a:r>
              <a:rPr lang="en-US" dirty="0" smtClean="0"/>
              <a:t>: A simulator is a computer program that simulates the execution of programs on another computer.</a:t>
            </a:r>
          </a:p>
          <a:p>
            <a:pPr algn="just"/>
            <a:r>
              <a:rPr lang="en-US" dirty="0" smtClean="0">
                <a:solidFill>
                  <a:srgbClr val="FF0000"/>
                </a:solidFill>
              </a:rPr>
              <a:t>Logic analyzers</a:t>
            </a:r>
            <a:r>
              <a:rPr lang="en-US" dirty="0" smtClean="0"/>
              <a:t>: A logic analyzer is a test instrument that is the digital bus oriented version on the oscilloscope. It detects the states of digital signals during each clock cycle and stores them in memory. It then displays the information on a CRT, much as an oscilloscope does.</a:t>
            </a:r>
          </a:p>
          <a:p>
            <a:pPr algn="just"/>
            <a:r>
              <a:rPr lang="en-US" dirty="0" smtClean="0">
                <a:solidFill>
                  <a:srgbClr val="FF0000"/>
                </a:solidFill>
              </a:rPr>
              <a:t>Breakpoints:</a:t>
            </a:r>
            <a:r>
              <a:rPr lang="en-US" dirty="0" smtClean="0"/>
              <a:t> A breakpoint is a place in a program at which execution can be halted, in order to examine the current contents of registers, memory locations and I/O ports</a:t>
            </a:r>
          </a:p>
        </p:txBody>
      </p:sp>
    </p:spTree>
    <p:extLst>
      <p:ext uri="{BB962C8B-B14F-4D97-AF65-F5344CB8AC3E}">
        <p14:creationId xmlns:p14="http://schemas.microsoft.com/office/powerpoint/2010/main" val="659863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tools</a:t>
            </a: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smtClean="0">
                <a:solidFill>
                  <a:srgbClr val="FF0000"/>
                </a:solidFill>
              </a:rPr>
              <a:t>Trace routes</a:t>
            </a:r>
            <a:r>
              <a:rPr lang="en-US" dirty="0" smtClean="0"/>
              <a:t>: A trace is a program that prints information concerning the status of the processor at specified intervals. Most simulator programs and some microprocessor development systems have trace facilities.</a:t>
            </a:r>
          </a:p>
          <a:p>
            <a:pPr algn="just"/>
            <a:r>
              <a:rPr lang="en-US" dirty="0" smtClean="0">
                <a:solidFill>
                  <a:srgbClr val="FF0000"/>
                </a:solidFill>
              </a:rPr>
              <a:t>Memory dumps:</a:t>
            </a:r>
            <a:r>
              <a:rPr lang="en-US" dirty="0" smtClean="0"/>
              <a:t> A memory dump is a listing of the current contents of a section of a memory. Most simulator programs, microprocessor development systems and monitors can produce memory dumps.</a:t>
            </a:r>
          </a:p>
          <a:p>
            <a:pPr algn="just"/>
            <a:r>
              <a:rPr lang="en-US" dirty="0" smtClean="0">
                <a:solidFill>
                  <a:srgbClr val="FF0000"/>
                </a:solidFill>
              </a:rPr>
              <a:t>Software interrupts</a:t>
            </a:r>
            <a:r>
              <a:rPr lang="en-US" dirty="0" smtClean="0"/>
              <a:t>: The software interrupt or trap instruction is frequently used for debugging purposes. The instruction usually saves the current value of the program counter and then branches to a specified memory location. That memory location may be the starting point of a debugging program that lists or displays status information.</a:t>
            </a:r>
            <a:endParaRPr lang="en-US" dirty="0"/>
          </a:p>
        </p:txBody>
      </p:sp>
    </p:spTree>
    <p:extLst>
      <p:ext uri="{BB962C8B-B14F-4D97-AF65-F5344CB8AC3E}">
        <p14:creationId xmlns:p14="http://schemas.microsoft.com/office/powerpoint/2010/main" val="2160208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errors </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Failure to initialize variables</a:t>
            </a:r>
          </a:p>
          <a:p>
            <a:r>
              <a:rPr lang="en-US" dirty="0" smtClean="0"/>
              <a:t>Failure to handle trivial cases such as an array or table with no elements or only one element</a:t>
            </a:r>
          </a:p>
          <a:p>
            <a:r>
              <a:rPr lang="en-US" dirty="0" smtClean="0"/>
              <a:t>Inverting conditions such as jumping on zero instead of on not zero</a:t>
            </a:r>
          </a:p>
          <a:p>
            <a:r>
              <a:rPr lang="en-US" dirty="0" smtClean="0"/>
              <a:t>Reversing the order of operands such as moving X to Y when Y to X was meant</a:t>
            </a:r>
          </a:p>
          <a:p>
            <a:r>
              <a:rPr lang="en-US" dirty="0" smtClean="0"/>
              <a:t>Confusing addresses and values. Memory location 100 does not necessarily contain the number 100</a:t>
            </a:r>
          </a:p>
          <a:p>
            <a:r>
              <a:rPr lang="en-US" dirty="0" smtClean="0"/>
              <a:t>Confusing numbers and characters. ASCII </a:t>
            </a:r>
            <a:r>
              <a:rPr lang="en-US" dirty="0" err="1" smtClean="0"/>
              <a:t>vs</a:t>
            </a:r>
            <a:r>
              <a:rPr lang="en-US" dirty="0" smtClean="0"/>
              <a:t> other</a:t>
            </a:r>
          </a:p>
          <a:p>
            <a:r>
              <a:rPr lang="en-US" dirty="0" smtClean="0"/>
              <a:t>Ignoring overflow</a:t>
            </a:r>
          </a:p>
          <a:p>
            <a:r>
              <a:rPr lang="en-US" smtClean="0"/>
              <a:t>Endless loop</a:t>
            </a:r>
          </a:p>
        </p:txBody>
      </p:sp>
    </p:spTree>
    <p:extLst>
      <p:ext uri="{BB962C8B-B14F-4D97-AF65-F5344CB8AC3E}">
        <p14:creationId xmlns:p14="http://schemas.microsoft.com/office/powerpoint/2010/main" val="320013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t>
            </a:r>
            <a:endParaRPr lang="en-US" dirty="0"/>
          </a:p>
        </p:txBody>
      </p:sp>
      <p:sp>
        <p:nvSpPr>
          <p:cNvPr id="3" name="Content Placeholder 2"/>
          <p:cNvSpPr>
            <a:spLocks noGrp="1"/>
          </p:cNvSpPr>
          <p:nvPr>
            <p:ph sz="quarter" idx="1"/>
          </p:nvPr>
        </p:nvSpPr>
        <p:spPr/>
        <p:txBody>
          <a:bodyPr>
            <a:normAutofit fontScale="92500"/>
          </a:bodyPr>
          <a:lstStyle/>
          <a:p>
            <a:pPr algn="just"/>
            <a:r>
              <a:rPr lang="en-US" dirty="0" smtClean="0"/>
              <a:t>This stage is the validation of the program</a:t>
            </a:r>
          </a:p>
          <a:p>
            <a:pPr algn="just"/>
            <a:r>
              <a:rPr lang="en-US" dirty="0" smtClean="0"/>
              <a:t>Testing ensures that the program performs correctly the required tasks.</a:t>
            </a:r>
          </a:p>
          <a:p>
            <a:pPr algn="just"/>
            <a:r>
              <a:rPr lang="en-US" dirty="0" smtClean="0"/>
              <a:t>Program testing and program debugging are closely related.</a:t>
            </a:r>
          </a:p>
          <a:p>
            <a:pPr algn="just"/>
            <a:r>
              <a:rPr lang="en-US" dirty="0" smtClean="0"/>
              <a:t>Testing is essentially a later stage of debugging in which the program is validated by trying it on a suitable set of test cases.</a:t>
            </a:r>
          </a:p>
          <a:p>
            <a:pPr algn="just"/>
            <a:r>
              <a:rPr lang="en-US" dirty="0" smtClean="0"/>
              <a:t>Program testing is more than a simple matter of exercising the program a few times.</a:t>
            </a:r>
          </a:p>
          <a:p>
            <a:pPr algn="just"/>
            <a:r>
              <a:rPr lang="en-US" dirty="0" smtClean="0"/>
              <a:t>Formal validation method exist, but are only applicable to simple programs. So testing requires a choice of test cases.</a:t>
            </a:r>
          </a:p>
          <a:p>
            <a:pPr algn="just"/>
            <a:r>
              <a:rPr lang="en-US" dirty="0" smtClean="0"/>
              <a:t>Among the rules that can aid in program testing are as:</a:t>
            </a:r>
            <a:endParaRPr lang="en-US" dirty="0"/>
          </a:p>
        </p:txBody>
      </p:sp>
    </p:spTree>
    <p:extLst>
      <p:ext uri="{BB962C8B-B14F-4D97-AF65-F5344CB8AC3E}">
        <p14:creationId xmlns:p14="http://schemas.microsoft.com/office/powerpoint/2010/main" val="1375696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strategies</a:t>
            </a:r>
            <a:endParaRPr lang="en-US" dirty="0"/>
          </a:p>
        </p:txBody>
      </p:sp>
      <p:sp>
        <p:nvSpPr>
          <p:cNvPr id="3" name="Content Placeholder 2"/>
          <p:cNvSpPr>
            <a:spLocks noGrp="1"/>
          </p:cNvSpPr>
          <p:nvPr>
            <p:ph sz="quarter" idx="1"/>
          </p:nvPr>
        </p:nvSpPr>
        <p:spPr/>
        <p:txBody>
          <a:bodyPr/>
          <a:lstStyle/>
          <a:p>
            <a:pPr algn="just"/>
            <a:r>
              <a:rPr lang="en-US" dirty="0" smtClean="0"/>
              <a:t>Make the test plan, part of the program design</a:t>
            </a:r>
          </a:p>
          <a:p>
            <a:pPr algn="just"/>
            <a:r>
              <a:rPr lang="en-US" dirty="0" smtClean="0"/>
              <a:t>Check all trivial and special cases</a:t>
            </a:r>
          </a:p>
          <a:p>
            <a:pPr algn="just"/>
            <a:r>
              <a:rPr lang="en-US" dirty="0" smtClean="0"/>
              <a:t>Select test data on a random basis</a:t>
            </a:r>
          </a:p>
          <a:p>
            <a:pPr algn="just"/>
            <a:r>
              <a:rPr lang="en-US" dirty="0" smtClean="0"/>
              <a:t>Plan and document program testing just like hardware testing</a:t>
            </a:r>
          </a:p>
          <a:p>
            <a:pPr algn="just"/>
            <a:r>
              <a:rPr lang="en-US" dirty="0" smtClean="0"/>
              <a:t>Use the maximum and minimum values of all variables at test data: extreme values are often the source of special errors</a:t>
            </a:r>
          </a:p>
          <a:p>
            <a:pPr algn="just"/>
            <a:endParaRPr lang="en-US" dirty="0" smtClean="0"/>
          </a:p>
        </p:txBody>
      </p:sp>
    </p:spTree>
    <p:extLst>
      <p:ext uri="{BB962C8B-B14F-4D97-AF65-F5344CB8AC3E}">
        <p14:creationId xmlns:p14="http://schemas.microsoft.com/office/powerpoint/2010/main" val="1895128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838200"/>
          </a:xfrm>
        </p:spPr>
        <p:txBody>
          <a:bodyPr>
            <a:normAutofit/>
          </a:bodyPr>
          <a:lstStyle/>
          <a:p>
            <a:r>
              <a:rPr lang="en-US" dirty="0" smtClean="0"/>
              <a:t>Introduction </a:t>
            </a:r>
            <a:endParaRPr lang="en-US" dirty="0"/>
          </a:p>
        </p:txBody>
      </p:sp>
      <p:sp>
        <p:nvSpPr>
          <p:cNvPr id="3" name="Content Placeholder 2"/>
          <p:cNvSpPr>
            <a:spLocks noGrp="1"/>
          </p:cNvSpPr>
          <p:nvPr>
            <p:ph sz="quarter" idx="1"/>
          </p:nvPr>
        </p:nvSpPr>
        <p:spPr>
          <a:xfrm>
            <a:off x="0" y="457200"/>
            <a:ext cx="9144000" cy="6400800"/>
          </a:xfrm>
        </p:spPr>
        <p:txBody>
          <a:bodyPr>
            <a:normAutofit fontScale="92500"/>
          </a:bodyPr>
          <a:lstStyle/>
          <a:p>
            <a:pPr algn="just"/>
            <a:r>
              <a:rPr lang="en-US" dirty="0" smtClean="0"/>
              <a:t>Rapid technological advances in computer h/w have heightened the desire by businesses to purchase computers.</a:t>
            </a:r>
          </a:p>
          <a:p>
            <a:pPr algn="just"/>
            <a:r>
              <a:rPr lang="en-US" dirty="0" smtClean="0"/>
              <a:t>Once a computer is purchased, a company must either develop or purchase the software to process the input data and produce the desired information.</a:t>
            </a:r>
          </a:p>
          <a:p>
            <a:pPr algn="just"/>
            <a:r>
              <a:rPr lang="en-US" dirty="0" smtClean="0"/>
              <a:t>A problem will never be presented to a computer if it is not realized that the problem is a candidate for a computer solution.</a:t>
            </a:r>
          </a:p>
          <a:p>
            <a:pPr algn="just"/>
            <a:r>
              <a:rPr lang="en-US" dirty="0" smtClean="0"/>
              <a:t>A manager must be concerned, </a:t>
            </a:r>
            <a:r>
              <a:rPr lang="en-US" dirty="0" err="1" smtClean="0"/>
              <a:t>eg</a:t>
            </a:r>
            <a:r>
              <a:rPr lang="en-US" dirty="0" smtClean="0"/>
              <a:t>, sales are dropping </a:t>
            </a:r>
          </a:p>
          <a:p>
            <a:pPr algn="just"/>
            <a:r>
              <a:rPr lang="en-US" dirty="0" smtClean="0"/>
              <a:t>A natural tendency is to “have a computer to solve the problem”. </a:t>
            </a:r>
          </a:p>
          <a:p>
            <a:pPr algn="just"/>
            <a:r>
              <a:rPr lang="en-US" dirty="0" smtClean="0"/>
              <a:t>But what is the problem? Can a computer actually help solve it? Framing a exact problem for a computer to solve, is an important step in presenting a job to the computer. It is a must to be aware of what the problem actually is.</a:t>
            </a:r>
          </a:p>
          <a:p>
            <a:pPr algn="just"/>
            <a:r>
              <a:rPr lang="en-US" dirty="0" smtClean="0"/>
              <a:t>It is an approach to increasing programmer productivity and ensuring that the programs are as correct as possible at the end of program development cycle. </a:t>
            </a:r>
          </a:p>
          <a:p>
            <a:pPr algn="just"/>
            <a:endParaRPr lang="en-US" dirty="0"/>
          </a:p>
        </p:txBody>
      </p:sp>
    </p:spTree>
    <p:extLst>
      <p:ext uri="{BB962C8B-B14F-4D97-AF65-F5344CB8AC3E}">
        <p14:creationId xmlns:p14="http://schemas.microsoft.com/office/powerpoint/2010/main" val="236208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of program development</a:t>
            </a:r>
            <a:endParaRPr lang="en-US" dirty="0"/>
          </a:p>
        </p:txBody>
      </p:sp>
      <p:sp>
        <p:nvSpPr>
          <p:cNvPr id="3" name="Content Placeholder 2"/>
          <p:cNvSpPr>
            <a:spLocks noGrp="1"/>
          </p:cNvSpPr>
          <p:nvPr>
            <p:ph sz="quarter" idx="1"/>
          </p:nvPr>
        </p:nvSpPr>
        <p:spPr/>
        <p:txBody>
          <a:bodyPr>
            <a:normAutofit fontScale="92500"/>
          </a:bodyPr>
          <a:lstStyle/>
          <a:p>
            <a:pPr algn="just"/>
            <a:r>
              <a:rPr lang="en-US" dirty="0" smtClean="0"/>
              <a:t>Coding is mostly confused with software development.</a:t>
            </a:r>
          </a:p>
          <a:p>
            <a:pPr algn="just"/>
            <a:r>
              <a:rPr lang="en-US" dirty="0" smtClean="0"/>
              <a:t>Coding is writing programs in a language that is comprehensible to a computer.</a:t>
            </a:r>
          </a:p>
          <a:p>
            <a:pPr algn="just"/>
            <a:r>
              <a:rPr lang="en-US" dirty="0" smtClean="0"/>
              <a:t>In fact, coding is usually a small part of software development.</a:t>
            </a:r>
          </a:p>
          <a:p>
            <a:pPr algn="just"/>
            <a:r>
              <a:rPr lang="en-US" dirty="0" smtClean="0"/>
              <a:t>About 10% of the entire software development is given to programming.</a:t>
            </a:r>
          </a:p>
          <a:p>
            <a:pPr algn="just"/>
            <a:r>
              <a:rPr lang="en-US" dirty="0" smtClean="0"/>
              <a:t>An often used rule is that a programmer working on a large software project, will write two to ten fully corrected lines of program per day.</a:t>
            </a:r>
          </a:p>
          <a:p>
            <a:pPr algn="just"/>
            <a:r>
              <a:rPr lang="en-US" dirty="0" smtClean="0"/>
              <a:t>Since the writing of even ten lines hardly takes just a few minutes, coding is clearly not the most time consuming stage of software development.</a:t>
            </a:r>
            <a:endParaRPr lang="en-US" dirty="0"/>
          </a:p>
        </p:txBody>
      </p:sp>
    </p:spTree>
    <p:extLst>
      <p:ext uri="{BB962C8B-B14F-4D97-AF65-F5344CB8AC3E}">
        <p14:creationId xmlns:p14="http://schemas.microsoft.com/office/powerpoint/2010/main" val="3808032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of program development</a:t>
            </a:r>
            <a:endParaRPr lang="en-US" dirty="0"/>
          </a:p>
        </p:txBody>
      </p:sp>
      <p:sp>
        <p:nvSpPr>
          <p:cNvPr id="3" name="Content Placeholder 2"/>
          <p:cNvSpPr>
            <a:spLocks noGrp="1"/>
          </p:cNvSpPr>
          <p:nvPr>
            <p:ph sz="quarter" idx="1"/>
          </p:nvPr>
        </p:nvSpPr>
        <p:spPr>
          <a:xfrm>
            <a:off x="457200" y="1219200"/>
            <a:ext cx="8229600" cy="5181600"/>
          </a:xfrm>
        </p:spPr>
        <p:txBody>
          <a:bodyPr/>
          <a:lstStyle/>
          <a:p>
            <a:r>
              <a:rPr lang="en-US" dirty="0" smtClean="0"/>
              <a:t>Problem definition</a:t>
            </a:r>
          </a:p>
          <a:p>
            <a:r>
              <a:rPr lang="en-US" dirty="0" smtClean="0"/>
              <a:t>Program design</a:t>
            </a:r>
          </a:p>
          <a:p>
            <a:r>
              <a:rPr lang="en-US" dirty="0" smtClean="0"/>
              <a:t>Coding</a:t>
            </a:r>
          </a:p>
          <a:p>
            <a:r>
              <a:rPr lang="en-US" dirty="0" smtClean="0"/>
              <a:t>Debugging</a:t>
            </a:r>
          </a:p>
          <a:p>
            <a:r>
              <a:rPr lang="en-US" dirty="0" smtClean="0"/>
              <a:t>Testing</a:t>
            </a:r>
          </a:p>
          <a:p>
            <a:r>
              <a:rPr lang="en-US" dirty="0" smtClean="0"/>
              <a:t>Documentation</a:t>
            </a:r>
          </a:p>
          <a:p>
            <a:r>
              <a:rPr lang="en-US" dirty="0" smtClean="0"/>
              <a:t>Maintenance</a:t>
            </a:r>
          </a:p>
          <a:p>
            <a:r>
              <a:rPr lang="en-US" dirty="0" smtClean="0"/>
              <a:t>Extension and redesign</a:t>
            </a:r>
          </a:p>
        </p:txBody>
      </p:sp>
    </p:spTree>
    <p:extLst>
      <p:ext uri="{BB962C8B-B14F-4D97-AF65-F5344CB8AC3E}">
        <p14:creationId xmlns:p14="http://schemas.microsoft.com/office/powerpoint/2010/main" val="1898022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dirty="0" smtClean="0"/>
              <a:t>This stage is the formal definition of the task. It includes specification of inputs and outputs processing requirements, system constraints (execution time, accuracy, response time) and error handling methods.</a:t>
            </a:r>
          </a:p>
          <a:p>
            <a:pPr algn="just"/>
            <a:r>
              <a:rPr lang="en-US" dirty="0" smtClean="0"/>
              <a:t>This step is more critical for the completion of a satisfactory program than any of the following steps. </a:t>
            </a:r>
            <a:endParaRPr lang="en-US" dirty="0"/>
          </a:p>
          <a:p>
            <a:pPr algn="just"/>
            <a:r>
              <a:rPr lang="en-US" dirty="0" smtClean="0"/>
              <a:t>It is impossible to solve a problem by using a computer, without the clear understanding and identification of the problem</a:t>
            </a:r>
          </a:p>
          <a:p>
            <a:pPr algn="just"/>
            <a:r>
              <a:rPr lang="en-US" dirty="0" smtClean="0"/>
              <a:t>Inadequate recognition of a problem is the key element responsible for poor performance of computers.</a:t>
            </a:r>
          </a:p>
          <a:p>
            <a:pPr algn="just"/>
            <a:r>
              <a:rPr lang="en-US" dirty="0" smtClean="0"/>
              <a:t>This step is generally difficult and the programmer should invest a significant portion of his time in problem identification.</a:t>
            </a:r>
          </a:p>
          <a:p>
            <a:pPr algn="just"/>
            <a:r>
              <a:rPr lang="en-US" dirty="0" smtClean="0"/>
              <a:t>If he does not spend enough time at this stage, he may find that his well written program fails to solve the real problem.</a:t>
            </a:r>
          </a:p>
          <a:p>
            <a:pPr algn="just"/>
            <a:endParaRPr lang="en-US" dirty="0"/>
          </a:p>
        </p:txBody>
      </p:sp>
    </p:spTree>
    <p:extLst>
      <p:ext uri="{BB962C8B-B14F-4D97-AF65-F5344CB8AC3E}">
        <p14:creationId xmlns:p14="http://schemas.microsoft.com/office/powerpoint/2010/main" val="3988432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sz="quarter" idx="1"/>
          </p:nvPr>
        </p:nvSpPr>
        <p:spPr>
          <a:xfrm>
            <a:off x="457200" y="1219200"/>
            <a:ext cx="8229600" cy="5486400"/>
          </a:xfrm>
        </p:spPr>
        <p:txBody>
          <a:bodyPr>
            <a:normAutofit fontScale="85000" lnSpcReduction="20000"/>
          </a:bodyPr>
          <a:lstStyle/>
          <a:p>
            <a:pPr algn="just"/>
            <a:r>
              <a:rPr lang="en-US" dirty="0" smtClean="0"/>
              <a:t>Depending upon the complexity of the problem, the result of the careful analysis may be simply a testing of the factors with which the program must deal, or it may be a formal written statement of the problem, supported by a description of all the considerations necessary to solve the problem.</a:t>
            </a:r>
          </a:p>
          <a:p>
            <a:pPr algn="just"/>
            <a:r>
              <a:rPr lang="en-US" dirty="0" smtClean="0"/>
              <a:t>This step is process of becoming familiar with the problem that will be solved with computer program.</a:t>
            </a:r>
          </a:p>
          <a:p>
            <a:pPr algn="just"/>
            <a:r>
              <a:rPr lang="en-US" dirty="0" smtClean="0"/>
              <a:t>It starts when a programmer is assigned the task.</a:t>
            </a:r>
          </a:p>
          <a:p>
            <a:pPr algn="just"/>
            <a:r>
              <a:rPr lang="en-US" dirty="0" smtClean="0"/>
              <a:t>This step includes the reviewing the design document that was prepared for the program, as well as any system information that would be helpful.</a:t>
            </a:r>
          </a:p>
          <a:p>
            <a:pPr algn="just"/>
            <a:r>
              <a:rPr lang="en-US" dirty="0" smtClean="0"/>
              <a:t>The process ends when all the programmer’s questions have been resolved and the requirements of the program are understood.</a:t>
            </a:r>
          </a:p>
          <a:p>
            <a:pPr algn="just"/>
            <a:r>
              <a:rPr lang="en-US" dirty="0" smtClean="0"/>
              <a:t>So problem definition include many factors: </a:t>
            </a:r>
            <a:r>
              <a:rPr lang="en-US" dirty="0" smtClean="0">
                <a:solidFill>
                  <a:srgbClr val="FF0000"/>
                </a:solidFill>
              </a:rPr>
              <a:t>input/output, time constraints, processing requirements, accuracy, memory limitations, error handling, and interfaces with other program or tables must all be considered.</a:t>
            </a:r>
            <a:endParaRPr lang="en-US" dirty="0">
              <a:solidFill>
                <a:srgbClr val="FF0000"/>
              </a:solidFill>
            </a:endParaRPr>
          </a:p>
        </p:txBody>
      </p:sp>
    </p:spTree>
    <p:extLst>
      <p:ext uri="{BB962C8B-B14F-4D97-AF65-F5344CB8AC3E}">
        <p14:creationId xmlns:p14="http://schemas.microsoft.com/office/powerpoint/2010/main" val="1561169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design</a:t>
            </a: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smtClean="0"/>
              <a:t>Once the overall problem has been identified, the next stage of software development is program design.</a:t>
            </a:r>
          </a:p>
          <a:p>
            <a:pPr algn="just"/>
            <a:r>
              <a:rPr lang="en-US" dirty="0" smtClean="0"/>
              <a:t>A computer is both fast and versatile, but it requires the meticulous specification of what actions it should take.</a:t>
            </a:r>
          </a:p>
          <a:p>
            <a:pPr algn="just"/>
            <a:r>
              <a:rPr lang="en-US" dirty="0" smtClean="0"/>
              <a:t>A programmer must decide, prior to writing his program, exactly which steps the computer should take to solve an identified problem.</a:t>
            </a:r>
          </a:p>
          <a:p>
            <a:pPr algn="just"/>
            <a:r>
              <a:rPr lang="en-US" dirty="0" smtClean="0"/>
              <a:t>This should be envisioned by a step by step procedure.</a:t>
            </a:r>
          </a:p>
          <a:p>
            <a:pPr algn="just"/>
            <a:r>
              <a:rPr lang="en-US" dirty="0" smtClean="0"/>
              <a:t>Such a functional description of the task is either called an algorithm or results in an diagram called flowchart.</a:t>
            </a:r>
          </a:p>
          <a:p>
            <a:pPr algn="just"/>
            <a:r>
              <a:rPr lang="en-US" dirty="0" smtClean="0"/>
              <a:t>An algorithm is similar to cook-book recipe but is more precisely defined.</a:t>
            </a:r>
          </a:p>
          <a:p>
            <a:pPr algn="just"/>
            <a:r>
              <a:rPr lang="en-US" dirty="0" smtClean="0"/>
              <a:t>Flowchart is graphical representation of an algorithm</a:t>
            </a:r>
          </a:p>
          <a:p>
            <a:pPr algn="just"/>
            <a:endParaRPr lang="en-US" dirty="0"/>
          </a:p>
        </p:txBody>
      </p:sp>
    </p:spTree>
    <p:extLst>
      <p:ext uri="{BB962C8B-B14F-4D97-AF65-F5344CB8AC3E}">
        <p14:creationId xmlns:p14="http://schemas.microsoft.com/office/powerpoint/2010/main" val="204479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design approaches</a:t>
            </a: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smtClean="0">
                <a:solidFill>
                  <a:srgbClr val="FF0000"/>
                </a:solidFill>
              </a:rPr>
              <a:t>Modular programming:</a:t>
            </a:r>
            <a:r>
              <a:rPr lang="en-US" dirty="0" smtClean="0"/>
              <a:t> A method in which long programs are divided into smaller programs or modules what can be designed, coded and debugged separately with a minimum amount of interaction.</a:t>
            </a:r>
          </a:p>
          <a:p>
            <a:pPr algn="just"/>
            <a:r>
              <a:rPr lang="en-US" dirty="0" smtClean="0">
                <a:solidFill>
                  <a:srgbClr val="FF0000"/>
                </a:solidFill>
              </a:rPr>
              <a:t>Top-down design</a:t>
            </a:r>
            <a:r>
              <a:rPr lang="en-US" dirty="0" smtClean="0"/>
              <a:t>: A method in which the overall task if first defined in terms of generalized sub-tasks that, in turn, are subsequently further defined. This process continues downward until the sub-tasks are defined in a form suitable for execution by the computer.</a:t>
            </a:r>
          </a:p>
          <a:p>
            <a:pPr algn="just"/>
            <a:r>
              <a:rPr lang="en-US" dirty="0" smtClean="0">
                <a:solidFill>
                  <a:srgbClr val="FF0000"/>
                </a:solidFill>
              </a:rPr>
              <a:t>Bottom-up design</a:t>
            </a:r>
            <a:r>
              <a:rPr lang="en-US" dirty="0" smtClean="0"/>
              <a:t>: A method in which all the subtasks are first coded and then integrated into increasingly larger piece of the overall design.</a:t>
            </a:r>
          </a:p>
          <a:p>
            <a:pPr algn="just"/>
            <a:r>
              <a:rPr lang="en-US" dirty="0" smtClean="0"/>
              <a:t>Structured programming: A method in which programs have single entry and single exit.</a:t>
            </a:r>
            <a:endParaRPr lang="en-US" dirty="0"/>
          </a:p>
        </p:txBody>
      </p:sp>
    </p:spTree>
    <p:extLst>
      <p:ext uri="{BB962C8B-B14F-4D97-AF65-F5344CB8AC3E}">
        <p14:creationId xmlns:p14="http://schemas.microsoft.com/office/powerpoint/2010/main" val="331882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design</a:t>
            </a:r>
            <a:endParaRPr lang="en-US" dirty="0"/>
          </a:p>
        </p:txBody>
      </p:sp>
      <p:sp>
        <p:nvSpPr>
          <p:cNvPr id="3" name="Content Placeholder 2"/>
          <p:cNvSpPr>
            <a:spLocks noGrp="1"/>
          </p:cNvSpPr>
          <p:nvPr>
            <p:ph sz="quarter" idx="1"/>
          </p:nvPr>
        </p:nvSpPr>
        <p:spPr/>
        <p:txBody>
          <a:bodyPr/>
          <a:lstStyle/>
          <a:p>
            <a:r>
              <a:rPr lang="en-US" dirty="0" smtClean="0"/>
              <a:t>So this step, consists of preparing documents that will guide the actual coding of the program.</a:t>
            </a:r>
          </a:p>
          <a:p>
            <a:r>
              <a:rPr lang="en-US" dirty="0" smtClean="0"/>
              <a:t>Programmers can also prepare a structural chart that shows the hierarchical relationship between program modules.</a:t>
            </a:r>
          </a:p>
          <a:p>
            <a:r>
              <a:rPr lang="en-US" dirty="0" smtClean="0"/>
              <a:t>Pseudo code can be used to explain in more detail that each module does.</a:t>
            </a:r>
          </a:p>
          <a:p>
            <a:endParaRPr lang="en-US" dirty="0"/>
          </a:p>
        </p:txBody>
      </p:sp>
    </p:spTree>
    <p:extLst>
      <p:ext uri="{BB962C8B-B14F-4D97-AF65-F5344CB8AC3E}">
        <p14:creationId xmlns:p14="http://schemas.microsoft.com/office/powerpoint/2010/main" val="42832827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170</TotalTime>
  <Words>1703</Words>
  <Application>Microsoft Office PowerPoint</Application>
  <PresentationFormat>On-screen Show (4:3)</PresentationFormat>
  <Paragraphs>109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Origin</vt:lpstr>
      <vt:lpstr>Program Development</vt:lpstr>
      <vt:lpstr>Introduction </vt:lpstr>
      <vt:lpstr>Task of program development</vt:lpstr>
      <vt:lpstr>Task of program development</vt:lpstr>
      <vt:lpstr>Problem definition</vt:lpstr>
      <vt:lpstr>Problem definition</vt:lpstr>
      <vt:lpstr>Program design</vt:lpstr>
      <vt:lpstr>Various design approaches</vt:lpstr>
      <vt:lpstr>Program design</vt:lpstr>
      <vt:lpstr>Coding</vt:lpstr>
      <vt:lpstr>Hints for coding </vt:lpstr>
      <vt:lpstr>Debugging</vt:lpstr>
      <vt:lpstr>Debugging tools</vt:lpstr>
      <vt:lpstr>Debugging tools</vt:lpstr>
      <vt:lpstr>Common errors </vt:lpstr>
      <vt:lpstr>Testing </vt:lpstr>
      <vt:lpstr>Testing strategies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Development</dc:title>
  <dc:creator>suren</dc:creator>
  <cp:lastModifiedBy>suren</cp:lastModifiedBy>
  <cp:revision>29</cp:revision>
  <dcterms:created xsi:type="dcterms:W3CDTF">2013-09-03T01:53:25Z</dcterms:created>
  <dcterms:modified xsi:type="dcterms:W3CDTF">2013-09-04T05:57:02Z</dcterms:modified>
</cp:coreProperties>
</file>