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78" r:id="rId2"/>
    <p:sldId id="279" r:id="rId3"/>
    <p:sldId id="319" r:id="rId4"/>
    <p:sldId id="320" r:id="rId5"/>
    <p:sldId id="257" r:id="rId6"/>
    <p:sldId id="321" r:id="rId7"/>
    <p:sldId id="308" r:id="rId8"/>
    <p:sldId id="280" r:id="rId9"/>
    <p:sldId id="311" r:id="rId10"/>
    <p:sldId id="292" r:id="rId11"/>
    <p:sldId id="351" r:id="rId12"/>
    <p:sldId id="323" r:id="rId13"/>
    <p:sldId id="324" r:id="rId14"/>
    <p:sldId id="330" r:id="rId15"/>
    <p:sldId id="352" r:id="rId16"/>
    <p:sldId id="353" r:id="rId17"/>
    <p:sldId id="326" r:id="rId18"/>
    <p:sldId id="331" r:id="rId19"/>
    <p:sldId id="327" r:id="rId20"/>
    <p:sldId id="332" r:id="rId21"/>
    <p:sldId id="328" r:id="rId22"/>
    <p:sldId id="329"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6" r:id="rId36"/>
    <p:sldId id="350" r:id="rId37"/>
    <p:sldId id="354" r:id="rId38"/>
    <p:sldId id="347" r:id="rId39"/>
    <p:sldId id="355" r:id="rId40"/>
    <p:sldId id="349" r:id="rId41"/>
    <p:sldId id="356" r:id="rId42"/>
    <p:sldId id="357" r:id="rId43"/>
    <p:sldId id="359" r:id="rId44"/>
    <p:sldId id="360" r:id="rId45"/>
    <p:sldId id="361" r:id="rId46"/>
    <p:sldId id="358" r:id="rId47"/>
    <p:sldId id="36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12/31/2013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12/31/2013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75310F2E-02AC-4E65-9785-9A4A9EE3A4F9}" type="slidenum">
              <a:rPr lang="en-GB" smtClean="0"/>
              <a:pPr>
                <a:defRPr/>
              </a:pPr>
              <a:t>14</a:t>
            </a:fld>
            <a:endParaRPr lang="en-GB"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p>
            <a:pPr>
              <a:defRPr/>
            </a:pPr>
            <a:fld id="{DBF36C3C-181A-451B-B4EB-A7129550B1A1}" type="slidenum">
              <a:rPr lang="en-GB" smtClean="0"/>
              <a:pPr>
                <a:defRPr/>
              </a:pPr>
              <a:t>31</a:t>
            </a:fld>
            <a:endParaRPr lang="en-GB"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32</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33</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34</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35</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38</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40</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A7E11FF-4062-4BCE-86EA-80FEDA48E6C8}" type="slidenum">
              <a:rPr lang="en-US"/>
              <a:pPr/>
              <a:t>43</a:t>
            </a:fld>
            <a:endParaRPr lang="en-US"/>
          </a:p>
        </p:txBody>
      </p:sp>
      <p:sp>
        <p:nvSpPr>
          <p:cNvPr id="48131" name="Rectangle 2"/>
          <p:cNvSpPr>
            <a:spLocks noGrp="1" noRot="1" noChangeAspect="1" noChangeArrowheads="1" noTextEdit="1"/>
          </p:cNvSpPr>
          <p:nvPr>
            <p:ph type="sldImg"/>
          </p:nvPr>
        </p:nvSpPr>
        <p:spPr>
          <a:xfrm>
            <a:off x="1285875" y="792163"/>
            <a:ext cx="4286250" cy="3214687"/>
          </a:xfrm>
          <a:solidFill>
            <a:srgbClr val="FFFFFF"/>
          </a:solidFill>
          <a:ln/>
        </p:spPr>
      </p:sp>
      <p:sp>
        <p:nvSpPr>
          <p:cNvPr id="48132" name="Rectangle 3"/>
          <p:cNvSpPr>
            <a:spLocks noGrp="1" noChangeArrowheads="1"/>
          </p:cNvSpPr>
          <p:nvPr>
            <p:ph type="body" idx="1"/>
          </p:nvPr>
        </p:nvSpPr>
        <p:spPr>
          <a:xfrm>
            <a:off x="827088" y="4346575"/>
            <a:ext cx="5203825" cy="385762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9493DAF-BA2F-4EA4-8207-0FFCD63E77FF}" type="slidenum">
              <a:rPr lang="en-US"/>
              <a:pPr/>
              <a:t>44</a:t>
            </a:fld>
            <a:endParaRPr lang="en-US"/>
          </a:p>
        </p:txBody>
      </p:sp>
      <p:sp>
        <p:nvSpPr>
          <p:cNvPr id="49155" name="Rectangle 2"/>
          <p:cNvSpPr>
            <a:spLocks noGrp="1" noRot="1" noChangeAspect="1" noChangeArrowheads="1" noTextEdit="1"/>
          </p:cNvSpPr>
          <p:nvPr>
            <p:ph type="sldImg"/>
          </p:nvPr>
        </p:nvSpPr>
        <p:spPr>
          <a:xfrm>
            <a:off x="1285875" y="792163"/>
            <a:ext cx="4286250" cy="3214687"/>
          </a:xfrm>
          <a:solidFill>
            <a:srgbClr val="FFFFFF"/>
          </a:solidFill>
          <a:ln/>
        </p:spPr>
      </p:sp>
      <p:sp>
        <p:nvSpPr>
          <p:cNvPr id="49156" name="Rectangle 3"/>
          <p:cNvSpPr>
            <a:spLocks noGrp="1" noChangeArrowheads="1"/>
          </p:cNvSpPr>
          <p:nvPr>
            <p:ph type="body" idx="1"/>
          </p:nvPr>
        </p:nvSpPr>
        <p:spPr>
          <a:xfrm>
            <a:off x="827088" y="4346575"/>
            <a:ext cx="5203825" cy="385762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BB51E38-F2B8-4EC6-908F-05FE0983BC3F}" type="slidenum">
              <a:rPr lang="en-US"/>
              <a:pPr/>
              <a:t>45</a:t>
            </a:fld>
            <a:endParaRPr lang="en-US"/>
          </a:p>
        </p:txBody>
      </p:sp>
      <p:sp>
        <p:nvSpPr>
          <p:cNvPr id="50179" name="Rectangle 2"/>
          <p:cNvSpPr>
            <a:spLocks noGrp="1" noRot="1" noChangeAspect="1" noChangeArrowheads="1" noTextEdit="1"/>
          </p:cNvSpPr>
          <p:nvPr>
            <p:ph type="sldImg"/>
          </p:nvPr>
        </p:nvSpPr>
        <p:spPr>
          <a:xfrm>
            <a:off x="1285875" y="792163"/>
            <a:ext cx="4286250" cy="3214687"/>
          </a:xfrm>
          <a:solidFill>
            <a:srgbClr val="FFFFFF"/>
          </a:solidFill>
          <a:ln/>
        </p:spPr>
      </p:sp>
      <p:sp>
        <p:nvSpPr>
          <p:cNvPr id="50180" name="Rectangle 3"/>
          <p:cNvSpPr>
            <a:spLocks noGrp="1" noChangeArrowheads="1"/>
          </p:cNvSpPr>
          <p:nvPr>
            <p:ph type="body" idx="1"/>
          </p:nvPr>
        </p:nvSpPr>
        <p:spPr>
          <a:xfrm>
            <a:off x="827088" y="4346575"/>
            <a:ext cx="5203825" cy="3857625"/>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p:txBody>
          <a:bodyPr/>
          <a:lstStyle/>
          <a:p>
            <a:pPr>
              <a:defRPr/>
            </a:pPr>
            <a:fld id="{70B1CE9B-CAE6-4862-A602-8F1E7936E354}" type="slidenum">
              <a:rPr lang="en-GB" smtClean="0"/>
              <a:pPr>
                <a:defRPr/>
              </a:pPr>
              <a:t>18</a:t>
            </a:fld>
            <a:endParaRPr lang="en-GB"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F2B0473B-76CE-481B-B0DE-4153FC22AFF9}" type="slidenum">
              <a:rPr lang="en-GB" smtClean="0"/>
              <a:pPr>
                <a:defRPr/>
              </a:pPr>
              <a:t>20</a:t>
            </a:fld>
            <a:endParaRPr lang="en-GB"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DC1EDD5C-500E-4C0C-8422-2D08FD1A3384}" type="slidenum">
              <a:rPr lang="en-GB" smtClean="0"/>
              <a:pPr>
                <a:defRPr/>
              </a:pPr>
              <a:t>24</a:t>
            </a:fld>
            <a:endParaRPr lang="en-GB"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AF6C4B78-3AA7-4C49-B87E-3E59A4102312}" type="slidenum">
              <a:rPr lang="en-GB" smtClean="0"/>
              <a:pPr>
                <a:defRPr/>
              </a:pPr>
              <a:t>26</a:t>
            </a:fld>
            <a:endParaRPr lang="en-GB"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C6047E07-B83A-4F0D-B9A9-C19DED2FF9C0}" type="slidenum">
              <a:rPr lang="en-GB" smtClean="0"/>
              <a:pPr>
                <a:defRPr/>
              </a:pPr>
              <a:t>27</a:t>
            </a:fld>
            <a:endParaRPr lang="en-GB"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9DEBC3E9-807B-41B6-B779-6295F5BCB746}" type="slidenum">
              <a:rPr lang="en-GB" smtClean="0"/>
              <a:pPr>
                <a:defRPr/>
              </a:pPr>
              <a:t>28</a:t>
            </a:fld>
            <a:endParaRPr lang="en-GB"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A3B7A2BF-3C5A-4E1D-8CA3-7F7A01D8976A}" type="slidenum">
              <a:rPr lang="en-GB" smtClean="0"/>
              <a:pPr>
                <a:defRPr/>
              </a:pPr>
              <a:t>29</a:t>
            </a:fld>
            <a:endParaRPr lang="en-GB"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pPr>
              <a:defRPr/>
            </a:pPr>
            <a:fld id="{B232D246-49E2-4F72-A5C5-75C2AB98BBB5}" type="slidenum">
              <a:rPr lang="en-GB" smtClean="0"/>
              <a:pPr>
                <a:defRPr/>
              </a:pPr>
              <a:t>30</a:t>
            </a:fld>
            <a:endParaRPr lang="en-GB"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12/31/2013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12/31/2013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12/31/2013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12/31/2013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12/31/2013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12/31/2013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12/31/2013</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12/31/2013</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12/31/2013</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12/31/2013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12/31/2013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12/31/2013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dirty="0">
                <a:solidFill>
                  <a:schemeClr val="accent1"/>
                </a:solidFill>
              </a:rPr>
              <a:t>software architecture</a:t>
            </a:r>
            <a:r>
              <a:rPr lang="en-GB" dirty="0" smtClean="0">
                <a:solidFill>
                  <a:schemeClr val="accent1"/>
                </a:solidFill>
              </a:rPr>
              <a:t>.</a:t>
            </a:r>
          </a:p>
          <a:p>
            <a:r>
              <a:rPr lang="en-GB" dirty="0" smtClean="0">
                <a:solidFill>
                  <a:schemeClr val="accent1"/>
                </a:solidFill>
              </a:rPr>
              <a:t>The architectural design is concerned with establishing a basic structural framework for a system.</a:t>
            </a:r>
          </a:p>
          <a:p>
            <a:r>
              <a:rPr lang="en-GB" dirty="0" smtClean="0">
                <a:solidFill>
                  <a:schemeClr val="accent1"/>
                </a:solidFill>
              </a:rPr>
              <a:t>It involves identifying the major components of the system and the communications between those components</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System Structuring: Repository model</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a:t>
            </a:r>
            <a:r>
              <a:rPr lang="en-GB" dirty="0" smtClean="0"/>
              <a:t>of </a:t>
            </a:r>
            <a:r>
              <a:rPr lang="en-GB" dirty="0"/>
              <a:t>sharing is most commonly </a:t>
            </a:r>
            <a:r>
              <a:rPr lang="en-GB" dirty="0" smtClean="0"/>
              <a:t>used a this is an efficient data sharing mechanism.</a:t>
            </a:r>
          </a:p>
          <a:p>
            <a:pPr>
              <a:lnSpc>
                <a:spcPct val="90000"/>
              </a:lnSpc>
            </a:pPr>
            <a:r>
              <a:rPr lang="en-GB" dirty="0" smtClean="0"/>
              <a:t>This model is suited to applications where data is generated by one sub-system and used by another.</a:t>
            </a:r>
          </a:p>
          <a:p>
            <a:pPr>
              <a:lnSpc>
                <a:spcPct val="90000"/>
              </a:lnSpc>
            </a:pPr>
            <a:r>
              <a:rPr lang="en-GB" dirty="0" err="1" smtClean="0"/>
              <a:t>Eg</a:t>
            </a:r>
            <a:r>
              <a:rPr lang="en-GB" dirty="0" smtClean="0"/>
              <a:t>: MIS, CAD system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sz="4000"/>
              <a:t>Example: CASE toolset architecture</a:t>
            </a:r>
            <a:endParaRPr lang="en-US" sz="4000"/>
          </a:p>
        </p:txBody>
      </p:sp>
      <p:sp>
        <p:nvSpPr>
          <p:cNvPr id="20483" name="Rectangle 3"/>
          <p:cNvSpPr>
            <a:spLocks noGrp="1" noChangeArrowheads="1"/>
          </p:cNvSpPr>
          <p:nvPr>
            <p:ph type="body" idx="1"/>
          </p:nvPr>
        </p:nvSpPr>
        <p:spPr/>
        <p:txBody>
          <a:bodyPr/>
          <a:lstStyle/>
          <a:p>
            <a:pPr>
              <a:buFontTx/>
              <a:buNone/>
            </a:pPr>
            <a:r>
              <a:rPr lang="en-US"/>
              <a:t> </a:t>
            </a:r>
          </a:p>
        </p:txBody>
      </p:sp>
      <p:sp>
        <p:nvSpPr>
          <p:cNvPr id="20484" name="Rectangle 4"/>
          <p:cNvSpPr>
            <a:spLocks noChangeArrowheads="1"/>
          </p:cNvSpPr>
          <p:nvPr/>
        </p:nvSpPr>
        <p:spPr bwMode="auto">
          <a:xfrm>
            <a:off x="3048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20485" name="Picture 5"/>
          <p:cNvPicPr>
            <a:picLocks noChangeAspect="1" noChangeArrowheads="1"/>
          </p:cNvPicPr>
          <p:nvPr/>
        </p:nvPicPr>
        <p:blipFill>
          <a:blip r:embed="rId2"/>
          <a:srcRect/>
          <a:stretch>
            <a:fillRect/>
          </a:stretch>
        </p:blipFill>
        <p:spPr bwMode="auto">
          <a:xfrm>
            <a:off x="762000" y="2209800"/>
            <a:ext cx="7391400" cy="32956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System Structuring: Repository model: adv/</a:t>
            </a:r>
            <a:r>
              <a:rPr lang="en-GB" dirty="0" err="1" smtClean="0"/>
              <a:t>disadv</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sz="1800" dirty="0" smtClean="0"/>
              <a:t>It is an efficient way to share large amount of data. There is no need to transmit data explicitly from one sub-system to other.</a:t>
            </a:r>
          </a:p>
          <a:p>
            <a:pPr algn="just"/>
            <a:r>
              <a:rPr lang="en-US" sz="1800" dirty="0" smtClean="0"/>
              <a:t>However, sub-systems must agree on repository data model. </a:t>
            </a:r>
          </a:p>
          <a:p>
            <a:pPr algn="just"/>
            <a:r>
              <a:rPr lang="en-US" sz="1800" dirty="0" smtClean="0"/>
              <a:t>Sub-systems which produce data need not be concerned with how that data is used by others.</a:t>
            </a:r>
          </a:p>
          <a:p>
            <a:pPr algn="just"/>
            <a:r>
              <a:rPr lang="en-US" sz="1800" dirty="0" smtClean="0"/>
              <a:t>However, evolution may be difficult as a large volume of information is generated according to an agreed data model. Translating this to a new model is expensive.</a:t>
            </a:r>
          </a:p>
          <a:p>
            <a:pPr algn="just"/>
            <a:r>
              <a:rPr lang="en-US" sz="1800" dirty="0" smtClean="0"/>
              <a:t>Activities such as backup, security, access control and recovery from error are centralized. </a:t>
            </a:r>
          </a:p>
          <a:p>
            <a:pPr algn="just"/>
            <a:r>
              <a:rPr lang="en-US" sz="1800" dirty="0" smtClean="0"/>
              <a:t>However, different sub-systems may have different requirements for above. The repository model forces the same policy on all sub systems.</a:t>
            </a:r>
          </a:p>
          <a:p>
            <a:pPr algn="just"/>
            <a:endParaRPr lang="en-US" sz="1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System Structuring: client-server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sz="1800" dirty="0" smtClean="0"/>
              <a:t>It is a distributed system model which shows how data and processing are distributed across a range of processors. Major components are:</a:t>
            </a:r>
          </a:p>
          <a:p>
            <a:pPr algn="just"/>
            <a:r>
              <a:rPr lang="en-US" sz="1800" dirty="0" smtClean="0"/>
              <a:t>A set of stand-alone servers which offer services to other sub-systems. </a:t>
            </a:r>
            <a:r>
              <a:rPr lang="en-US" sz="1800" dirty="0" err="1" smtClean="0"/>
              <a:t>Eg</a:t>
            </a:r>
            <a:r>
              <a:rPr lang="en-US" sz="1800" dirty="0" smtClean="0"/>
              <a:t> print servers offer printing services, file server offer file management services etc.</a:t>
            </a:r>
          </a:p>
          <a:p>
            <a:pPr algn="just"/>
            <a:r>
              <a:rPr lang="en-US" sz="1800" dirty="0" smtClean="0"/>
              <a:t>A set of clients that call on the services offered by servers. These are normally sub-systems in their own right.</a:t>
            </a:r>
          </a:p>
          <a:p>
            <a:pPr algn="just"/>
            <a:r>
              <a:rPr lang="en-US" sz="1800" dirty="0" smtClean="0"/>
              <a:t>A network which allows the clients to access these services.</a:t>
            </a:r>
          </a:p>
          <a:p>
            <a:pPr algn="just"/>
            <a:r>
              <a:rPr lang="en-US" sz="1800" dirty="0" smtClean="0"/>
              <a:t>Clients may have to know the names of the available servers and the services that they provide. However, servers need not know either the identity of clients or how many clients there are. Clients access the services provided by a server through remote procedural calls.</a:t>
            </a:r>
          </a:p>
          <a:p>
            <a:pPr algn="just"/>
            <a:r>
              <a:rPr lang="en-US" sz="1800" dirty="0" smtClean="0"/>
              <a:t>Multi user hypertext system to provide film and photograph library</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Client-server Model</a:t>
            </a:r>
          </a:p>
        </p:txBody>
      </p:sp>
      <p:sp>
        <p:nvSpPr>
          <p:cNvPr id="38915" name="AutoShape 12"/>
          <p:cNvSpPr>
            <a:spLocks noChangeArrowheads="1"/>
          </p:cNvSpPr>
          <p:nvPr/>
        </p:nvSpPr>
        <p:spPr bwMode="auto">
          <a:xfrm>
            <a:off x="395288" y="2709863"/>
            <a:ext cx="8424862" cy="1511300"/>
          </a:xfrm>
          <a:prstGeom prst="leftRightArrow">
            <a:avLst>
              <a:gd name="adj1" fmla="val 50000"/>
              <a:gd name="adj2" fmla="val 111492"/>
            </a:avLst>
          </a:prstGeom>
          <a:noFill/>
          <a:ln w="28575">
            <a:solidFill>
              <a:schemeClr val="accent2"/>
            </a:solidFill>
            <a:miter lim="800000"/>
            <a:headEnd/>
            <a:tailEnd/>
          </a:ln>
        </p:spPr>
        <p:txBody>
          <a:bodyPr wrap="none" lIns="90000" tIns="46800" rIns="90000" bIns="46800" anchor="ctr"/>
          <a:lstStyle/>
          <a:p>
            <a:pPr eaLnBrk="0" hangingPunct="0"/>
            <a:endParaRPr lang="en-US"/>
          </a:p>
        </p:txBody>
      </p:sp>
      <p:sp>
        <p:nvSpPr>
          <p:cNvPr id="38916" name="Text Box 13"/>
          <p:cNvSpPr txBox="1">
            <a:spLocks noChangeArrowheads="1"/>
          </p:cNvSpPr>
          <p:nvPr/>
        </p:nvSpPr>
        <p:spPr bwMode="auto">
          <a:xfrm>
            <a:off x="3708400" y="3141663"/>
            <a:ext cx="2160588" cy="579437"/>
          </a:xfrm>
          <a:prstGeom prst="rect">
            <a:avLst/>
          </a:prstGeom>
          <a:noFill/>
          <a:ln w="9525">
            <a:noFill/>
            <a:miter lim="800000"/>
            <a:headEnd/>
            <a:tailEnd/>
          </a:ln>
        </p:spPr>
        <p:txBody>
          <a:bodyPr lIns="90000" tIns="46800" rIns="90000" bIns="46800">
            <a:spAutoFit/>
          </a:bodyPr>
          <a:lstStyle/>
          <a:p>
            <a:pPr eaLnBrk="0" hangingPunct="0"/>
            <a:r>
              <a:rPr lang="en-GB" sz="3200" b="0">
                <a:solidFill>
                  <a:schemeClr val="accent2"/>
                </a:solidFill>
              </a:rPr>
              <a:t>Network</a:t>
            </a:r>
            <a:endParaRPr lang="en-US" sz="3200" b="0">
              <a:solidFill>
                <a:schemeClr val="accent2"/>
              </a:solidFill>
            </a:endParaRPr>
          </a:p>
        </p:txBody>
      </p:sp>
      <p:sp>
        <p:nvSpPr>
          <p:cNvPr id="38917" name="AutoShape 14"/>
          <p:cNvSpPr>
            <a:spLocks noChangeArrowheads="1"/>
          </p:cNvSpPr>
          <p:nvPr/>
        </p:nvSpPr>
        <p:spPr bwMode="auto">
          <a:xfrm>
            <a:off x="2268538" y="1701800"/>
            <a:ext cx="1584325" cy="719138"/>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38918" name="Text Box 15"/>
          <p:cNvSpPr txBox="1">
            <a:spLocks noChangeArrowheads="1"/>
          </p:cNvSpPr>
          <p:nvPr/>
        </p:nvSpPr>
        <p:spPr bwMode="auto">
          <a:xfrm>
            <a:off x="2484438" y="1846263"/>
            <a:ext cx="1216025"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Client 1</a:t>
            </a:r>
            <a:endParaRPr lang="en-US" b="0">
              <a:solidFill>
                <a:schemeClr val="accent2"/>
              </a:solidFill>
            </a:endParaRPr>
          </a:p>
        </p:txBody>
      </p:sp>
      <p:sp>
        <p:nvSpPr>
          <p:cNvPr id="38919" name="AutoShape 16"/>
          <p:cNvSpPr>
            <a:spLocks noChangeArrowheads="1"/>
          </p:cNvSpPr>
          <p:nvPr/>
        </p:nvSpPr>
        <p:spPr bwMode="auto">
          <a:xfrm>
            <a:off x="5292725" y="1701800"/>
            <a:ext cx="1584325" cy="719138"/>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38920" name="Text Box 17"/>
          <p:cNvSpPr txBox="1">
            <a:spLocks noChangeArrowheads="1"/>
          </p:cNvSpPr>
          <p:nvPr/>
        </p:nvSpPr>
        <p:spPr bwMode="auto">
          <a:xfrm>
            <a:off x="5508625" y="1846263"/>
            <a:ext cx="1300163"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Client M</a:t>
            </a:r>
            <a:endParaRPr lang="en-US" b="0">
              <a:solidFill>
                <a:schemeClr val="accent2"/>
              </a:solidFill>
            </a:endParaRPr>
          </a:p>
        </p:txBody>
      </p:sp>
      <p:sp>
        <p:nvSpPr>
          <p:cNvPr id="38921" name="Text Box 18"/>
          <p:cNvSpPr txBox="1">
            <a:spLocks noChangeArrowheads="1"/>
          </p:cNvSpPr>
          <p:nvPr/>
        </p:nvSpPr>
        <p:spPr bwMode="auto">
          <a:xfrm>
            <a:off x="4211638" y="1628775"/>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38922" name="Line 19"/>
          <p:cNvSpPr>
            <a:spLocks noChangeShapeType="1"/>
          </p:cNvSpPr>
          <p:nvPr/>
        </p:nvSpPr>
        <p:spPr bwMode="auto">
          <a:xfrm>
            <a:off x="3059113" y="2420938"/>
            <a:ext cx="0" cy="649287"/>
          </a:xfrm>
          <a:prstGeom prst="line">
            <a:avLst/>
          </a:prstGeom>
          <a:noFill/>
          <a:ln w="57150">
            <a:solidFill>
              <a:schemeClr val="accent2"/>
            </a:solidFill>
            <a:round/>
            <a:headEnd type="triangle" w="med" len="med"/>
            <a:tailEnd type="triangle" w="med" len="med"/>
          </a:ln>
        </p:spPr>
        <p:txBody>
          <a:bodyPr lIns="90000" tIns="46800" rIns="90000" bIns="46800" anchor="ctr"/>
          <a:lstStyle/>
          <a:p>
            <a:endParaRPr lang="en-US"/>
          </a:p>
        </p:txBody>
      </p:sp>
      <p:sp>
        <p:nvSpPr>
          <p:cNvPr id="38923" name="Line 20"/>
          <p:cNvSpPr>
            <a:spLocks noChangeShapeType="1"/>
          </p:cNvSpPr>
          <p:nvPr/>
        </p:nvSpPr>
        <p:spPr bwMode="auto">
          <a:xfrm>
            <a:off x="6084888" y="3862388"/>
            <a:ext cx="0" cy="649287"/>
          </a:xfrm>
          <a:prstGeom prst="line">
            <a:avLst/>
          </a:prstGeom>
          <a:noFill/>
          <a:ln w="57150">
            <a:solidFill>
              <a:schemeClr val="accent2"/>
            </a:solidFill>
            <a:round/>
            <a:headEnd type="triangle" w="med" len="med"/>
            <a:tailEnd type="triangle" w="med" len="med"/>
          </a:ln>
        </p:spPr>
        <p:txBody>
          <a:bodyPr lIns="90000" tIns="46800" rIns="90000" bIns="46800" anchor="ctr"/>
          <a:lstStyle/>
          <a:p>
            <a:endParaRPr lang="en-US"/>
          </a:p>
        </p:txBody>
      </p:sp>
      <p:sp>
        <p:nvSpPr>
          <p:cNvPr id="38924" name="Line 21"/>
          <p:cNvSpPr>
            <a:spLocks noChangeShapeType="1"/>
          </p:cNvSpPr>
          <p:nvPr/>
        </p:nvSpPr>
        <p:spPr bwMode="auto">
          <a:xfrm>
            <a:off x="3059113" y="3862388"/>
            <a:ext cx="0" cy="649287"/>
          </a:xfrm>
          <a:prstGeom prst="line">
            <a:avLst/>
          </a:prstGeom>
          <a:noFill/>
          <a:ln w="57150">
            <a:solidFill>
              <a:schemeClr val="accent2"/>
            </a:solidFill>
            <a:round/>
            <a:headEnd type="triangle" w="med" len="med"/>
            <a:tailEnd type="triangle" w="med" len="med"/>
          </a:ln>
        </p:spPr>
        <p:txBody>
          <a:bodyPr lIns="90000" tIns="46800" rIns="90000" bIns="46800" anchor="ctr"/>
          <a:lstStyle/>
          <a:p>
            <a:endParaRPr lang="en-US"/>
          </a:p>
        </p:txBody>
      </p:sp>
      <p:sp>
        <p:nvSpPr>
          <p:cNvPr id="38925" name="Line 22"/>
          <p:cNvSpPr>
            <a:spLocks noChangeShapeType="1"/>
          </p:cNvSpPr>
          <p:nvPr/>
        </p:nvSpPr>
        <p:spPr bwMode="auto">
          <a:xfrm>
            <a:off x="6084888" y="2420938"/>
            <a:ext cx="0" cy="649287"/>
          </a:xfrm>
          <a:prstGeom prst="line">
            <a:avLst/>
          </a:prstGeom>
          <a:noFill/>
          <a:ln w="57150">
            <a:solidFill>
              <a:schemeClr val="accent2"/>
            </a:solidFill>
            <a:round/>
            <a:headEnd type="triangle" w="med" len="med"/>
            <a:tailEnd type="triangle" w="med" len="med"/>
          </a:ln>
        </p:spPr>
        <p:txBody>
          <a:bodyPr lIns="90000" tIns="46800" rIns="90000" bIns="46800" anchor="ctr"/>
          <a:lstStyle/>
          <a:p>
            <a:endParaRPr lang="en-US"/>
          </a:p>
        </p:txBody>
      </p:sp>
      <p:sp>
        <p:nvSpPr>
          <p:cNvPr id="38926" name="AutoShape 23"/>
          <p:cNvSpPr>
            <a:spLocks noChangeArrowheads="1"/>
          </p:cNvSpPr>
          <p:nvPr/>
        </p:nvSpPr>
        <p:spPr bwMode="auto">
          <a:xfrm>
            <a:off x="2339975" y="4510088"/>
            <a:ext cx="1511300" cy="1727200"/>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38927" name="AutoShape 24"/>
          <p:cNvSpPr>
            <a:spLocks noChangeArrowheads="1"/>
          </p:cNvSpPr>
          <p:nvPr/>
        </p:nvSpPr>
        <p:spPr bwMode="auto">
          <a:xfrm>
            <a:off x="5364163" y="4510088"/>
            <a:ext cx="1511300" cy="1727200"/>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38928" name="Text Box 25"/>
          <p:cNvSpPr txBox="1">
            <a:spLocks noChangeArrowheads="1"/>
          </p:cNvSpPr>
          <p:nvPr/>
        </p:nvSpPr>
        <p:spPr bwMode="auto">
          <a:xfrm>
            <a:off x="2411413" y="4654550"/>
            <a:ext cx="133350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Server 1</a:t>
            </a:r>
            <a:endParaRPr lang="en-US" b="0">
              <a:solidFill>
                <a:schemeClr val="accent2"/>
              </a:solidFill>
            </a:endParaRPr>
          </a:p>
        </p:txBody>
      </p:sp>
      <p:sp>
        <p:nvSpPr>
          <p:cNvPr id="38929" name="Text Box 26"/>
          <p:cNvSpPr txBox="1">
            <a:spLocks noChangeArrowheads="1"/>
          </p:cNvSpPr>
          <p:nvPr/>
        </p:nvSpPr>
        <p:spPr bwMode="auto">
          <a:xfrm>
            <a:off x="5435600" y="4654550"/>
            <a:ext cx="138430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Server N</a:t>
            </a:r>
            <a:endParaRPr lang="en-US" b="0">
              <a:solidFill>
                <a:schemeClr val="accent2"/>
              </a:solidFill>
            </a:endParaRPr>
          </a:p>
        </p:txBody>
      </p:sp>
      <p:sp>
        <p:nvSpPr>
          <p:cNvPr id="38930" name="Text Box 27"/>
          <p:cNvSpPr txBox="1">
            <a:spLocks noChangeArrowheads="1"/>
          </p:cNvSpPr>
          <p:nvPr/>
        </p:nvSpPr>
        <p:spPr bwMode="auto">
          <a:xfrm>
            <a:off x="4284663" y="472598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38931" name="AutoShape 28"/>
          <p:cNvSpPr>
            <a:spLocks noChangeArrowheads="1"/>
          </p:cNvSpPr>
          <p:nvPr/>
        </p:nvSpPr>
        <p:spPr bwMode="auto">
          <a:xfrm>
            <a:off x="2700338" y="5302250"/>
            <a:ext cx="719137" cy="647700"/>
          </a:xfrm>
          <a:prstGeom prst="flowChartMagneticDisk">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38932" name="AutoShape 29"/>
          <p:cNvSpPr>
            <a:spLocks noChangeArrowheads="1"/>
          </p:cNvSpPr>
          <p:nvPr/>
        </p:nvSpPr>
        <p:spPr bwMode="auto">
          <a:xfrm>
            <a:off x="5795963" y="5229225"/>
            <a:ext cx="719137" cy="647700"/>
          </a:xfrm>
          <a:prstGeom prst="flowChartMagneticDisk">
            <a:avLst/>
          </a:prstGeom>
          <a:noFill/>
          <a:ln w="28575">
            <a:solidFill>
              <a:schemeClr val="accent2"/>
            </a:solidFill>
            <a:round/>
            <a:headEnd/>
            <a:tailEnd/>
          </a:ln>
        </p:spPr>
        <p:txBody>
          <a:bodyPr wrap="none" lIns="90000" tIns="46800" rIns="90000" bIns="46800" anchor="ctr"/>
          <a:lstStyle/>
          <a:p>
            <a:pPr eaLnBrk="0" hangingPunct="0"/>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Example: Film and picture library</a:t>
            </a:r>
            <a:endParaRPr lang="en-US"/>
          </a:p>
        </p:txBody>
      </p:sp>
      <p:sp>
        <p:nvSpPr>
          <p:cNvPr id="23555" name="Rectangle 3"/>
          <p:cNvSpPr>
            <a:spLocks noGrp="1" noChangeArrowheads="1"/>
          </p:cNvSpPr>
          <p:nvPr>
            <p:ph type="body" idx="1"/>
          </p:nvPr>
        </p:nvSpPr>
        <p:spPr/>
        <p:txBody>
          <a:bodyPr/>
          <a:lstStyle/>
          <a:p>
            <a:pPr>
              <a:buFontTx/>
              <a:buNone/>
            </a:pPr>
            <a:r>
              <a:rPr lang="en-US"/>
              <a:t> </a:t>
            </a:r>
          </a:p>
        </p:txBody>
      </p:sp>
      <p:sp>
        <p:nvSpPr>
          <p:cNvPr id="23556" name="Rectangle 4"/>
          <p:cNvSpPr>
            <a:spLocks noChangeArrowheads="1"/>
          </p:cNvSpPr>
          <p:nvPr/>
        </p:nvSpPr>
        <p:spPr bwMode="auto">
          <a:xfrm>
            <a:off x="3048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23557" name="Picture 5"/>
          <p:cNvPicPr>
            <a:picLocks noChangeAspect="1" noChangeArrowheads="1"/>
          </p:cNvPicPr>
          <p:nvPr/>
        </p:nvPicPr>
        <p:blipFill>
          <a:blip r:embed="rId2"/>
          <a:srcRect/>
          <a:stretch>
            <a:fillRect/>
          </a:stretch>
        </p:blipFill>
        <p:spPr bwMode="auto">
          <a:xfrm>
            <a:off x="990600" y="2057400"/>
            <a:ext cx="7086600" cy="39798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t>Client-server characteristics</a:t>
            </a:r>
            <a:endParaRPr lang="en-US"/>
          </a:p>
        </p:txBody>
      </p:sp>
      <p:sp>
        <p:nvSpPr>
          <p:cNvPr id="24579" name="Rectangle 3"/>
          <p:cNvSpPr>
            <a:spLocks noGrp="1" noChangeArrowheads="1"/>
          </p:cNvSpPr>
          <p:nvPr>
            <p:ph type="body" idx="1"/>
          </p:nvPr>
        </p:nvSpPr>
        <p:spPr/>
        <p:txBody>
          <a:bodyPr/>
          <a:lstStyle/>
          <a:p>
            <a:pPr>
              <a:lnSpc>
                <a:spcPct val="80000"/>
              </a:lnSpc>
            </a:pPr>
            <a:r>
              <a:rPr lang="en-GB" sz="2000" dirty="0"/>
              <a:t>Advantages</a:t>
            </a:r>
          </a:p>
          <a:p>
            <a:pPr lvl="1">
              <a:lnSpc>
                <a:spcPct val="80000"/>
              </a:lnSpc>
            </a:pPr>
            <a:r>
              <a:rPr lang="en-GB" dirty="0"/>
              <a:t>Distribution of data is straightforward;</a:t>
            </a:r>
          </a:p>
          <a:p>
            <a:pPr lvl="1">
              <a:lnSpc>
                <a:spcPct val="80000"/>
              </a:lnSpc>
            </a:pPr>
            <a:endParaRPr lang="en-GB" dirty="0"/>
          </a:p>
          <a:p>
            <a:pPr lvl="1">
              <a:lnSpc>
                <a:spcPct val="80000"/>
              </a:lnSpc>
            </a:pPr>
            <a:r>
              <a:rPr lang="en-GB" dirty="0"/>
              <a:t>Makes effective use of networked systems. May require cheaper hardware;</a:t>
            </a:r>
          </a:p>
          <a:p>
            <a:pPr lvl="1">
              <a:lnSpc>
                <a:spcPct val="80000"/>
              </a:lnSpc>
            </a:pPr>
            <a:endParaRPr lang="en-GB" dirty="0"/>
          </a:p>
          <a:p>
            <a:pPr lvl="1">
              <a:lnSpc>
                <a:spcPct val="80000"/>
              </a:lnSpc>
            </a:pPr>
            <a:r>
              <a:rPr lang="en-GB" dirty="0"/>
              <a:t>Easy to add new servers or upgrade existing servers.</a:t>
            </a:r>
          </a:p>
          <a:p>
            <a:pPr lvl="1">
              <a:lnSpc>
                <a:spcPct val="80000"/>
              </a:lnSpc>
            </a:pPr>
            <a:endParaRPr lang="en-GB" dirty="0"/>
          </a:p>
          <a:p>
            <a:pPr>
              <a:lnSpc>
                <a:spcPct val="80000"/>
              </a:lnSpc>
            </a:pPr>
            <a:r>
              <a:rPr lang="en-GB" sz="2000" dirty="0"/>
              <a:t>Disadvantages</a:t>
            </a:r>
          </a:p>
          <a:p>
            <a:pPr lvl="1">
              <a:lnSpc>
                <a:spcPct val="80000"/>
              </a:lnSpc>
            </a:pPr>
            <a:r>
              <a:rPr lang="en-GB" dirty="0"/>
              <a:t>No shared data model so sub-systems use different data organisation. Data interchange may be inefficient;</a:t>
            </a:r>
          </a:p>
          <a:p>
            <a:pPr lvl="1">
              <a:lnSpc>
                <a:spcPct val="80000"/>
              </a:lnSpc>
            </a:pPr>
            <a:endParaRPr lang="en-GB" dirty="0"/>
          </a:p>
          <a:p>
            <a:pPr lvl="1">
              <a:lnSpc>
                <a:spcPct val="80000"/>
              </a:lnSpc>
            </a:pPr>
            <a:r>
              <a:rPr lang="en-GB" dirty="0"/>
              <a:t>Redundant management in each server;</a:t>
            </a:r>
          </a:p>
          <a:p>
            <a:pPr lvl="1">
              <a:lnSpc>
                <a:spcPct val="80000"/>
              </a:lnSpc>
            </a:pPr>
            <a:endParaRPr lang="en-GB" dirty="0"/>
          </a:p>
          <a:p>
            <a:pPr lvl="1">
              <a:lnSpc>
                <a:spcPct val="80000"/>
              </a:lnSpc>
            </a:pPr>
            <a:r>
              <a:rPr lang="en-GB" dirty="0"/>
              <a:t>No central register of names and services - it may be hard to find out what servers and services are available.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System Structuring: abstract machine model (layered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a:xfrm>
            <a:off x="457200" y="1600199"/>
            <a:ext cx="8229600" cy="5121275"/>
          </a:xfrm>
        </p:spPr>
        <p:txBody>
          <a:bodyPr/>
          <a:lstStyle/>
          <a:p>
            <a:pPr algn="just"/>
            <a:r>
              <a:rPr lang="en-US" sz="1700" dirty="0" smtClean="0"/>
              <a:t>It models the interfacing of sub-systems.</a:t>
            </a:r>
          </a:p>
          <a:p>
            <a:pPr algn="just"/>
            <a:r>
              <a:rPr lang="en-US" sz="1700" dirty="0" smtClean="0"/>
              <a:t>It organizes a system into a series of layers each of which provides a set of services.</a:t>
            </a:r>
          </a:p>
          <a:p>
            <a:pPr algn="just"/>
            <a:r>
              <a:rPr lang="en-US" sz="1700" dirty="0" smtClean="0"/>
              <a:t>Each layer defines an abstract machine whose machine language (the services provided by the layer) is used to implement the next level of abstract machine.</a:t>
            </a:r>
          </a:p>
          <a:p>
            <a:pPr algn="just"/>
            <a:r>
              <a:rPr lang="en-US" sz="1700" dirty="0" smtClean="0"/>
              <a:t>A well known example of this approach is the OSI reference model.</a:t>
            </a:r>
          </a:p>
          <a:p>
            <a:pPr algn="just"/>
            <a:r>
              <a:rPr lang="en-US" sz="1700" dirty="0" smtClean="0"/>
              <a:t>It supports the incremental development of systems. As a layer is developed, some of the services provide by that layer may be made available to users. This architecture is also changeable and portable.</a:t>
            </a:r>
          </a:p>
          <a:p>
            <a:pPr algn="just"/>
            <a:r>
              <a:rPr lang="en-US" sz="1700" dirty="0" smtClean="0"/>
              <a:t>Structuring system in this way can be difficult. Basic facilities such as file management, which are required by all abstract machines, may be provide by inner layers. Services required by the user may require access to abstract machine that is several levels beneath the outermost layer</a:t>
            </a:r>
          </a:p>
          <a:p>
            <a:pPr algn="just"/>
            <a:r>
              <a:rPr lang="en-US" sz="1700" dirty="0" smtClean="0"/>
              <a:t>If there are many layers, some overhead is always associated with layer management</a:t>
            </a:r>
            <a:endParaRPr lang="en-US" sz="17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Layered Model</a:t>
            </a:r>
          </a:p>
        </p:txBody>
      </p:sp>
      <p:sp>
        <p:nvSpPr>
          <p:cNvPr id="46083" name="AutoShape 14"/>
          <p:cNvSpPr>
            <a:spLocks noChangeArrowheads="1"/>
          </p:cNvSpPr>
          <p:nvPr/>
        </p:nvSpPr>
        <p:spPr bwMode="auto">
          <a:xfrm>
            <a:off x="3779838" y="3933825"/>
            <a:ext cx="1511300" cy="874713"/>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46084" name="Text Box 16"/>
          <p:cNvSpPr txBox="1">
            <a:spLocks noChangeArrowheads="1"/>
          </p:cNvSpPr>
          <p:nvPr/>
        </p:nvSpPr>
        <p:spPr bwMode="auto">
          <a:xfrm>
            <a:off x="3924300" y="4076700"/>
            <a:ext cx="1368425" cy="519113"/>
          </a:xfrm>
          <a:prstGeom prst="rect">
            <a:avLst/>
          </a:prstGeom>
          <a:noFill/>
          <a:ln w="9525">
            <a:noFill/>
            <a:miter lim="800000"/>
            <a:headEnd/>
            <a:tailEnd/>
          </a:ln>
        </p:spPr>
        <p:txBody>
          <a:bodyPr lIns="90000" tIns="46800" rIns="90000" bIns="46800">
            <a:spAutoFit/>
          </a:bodyPr>
          <a:lstStyle/>
          <a:p>
            <a:pPr eaLnBrk="0" hangingPunct="0"/>
            <a:r>
              <a:rPr lang="en-GB" sz="2800" b="0">
                <a:solidFill>
                  <a:schemeClr val="accent2"/>
                </a:solidFill>
              </a:rPr>
              <a:t>Kernel</a:t>
            </a:r>
            <a:r>
              <a:rPr lang="en-GB" b="0">
                <a:solidFill>
                  <a:schemeClr val="accent2"/>
                </a:solidFill>
              </a:rPr>
              <a:t> </a:t>
            </a:r>
            <a:endParaRPr lang="en-US" b="0">
              <a:solidFill>
                <a:schemeClr val="accent2"/>
              </a:solidFill>
            </a:endParaRPr>
          </a:p>
        </p:txBody>
      </p:sp>
      <p:sp>
        <p:nvSpPr>
          <p:cNvPr id="46085" name="AutoShape 21"/>
          <p:cNvSpPr>
            <a:spLocks noChangeArrowheads="1"/>
          </p:cNvSpPr>
          <p:nvPr/>
        </p:nvSpPr>
        <p:spPr bwMode="auto">
          <a:xfrm>
            <a:off x="3059113" y="3213100"/>
            <a:ext cx="2881312" cy="1944688"/>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46086" name="AutoShape 22"/>
          <p:cNvSpPr>
            <a:spLocks noChangeArrowheads="1"/>
          </p:cNvSpPr>
          <p:nvPr/>
        </p:nvSpPr>
        <p:spPr bwMode="auto">
          <a:xfrm>
            <a:off x="1908175" y="1844675"/>
            <a:ext cx="5040313" cy="4176713"/>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46087" name="AutoShape 24"/>
          <p:cNvSpPr>
            <a:spLocks noChangeArrowheads="1"/>
          </p:cNvSpPr>
          <p:nvPr/>
        </p:nvSpPr>
        <p:spPr bwMode="auto">
          <a:xfrm>
            <a:off x="2627313" y="2565400"/>
            <a:ext cx="3744912" cy="3095625"/>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46088" name="Text Box 25"/>
          <p:cNvSpPr txBox="1">
            <a:spLocks noChangeArrowheads="1"/>
          </p:cNvSpPr>
          <p:nvPr/>
        </p:nvSpPr>
        <p:spPr bwMode="auto">
          <a:xfrm>
            <a:off x="3203575" y="3284538"/>
            <a:ext cx="2520950" cy="519112"/>
          </a:xfrm>
          <a:prstGeom prst="rect">
            <a:avLst/>
          </a:prstGeom>
          <a:noFill/>
          <a:ln w="9525">
            <a:noFill/>
            <a:miter lim="800000"/>
            <a:headEnd/>
            <a:tailEnd/>
          </a:ln>
        </p:spPr>
        <p:txBody>
          <a:bodyPr lIns="90000" tIns="46800" rIns="90000" bIns="46800">
            <a:spAutoFit/>
          </a:bodyPr>
          <a:lstStyle/>
          <a:p>
            <a:pPr eaLnBrk="0" hangingPunct="0"/>
            <a:r>
              <a:rPr lang="en-GB" sz="2800" b="0">
                <a:solidFill>
                  <a:schemeClr val="accent2"/>
                </a:solidFill>
              </a:rPr>
              <a:t>Device Drivers</a:t>
            </a:r>
            <a:r>
              <a:rPr lang="en-GB" b="0">
                <a:solidFill>
                  <a:schemeClr val="accent2"/>
                </a:solidFill>
              </a:rPr>
              <a:t> </a:t>
            </a:r>
            <a:endParaRPr lang="en-US" b="0">
              <a:solidFill>
                <a:schemeClr val="accent2"/>
              </a:solidFill>
            </a:endParaRPr>
          </a:p>
        </p:txBody>
      </p:sp>
      <p:sp>
        <p:nvSpPr>
          <p:cNvPr id="46089" name="Text Box 26"/>
          <p:cNvSpPr txBox="1">
            <a:spLocks noChangeArrowheads="1"/>
          </p:cNvSpPr>
          <p:nvPr/>
        </p:nvSpPr>
        <p:spPr bwMode="auto">
          <a:xfrm>
            <a:off x="2987675" y="2636838"/>
            <a:ext cx="3240088" cy="519112"/>
          </a:xfrm>
          <a:prstGeom prst="rect">
            <a:avLst/>
          </a:prstGeom>
          <a:noFill/>
          <a:ln w="9525">
            <a:noFill/>
            <a:miter lim="800000"/>
            <a:headEnd/>
            <a:tailEnd/>
          </a:ln>
        </p:spPr>
        <p:txBody>
          <a:bodyPr lIns="90000" tIns="46800" rIns="90000" bIns="46800">
            <a:spAutoFit/>
          </a:bodyPr>
          <a:lstStyle/>
          <a:p>
            <a:pPr eaLnBrk="0" hangingPunct="0"/>
            <a:r>
              <a:rPr lang="en-GB" sz="2800" b="0">
                <a:solidFill>
                  <a:schemeClr val="accent2"/>
                </a:solidFill>
              </a:rPr>
              <a:t>Service Processes</a:t>
            </a:r>
            <a:r>
              <a:rPr lang="en-GB" b="0">
                <a:solidFill>
                  <a:schemeClr val="accent2"/>
                </a:solidFill>
              </a:rPr>
              <a:t> </a:t>
            </a:r>
            <a:endParaRPr lang="en-US" b="0">
              <a:solidFill>
                <a:schemeClr val="accent2"/>
              </a:solidFill>
            </a:endParaRPr>
          </a:p>
        </p:txBody>
      </p:sp>
      <p:sp>
        <p:nvSpPr>
          <p:cNvPr id="46090" name="Text Box 27"/>
          <p:cNvSpPr txBox="1">
            <a:spLocks noChangeArrowheads="1"/>
          </p:cNvSpPr>
          <p:nvPr/>
        </p:nvSpPr>
        <p:spPr bwMode="auto">
          <a:xfrm>
            <a:off x="3203575" y="1916113"/>
            <a:ext cx="2808288" cy="519112"/>
          </a:xfrm>
          <a:prstGeom prst="rect">
            <a:avLst/>
          </a:prstGeom>
          <a:noFill/>
          <a:ln w="9525">
            <a:noFill/>
            <a:miter lim="800000"/>
            <a:headEnd/>
            <a:tailEnd/>
          </a:ln>
        </p:spPr>
        <p:txBody>
          <a:bodyPr lIns="90000" tIns="46800" rIns="90000" bIns="46800">
            <a:spAutoFit/>
          </a:bodyPr>
          <a:lstStyle/>
          <a:p>
            <a:pPr eaLnBrk="0" hangingPunct="0"/>
            <a:r>
              <a:rPr lang="en-GB" sz="2800" b="0">
                <a:solidFill>
                  <a:schemeClr val="accent2"/>
                </a:solidFill>
              </a:rPr>
              <a:t>User Processes</a:t>
            </a:r>
            <a:r>
              <a:rPr lang="en-GB" b="0">
                <a:solidFill>
                  <a:schemeClr val="accent2"/>
                </a:solidFill>
              </a:rPr>
              <a:t> </a:t>
            </a:r>
            <a:endParaRPr lang="en-US" b="0">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System Structuring: abstract machine model (layered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417638"/>
            <a:ext cx="8229600" cy="4938711"/>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Layered Model</a:t>
            </a:r>
            <a:r>
              <a:rPr lang="en-GB" smtClean="0"/>
              <a:t> </a:t>
            </a:r>
            <a:endParaRPr lang="en-GB" smtClean="0">
              <a:solidFill>
                <a:schemeClr val="accent2"/>
              </a:solidFill>
              <a:latin typeface="Arial" charset="0"/>
            </a:endParaRPr>
          </a:p>
        </p:txBody>
      </p:sp>
      <p:sp>
        <p:nvSpPr>
          <p:cNvPr id="47107" name="Rectangle 3"/>
          <p:cNvSpPr>
            <a:spLocks noChangeArrowheads="1"/>
          </p:cNvSpPr>
          <p:nvPr/>
        </p:nvSpPr>
        <p:spPr bwMode="auto">
          <a:xfrm>
            <a:off x="323850" y="1557338"/>
            <a:ext cx="8496300" cy="4535487"/>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r>
              <a:rPr lang="en-GB" sz="2800" b="0">
                <a:solidFill>
                  <a:schemeClr val="tx1"/>
                </a:solidFill>
                <a:latin typeface="Arial" charset="0"/>
              </a:rPr>
              <a:t>Each layer represents an abstract machine, providing a well defined set of services</a:t>
            </a:r>
          </a:p>
          <a:p>
            <a:pPr marL="342900" indent="-342900" eaLnBrk="0" hangingPunct="0">
              <a:spcBef>
                <a:spcPct val="20000"/>
              </a:spcBef>
              <a:buFontTx/>
              <a:buChar char="•"/>
            </a:pPr>
            <a:r>
              <a:rPr lang="en-GB" sz="2800" b="0">
                <a:solidFill>
                  <a:schemeClr val="accent2"/>
                </a:solidFill>
                <a:latin typeface="Arial" charset="0"/>
              </a:rPr>
              <a:t>Advantages:</a:t>
            </a:r>
            <a:r>
              <a:rPr lang="en-GB" sz="2800" b="0">
                <a:solidFill>
                  <a:schemeClr val="tx1"/>
                </a:solidFill>
                <a:latin typeface="Arial" charset="0"/>
              </a:rPr>
              <a:t> </a:t>
            </a:r>
          </a:p>
          <a:p>
            <a:pPr marL="742950" lvl="1" indent="-285750" eaLnBrk="0" hangingPunct="0">
              <a:spcBef>
                <a:spcPct val="20000"/>
              </a:spcBef>
              <a:buFontTx/>
              <a:buChar char="–"/>
            </a:pPr>
            <a:r>
              <a:rPr lang="en-GB" b="0">
                <a:solidFill>
                  <a:schemeClr val="tx1"/>
                </a:solidFill>
                <a:latin typeface="Arial" charset="0"/>
              </a:rPr>
              <a:t>promotes an incremental style of development</a:t>
            </a:r>
          </a:p>
          <a:p>
            <a:pPr marL="742950" lvl="1" indent="-285750" eaLnBrk="0" hangingPunct="0">
              <a:spcBef>
                <a:spcPct val="20000"/>
              </a:spcBef>
              <a:buFontTx/>
              <a:buChar char="–"/>
            </a:pPr>
            <a:r>
              <a:rPr lang="en-GB" b="0">
                <a:solidFill>
                  <a:schemeClr val="tx1"/>
                </a:solidFill>
                <a:latin typeface="Arial" charset="0"/>
              </a:rPr>
              <a:t>promotes portability and change</a:t>
            </a:r>
          </a:p>
          <a:p>
            <a:pPr marL="342900" indent="-342900" eaLnBrk="0" hangingPunct="0">
              <a:spcBef>
                <a:spcPct val="20000"/>
              </a:spcBef>
              <a:buFontTx/>
              <a:buChar char="•"/>
            </a:pPr>
            <a:r>
              <a:rPr lang="en-GB" sz="2800" b="0">
                <a:solidFill>
                  <a:schemeClr val="accent2"/>
                </a:solidFill>
                <a:latin typeface="Arial" charset="0"/>
              </a:rPr>
              <a:t>Disadvantages:</a:t>
            </a:r>
          </a:p>
          <a:p>
            <a:pPr marL="742950" lvl="1" indent="-285750" eaLnBrk="0" hangingPunct="0">
              <a:spcBef>
                <a:spcPct val="20000"/>
              </a:spcBef>
              <a:buFontTx/>
              <a:buChar char="–"/>
            </a:pPr>
            <a:r>
              <a:rPr lang="en-GB" b="0">
                <a:solidFill>
                  <a:schemeClr val="tx1"/>
                </a:solidFill>
                <a:latin typeface="Arial" charset="0"/>
              </a:rPr>
              <a:t>cross cutting services, </a:t>
            </a:r>
            <a:r>
              <a:rPr lang="en-GB" b="0" i="1">
                <a:solidFill>
                  <a:schemeClr val="tx1"/>
                </a:solidFill>
                <a:latin typeface="Arial" charset="0"/>
              </a:rPr>
              <a:t>e.g. file handling, do not fit the layered model</a:t>
            </a:r>
          </a:p>
          <a:p>
            <a:pPr marL="742950" lvl="1" indent="-285750" eaLnBrk="0" hangingPunct="0">
              <a:spcBef>
                <a:spcPct val="20000"/>
              </a:spcBef>
              <a:buFontTx/>
              <a:buChar char="–"/>
            </a:pPr>
            <a:r>
              <a:rPr lang="en-GB" b="0">
                <a:solidFill>
                  <a:schemeClr val="tx1"/>
                </a:solidFill>
                <a:latin typeface="Arial" charset="0"/>
              </a:rPr>
              <a:t>multiple layers may lead to performance issues   </a:t>
            </a:r>
            <a:r>
              <a:rPr lang="en-GB" b="0" i="1">
                <a:solidFill>
                  <a:schemeClr val="tx1"/>
                </a:solidFill>
                <a:latin typeface="Arial"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Control models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dirty="0" smtClean="0"/>
              <a:t>The model for structuring a system are concerned with how a system is decomposed into sub-systems.</a:t>
            </a:r>
          </a:p>
          <a:p>
            <a:pPr algn="just"/>
            <a:r>
              <a:rPr lang="en-US" dirty="0" smtClean="0"/>
              <a:t>To work as a system, sub-systems must be controlled so that their services are delivered to the right place at the right time.</a:t>
            </a:r>
          </a:p>
          <a:p>
            <a:pPr algn="just"/>
            <a:r>
              <a:rPr lang="en-US" dirty="0" smtClean="0"/>
              <a:t>Control models at the architectural level are concerned with the control flow between sub-systems.</a:t>
            </a:r>
          </a:p>
          <a:p>
            <a:pPr algn="just"/>
            <a:r>
              <a:rPr lang="en-US" dirty="0" smtClean="0"/>
              <a:t>Two general approaches to control </a:t>
            </a:r>
          </a:p>
          <a:p>
            <a:pPr lvl="1" algn="just">
              <a:buFont typeface="Wingdings" pitchFamily="2" charset="2"/>
              <a:buChar char="q"/>
            </a:pPr>
            <a:r>
              <a:rPr lang="en-US" dirty="0" smtClean="0"/>
              <a:t>Centralized control</a:t>
            </a:r>
          </a:p>
          <a:p>
            <a:pPr lvl="1" algn="just">
              <a:buFont typeface="Wingdings" pitchFamily="2" charset="2"/>
              <a:buChar char="q"/>
            </a:pPr>
            <a:r>
              <a:rPr lang="en-US" dirty="0" smtClean="0"/>
              <a:t>Event based control</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Control models: centralised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dirty="0" smtClean="0"/>
              <a:t>One sub-system has overall responsibility for control and starts and stops other sub-systems.</a:t>
            </a:r>
          </a:p>
          <a:p>
            <a:pPr algn="just"/>
            <a:r>
              <a:rPr lang="en-US" dirty="0" smtClean="0"/>
              <a:t>One sub-system is designated as the system controller and has responsibility for managing the execution of others.</a:t>
            </a:r>
          </a:p>
          <a:p>
            <a:pPr algn="just"/>
            <a:r>
              <a:rPr lang="en-US" dirty="0" smtClean="0"/>
              <a:t>Centralized control models fall into two classes depending on whether the controlled sub-systems execute sequentially or parallel.</a:t>
            </a:r>
          </a:p>
          <a:p>
            <a:pPr lvl="1" algn="just"/>
            <a:r>
              <a:rPr lang="en-US" dirty="0" smtClean="0"/>
              <a:t>The call-return model</a:t>
            </a:r>
          </a:p>
          <a:p>
            <a:pPr lvl="1" algn="just"/>
            <a:r>
              <a:rPr lang="en-US" dirty="0" smtClean="0"/>
              <a:t>The manger model</a:t>
            </a:r>
          </a:p>
          <a:p>
            <a:pPr algn="just"/>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centralised model: the call return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dirty="0" smtClean="0"/>
              <a:t>It is top-down subroutine model where control starts at the top of a subroutine hierarchy and through subroutine calls, passes to lower levels in the tree.</a:t>
            </a:r>
          </a:p>
          <a:p>
            <a:pPr algn="just"/>
            <a:r>
              <a:rPr lang="en-US" dirty="0" smtClean="0"/>
              <a:t>This subroutine model is only applicable to sequential systems.</a:t>
            </a:r>
          </a:p>
          <a:p>
            <a:pPr algn="just"/>
            <a:r>
              <a:rPr lang="en-US" dirty="0" smtClean="0"/>
              <a:t>Adv: It is relatively simple to analyze control flows and work out how the system will respond to particular inputs.</a:t>
            </a:r>
          </a:p>
          <a:p>
            <a:pPr algn="just"/>
            <a:r>
              <a:rPr lang="en-US" dirty="0" err="1" smtClean="0"/>
              <a:t>Disadv</a:t>
            </a:r>
            <a:r>
              <a:rPr lang="en-US" dirty="0" smtClean="0"/>
              <a:t>: exceptions to normal operation are awkward to handle.</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Centralized Control</a:t>
            </a:r>
            <a:r>
              <a:rPr lang="en-GB" smtClean="0"/>
              <a:t> </a:t>
            </a:r>
            <a:endParaRPr lang="en-GB" smtClean="0">
              <a:solidFill>
                <a:schemeClr val="accent2"/>
              </a:solidFill>
              <a:latin typeface="Arial" charset="0"/>
            </a:endParaRPr>
          </a:p>
        </p:txBody>
      </p:sp>
      <p:sp>
        <p:nvSpPr>
          <p:cNvPr id="49155" name="Text Box 5"/>
          <p:cNvSpPr txBox="1">
            <a:spLocks noChangeArrowheads="1"/>
          </p:cNvSpPr>
          <p:nvPr/>
        </p:nvSpPr>
        <p:spPr bwMode="auto">
          <a:xfrm>
            <a:off x="3635375" y="1624013"/>
            <a:ext cx="1346200" cy="850900"/>
          </a:xfrm>
          <a:prstGeom prst="rect">
            <a:avLst/>
          </a:prstGeom>
          <a:noFill/>
          <a:ln w="28575">
            <a:solidFill>
              <a:schemeClr val="accent2"/>
            </a:solidFill>
            <a:miter lim="800000"/>
            <a:headEnd/>
            <a:tailEnd/>
          </a:ln>
        </p:spPr>
        <p:txBody>
          <a:bodyPr wrap="none" lIns="90000" tIns="46800" rIns="90000" bIns="46800">
            <a:spAutoFit/>
          </a:bodyPr>
          <a:lstStyle/>
          <a:p>
            <a:pPr algn="ctr" eaLnBrk="0" hangingPunct="0"/>
            <a:r>
              <a:rPr lang="en-GB" b="0">
                <a:solidFill>
                  <a:schemeClr val="accent2"/>
                </a:solidFill>
                <a:latin typeface="Arial" charset="0"/>
              </a:rPr>
              <a:t>main </a:t>
            </a:r>
          </a:p>
          <a:p>
            <a:pPr algn="ctr" eaLnBrk="0" hangingPunct="0"/>
            <a:r>
              <a:rPr lang="en-GB" b="0">
                <a:solidFill>
                  <a:schemeClr val="accent2"/>
                </a:solidFill>
                <a:latin typeface="Arial" charset="0"/>
              </a:rPr>
              <a:t>program</a:t>
            </a:r>
            <a:endParaRPr lang="en-US" b="0">
              <a:solidFill>
                <a:schemeClr val="accent2"/>
              </a:solidFill>
              <a:latin typeface="Arial" charset="0"/>
            </a:endParaRPr>
          </a:p>
        </p:txBody>
      </p:sp>
      <p:sp>
        <p:nvSpPr>
          <p:cNvPr id="49156" name="Text Box 7"/>
          <p:cNvSpPr txBox="1">
            <a:spLocks noChangeArrowheads="1"/>
          </p:cNvSpPr>
          <p:nvPr/>
        </p:nvSpPr>
        <p:spPr bwMode="auto">
          <a:xfrm>
            <a:off x="4932363" y="4868863"/>
            <a:ext cx="1635125" cy="850900"/>
          </a:xfrm>
          <a:prstGeom prst="rect">
            <a:avLst/>
          </a:prstGeom>
          <a:noFill/>
          <a:ln w="28575">
            <a:solidFill>
              <a:schemeClr val="accent2"/>
            </a:solidFill>
            <a:miter lim="800000"/>
            <a:headEnd/>
            <a:tailEnd/>
          </a:ln>
        </p:spPr>
        <p:txBody>
          <a:bodyPr lIns="90000" tIns="46800" rIns="90000" bIns="46800">
            <a:spAutoFit/>
          </a:bodyPr>
          <a:lstStyle/>
          <a:p>
            <a:pPr algn="ctr" eaLnBrk="0" hangingPunct="0"/>
            <a:r>
              <a:rPr lang="en-GB" b="0">
                <a:solidFill>
                  <a:schemeClr val="accent2"/>
                </a:solidFill>
                <a:latin typeface="Arial" charset="0"/>
              </a:rPr>
              <a:t>subroutine</a:t>
            </a:r>
          </a:p>
          <a:p>
            <a:pPr algn="ctr" eaLnBrk="0" hangingPunct="0"/>
            <a:r>
              <a:rPr lang="en-GB" b="0">
                <a:solidFill>
                  <a:schemeClr val="accent2"/>
                </a:solidFill>
                <a:latin typeface="Arial" charset="0"/>
              </a:rPr>
              <a:t>Z.1</a:t>
            </a:r>
            <a:endParaRPr lang="en-US" b="0">
              <a:solidFill>
                <a:schemeClr val="accent2"/>
              </a:solidFill>
              <a:latin typeface="Arial" charset="0"/>
            </a:endParaRPr>
          </a:p>
        </p:txBody>
      </p:sp>
      <p:sp>
        <p:nvSpPr>
          <p:cNvPr id="49157" name="Text Box 8"/>
          <p:cNvSpPr txBox="1">
            <a:spLocks noChangeArrowheads="1"/>
          </p:cNvSpPr>
          <p:nvPr/>
        </p:nvSpPr>
        <p:spPr bwMode="auto">
          <a:xfrm>
            <a:off x="7092950" y="4868863"/>
            <a:ext cx="1635125" cy="850900"/>
          </a:xfrm>
          <a:prstGeom prst="rect">
            <a:avLst/>
          </a:prstGeom>
          <a:noFill/>
          <a:ln w="28575">
            <a:solidFill>
              <a:schemeClr val="accent2"/>
            </a:solidFill>
            <a:miter lim="800000"/>
            <a:headEnd/>
            <a:tailEnd/>
          </a:ln>
        </p:spPr>
        <p:txBody>
          <a:bodyPr lIns="90000" tIns="46800" rIns="90000" bIns="46800">
            <a:spAutoFit/>
          </a:bodyPr>
          <a:lstStyle/>
          <a:p>
            <a:pPr algn="ctr" eaLnBrk="0" hangingPunct="0"/>
            <a:r>
              <a:rPr lang="en-GB" b="0">
                <a:solidFill>
                  <a:schemeClr val="accent2"/>
                </a:solidFill>
                <a:latin typeface="Arial" charset="0"/>
              </a:rPr>
              <a:t>subroutine</a:t>
            </a:r>
          </a:p>
          <a:p>
            <a:pPr algn="ctr" eaLnBrk="0" hangingPunct="0"/>
            <a:r>
              <a:rPr lang="en-GB" b="0">
                <a:solidFill>
                  <a:schemeClr val="accent2"/>
                </a:solidFill>
                <a:latin typeface="Arial" charset="0"/>
              </a:rPr>
              <a:t>Z.N</a:t>
            </a:r>
            <a:endParaRPr lang="en-US" b="0">
              <a:solidFill>
                <a:schemeClr val="accent2"/>
              </a:solidFill>
              <a:latin typeface="Arial" charset="0"/>
            </a:endParaRPr>
          </a:p>
        </p:txBody>
      </p:sp>
      <p:sp>
        <p:nvSpPr>
          <p:cNvPr id="49158" name="Text Box 9"/>
          <p:cNvSpPr txBox="1">
            <a:spLocks noChangeArrowheads="1"/>
          </p:cNvSpPr>
          <p:nvPr/>
        </p:nvSpPr>
        <p:spPr bwMode="auto">
          <a:xfrm>
            <a:off x="2484438" y="4864100"/>
            <a:ext cx="1635125" cy="850900"/>
          </a:xfrm>
          <a:prstGeom prst="rect">
            <a:avLst/>
          </a:prstGeom>
          <a:noFill/>
          <a:ln w="28575">
            <a:solidFill>
              <a:schemeClr val="accent2"/>
            </a:solidFill>
            <a:miter lim="800000"/>
            <a:headEnd/>
            <a:tailEnd/>
          </a:ln>
        </p:spPr>
        <p:txBody>
          <a:bodyPr wrap="none" lIns="90000" tIns="46800" rIns="90000" bIns="46800">
            <a:spAutoFit/>
          </a:bodyPr>
          <a:lstStyle/>
          <a:p>
            <a:pPr algn="ctr" eaLnBrk="0" hangingPunct="0"/>
            <a:r>
              <a:rPr lang="en-GB" b="0">
                <a:solidFill>
                  <a:schemeClr val="accent2"/>
                </a:solidFill>
                <a:latin typeface="Arial" charset="0"/>
              </a:rPr>
              <a:t>subroutine</a:t>
            </a:r>
          </a:p>
          <a:p>
            <a:pPr algn="ctr" eaLnBrk="0" hangingPunct="0"/>
            <a:r>
              <a:rPr lang="en-GB" b="0">
                <a:solidFill>
                  <a:schemeClr val="accent2"/>
                </a:solidFill>
                <a:latin typeface="Arial" charset="0"/>
              </a:rPr>
              <a:t>A.N</a:t>
            </a:r>
            <a:endParaRPr lang="en-US" b="0">
              <a:solidFill>
                <a:schemeClr val="accent2"/>
              </a:solidFill>
              <a:latin typeface="Arial" charset="0"/>
            </a:endParaRPr>
          </a:p>
        </p:txBody>
      </p:sp>
      <p:sp>
        <p:nvSpPr>
          <p:cNvPr id="49159" name="Text Box 10"/>
          <p:cNvSpPr txBox="1">
            <a:spLocks noChangeArrowheads="1"/>
          </p:cNvSpPr>
          <p:nvPr/>
        </p:nvSpPr>
        <p:spPr bwMode="auto">
          <a:xfrm>
            <a:off x="250825" y="4864100"/>
            <a:ext cx="1635125" cy="850900"/>
          </a:xfrm>
          <a:prstGeom prst="rect">
            <a:avLst/>
          </a:prstGeom>
          <a:noFill/>
          <a:ln w="28575">
            <a:solidFill>
              <a:schemeClr val="accent2"/>
            </a:solidFill>
            <a:miter lim="800000"/>
            <a:headEnd/>
            <a:tailEnd/>
          </a:ln>
        </p:spPr>
        <p:txBody>
          <a:bodyPr wrap="none" lIns="90000" tIns="46800" rIns="90000" bIns="46800">
            <a:spAutoFit/>
          </a:bodyPr>
          <a:lstStyle/>
          <a:p>
            <a:pPr algn="ctr" eaLnBrk="0" hangingPunct="0"/>
            <a:r>
              <a:rPr lang="en-GB" b="0">
                <a:solidFill>
                  <a:schemeClr val="accent2"/>
                </a:solidFill>
                <a:latin typeface="Arial" charset="0"/>
              </a:rPr>
              <a:t>subroutine</a:t>
            </a:r>
          </a:p>
          <a:p>
            <a:pPr algn="ctr" eaLnBrk="0" hangingPunct="0"/>
            <a:r>
              <a:rPr lang="en-GB" b="0">
                <a:solidFill>
                  <a:schemeClr val="accent2"/>
                </a:solidFill>
                <a:latin typeface="Arial" charset="0"/>
              </a:rPr>
              <a:t>A.1</a:t>
            </a:r>
            <a:endParaRPr lang="en-US" b="0">
              <a:solidFill>
                <a:schemeClr val="accent2"/>
              </a:solidFill>
              <a:latin typeface="Arial" charset="0"/>
            </a:endParaRPr>
          </a:p>
        </p:txBody>
      </p:sp>
      <p:sp>
        <p:nvSpPr>
          <p:cNvPr id="49160" name="Text Box 11"/>
          <p:cNvSpPr txBox="1">
            <a:spLocks noChangeArrowheads="1"/>
          </p:cNvSpPr>
          <p:nvPr/>
        </p:nvSpPr>
        <p:spPr bwMode="auto">
          <a:xfrm>
            <a:off x="1403350" y="3208338"/>
            <a:ext cx="1635125" cy="850900"/>
          </a:xfrm>
          <a:prstGeom prst="rect">
            <a:avLst/>
          </a:prstGeom>
          <a:noFill/>
          <a:ln w="28575">
            <a:solidFill>
              <a:schemeClr val="accent2"/>
            </a:solidFill>
            <a:miter lim="800000"/>
            <a:headEnd/>
            <a:tailEnd/>
          </a:ln>
        </p:spPr>
        <p:txBody>
          <a:bodyPr wrap="none" lIns="90000" tIns="46800" rIns="90000" bIns="46800">
            <a:spAutoFit/>
          </a:bodyPr>
          <a:lstStyle/>
          <a:p>
            <a:pPr algn="ctr" eaLnBrk="0" hangingPunct="0"/>
            <a:r>
              <a:rPr lang="en-GB" b="0" dirty="0">
                <a:solidFill>
                  <a:schemeClr val="accent2"/>
                </a:solidFill>
                <a:latin typeface="Arial" charset="0"/>
              </a:rPr>
              <a:t>subroutine</a:t>
            </a:r>
          </a:p>
          <a:p>
            <a:pPr algn="ctr" eaLnBrk="0" hangingPunct="0"/>
            <a:r>
              <a:rPr lang="en-GB" b="0" dirty="0">
                <a:solidFill>
                  <a:schemeClr val="accent2"/>
                </a:solidFill>
              </a:rPr>
              <a:t>A</a:t>
            </a:r>
            <a:endParaRPr lang="en-US" b="0" dirty="0">
              <a:solidFill>
                <a:schemeClr val="accent2"/>
              </a:solidFill>
            </a:endParaRPr>
          </a:p>
        </p:txBody>
      </p:sp>
      <p:sp>
        <p:nvSpPr>
          <p:cNvPr id="49161" name="Text Box 12"/>
          <p:cNvSpPr txBox="1">
            <a:spLocks noChangeArrowheads="1"/>
          </p:cNvSpPr>
          <p:nvPr/>
        </p:nvSpPr>
        <p:spPr bwMode="auto">
          <a:xfrm>
            <a:off x="5795963" y="3208338"/>
            <a:ext cx="1635125" cy="850900"/>
          </a:xfrm>
          <a:prstGeom prst="rect">
            <a:avLst/>
          </a:prstGeom>
          <a:noFill/>
          <a:ln w="28575">
            <a:solidFill>
              <a:schemeClr val="accent2"/>
            </a:solidFill>
            <a:miter lim="800000"/>
            <a:headEnd/>
            <a:tailEnd/>
          </a:ln>
        </p:spPr>
        <p:txBody>
          <a:bodyPr wrap="none" lIns="90000" tIns="46800" rIns="90000" bIns="46800">
            <a:spAutoFit/>
          </a:bodyPr>
          <a:lstStyle/>
          <a:p>
            <a:pPr algn="ctr" eaLnBrk="0" hangingPunct="0"/>
            <a:r>
              <a:rPr lang="en-GB" b="0">
                <a:solidFill>
                  <a:schemeClr val="accent2"/>
                </a:solidFill>
                <a:latin typeface="Arial" charset="0"/>
              </a:rPr>
              <a:t>subroutine</a:t>
            </a:r>
          </a:p>
          <a:p>
            <a:pPr algn="ctr" eaLnBrk="0" hangingPunct="0"/>
            <a:r>
              <a:rPr lang="en-GB" b="0">
                <a:solidFill>
                  <a:schemeClr val="accent2"/>
                </a:solidFill>
                <a:latin typeface="Arial" charset="0"/>
              </a:rPr>
              <a:t>Z</a:t>
            </a:r>
            <a:endParaRPr lang="en-US" b="0">
              <a:solidFill>
                <a:schemeClr val="accent2"/>
              </a:solidFill>
              <a:latin typeface="Arial" charset="0"/>
            </a:endParaRPr>
          </a:p>
        </p:txBody>
      </p:sp>
      <p:sp>
        <p:nvSpPr>
          <p:cNvPr id="49162" name="Line 13"/>
          <p:cNvSpPr>
            <a:spLocks noChangeShapeType="1"/>
          </p:cNvSpPr>
          <p:nvPr/>
        </p:nvSpPr>
        <p:spPr bwMode="auto">
          <a:xfrm flipH="1">
            <a:off x="2195513" y="2492375"/>
            <a:ext cx="1584325" cy="720725"/>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3" name="Line 16"/>
          <p:cNvSpPr>
            <a:spLocks noChangeShapeType="1"/>
          </p:cNvSpPr>
          <p:nvPr/>
        </p:nvSpPr>
        <p:spPr bwMode="auto">
          <a:xfrm>
            <a:off x="4859338" y="2492375"/>
            <a:ext cx="1728787" cy="720725"/>
          </a:xfrm>
          <a:prstGeom prst="line">
            <a:avLst/>
          </a:prstGeom>
          <a:noFill/>
          <a:ln w="9525">
            <a:noFill/>
            <a:round/>
            <a:headEnd/>
            <a:tailEnd type="triangle" w="med" len="med"/>
          </a:ln>
        </p:spPr>
        <p:txBody>
          <a:bodyPr lIns="90000" tIns="46800" rIns="90000" bIns="46800" anchor="ctr"/>
          <a:lstStyle/>
          <a:p>
            <a:endParaRPr lang="en-US"/>
          </a:p>
        </p:txBody>
      </p:sp>
      <p:sp>
        <p:nvSpPr>
          <p:cNvPr id="49164" name="Line 17"/>
          <p:cNvSpPr>
            <a:spLocks noChangeShapeType="1"/>
          </p:cNvSpPr>
          <p:nvPr/>
        </p:nvSpPr>
        <p:spPr bwMode="auto">
          <a:xfrm>
            <a:off x="4859338" y="2492375"/>
            <a:ext cx="1728787" cy="720725"/>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5" name="Line 23"/>
          <p:cNvSpPr>
            <a:spLocks noChangeShapeType="1"/>
          </p:cNvSpPr>
          <p:nvPr/>
        </p:nvSpPr>
        <p:spPr bwMode="auto">
          <a:xfrm flipH="1">
            <a:off x="1042988" y="4076700"/>
            <a:ext cx="504825" cy="792163"/>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6" name="Line 25"/>
          <p:cNvSpPr>
            <a:spLocks noChangeShapeType="1"/>
          </p:cNvSpPr>
          <p:nvPr/>
        </p:nvSpPr>
        <p:spPr bwMode="auto">
          <a:xfrm>
            <a:off x="2916238" y="4076700"/>
            <a:ext cx="431800" cy="792163"/>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7" name="Line 26"/>
          <p:cNvSpPr>
            <a:spLocks noChangeShapeType="1"/>
          </p:cNvSpPr>
          <p:nvPr/>
        </p:nvSpPr>
        <p:spPr bwMode="auto">
          <a:xfrm flipH="1">
            <a:off x="5651500" y="4076700"/>
            <a:ext cx="288925" cy="792163"/>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8" name="Line 27"/>
          <p:cNvSpPr>
            <a:spLocks noChangeShapeType="1"/>
          </p:cNvSpPr>
          <p:nvPr/>
        </p:nvSpPr>
        <p:spPr bwMode="auto">
          <a:xfrm>
            <a:off x="7308850" y="4076700"/>
            <a:ext cx="358775" cy="792163"/>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49169" name="Text Box 28"/>
          <p:cNvSpPr txBox="1">
            <a:spLocks noChangeArrowheads="1"/>
          </p:cNvSpPr>
          <p:nvPr/>
        </p:nvSpPr>
        <p:spPr bwMode="auto">
          <a:xfrm>
            <a:off x="3995738" y="328453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49170" name="Text Box 29"/>
          <p:cNvSpPr txBox="1">
            <a:spLocks noChangeArrowheads="1"/>
          </p:cNvSpPr>
          <p:nvPr/>
        </p:nvSpPr>
        <p:spPr bwMode="auto">
          <a:xfrm>
            <a:off x="1835150" y="494188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49171" name="Text Box 30"/>
          <p:cNvSpPr txBox="1">
            <a:spLocks noChangeArrowheads="1"/>
          </p:cNvSpPr>
          <p:nvPr/>
        </p:nvSpPr>
        <p:spPr bwMode="auto">
          <a:xfrm>
            <a:off x="6516688" y="494188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49172" name="Text Box 31"/>
          <p:cNvSpPr txBox="1">
            <a:spLocks noChangeArrowheads="1"/>
          </p:cNvSpPr>
          <p:nvPr/>
        </p:nvSpPr>
        <p:spPr bwMode="auto">
          <a:xfrm>
            <a:off x="2987675" y="5870575"/>
            <a:ext cx="3473450" cy="579438"/>
          </a:xfrm>
          <a:prstGeom prst="rect">
            <a:avLst/>
          </a:prstGeom>
          <a:noFill/>
          <a:ln w="9525">
            <a:noFill/>
            <a:miter lim="800000"/>
            <a:headEnd/>
            <a:tailEnd/>
          </a:ln>
        </p:spPr>
        <p:txBody>
          <a:bodyPr wrap="none" lIns="90000" tIns="46800" rIns="90000" bIns="46800">
            <a:spAutoFit/>
          </a:bodyPr>
          <a:lstStyle/>
          <a:p>
            <a:pPr eaLnBrk="0" hangingPunct="0"/>
            <a:r>
              <a:rPr lang="en-GB" sz="3200">
                <a:solidFill>
                  <a:schemeClr val="accent2"/>
                </a:solidFill>
                <a:latin typeface="Arial" charset="0"/>
              </a:rPr>
              <a:t>call-return model</a:t>
            </a:r>
            <a:endParaRPr lang="en-US" sz="3200">
              <a:solidFill>
                <a:schemeClr val="accent2"/>
              </a:solidFill>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centralised model: the manager model</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5" name="Footer Placeholder 4"/>
          <p:cNvSpPr>
            <a:spLocks noGrp="1"/>
          </p:cNvSpPr>
          <p:nvPr>
            <p:ph type="ftr" sz="quarter" idx="11"/>
          </p:nvPr>
        </p:nvSpPr>
        <p:spPr/>
        <p:txBody>
          <a:bodyPr/>
          <a:lstStyle/>
          <a:p>
            <a:r>
              <a:rPr lang="en-US" dirty="0" smtClean="0"/>
              <a:t>Architectural model</a:t>
            </a:r>
            <a:endParaRPr lang="en-US" dirty="0"/>
          </a:p>
        </p:txBody>
      </p:sp>
      <p:sp>
        <p:nvSpPr>
          <p:cNvPr id="6" name="Content Placeholder 5"/>
          <p:cNvSpPr>
            <a:spLocks noGrp="1"/>
          </p:cNvSpPr>
          <p:nvPr>
            <p:ph idx="1"/>
          </p:nvPr>
        </p:nvSpPr>
        <p:spPr/>
        <p:txBody>
          <a:bodyPr/>
          <a:lstStyle/>
          <a:p>
            <a:pPr algn="just"/>
            <a:r>
              <a:rPr lang="en-US" dirty="0" smtClean="0"/>
              <a:t>This is applicable to concurrent systems.</a:t>
            </a:r>
          </a:p>
          <a:p>
            <a:pPr algn="just"/>
            <a:r>
              <a:rPr lang="en-US" dirty="0" smtClean="0"/>
              <a:t>One system component is designated as a system manager and controls the starting, stopping and coordination of other system processes.</a:t>
            </a:r>
          </a:p>
          <a:p>
            <a:pPr algn="just"/>
            <a:r>
              <a:rPr lang="en-US" dirty="0" smtClean="0"/>
              <a:t>A process is a sub-system or module which can execute in parallel with other processes.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Centralized Control</a:t>
            </a:r>
            <a:r>
              <a:rPr lang="en-GB" smtClean="0"/>
              <a:t> </a:t>
            </a:r>
            <a:endParaRPr lang="en-GB" smtClean="0">
              <a:solidFill>
                <a:schemeClr val="accent2"/>
              </a:solidFill>
              <a:latin typeface="Arial" charset="0"/>
            </a:endParaRPr>
          </a:p>
        </p:txBody>
      </p:sp>
      <p:sp>
        <p:nvSpPr>
          <p:cNvPr id="50179" name="AutoShape 4"/>
          <p:cNvSpPr>
            <a:spLocks noChangeArrowheads="1"/>
          </p:cNvSpPr>
          <p:nvPr/>
        </p:nvSpPr>
        <p:spPr bwMode="auto">
          <a:xfrm>
            <a:off x="3276600" y="3141663"/>
            <a:ext cx="2230438" cy="1079500"/>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0180" name="Text Box 5"/>
          <p:cNvSpPr txBox="1">
            <a:spLocks noChangeArrowheads="1"/>
          </p:cNvSpPr>
          <p:nvPr/>
        </p:nvSpPr>
        <p:spPr bwMode="auto">
          <a:xfrm>
            <a:off x="3492500" y="3357563"/>
            <a:ext cx="1873250" cy="735012"/>
          </a:xfrm>
          <a:prstGeom prst="rect">
            <a:avLst/>
          </a:prstGeom>
          <a:noFill/>
          <a:ln w="9525">
            <a:noFill/>
            <a:miter lim="800000"/>
            <a:headEnd/>
            <a:tailEnd/>
          </a:ln>
        </p:spPr>
        <p:txBody>
          <a:bodyPr lIns="90000" tIns="46800" rIns="90000" bIns="46800">
            <a:spAutoFit/>
          </a:bodyPr>
          <a:lstStyle/>
          <a:p>
            <a:pPr algn="ctr" eaLnBrk="0" hangingPunct="0">
              <a:lnSpc>
                <a:spcPct val="50000"/>
              </a:lnSpc>
              <a:spcBef>
                <a:spcPct val="50000"/>
              </a:spcBef>
            </a:pPr>
            <a:r>
              <a:rPr lang="en-GB" sz="2800" b="0">
                <a:solidFill>
                  <a:schemeClr val="accent2"/>
                </a:solidFill>
                <a:latin typeface="Arial" charset="0"/>
              </a:rPr>
              <a:t>manager</a:t>
            </a:r>
          </a:p>
          <a:p>
            <a:pPr algn="ctr" eaLnBrk="0" hangingPunct="0">
              <a:lnSpc>
                <a:spcPct val="50000"/>
              </a:lnSpc>
              <a:spcBef>
                <a:spcPct val="50000"/>
              </a:spcBef>
            </a:pPr>
            <a:r>
              <a:rPr lang="en-GB" sz="2800" b="0">
                <a:solidFill>
                  <a:schemeClr val="accent2"/>
                </a:solidFill>
                <a:latin typeface="Arial" charset="0"/>
              </a:rPr>
              <a:t>process</a:t>
            </a:r>
            <a:endParaRPr lang="en-US" sz="2800" b="0">
              <a:solidFill>
                <a:schemeClr val="accent2"/>
              </a:solidFill>
              <a:latin typeface="Arial" charset="0"/>
            </a:endParaRPr>
          </a:p>
        </p:txBody>
      </p:sp>
      <p:sp>
        <p:nvSpPr>
          <p:cNvPr id="50181" name="AutoShape 16"/>
          <p:cNvSpPr>
            <a:spLocks noChangeArrowheads="1"/>
          </p:cNvSpPr>
          <p:nvPr/>
        </p:nvSpPr>
        <p:spPr bwMode="auto">
          <a:xfrm>
            <a:off x="6083300" y="1844675"/>
            <a:ext cx="1944688" cy="720725"/>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0182" name="Text Box 17"/>
          <p:cNvSpPr txBox="1">
            <a:spLocks noChangeArrowheads="1"/>
          </p:cNvSpPr>
          <p:nvPr/>
        </p:nvSpPr>
        <p:spPr bwMode="auto">
          <a:xfrm>
            <a:off x="6227763" y="1916113"/>
            <a:ext cx="1873250" cy="519112"/>
          </a:xfrm>
          <a:prstGeom prst="rect">
            <a:avLst/>
          </a:prstGeom>
          <a:noFill/>
          <a:ln w="9525">
            <a:noFill/>
            <a:miter lim="800000"/>
            <a:headEnd/>
            <a:tailEnd/>
          </a:ln>
        </p:spPr>
        <p:txBody>
          <a:bodyPr lIns="90000" tIns="46800" rIns="90000" bIns="46800">
            <a:spAutoFit/>
          </a:bodyPr>
          <a:lstStyle/>
          <a:p>
            <a:pPr eaLnBrk="0" hangingPunct="0">
              <a:spcBef>
                <a:spcPct val="50000"/>
              </a:spcBef>
            </a:pPr>
            <a:r>
              <a:rPr lang="en-GB" sz="2800" b="0">
                <a:solidFill>
                  <a:schemeClr val="accent2"/>
                </a:solidFill>
                <a:latin typeface="Arial" charset="0"/>
              </a:rPr>
              <a:t>process 2</a:t>
            </a:r>
            <a:endParaRPr lang="en-US" sz="2800" b="0">
              <a:solidFill>
                <a:schemeClr val="accent2"/>
              </a:solidFill>
              <a:latin typeface="Arial" charset="0"/>
            </a:endParaRPr>
          </a:p>
        </p:txBody>
      </p:sp>
      <p:sp>
        <p:nvSpPr>
          <p:cNvPr id="50183" name="AutoShape 18"/>
          <p:cNvSpPr>
            <a:spLocks noChangeArrowheads="1"/>
          </p:cNvSpPr>
          <p:nvPr/>
        </p:nvSpPr>
        <p:spPr bwMode="auto">
          <a:xfrm>
            <a:off x="827088" y="1773238"/>
            <a:ext cx="1944687" cy="720725"/>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0184" name="Text Box 19"/>
          <p:cNvSpPr txBox="1">
            <a:spLocks noChangeArrowheads="1"/>
          </p:cNvSpPr>
          <p:nvPr/>
        </p:nvSpPr>
        <p:spPr bwMode="auto">
          <a:xfrm>
            <a:off x="971550" y="1844675"/>
            <a:ext cx="1873250" cy="519113"/>
          </a:xfrm>
          <a:prstGeom prst="rect">
            <a:avLst/>
          </a:prstGeom>
          <a:noFill/>
          <a:ln w="9525">
            <a:noFill/>
            <a:miter lim="800000"/>
            <a:headEnd/>
            <a:tailEnd/>
          </a:ln>
        </p:spPr>
        <p:txBody>
          <a:bodyPr lIns="90000" tIns="46800" rIns="90000" bIns="46800">
            <a:spAutoFit/>
          </a:bodyPr>
          <a:lstStyle/>
          <a:p>
            <a:pPr eaLnBrk="0" hangingPunct="0">
              <a:spcBef>
                <a:spcPct val="50000"/>
              </a:spcBef>
            </a:pPr>
            <a:r>
              <a:rPr lang="en-GB" sz="2800" b="0">
                <a:solidFill>
                  <a:schemeClr val="accent2"/>
                </a:solidFill>
                <a:latin typeface="Arial" charset="0"/>
              </a:rPr>
              <a:t>process 1</a:t>
            </a:r>
            <a:endParaRPr lang="en-US" sz="2800" b="0">
              <a:solidFill>
                <a:schemeClr val="accent2"/>
              </a:solidFill>
              <a:latin typeface="Arial" charset="0"/>
            </a:endParaRPr>
          </a:p>
        </p:txBody>
      </p:sp>
      <p:sp>
        <p:nvSpPr>
          <p:cNvPr id="50185" name="AutoShape 20"/>
          <p:cNvSpPr>
            <a:spLocks noChangeArrowheads="1"/>
          </p:cNvSpPr>
          <p:nvPr/>
        </p:nvSpPr>
        <p:spPr bwMode="auto">
          <a:xfrm>
            <a:off x="755650" y="4797425"/>
            <a:ext cx="1944688" cy="720725"/>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0186" name="Text Box 21"/>
          <p:cNvSpPr txBox="1">
            <a:spLocks noChangeArrowheads="1"/>
          </p:cNvSpPr>
          <p:nvPr/>
        </p:nvSpPr>
        <p:spPr bwMode="auto">
          <a:xfrm>
            <a:off x="900113" y="4868863"/>
            <a:ext cx="1873250" cy="519112"/>
          </a:xfrm>
          <a:prstGeom prst="rect">
            <a:avLst/>
          </a:prstGeom>
          <a:noFill/>
          <a:ln w="9525">
            <a:noFill/>
            <a:miter lim="800000"/>
            <a:headEnd/>
            <a:tailEnd/>
          </a:ln>
        </p:spPr>
        <p:txBody>
          <a:bodyPr lIns="90000" tIns="46800" rIns="90000" bIns="46800">
            <a:spAutoFit/>
          </a:bodyPr>
          <a:lstStyle/>
          <a:p>
            <a:pPr eaLnBrk="0" hangingPunct="0">
              <a:spcBef>
                <a:spcPct val="50000"/>
              </a:spcBef>
            </a:pPr>
            <a:r>
              <a:rPr lang="en-GB" sz="2800" b="0">
                <a:solidFill>
                  <a:schemeClr val="accent2"/>
                </a:solidFill>
                <a:latin typeface="Arial" charset="0"/>
              </a:rPr>
              <a:t>process 3</a:t>
            </a:r>
            <a:endParaRPr lang="en-US" sz="2800" b="0">
              <a:solidFill>
                <a:schemeClr val="accent2"/>
              </a:solidFill>
              <a:latin typeface="Arial" charset="0"/>
            </a:endParaRPr>
          </a:p>
        </p:txBody>
      </p:sp>
      <p:sp>
        <p:nvSpPr>
          <p:cNvPr id="50187" name="AutoShape 22"/>
          <p:cNvSpPr>
            <a:spLocks noChangeArrowheads="1"/>
          </p:cNvSpPr>
          <p:nvPr/>
        </p:nvSpPr>
        <p:spPr bwMode="auto">
          <a:xfrm>
            <a:off x="6156325" y="4797425"/>
            <a:ext cx="1944688" cy="720725"/>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0188" name="Text Box 23"/>
          <p:cNvSpPr txBox="1">
            <a:spLocks noChangeArrowheads="1"/>
          </p:cNvSpPr>
          <p:nvPr/>
        </p:nvSpPr>
        <p:spPr bwMode="auto">
          <a:xfrm>
            <a:off x="6227763" y="4868863"/>
            <a:ext cx="1873250" cy="519112"/>
          </a:xfrm>
          <a:prstGeom prst="rect">
            <a:avLst/>
          </a:prstGeom>
          <a:noFill/>
          <a:ln w="9525">
            <a:noFill/>
            <a:miter lim="800000"/>
            <a:headEnd/>
            <a:tailEnd/>
          </a:ln>
        </p:spPr>
        <p:txBody>
          <a:bodyPr lIns="90000" tIns="46800" rIns="90000" bIns="46800">
            <a:spAutoFit/>
          </a:bodyPr>
          <a:lstStyle/>
          <a:p>
            <a:pPr eaLnBrk="0" hangingPunct="0">
              <a:spcBef>
                <a:spcPct val="50000"/>
              </a:spcBef>
            </a:pPr>
            <a:r>
              <a:rPr lang="en-GB" sz="2800" b="0">
                <a:solidFill>
                  <a:schemeClr val="accent2"/>
                </a:solidFill>
                <a:latin typeface="Arial" charset="0"/>
              </a:rPr>
              <a:t>process N</a:t>
            </a:r>
            <a:endParaRPr lang="en-US" sz="2800" b="0">
              <a:solidFill>
                <a:schemeClr val="accent2"/>
              </a:solidFill>
              <a:latin typeface="Arial" charset="0"/>
            </a:endParaRPr>
          </a:p>
        </p:txBody>
      </p:sp>
      <p:sp>
        <p:nvSpPr>
          <p:cNvPr id="50189" name="Line 24"/>
          <p:cNvSpPr>
            <a:spLocks noChangeShapeType="1"/>
          </p:cNvSpPr>
          <p:nvPr/>
        </p:nvSpPr>
        <p:spPr bwMode="auto">
          <a:xfrm>
            <a:off x="2627313" y="2492375"/>
            <a:ext cx="720725" cy="720725"/>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
        <p:nvSpPr>
          <p:cNvPr id="50190" name="Line 25"/>
          <p:cNvSpPr>
            <a:spLocks noChangeShapeType="1"/>
          </p:cNvSpPr>
          <p:nvPr/>
        </p:nvSpPr>
        <p:spPr bwMode="auto">
          <a:xfrm>
            <a:off x="5435600" y="4149725"/>
            <a:ext cx="719138" cy="720725"/>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
        <p:nvSpPr>
          <p:cNvPr id="50191" name="Line 27"/>
          <p:cNvSpPr>
            <a:spLocks noChangeShapeType="1"/>
          </p:cNvSpPr>
          <p:nvPr/>
        </p:nvSpPr>
        <p:spPr bwMode="auto">
          <a:xfrm flipV="1">
            <a:off x="2627313" y="4149725"/>
            <a:ext cx="720725" cy="647700"/>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
        <p:nvSpPr>
          <p:cNvPr id="50192" name="Line 28"/>
          <p:cNvSpPr>
            <a:spLocks noChangeShapeType="1"/>
          </p:cNvSpPr>
          <p:nvPr/>
        </p:nvSpPr>
        <p:spPr bwMode="auto">
          <a:xfrm flipV="1">
            <a:off x="5435600" y="2565400"/>
            <a:ext cx="720725" cy="647700"/>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
        <p:nvSpPr>
          <p:cNvPr id="50193" name="Text Box 29"/>
          <p:cNvSpPr txBox="1">
            <a:spLocks noChangeArrowheads="1"/>
          </p:cNvSpPr>
          <p:nvPr/>
        </p:nvSpPr>
        <p:spPr bwMode="auto">
          <a:xfrm>
            <a:off x="2987675" y="5870575"/>
            <a:ext cx="3181350" cy="579438"/>
          </a:xfrm>
          <a:prstGeom prst="rect">
            <a:avLst/>
          </a:prstGeom>
          <a:noFill/>
          <a:ln w="9525">
            <a:noFill/>
            <a:miter lim="800000"/>
            <a:headEnd/>
            <a:tailEnd/>
          </a:ln>
        </p:spPr>
        <p:txBody>
          <a:bodyPr wrap="none" lIns="90000" tIns="46800" rIns="90000" bIns="46800">
            <a:spAutoFit/>
          </a:bodyPr>
          <a:lstStyle/>
          <a:p>
            <a:pPr eaLnBrk="0" hangingPunct="0"/>
            <a:r>
              <a:rPr lang="en-GB" sz="3200">
                <a:solidFill>
                  <a:schemeClr val="accent2"/>
                </a:solidFill>
                <a:latin typeface="Arial" charset="0"/>
              </a:rPr>
              <a:t>manager model</a:t>
            </a:r>
            <a:endParaRPr lang="en-US" sz="3200">
              <a:solidFill>
                <a:schemeClr val="accent2"/>
              </a:solidFill>
              <a:latin typeface="Arial" charset="0"/>
            </a:endParaRPr>
          </a:p>
        </p:txBody>
      </p:sp>
      <p:sp>
        <p:nvSpPr>
          <p:cNvPr id="50194" name="Text Box 31"/>
          <p:cNvSpPr txBox="1">
            <a:spLocks noChangeArrowheads="1"/>
          </p:cNvSpPr>
          <p:nvPr/>
        </p:nvSpPr>
        <p:spPr bwMode="auto">
          <a:xfrm>
            <a:off x="4067175" y="4724400"/>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Event-driven Control</a:t>
            </a:r>
            <a:r>
              <a:rPr lang="en-GB" smtClean="0"/>
              <a:t> </a:t>
            </a:r>
            <a:endParaRPr lang="en-GB" smtClean="0">
              <a:solidFill>
                <a:schemeClr val="accent2"/>
              </a:solidFill>
              <a:latin typeface="Arial" charset="0"/>
            </a:endParaRPr>
          </a:p>
        </p:txBody>
      </p:sp>
      <p:sp>
        <p:nvSpPr>
          <p:cNvPr id="52227" name="Rectangle 3"/>
          <p:cNvSpPr>
            <a:spLocks noChangeArrowheads="1"/>
          </p:cNvSpPr>
          <p:nvPr/>
        </p:nvSpPr>
        <p:spPr bwMode="auto">
          <a:xfrm>
            <a:off x="539750" y="1557338"/>
            <a:ext cx="8135938" cy="4679950"/>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r>
              <a:rPr lang="en-GB" sz="2800" b="0">
                <a:solidFill>
                  <a:schemeClr val="tx1"/>
                </a:solidFill>
                <a:latin typeface="Arial" charset="0"/>
              </a:rPr>
              <a:t>System behaviour is driven by events, </a:t>
            </a:r>
            <a:r>
              <a:rPr lang="en-GB" sz="2800" b="0" i="1">
                <a:solidFill>
                  <a:schemeClr val="tx1"/>
                </a:solidFill>
                <a:latin typeface="Arial" charset="0"/>
              </a:rPr>
              <a:t>e.g.</a:t>
            </a:r>
            <a:r>
              <a:rPr lang="en-GB" sz="2800" b="0">
                <a:solidFill>
                  <a:schemeClr val="tx1"/>
                </a:solidFill>
                <a:latin typeface="Arial" charset="0"/>
              </a:rPr>
              <a:t> </a:t>
            </a:r>
          </a:p>
          <a:p>
            <a:pPr marL="742950" lvl="1" indent="-285750" eaLnBrk="0" hangingPunct="0">
              <a:spcBef>
                <a:spcPct val="20000"/>
              </a:spcBef>
              <a:buFontTx/>
              <a:buChar char="–"/>
            </a:pPr>
            <a:r>
              <a:rPr lang="en-GB" b="0">
                <a:solidFill>
                  <a:schemeClr val="tx1"/>
                </a:solidFill>
                <a:latin typeface="Arial" charset="0"/>
              </a:rPr>
              <a:t>external stimuli </a:t>
            </a:r>
            <a:r>
              <a:rPr lang="en-GB" b="0" i="1">
                <a:solidFill>
                  <a:schemeClr val="tx1"/>
                </a:solidFill>
                <a:latin typeface="Arial" charset="0"/>
              </a:rPr>
              <a:t>- sensors</a:t>
            </a:r>
          </a:p>
          <a:p>
            <a:pPr marL="742950" lvl="1" indent="-285750" eaLnBrk="0" hangingPunct="0">
              <a:spcBef>
                <a:spcPct val="20000"/>
              </a:spcBef>
              <a:buFontTx/>
              <a:buChar char="–"/>
            </a:pPr>
            <a:r>
              <a:rPr lang="en-GB" b="0">
                <a:solidFill>
                  <a:schemeClr val="tx1"/>
                </a:solidFill>
                <a:latin typeface="Arial" charset="0"/>
              </a:rPr>
              <a:t>user interactions </a:t>
            </a:r>
            <a:r>
              <a:rPr lang="en-GB" b="0" i="1">
                <a:solidFill>
                  <a:schemeClr val="tx1"/>
                </a:solidFill>
                <a:latin typeface="Arial" charset="0"/>
              </a:rPr>
              <a:t>- mouse clicks, key strokes</a:t>
            </a:r>
            <a:r>
              <a:rPr lang="en-GB" b="0">
                <a:solidFill>
                  <a:schemeClr val="tx1"/>
                </a:solidFill>
                <a:latin typeface="Arial" charset="0"/>
              </a:rPr>
              <a:t> </a:t>
            </a:r>
          </a:p>
          <a:p>
            <a:pPr marL="742950" lvl="1" indent="-285750" eaLnBrk="0" hangingPunct="0">
              <a:spcBef>
                <a:spcPct val="20000"/>
              </a:spcBef>
              <a:buFontTx/>
              <a:buChar char="–"/>
            </a:pPr>
            <a:r>
              <a:rPr lang="en-GB" b="0">
                <a:solidFill>
                  <a:schemeClr val="tx1"/>
                </a:solidFill>
                <a:latin typeface="Arial" charset="0"/>
              </a:rPr>
              <a:t>process communications </a:t>
            </a:r>
            <a:r>
              <a:rPr lang="en-GB" b="0" i="1">
                <a:solidFill>
                  <a:schemeClr val="tx1"/>
                </a:solidFill>
                <a:latin typeface="Arial" charset="0"/>
              </a:rPr>
              <a:t>- messages from process threads</a:t>
            </a:r>
          </a:p>
          <a:p>
            <a:pPr marL="342900" indent="-342900" eaLnBrk="0" hangingPunct="0">
              <a:spcBef>
                <a:spcPct val="20000"/>
              </a:spcBef>
              <a:buFontTx/>
              <a:buChar char="•"/>
            </a:pPr>
            <a:r>
              <a:rPr lang="en-GB" sz="2800" b="0">
                <a:solidFill>
                  <a:schemeClr val="tx1"/>
                </a:solidFill>
                <a:latin typeface="Arial" charset="0"/>
              </a:rPr>
              <a:t>Example event-driven models:</a:t>
            </a:r>
          </a:p>
          <a:p>
            <a:pPr marL="742950" lvl="1" indent="-285750" eaLnBrk="0" hangingPunct="0">
              <a:spcBef>
                <a:spcPct val="20000"/>
              </a:spcBef>
              <a:buFontTx/>
              <a:buChar char="–"/>
            </a:pPr>
            <a:r>
              <a:rPr lang="en-GB" b="0">
                <a:solidFill>
                  <a:schemeClr val="tx1"/>
                </a:solidFill>
                <a:latin typeface="Arial" charset="0"/>
              </a:rPr>
              <a:t>Broadcast control</a:t>
            </a:r>
          </a:p>
          <a:p>
            <a:pPr marL="742950" lvl="1" indent="-285750" eaLnBrk="0" hangingPunct="0">
              <a:spcBef>
                <a:spcPct val="20000"/>
              </a:spcBef>
              <a:buFontTx/>
              <a:buChar char="–"/>
            </a:pPr>
            <a:r>
              <a:rPr lang="en-GB" b="0">
                <a:solidFill>
                  <a:schemeClr val="tx1"/>
                </a:solidFill>
                <a:latin typeface="Arial" charset="0"/>
              </a:rPr>
              <a:t>Interrupt-driven control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381000"/>
            <a:ext cx="8534400" cy="1144588"/>
          </a:xfrm>
        </p:spPr>
        <p:txBody>
          <a:bodyPr/>
          <a:lstStyle/>
          <a:p>
            <a:r>
              <a:rPr lang="en-GB" dirty="0" smtClean="0">
                <a:solidFill>
                  <a:schemeClr val="accent2"/>
                </a:solidFill>
                <a:latin typeface="Arial" charset="0"/>
              </a:rPr>
              <a:t>Broadcast Control model</a:t>
            </a:r>
            <a:r>
              <a:rPr lang="en-GB" dirty="0" smtClean="0"/>
              <a:t> </a:t>
            </a:r>
            <a:endParaRPr lang="en-GB" dirty="0" smtClean="0">
              <a:solidFill>
                <a:schemeClr val="accent2"/>
              </a:solidFill>
              <a:latin typeface="Arial" charset="0"/>
            </a:endParaRPr>
          </a:p>
        </p:txBody>
      </p:sp>
      <p:sp>
        <p:nvSpPr>
          <p:cNvPr id="54275" name="Rectangle 3"/>
          <p:cNvSpPr>
            <a:spLocks noChangeArrowheads="1"/>
          </p:cNvSpPr>
          <p:nvPr/>
        </p:nvSpPr>
        <p:spPr bwMode="auto">
          <a:xfrm>
            <a:off x="539750" y="1412875"/>
            <a:ext cx="8135938" cy="4679950"/>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r>
              <a:rPr lang="en-GB" b="0">
                <a:solidFill>
                  <a:schemeClr val="tx1"/>
                </a:solidFill>
                <a:latin typeface="Arial" charset="0"/>
              </a:rPr>
              <a:t>Subsystems are associated, or registered, with specific events – </a:t>
            </a:r>
            <a:r>
              <a:rPr lang="en-GB" b="0" i="1">
                <a:solidFill>
                  <a:schemeClr val="tx1"/>
                </a:solidFill>
                <a:latin typeface="Arial" charset="0"/>
              </a:rPr>
              <a:t>subsystems decide which events to react to</a:t>
            </a:r>
          </a:p>
          <a:p>
            <a:pPr marL="342900" indent="-342900" eaLnBrk="0" hangingPunct="0">
              <a:spcBef>
                <a:spcPct val="20000"/>
              </a:spcBef>
              <a:buFontTx/>
              <a:buChar char="•"/>
            </a:pPr>
            <a:r>
              <a:rPr lang="en-GB" b="0">
                <a:solidFill>
                  <a:schemeClr val="tx1"/>
                </a:solidFill>
                <a:latin typeface="Arial" charset="0"/>
              </a:rPr>
              <a:t>Event &amp; message handler broadcasts events to:</a:t>
            </a:r>
          </a:p>
          <a:p>
            <a:pPr marL="742950" lvl="1" indent="-285750" eaLnBrk="0" hangingPunct="0">
              <a:spcBef>
                <a:spcPct val="20000"/>
              </a:spcBef>
              <a:buFontTx/>
              <a:buChar char="–"/>
            </a:pPr>
            <a:r>
              <a:rPr lang="en-GB" sz="2000" b="0">
                <a:solidFill>
                  <a:schemeClr val="tx1"/>
                </a:solidFill>
                <a:latin typeface="Arial" charset="0"/>
              </a:rPr>
              <a:t>All subsystems OR</a:t>
            </a:r>
          </a:p>
          <a:p>
            <a:pPr marL="742950" lvl="1" indent="-285750" eaLnBrk="0" hangingPunct="0">
              <a:spcBef>
                <a:spcPct val="20000"/>
              </a:spcBef>
              <a:buFontTx/>
              <a:buChar char="–"/>
            </a:pPr>
            <a:r>
              <a:rPr lang="en-GB" sz="2000" b="0">
                <a:solidFill>
                  <a:schemeClr val="tx1"/>
                </a:solidFill>
                <a:latin typeface="Arial" charset="0"/>
              </a:rPr>
              <a:t>Only those subsystems registered for a given event</a:t>
            </a:r>
          </a:p>
          <a:p>
            <a:pPr marL="342900" indent="-342900" eaLnBrk="0" hangingPunct="0">
              <a:spcBef>
                <a:spcPct val="20000"/>
              </a:spcBef>
              <a:buFontTx/>
              <a:buChar char="•"/>
            </a:pPr>
            <a:r>
              <a:rPr lang="en-GB" b="0">
                <a:solidFill>
                  <a:schemeClr val="accent2"/>
                </a:solidFill>
                <a:latin typeface="Arial" charset="0"/>
              </a:rPr>
              <a:t>Advantages:</a:t>
            </a:r>
          </a:p>
          <a:p>
            <a:pPr marL="742950" lvl="1" indent="-285750" eaLnBrk="0" hangingPunct="0">
              <a:spcBef>
                <a:spcPct val="20000"/>
              </a:spcBef>
              <a:buFontTx/>
              <a:buChar char="–"/>
            </a:pPr>
            <a:r>
              <a:rPr lang="en-GB" sz="2000" b="0">
                <a:solidFill>
                  <a:schemeClr val="tx1"/>
                </a:solidFill>
                <a:latin typeface="Arial" charset="0"/>
              </a:rPr>
              <a:t>Ease of system evolution</a:t>
            </a:r>
          </a:p>
          <a:p>
            <a:pPr marL="742950" lvl="1" indent="-285750" eaLnBrk="0" hangingPunct="0">
              <a:spcBef>
                <a:spcPct val="20000"/>
              </a:spcBef>
              <a:buFontTx/>
              <a:buChar char="–"/>
            </a:pPr>
            <a:r>
              <a:rPr lang="en-GB" sz="2000" b="0">
                <a:solidFill>
                  <a:schemeClr val="tx1"/>
                </a:solidFill>
                <a:latin typeface="Arial" charset="0"/>
              </a:rPr>
              <a:t>No need for explicit identification for subsystems</a:t>
            </a:r>
          </a:p>
          <a:p>
            <a:pPr marL="342900" indent="-342900" eaLnBrk="0" hangingPunct="0">
              <a:spcBef>
                <a:spcPct val="20000"/>
              </a:spcBef>
              <a:buFontTx/>
              <a:buChar char="•"/>
            </a:pPr>
            <a:r>
              <a:rPr lang="en-GB" b="0">
                <a:solidFill>
                  <a:schemeClr val="accent2"/>
                </a:solidFill>
                <a:latin typeface="Arial" charset="0"/>
              </a:rPr>
              <a:t>Disadvantages:</a:t>
            </a:r>
          </a:p>
          <a:p>
            <a:pPr marL="742950" lvl="1" indent="-285750" eaLnBrk="0" hangingPunct="0">
              <a:spcBef>
                <a:spcPct val="20000"/>
              </a:spcBef>
              <a:buFontTx/>
              <a:buChar char="–"/>
            </a:pPr>
            <a:r>
              <a:rPr lang="en-GB" sz="2000" b="0">
                <a:solidFill>
                  <a:schemeClr val="tx1"/>
                </a:solidFill>
                <a:latin typeface="Arial" charset="0"/>
              </a:rPr>
              <a:t>Potential conflicts arising from multiple responses to events</a:t>
            </a:r>
          </a:p>
          <a:p>
            <a:pPr marL="742950" lvl="1" indent="-285750" eaLnBrk="0" hangingPunct="0">
              <a:spcBef>
                <a:spcPct val="20000"/>
              </a:spcBef>
              <a:buFontTx/>
              <a:buChar char="–"/>
            </a:pPr>
            <a:r>
              <a:rPr lang="en-GB" sz="2000" b="0">
                <a:solidFill>
                  <a:schemeClr val="tx1"/>
                </a:solidFill>
                <a:latin typeface="Arial" charset="0"/>
              </a:rPr>
              <a:t>Not appropriate for hard real-time systems, </a:t>
            </a:r>
            <a:r>
              <a:rPr lang="en-GB" sz="2000" b="0" i="1">
                <a:solidFill>
                  <a:schemeClr val="tx1"/>
                </a:solidFill>
                <a:latin typeface="Arial" charset="0"/>
              </a:rPr>
              <a:t>i.e. systems which require a response within a fixed time frame</a:t>
            </a:r>
            <a:r>
              <a:rPr lang="en-GB" sz="2000" b="0">
                <a:solidFill>
                  <a:schemeClr val="tx1"/>
                </a:solidFill>
                <a:latin typeface="Arial" charset="0"/>
              </a:rPr>
              <a:t> </a:t>
            </a:r>
          </a:p>
          <a:p>
            <a:pPr marL="342900" indent="-342900" eaLnBrk="0" hangingPunct="0">
              <a:spcBef>
                <a:spcPct val="20000"/>
              </a:spcBef>
              <a:buFontTx/>
              <a:buChar char="•"/>
            </a:pPr>
            <a:endParaRPr lang="en-GB" sz="2800" b="0">
              <a:solidFill>
                <a:schemeClr val="tx1"/>
              </a:solidFill>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Broadcast Control</a:t>
            </a:r>
            <a:r>
              <a:rPr lang="en-GB" smtClean="0"/>
              <a:t> </a:t>
            </a:r>
            <a:endParaRPr lang="en-GB" smtClean="0">
              <a:solidFill>
                <a:schemeClr val="accent2"/>
              </a:solidFill>
              <a:latin typeface="Arial" charset="0"/>
            </a:endParaRPr>
          </a:p>
        </p:txBody>
      </p:sp>
      <p:sp>
        <p:nvSpPr>
          <p:cNvPr id="53251" name="Rectangle 4"/>
          <p:cNvSpPr>
            <a:spLocks noChangeArrowheads="1"/>
          </p:cNvSpPr>
          <p:nvPr/>
        </p:nvSpPr>
        <p:spPr bwMode="auto">
          <a:xfrm>
            <a:off x="755650" y="4149725"/>
            <a:ext cx="7775575" cy="1008063"/>
          </a:xfrm>
          <a:prstGeom prst="rect">
            <a:avLst/>
          </a:prstGeom>
          <a:noFill/>
          <a:ln w="28575">
            <a:solidFill>
              <a:schemeClr val="accent2"/>
            </a:solidFill>
            <a:miter lim="800000"/>
            <a:headEnd/>
            <a:tailEnd/>
          </a:ln>
        </p:spPr>
        <p:txBody>
          <a:bodyPr wrap="none" lIns="90000" tIns="46800" rIns="90000" bIns="46800" anchor="ctr"/>
          <a:lstStyle/>
          <a:p>
            <a:pPr eaLnBrk="0" hangingPunct="0"/>
            <a:endParaRPr lang="en-US"/>
          </a:p>
        </p:txBody>
      </p:sp>
      <p:sp>
        <p:nvSpPr>
          <p:cNvPr id="53252" name="Text Box 5"/>
          <p:cNvSpPr txBox="1">
            <a:spLocks noChangeArrowheads="1"/>
          </p:cNvSpPr>
          <p:nvPr/>
        </p:nvSpPr>
        <p:spPr bwMode="auto">
          <a:xfrm>
            <a:off x="2051050" y="4365625"/>
            <a:ext cx="5254625" cy="579438"/>
          </a:xfrm>
          <a:prstGeom prst="rect">
            <a:avLst/>
          </a:prstGeom>
          <a:noFill/>
          <a:ln w="9525">
            <a:noFill/>
            <a:miter lim="800000"/>
            <a:headEnd/>
            <a:tailEnd/>
          </a:ln>
        </p:spPr>
        <p:txBody>
          <a:bodyPr wrap="none" lIns="90000" tIns="46800" rIns="90000" bIns="46800">
            <a:spAutoFit/>
          </a:bodyPr>
          <a:lstStyle/>
          <a:p>
            <a:pPr eaLnBrk="0" hangingPunct="0"/>
            <a:r>
              <a:rPr lang="en-GB" sz="3200" b="0">
                <a:solidFill>
                  <a:schemeClr val="accent2"/>
                </a:solidFill>
              </a:rPr>
              <a:t>Event and message handler</a:t>
            </a:r>
            <a:endParaRPr lang="en-US" sz="3200" b="0">
              <a:solidFill>
                <a:schemeClr val="accent2"/>
              </a:solidFill>
            </a:endParaRPr>
          </a:p>
        </p:txBody>
      </p:sp>
      <p:sp>
        <p:nvSpPr>
          <p:cNvPr id="53253" name="AutoShape 7"/>
          <p:cNvSpPr>
            <a:spLocks noChangeArrowheads="1"/>
          </p:cNvSpPr>
          <p:nvPr/>
        </p:nvSpPr>
        <p:spPr bwMode="auto">
          <a:xfrm>
            <a:off x="755650" y="2420938"/>
            <a:ext cx="1944688" cy="792162"/>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3254" name="Text Box 8"/>
          <p:cNvSpPr txBox="1">
            <a:spLocks noChangeArrowheads="1"/>
          </p:cNvSpPr>
          <p:nvPr/>
        </p:nvSpPr>
        <p:spPr bwMode="auto">
          <a:xfrm>
            <a:off x="827088" y="2565400"/>
            <a:ext cx="191135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subsystem-1</a:t>
            </a:r>
            <a:endParaRPr lang="en-US" b="0">
              <a:solidFill>
                <a:schemeClr val="accent2"/>
              </a:solidFill>
            </a:endParaRPr>
          </a:p>
        </p:txBody>
      </p:sp>
      <p:sp>
        <p:nvSpPr>
          <p:cNvPr id="53255" name="AutoShape 9"/>
          <p:cNvSpPr>
            <a:spLocks noChangeArrowheads="1"/>
          </p:cNvSpPr>
          <p:nvPr/>
        </p:nvSpPr>
        <p:spPr bwMode="auto">
          <a:xfrm>
            <a:off x="6443663" y="2420938"/>
            <a:ext cx="1944687" cy="792162"/>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3256" name="Text Box 10"/>
          <p:cNvSpPr txBox="1">
            <a:spLocks noChangeArrowheads="1"/>
          </p:cNvSpPr>
          <p:nvPr/>
        </p:nvSpPr>
        <p:spPr bwMode="auto">
          <a:xfrm>
            <a:off x="6443663" y="2565400"/>
            <a:ext cx="1960562"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subsystem-N</a:t>
            </a:r>
            <a:endParaRPr lang="en-US" b="0">
              <a:solidFill>
                <a:schemeClr val="accent2"/>
              </a:solidFill>
            </a:endParaRPr>
          </a:p>
        </p:txBody>
      </p:sp>
      <p:sp>
        <p:nvSpPr>
          <p:cNvPr id="53257" name="Text Box 11"/>
          <p:cNvSpPr txBox="1">
            <a:spLocks noChangeArrowheads="1"/>
          </p:cNvSpPr>
          <p:nvPr/>
        </p:nvSpPr>
        <p:spPr bwMode="auto">
          <a:xfrm>
            <a:off x="4211638" y="2349500"/>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53258" name="Line 12"/>
          <p:cNvSpPr>
            <a:spLocks noChangeShapeType="1"/>
          </p:cNvSpPr>
          <p:nvPr/>
        </p:nvSpPr>
        <p:spPr bwMode="auto">
          <a:xfrm>
            <a:off x="1763713" y="3213100"/>
            <a:ext cx="0" cy="936625"/>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
        <p:nvSpPr>
          <p:cNvPr id="53259" name="Line 13"/>
          <p:cNvSpPr>
            <a:spLocks noChangeShapeType="1"/>
          </p:cNvSpPr>
          <p:nvPr/>
        </p:nvSpPr>
        <p:spPr bwMode="auto">
          <a:xfrm>
            <a:off x="7451725" y="3213100"/>
            <a:ext cx="0" cy="936625"/>
          </a:xfrm>
          <a:prstGeom prst="line">
            <a:avLst/>
          </a:prstGeom>
          <a:noFill/>
          <a:ln w="28575">
            <a:solidFill>
              <a:schemeClr val="accent2"/>
            </a:solidFill>
            <a:round/>
            <a:headEnd type="triangle" w="med" len="med"/>
            <a:tailEnd type="triangle" w="med" len="med"/>
          </a:ln>
        </p:spPr>
        <p:txBody>
          <a:bodyPr lIns="90000" tIns="46800" rIns="90000" bIns="46800"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Architectural </a:t>
            </a:r>
            <a:r>
              <a:rPr lang="en-GB" dirty="0" smtClean="0"/>
              <a:t>design activities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GB" dirty="0" smtClean="0"/>
              <a:t>System structuring: The system is structured into a number of principal sub-systems where a sub-system is an independent software unit. Communications between sub-systems are identified.</a:t>
            </a:r>
          </a:p>
          <a:p>
            <a:r>
              <a:rPr lang="en-GB" dirty="0" smtClean="0"/>
              <a:t>Control modelling: A general model of the control relationship between the parts of the system is established.</a:t>
            </a:r>
          </a:p>
          <a:p>
            <a:r>
              <a:rPr lang="en-GB" dirty="0" smtClean="0"/>
              <a:t>Modular decomposition: Each identified sub-system is decomposed into modules. The architect must decide on the types of the module and their interconnections.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Interrupt-driven Control</a:t>
            </a:r>
            <a:r>
              <a:rPr lang="en-GB" smtClean="0"/>
              <a:t> </a:t>
            </a:r>
            <a:endParaRPr lang="en-GB" smtClean="0">
              <a:solidFill>
                <a:schemeClr val="accent2"/>
              </a:solidFill>
              <a:latin typeface="Arial" charset="0"/>
            </a:endParaRPr>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r>
              <a:rPr lang="en-GB" b="0" dirty="0">
                <a:solidFill>
                  <a:schemeClr val="tx1"/>
                </a:solidFill>
                <a:latin typeface="Arial" charset="0"/>
              </a:rPr>
              <a:t>System involves pre-defined kinds of interrupts, </a:t>
            </a:r>
            <a:r>
              <a:rPr lang="en-GB" b="0" i="1" dirty="0">
                <a:solidFill>
                  <a:schemeClr val="tx1"/>
                </a:solidFill>
                <a:latin typeface="Arial" charset="0"/>
              </a:rPr>
              <a:t>i.e. events that cause processing to be interrupted</a:t>
            </a:r>
          </a:p>
          <a:p>
            <a:pPr marL="342900" indent="-342900" eaLnBrk="0" hangingPunct="0">
              <a:spcBef>
                <a:spcPct val="20000"/>
              </a:spcBef>
              <a:buFontTx/>
              <a:buChar char="•"/>
            </a:pPr>
            <a:r>
              <a:rPr lang="en-GB" b="0" dirty="0">
                <a:solidFill>
                  <a:schemeClr val="tx1"/>
                </a:solidFill>
                <a:latin typeface="Arial" charset="0"/>
              </a:rPr>
              <a:t>Each interrupt is mapped onto a special area of memory known as the </a:t>
            </a:r>
            <a:r>
              <a:rPr lang="en-GB" b="0" dirty="0">
                <a:solidFill>
                  <a:schemeClr val="accent2"/>
                </a:solidFill>
                <a:latin typeface="Arial" charset="0"/>
              </a:rPr>
              <a:t>interrupt vector</a:t>
            </a:r>
          </a:p>
          <a:p>
            <a:pPr marL="342900" indent="-342900" eaLnBrk="0" hangingPunct="0">
              <a:spcBef>
                <a:spcPct val="20000"/>
              </a:spcBef>
              <a:buFontTx/>
              <a:buChar char="•"/>
            </a:pPr>
            <a:r>
              <a:rPr lang="en-GB" b="0" dirty="0">
                <a:solidFill>
                  <a:schemeClr val="tx1"/>
                </a:solidFill>
                <a:latin typeface="Arial" charset="0"/>
              </a:rPr>
              <a:t>The interrupt vector references </a:t>
            </a:r>
            <a:r>
              <a:rPr lang="en-GB" b="0" dirty="0">
                <a:solidFill>
                  <a:schemeClr val="accent2"/>
                </a:solidFill>
                <a:latin typeface="Arial" charset="0"/>
              </a:rPr>
              <a:t>interrupt handlers</a:t>
            </a:r>
            <a:r>
              <a:rPr lang="en-GB" b="0" dirty="0">
                <a:solidFill>
                  <a:schemeClr val="tx1"/>
                </a:solidFill>
                <a:latin typeface="Arial" charset="0"/>
              </a:rPr>
              <a:t>, hardware ensures that control is passed to the relevant interrupt handler when an interrupt occurs </a:t>
            </a:r>
            <a:r>
              <a:rPr lang="en-GB" b="0" i="1" dirty="0">
                <a:solidFill>
                  <a:schemeClr val="tx1"/>
                </a:solidFill>
                <a:latin typeface="Arial" charset="0"/>
              </a:rPr>
              <a:t>– a handler will typically start or stop processes </a:t>
            </a:r>
          </a:p>
          <a:p>
            <a:pPr marL="342900" indent="-342900" eaLnBrk="0" hangingPunct="0">
              <a:spcBef>
                <a:spcPct val="20000"/>
              </a:spcBef>
              <a:buFontTx/>
              <a:buChar char="•"/>
            </a:pPr>
            <a:r>
              <a:rPr lang="en-GB" b="0" dirty="0">
                <a:solidFill>
                  <a:schemeClr val="accent2"/>
                </a:solidFill>
                <a:latin typeface="Arial" charset="0"/>
              </a:rPr>
              <a:t>Advantages:</a:t>
            </a:r>
          </a:p>
          <a:p>
            <a:pPr marL="742950" lvl="1" indent="-285750" eaLnBrk="0" hangingPunct="0">
              <a:spcBef>
                <a:spcPct val="20000"/>
              </a:spcBef>
              <a:buFontTx/>
              <a:buChar char="–"/>
            </a:pPr>
            <a:r>
              <a:rPr lang="en-GB" sz="2000" b="0" dirty="0">
                <a:solidFill>
                  <a:schemeClr val="tx1"/>
                </a:solidFill>
                <a:latin typeface="Arial" charset="0"/>
              </a:rPr>
              <a:t>Good for hard real-time systems, </a:t>
            </a:r>
            <a:r>
              <a:rPr lang="en-GB" sz="2000" b="0" i="1" dirty="0">
                <a:solidFill>
                  <a:schemeClr val="tx1"/>
                </a:solidFill>
                <a:latin typeface="Arial" charset="0"/>
              </a:rPr>
              <a:t>i.e. fast &amp; predictable response times</a:t>
            </a:r>
          </a:p>
          <a:p>
            <a:pPr marL="342900" indent="-342900" eaLnBrk="0" hangingPunct="0">
              <a:spcBef>
                <a:spcPct val="20000"/>
              </a:spcBef>
              <a:buFontTx/>
              <a:buChar char="•"/>
            </a:pPr>
            <a:r>
              <a:rPr lang="en-GB" b="0" dirty="0">
                <a:solidFill>
                  <a:schemeClr val="accent2"/>
                </a:solidFill>
                <a:latin typeface="Arial" charset="0"/>
              </a:rPr>
              <a:t>Disadvantages:</a:t>
            </a:r>
          </a:p>
          <a:p>
            <a:pPr marL="742950" lvl="1" indent="-285750" eaLnBrk="0" hangingPunct="0">
              <a:spcBef>
                <a:spcPct val="20000"/>
              </a:spcBef>
              <a:buFontTx/>
              <a:buChar char="–"/>
            </a:pPr>
            <a:r>
              <a:rPr lang="en-GB" sz="2000" b="0" dirty="0">
                <a:solidFill>
                  <a:schemeClr val="tx1"/>
                </a:solidFill>
                <a:latin typeface="Arial" charset="0"/>
              </a:rPr>
              <a:t>Hard to program and validate</a:t>
            </a:r>
          </a:p>
          <a:p>
            <a:pPr marL="742950" lvl="1" indent="-285750" eaLnBrk="0" hangingPunct="0">
              <a:spcBef>
                <a:spcPct val="20000"/>
              </a:spcBef>
              <a:buFontTx/>
              <a:buChar char="–"/>
            </a:pPr>
            <a:r>
              <a:rPr lang="en-GB" sz="2000" b="0" dirty="0">
                <a:solidFill>
                  <a:schemeClr val="tx1"/>
                </a:solidFill>
                <a:latin typeface="Arial" charset="0"/>
              </a:rPr>
              <a:t>Limited by hardware, </a:t>
            </a:r>
            <a:r>
              <a:rPr lang="en-GB" sz="2000" b="0" i="1" dirty="0">
                <a:solidFill>
                  <a:schemeClr val="tx1"/>
                </a:solidFill>
                <a:latin typeface="Arial" charset="0"/>
              </a:rPr>
              <a:t>i.e. upper bound on interrupt vector</a:t>
            </a:r>
          </a:p>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81000"/>
            <a:ext cx="8534400" cy="1144588"/>
          </a:xfrm>
        </p:spPr>
        <p:txBody>
          <a:bodyPr/>
          <a:lstStyle/>
          <a:p>
            <a:r>
              <a:rPr lang="en-GB" smtClean="0">
                <a:solidFill>
                  <a:schemeClr val="accent2"/>
                </a:solidFill>
                <a:latin typeface="Arial" charset="0"/>
              </a:rPr>
              <a:t>Interrupt-driven Control</a:t>
            </a:r>
            <a:r>
              <a:rPr lang="en-GB" smtClean="0"/>
              <a:t> </a:t>
            </a:r>
            <a:endParaRPr lang="en-GB" smtClean="0">
              <a:solidFill>
                <a:schemeClr val="accent2"/>
              </a:solidFill>
              <a:latin typeface="Arial" charset="0"/>
            </a:endParaRPr>
          </a:p>
        </p:txBody>
      </p:sp>
      <p:sp>
        <p:nvSpPr>
          <p:cNvPr id="55299" name="Rectangle 4"/>
          <p:cNvSpPr>
            <a:spLocks noChangeArrowheads="1"/>
          </p:cNvSpPr>
          <p:nvPr/>
        </p:nvSpPr>
        <p:spPr bwMode="auto">
          <a:xfrm>
            <a:off x="2411413" y="2133600"/>
            <a:ext cx="865187" cy="647700"/>
          </a:xfrm>
          <a:prstGeom prst="rect">
            <a:avLst/>
          </a:prstGeom>
          <a:noFill/>
          <a:ln w="28575">
            <a:solidFill>
              <a:schemeClr val="accent2"/>
            </a:solidFill>
            <a:miter lim="800000"/>
            <a:headEnd/>
            <a:tailEnd/>
          </a:ln>
        </p:spPr>
        <p:txBody>
          <a:bodyPr wrap="none" lIns="90000" tIns="46800" rIns="90000" bIns="46800" anchor="ctr"/>
          <a:lstStyle/>
          <a:p>
            <a:pPr eaLnBrk="0" hangingPunct="0"/>
            <a:endParaRPr lang="en-US"/>
          </a:p>
        </p:txBody>
      </p:sp>
      <p:sp>
        <p:nvSpPr>
          <p:cNvPr id="55300" name="Rectangle 5"/>
          <p:cNvSpPr>
            <a:spLocks noChangeArrowheads="1"/>
          </p:cNvSpPr>
          <p:nvPr/>
        </p:nvSpPr>
        <p:spPr bwMode="auto">
          <a:xfrm>
            <a:off x="3276600" y="2133600"/>
            <a:ext cx="865188" cy="647700"/>
          </a:xfrm>
          <a:prstGeom prst="rect">
            <a:avLst/>
          </a:prstGeom>
          <a:noFill/>
          <a:ln w="28575">
            <a:solidFill>
              <a:schemeClr val="accent2"/>
            </a:solidFill>
            <a:miter lim="800000"/>
            <a:headEnd/>
            <a:tailEnd/>
          </a:ln>
        </p:spPr>
        <p:txBody>
          <a:bodyPr wrap="none" lIns="90000" tIns="46800" rIns="90000" bIns="46800" anchor="ctr"/>
          <a:lstStyle/>
          <a:p>
            <a:pPr eaLnBrk="0" hangingPunct="0"/>
            <a:endParaRPr lang="en-US"/>
          </a:p>
        </p:txBody>
      </p:sp>
      <p:sp>
        <p:nvSpPr>
          <p:cNvPr id="55301" name="Rectangle 6"/>
          <p:cNvSpPr>
            <a:spLocks noChangeArrowheads="1"/>
          </p:cNvSpPr>
          <p:nvPr/>
        </p:nvSpPr>
        <p:spPr bwMode="auto">
          <a:xfrm>
            <a:off x="4140200" y="2133600"/>
            <a:ext cx="1728788" cy="647700"/>
          </a:xfrm>
          <a:prstGeom prst="rect">
            <a:avLst/>
          </a:prstGeom>
          <a:noFill/>
          <a:ln w="28575" cap="rnd">
            <a:solidFill>
              <a:schemeClr val="accent2"/>
            </a:solidFill>
            <a:prstDash val="sysDot"/>
            <a:miter lim="800000"/>
            <a:headEnd/>
            <a:tailEnd/>
          </a:ln>
        </p:spPr>
        <p:txBody>
          <a:bodyPr wrap="none" lIns="90000" tIns="46800" rIns="90000" bIns="46800" anchor="ctr"/>
          <a:lstStyle/>
          <a:p>
            <a:pPr eaLnBrk="0" hangingPunct="0"/>
            <a:endParaRPr lang="en-US"/>
          </a:p>
        </p:txBody>
      </p:sp>
      <p:sp>
        <p:nvSpPr>
          <p:cNvPr id="55302" name="Rectangle 8"/>
          <p:cNvSpPr>
            <a:spLocks noChangeArrowheads="1"/>
          </p:cNvSpPr>
          <p:nvPr/>
        </p:nvSpPr>
        <p:spPr bwMode="auto">
          <a:xfrm>
            <a:off x="5867400" y="2133600"/>
            <a:ext cx="865188" cy="647700"/>
          </a:xfrm>
          <a:prstGeom prst="rect">
            <a:avLst/>
          </a:prstGeom>
          <a:noFill/>
          <a:ln w="28575">
            <a:solidFill>
              <a:schemeClr val="accent2"/>
            </a:solidFill>
            <a:miter lim="800000"/>
            <a:headEnd/>
            <a:tailEnd/>
          </a:ln>
        </p:spPr>
        <p:txBody>
          <a:bodyPr wrap="none" lIns="90000" tIns="46800" rIns="90000" bIns="46800" anchor="ctr"/>
          <a:lstStyle/>
          <a:p>
            <a:pPr eaLnBrk="0" hangingPunct="0"/>
            <a:endParaRPr lang="en-US"/>
          </a:p>
        </p:txBody>
      </p:sp>
      <p:sp>
        <p:nvSpPr>
          <p:cNvPr id="55303" name="Text Box 10"/>
          <p:cNvSpPr txBox="1">
            <a:spLocks noChangeArrowheads="1"/>
          </p:cNvSpPr>
          <p:nvPr/>
        </p:nvSpPr>
        <p:spPr bwMode="auto">
          <a:xfrm>
            <a:off x="1547813" y="3429000"/>
            <a:ext cx="1368425" cy="850900"/>
          </a:xfrm>
          <a:prstGeom prst="rect">
            <a:avLst/>
          </a:prstGeom>
          <a:noFill/>
          <a:ln w="28575">
            <a:solidFill>
              <a:schemeClr val="accent2"/>
            </a:solidFill>
            <a:miter lim="800000"/>
            <a:headEnd/>
            <a:tailEnd/>
          </a:ln>
        </p:spPr>
        <p:txBody>
          <a:bodyPr lIns="90000" tIns="46800" rIns="90000" bIns="46800">
            <a:spAutoFit/>
          </a:bodyPr>
          <a:lstStyle/>
          <a:p>
            <a:pPr algn="ctr" eaLnBrk="0" hangingPunct="0">
              <a:spcBef>
                <a:spcPct val="50000"/>
              </a:spcBef>
            </a:pPr>
            <a:r>
              <a:rPr lang="en-GB" b="0">
                <a:solidFill>
                  <a:schemeClr val="accent2"/>
                </a:solidFill>
              </a:rPr>
              <a:t>Handler 1</a:t>
            </a:r>
            <a:endParaRPr lang="en-US" b="0">
              <a:solidFill>
                <a:schemeClr val="accent2"/>
              </a:solidFill>
            </a:endParaRPr>
          </a:p>
        </p:txBody>
      </p:sp>
      <p:sp>
        <p:nvSpPr>
          <p:cNvPr id="55304" name="Text Box 11"/>
          <p:cNvSpPr txBox="1">
            <a:spLocks noChangeArrowheads="1"/>
          </p:cNvSpPr>
          <p:nvPr/>
        </p:nvSpPr>
        <p:spPr bwMode="auto">
          <a:xfrm>
            <a:off x="3419475" y="3429000"/>
            <a:ext cx="1368425" cy="850900"/>
          </a:xfrm>
          <a:prstGeom prst="rect">
            <a:avLst/>
          </a:prstGeom>
          <a:noFill/>
          <a:ln w="28575">
            <a:solidFill>
              <a:schemeClr val="accent2"/>
            </a:solidFill>
            <a:miter lim="800000"/>
            <a:headEnd/>
            <a:tailEnd/>
          </a:ln>
        </p:spPr>
        <p:txBody>
          <a:bodyPr lIns="90000" tIns="46800" rIns="90000" bIns="46800">
            <a:spAutoFit/>
          </a:bodyPr>
          <a:lstStyle/>
          <a:p>
            <a:pPr algn="ctr" eaLnBrk="0" hangingPunct="0">
              <a:spcBef>
                <a:spcPct val="50000"/>
              </a:spcBef>
            </a:pPr>
            <a:r>
              <a:rPr lang="en-GB" b="0">
                <a:solidFill>
                  <a:schemeClr val="accent2"/>
                </a:solidFill>
              </a:rPr>
              <a:t>Handler 2</a:t>
            </a:r>
            <a:endParaRPr lang="en-US" b="0">
              <a:solidFill>
                <a:schemeClr val="accent2"/>
              </a:solidFill>
            </a:endParaRPr>
          </a:p>
        </p:txBody>
      </p:sp>
      <p:sp>
        <p:nvSpPr>
          <p:cNvPr id="55305" name="Text Box 12"/>
          <p:cNvSpPr txBox="1">
            <a:spLocks noChangeArrowheads="1"/>
          </p:cNvSpPr>
          <p:nvPr/>
        </p:nvSpPr>
        <p:spPr bwMode="auto">
          <a:xfrm>
            <a:off x="6443663" y="3429000"/>
            <a:ext cx="1368425" cy="850900"/>
          </a:xfrm>
          <a:prstGeom prst="rect">
            <a:avLst/>
          </a:prstGeom>
          <a:noFill/>
          <a:ln w="28575">
            <a:solidFill>
              <a:schemeClr val="accent2"/>
            </a:solidFill>
            <a:miter lim="800000"/>
            <a:headEnd/>
            <a:tailEnd/>
          </a:ln>
        </p:spPr>
        <p:txBody>
          <a:bodyPr lIns="90000" tIns="46800" rIns="90000" bIns="46800">
            <a:spAutoFit/>
          </a:bodyPr>
          <a:lstStyle/>
          <a:p>
            <a:pPr algn="ctr" eaLnBrk="0" hangingPunct="0">
              <a:spcBef>
                <a:spcPct val="50000"/>
              </a:spcBef>
            </a:pPr>
            <a:r>
              <a:rPr lang="en-GB" b="0">
                <a:solidFill>
                  <a:schemeClr val="accent2"/>
                </a:solidFill>
              </a:rPr>
              <a:t>Handler N</a:t>
            </a:r>
            <a:endParaRPr lang="en-US" b="0">
              <a:solidFill>
                <a:schemeClr val="accent2"/>
              </a:solidFill>
            </a:endParaRPr>
          </a:p>
        </p:txBody>
      </p:sp>
      <p:sp>
        <p:nvSpPr>
          <p:cNvPr id="55306" name="Text Box 13"/>
          <p:cNvSpPr txBox="1">
            <a:spLocks noChangeArrowheads="1"/>
          </p:cNvSpPr>
          <p:nvPr/>
        </p:nvSpPr>
        <p:spPr bwMode="auto">
          <a:xfrm>
            <a:off x="5292725" y="350043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55307" name="AutoShape 18"/>
          <p:cNvSpPr>
            <a:spLocks noChangeArrowheads="1"/>
          </p:cNvSpPr>
          <p:nvPr/>
        </p:nvSpPr>
        <p:spPr bwMode="auto">
          <a:xfrm>
            <a:off x="6372225" y="4940300"/>
            <a:ext cx="1655763" cy="792163"/>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5308" name="Text Box 19"/>
          <p:cNvSpPr txBox="1">
            <a:spLocks noChangeArrowheads="1"/>
          </p:cNvSpPr>
          <p:nvPr/>
        </p:nvSpPr>
        <p:spPr bwMode="auto">
          <a:xfrm>
            <a:off x="6443663" y="5084763"/>
            <a:ext cx="158750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Process N</a:t>
            </a:r>
            <a:endParaRPr lang="en-US" b="0">
              <a:solidFill>
                <a:schemeClr val="accent2"/>
              </a:solidFill>
            </a:endParaRPr>
          </a:p>
        </p:txBody>
      </p:sp>
      <p:sp>
        <p:nvSpPr>
          <p:cNvPr id="55309" name="AutoShape 20"/>
          <p:cNvSpPr>
            <a:spLocks noChangeArrowheads="1"/>
          </p:cNvSpPr>
          <p:nvPr/>
        </p:nvSpPr>
        <p:spPr bwMode="auto">
          <a:xfrm>
            <a:off x="1404938" y="4940300"/>
            <a:ext cx="1655762" cy="792163"/>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5310" name="Text Box 21"/>
          <p:cNvSpPr txBox="1">
            <a:spLocks noChangeArrowheads="1"/>
          </p:cNvSpPr>
          <p:nvPr/>
        </p:nvSpPr>
        <p:spPr bwMode="auto">
          <a:xfrm>
            <a:off x="1476375" y="5084763"/>
            <a:ext cx="153670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Process 1</a:t>
            </a:r>
            <a:endParaRPr lang="en-US" b="0">
              <a:solidFill>
                <a:schemeClr val="accent2"/>
              </a:solidFill>
            </a:endParaRPr>
          </a:p>
        </p:txBody>
      </p:sp>
      <p:sp>
        <p:nvSpPr>
          <p:cNvPr id="55311" name="AutoShape 22"/>
          <p:cNvSpPr>
            <a:spLocks noChangeArrowheads="1"/>
          </p:cNvSpPr>
          <p:nvPr/>
        </p:nvSpPr>
        <p:spPr bwMode="auto">
          <a:xfrm>
            <a:off x="3276600" y="4940300"/>
            <a:ext cx="1655763" cy="792163"/>
          </a:xfrm>
          <a:prstGeom prst="roundRect">
            <a:avLst>
              <a:gd name="adj" fmla="val 16667"/>
            </a:avLst>
          </a:prstGeom>
          <a:noFill/>
          <a:ln w="28575">
            <a:solidFill>
              <a:schemeClr val="accent2"/>
            </a:solidFill>
            <a:round/>
            <a:headEnd/>
            <a:tailEnd/>
          </a:ln>
        </p:spPr>
        <p:txBody>
          <a:bodyPr wrap="none" lIns="90000" tIns="46800" rIns="90000" bIns="46800" anchor="ctr"/>
          <a:lstStyle/>
          <a:p>
            <a:pPr eaLnBrk="0" hangingPunct="0"/>
            <a:endParaRPr lang="en-US"/>
          </a:p>
        </p:txBody>
      </p:sp>
      <p:sp>
        <p:nvSpPr>
          <p:cNvPr id="55312" name="Text Box 23"/>
          <p:cNvSpPr txBox="1">
            <a:spLocks noChangeArrowheads="1"/>
          </p:cNvSpPr>
          <p:nvPr/>
        </p:nvSpPr>
        <p:spPr bwMode="auto">
          <a:xfrm>
            <a:off x="3348038" y="5084763"/>
            <a:ext cx="1536700" cy="457200"/>
          </a:xfrm>
          <a:prstGeom prst="rect">
            <a:avLst/>
          </a:prstGeom>
          <a:noFill/>
          <a:ln w="9525">
            <a:noFill/>
            <a:miter lim="800000"/>
            <a:headEnd/>
            <a:tailEnd/>
          </a:ln>
        </p:spPr>
        <p:txBody>
          <a:bodyPr wrap="none" lIns="90000" tIns="46800" rIns="90000" bIns="46800">
            <a:spAutoFit/>
          </a:bodyPr>
          <a:lstStyle/>
          <a:p>
            <a:pPr eaLnBrk="0" hangingPunct="0"/>
            <a:r>
              <a:rPr lang="en-GB" b="0">
                <a:solidFill>
                  <a:schemeClr val="accent2"/>
                </a:solidFill>
              </a:rPr>
              <a:t>Process 2</a:t>
            </a:r>
            <a:endParaRPr lang="en-US" b="0">
              <a:solidFill>
                <a:schemeClr val="accent2"/>
              </a:solidFill>
            </a:endParaRPr>
          </a:p>
        </p:txBody>
      </p:sp>
      <p:sp>
        <p:nvSpPr>
          <p:cNvPr id="55313" name="Text Box 24"/>
          <p:cNvSpPr txBox="1">
            <a:spLocks noChangeArrowheads="1"/>
          </p:cNvSpPr>
          <p:nvPr/>
        </p:nvSpPr>
        <p:spPr bwMode="auto">
          <a:xfrm>
            <a:off x="5292725" y="494188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55314" name="Line 25"/>
          <p:cNvSpPr>
            <a:spLocks noChangeShapeType="1"/>
          </p:cNvSpPr>
          <p:nvPr/>
        </p:nvSpPr>
        <p:spPr bwMode="auto">
          <a:xfrm flipH="1">
            <a:off x="2195513" y="2781300"/>
            <a:ext cx="576262" cy="647700"/>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15" name="Line 26"/>
          <p:cNvSpPr>
            <a:spLocks noChangeShapeType="1"/>
          </p:cNvSpPr>
          <p:nvPr/>
        </p:nvSpPr>
        <p:spPr bwMode="auto">
          <a:xfrm>
            <a:off x="3779838" y="2781300"/>
            <a:ext cx="287337" cy="647700"/>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16" name="Line 27"/>
          <p:cNvSpPr>
            <a:spLocks noChangeShapeType="1"/>
          </p:cNvSpPr>
          <p:nvPr/>
        </p:nvSpPr>
        <p:spPr bwMode="auto">
          <a:xfrm>
            <a:off x="6300788" y="2781300"/>
            <a:ext cx="792162" cy="647700"/>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17" name="Line 28"/>
          <p:cNvSpPr>
            <a:spLocks noChangeShapeType="1"/>
          </p:cNvSpPr>
          <p:nvPr/>
        </p:nvSpPr>
        <p:spPr bwMode="auto">
          <a:xfrm>
            <a:off x="2124075" y="4292600"/>
            <a:ext cx="0" cy="649288"/>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18" name="Line 29"/>
          <p:cNvSpPr>
            <a:spLocks noChangeShapeType="1"/>
          </p:cNvSpPr>
          <p:nvPr/>
        </p:nvSpPr>
        <p:spPr bwMode="auto">
          <a:xfrm>
            <a:off x="4067175" y="4292600"/>
            <a:ext cx="0" cy="649288"/>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19" name="Line 30"/>
          <p:cNvSpPr>
            <a:spLocks noChangeShapeType="1"/>
          </p:cNvSpPr>
          <p:nvPr/>
        </p:nvSpPr>
        <p:spPr bwMode="auto">
          <a:xfrm>
            <a:off x="7164388" y="4292600"/>
            <a:ext cx="0" cy="649288"/>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20" name="Line 31"/>
          <p:cNvSpPr>
            <a:spLocks noChangeShapeType="1"/>
          </p:cNvSpPr>
          <p:nvPr/>
        </p:nvSpPr>
        <p:spPr bwMode="auto">
          <a:xfrm>
            <a:off x="2916238" y="1557338"/>
            <a:ext cx="0" cy="576262"/>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21" name="Line 32"/>
          <p:cNvSpPr>
            <a:spLocks noChangeShapeType="1"/>
          </p:cNvSpPr>
          <p:nvPr/>
        </p:nvSpPr>
        <p:spPr bwMode="auto">
          <a:xfrm>
            <a:off x="3635375" y="1557338"/>
            <a:ext cx="0" cy="576262"/>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22" name="Line 33"/>
          <p:cNvSpPr>
            <a:spLocks noChangeShapeType="1"/>
          </p:cNvSpPr>
          <p:nvPr/>
        </p:nvSpPr>
        <p:spPr bwMode="auto">
          <a:xfrm>
            <a:off x="6300788" y="1557338"/>
            <a:ext cx="0" cy="576262"/>
          </a:xfrm>
          <a:prstGeom prst="line">
            <a:avLst/>
          </a:prstGeom>
          <a:noFill/>
          <a:ln w="28575">
            <a:solidFill>
              <a:schemeClr val="accent2"/>
            </a:solidFill>
            <a:round/>
            <a:headEnd/>
            <a:tailEnd type="triangle" w="med" len="med"/>
          </a:ln>
        </p:spPr>
        <p:txBody>
          <a:bodyPr lIns="90000" tIns="46800" rIns="90000" bIns="46800" anchor="ctr"/>
          <a:lstStyle/>
          <a:p>
            <a:endParaRPr lang="en-US"/>
          </a:p>
        </p:txBody>
      </p:sp>
      <p:sp>
        <p:nvSpPr>
          <p:cNvPr id="55323" name="Text Box 34"/>
          <p:cNvSpPr txBox="1">
            <a:spLocks noChangeArrowheads="1"/>
          </p:cNvSpPr>
          <p:nvPr/>
        </p:nvSpPr>
        <p:spPr bwMode="auto">
          <a:xfrm>
            <a:off x="4643438" y="1989138"/>
            <a:ext cx="638175" cy="641350"/>
          </a:xfrm>
          <a:prstGeom prst="rect">
            <a:avLst/>
          </a:prstGeom>
          <a:noFill/>
          <a:ln w="9525">
            <a:noFill/>
            <a:miter lim="800000"/>
            <a:headEnd/>
            <a:tailEnd/>
          </a:ln>
        </p:spPr>
        <p:txBody>
          <a:bodyPr wrap="none" lIns="90000" tIns="46800" rIns="90000" bIns="46800">
            <a:spAutoFit/>
          </a:bodyPr>
          <a:lstStyle/>
          <a:p>
            <a:pPr eaLnBrk="0" hangingPunct="0"/>
            <a:r>
              <a:rPr lang="en-GB" sz="3600">
                <a:solidFill>
                  <a:schemeClr val="accent2"/>
                </a:solidFill>
              </a:rPr>
              <a:t>…</a:t>
            </a:r>
            <a:endParaRPr lang="en-US" sz="3600">
              <a:solidFill>
                <a:schemeClr val="accent2"/>
              </a:solidFill>
            </a:endParaRPr>
          </a:p>
        </p:txBody>
      </p:sp>
      <p:sp>
        <p:nvSpPr>
          <p:cNvPr id="55324" name="Text Box 36"/>
          <p:cNvSpPr txBox="1">
            <a:spLocks noChangeArrowheads="1"/>
          </p:cNvSpPr>
          <p:nvPr/>
        </p:nvSpPr>
        <p:spPr bwMode="auto">
          <a:xfrm>
            <a:off x="900113" y="1989138"/>
            <a:ext cx="1300162" cy="822325"/>
          </a:xfrm>
          <a:prstGeom prst="rect">
            <a:avLst/>
          </a:prstGeom>
          <a:noFill/>
          <a:ln w="9525">
            <a:noFill/>
            <a:miter lim="800000"/>
            <a:headEnd/>
            <a:tailEnd/>
          </a:ln>
        </p:spPr>
        <p:txBody>
          <a:bodyPr wrap="none" lIns="90000" tIns="46800" rIns="90000" bIns="46800">
            <a:spAutoFit/>
          </a:bodyPr>
          <a:lstStyle/>
          <a:p>
            <a:pPr algn="ctr" eaLnBrk="0" hangingPunct="0"/>
            <a:r>
              <a:rPr lang="en-GB" b="0">
                <a:solidFill>
                  <a:schemeClr val="accent2"/>
                </a:solidFill>
              </a:rPr>
              <a:t>interrupt</a:t>
            </a:r>
          </a:p>
          <a:p>
            <a:pPr algn="ctr" eaLnBrk="0" hangingPunct="0"/>
            <a:r>
              <a:rPr lang="en-GB" b="0">
                <a:solidFill>
                  <a:schemeClr val="accent2"/>
                </a:solidFill>
              </a:rPr>
              <a:t>vector</a:t>
            </a:r>
            <a:endParaRPr lang="en-US" b="0">
              <a:solidFill>
                <a:schemeClr val="accent2"/>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 </a:t>
            </a:r>
            <a:r>
              <a:rPr lang="en-GB" dirty="0" err="1" smtClean="0">
                <a:solidFill>
                  <a:schemeClr val="accent2"/>
                </a:solidFill>
                <a:latin typeface="Arial" charset="0"/>
              </a:rPr>
              <a:t>subsytem</a:t>
            </a:r>
            <a:r>
              <a:rPr lang="en-GB" dirty="0" smtClean="0">
                <a:solidFill>
                  <a:schemeClr val="accent2"/>
                </a:solidFill>
                <a:latin typeface="Arial" charset="0"/>
              </a:rPr>
              <a:t> </a:t>
            </a:r>
            <a:r>
              <a:rPr lang="en-GB" dirty="0" err="1" smtClean="0">
                <a:solidFill>
                  <a:schemeClr val="accent2"/>
                </a:solidFill>
                <a:latin typeface="Arial" charset="0"/>
              </a:rPr>
              <a:t>vs</a:t>
            </a:r>
            <a:r>
              <a:rPr lang="en-GB" dirty="0" smtClean="0">
                <a:solidFill>
                  <a:schemeClr val="accent2"/>
                </a:solidFill>
                <a:latin typeface="Arial" charset="0"/>
              </a:rPr>
              <a:t> modules</a:t>
            </a:r>
          </a:p>
        </p:txBody>
      </p:sp>
      <p:sp>
        <p:nvSpPr>
          <p:cNvPr id="4" name="Content Placeholder 3"/>
          <p:cNvSpPr>
            <a:spLocks noGrp="1"/>
          </p:cNvSpPr>
          <p:nvPr>
            <p:ph idx="1"/>
          </p:nvPr>
        </p:nvSpPr>
        <p:spPr/>
        <p:txBody>
          <a:bodyPr/>
          <a:lstStyle/>
          <a:p>
            <a:pPr algn="just"/>
            <a:r>
              <a:rPr lang="en-US" sz="2200" dirty="0" smtClean="0"/>
              <a:t>A sub-system is a system in its own right whose operation doesn’t depend on the services provided by other sub-systems.</a:t>
            </a:r>
          </a:p>
          <a:p>
            <a:pPr algn="just"/>
            <a:r>
              <a:rPr lang="en-US" sz="2200" dirty="0" smtClean="0"/>
              <a:t>Sub-system are composed of modules and have defined interfaces, which are used for communication with other sub-systems.</a:t>
            </a:r>
          </a:p>
          <a:p>
            <a:pPr algn="just"/>
            <a:r>
              <a:rPr lang="en-US" sz="2200" dirty="0" smtClean="0"/>
              <a:t>A module is normally a system component that provides one or more services to other modules. It makes the use of services provided by other modules.</a:t>
            </a:r>
          </a:p>
          <a:p>
            <a:pPr algn="just"/>
            <a:r>
              <a:rPr lang="en-US" sz="2200" dirty="0" smtClean="0"/>
              <a:t>In is not normally considered to be an independent system. Modules are usually composed from a number of other simpler system components.</a:t>
            </a:r>
            <a:endParaRPr lang="en-US" sz="2200" dirty="0"/>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a:t>
            </a:r>
          </a:p>
        </p:txBody>
      </p:sp>
      <p:sp>
        <p:nvSpPr>
          <p:cNvPr id="4" name="Content Placeholder 3"/>
          <p:cNvSpPr>
            <a:spLocks noGrp="1"/>
          </p:cNvSpPr>
          <p:nvPr>
            <p:ph idx="1"/>
          </p:nvPr>
        </p:nvSpPr>
        <p:spPr/>
        <p:txBody>
          <a:bodyPr/>
          <a:lstStyle/>
          <a:p>
            <a:pPr algn="just"/>
            <a:r>
              <a:rPr lang="en-US" sz="2200" dirty="0" smtClean="0"/>
              <a:t>There are two main strategies that you can use when decomposing a sub-system into modules.</a:t>
            </a:r>
          </a:p>
          <a:p>
            <a:pPr algn="just"/>
            <a:r>
              <a:rPr lang="en-US" sz="2200" dirty="0" smtClean="0"/>
              <a:t>Object oriented model: You decompose a system into a set of communicating objects.</a:t>
            </a:r>
          </a:p>
          <a:p>
            <a:pPr algn="just"/>
            <a:r>
              <a:rPr lang="en-US" sz="2200" dirty="0" smtClean="0"/>
              <a:t>Data flow model: The system is decomposed into functional modules which accept input data and transform it, in some way, to output data. This is also called a pipeline approach.</a:t>
            </a:r>
          </a:p>
          <a:p>
            <a:pPr algn="just"/>
            <a:r>
              <a:rPr lang="en-US" sz="2200" dirty="0" smtClean="0"/>
              <a:t>In object model, modules are objects with private state and defined operations on that state. </a:t>
            </a:r>
          </a:p>
          <a:p>
            <a:pPr algn="just"/>
            <a:r>
              <a:rPr lang="en-US" sz="2200" dirty="0" smtClean="0"/>
              <a:t>In data flow model, modules are functional transformations.</a:t>
            </a:r>
            <a:endParaRPr lang="en-US" sz="2200" dirty="0"/>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 object model</a:t>
            </a:r>
          </a:p>
        </p:txBody>
      </p:sp>
      <p:sp>
        <p:nvSpPr>
          <p:cNvPr id="4" name="Content Placeholder 3"/>
          <p:cNvSpPr>
            <a:spLocks noGrp="1"/>
          </p:cNvSpPr>
          <p:nvPr>
            <p:ph idx="1"/>
          </p:nvPr>
        </p:nvSpPr>
        <p:spPr/>
        <p:txBody>
          <a:bodyPr/>
          <a:lstStyle/>
          <a:p>
            <a:pPr algn="just"/>
            <a:r>
              <a:rPr lang="en-US" sz="2200" dirty="0" smtClean="0"/>
              <a:t>Structures the system into a set of loosely coupled objects with well-defined interfaces.</a:t>
            </a:r>
          </a:p>
          <a:p>
            <a:pPr algn="just"/>
            <a:r>
              <a:rPr lang="en-US" sz="2200" dirty="0" smtClean="0"/>
              <a:t>Objects call on the services offered by other objects.</a:t>
            </a:r>
          </a:p>
          <a:p>
            <a:pPr algn="just"/>
            <a:r>
              <a:rPr lang="en-US" sz="2200" dirty="0" smtClean="0"/>
              <a:t>Rectangles represent the object and dashed arrows indicate that an object uses the attributes or services provided by another object.</a:t>
            </a:r>
          </a:p>
          <a:p>
            <a:pPr algn="just"/>
            <a:r>
              <a:rPr lang="en-US" sz="2200" dirty="0" smtClean="0"/>
              <a:t>Each rectangle (object ) has three sections.</a:t>
            </a:r>
          </a:p>
          <a:p>
            <a:pPr lvl="1" algn="just"/>
            <a:r>
              <a:rPr lang="en-US" sz="1800" dirty="0" smtClean="0"/>
              <a:t>The name of the object class is in the top section.</a:t>
            </a:r>
          </a:p>
          <a:p>
            <a:pPr lvl="1" algn="just"/>
            <a:r>
              <a:rPr lang="en-US" sz="1800" dirty="0" smtClean="0"/>
              <a:t>The class attributes are in the middle section.</a:t>
            </a:r>
          </a:p>
          <a:p>
            <a:pPr lvl="1" algn="just"/>
            <a:r>
              <a:rPr lang="en-US" sz="1800" dirty="0" smtClean="0"/>
              <a:t>The operations associated with the object class are in the lower section of the rectangle.</a:t>
            </a:r>
            <a:endParaRPr lang="en-US" sz="1800" dirty="0"/>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 object model</a:t>
            </a:r>
          </a:p>
        </p:txBody>
      </p:sp>
      <p:sp>
        <p:nvSpPr>
          <p:cNvPr id="4" name="Content Placeholder 3"/>
          <p:cNvSpPr>
            <a:spLocks noGrp="1"/>
          </p:cNvSpPr>
          <p:nvPr>
            <p:ph idx="1"/>
          </p:nvPr>
        </p:nvSpPr>
        <p:spPr/>
        <p:txBody>
          <a:bodyPr/>
          <a:lstStyle/>
          <a:p>
            <a:pPr algn="just"/>
            <a:r>
              <a:rPr lang="en-US" sz="1800" dirty="0" smtClean="0"/>
              <a:t>An object oriented decomposition is concerned with object classes, their attributes and operations. </a:t>
            </a:r>
          </a:p>
          <a:p>
            <a:pPr algn="just"/>
            <a:r>
              <a:rPr lang="en-US" sz="1800" dirty="0" smtClean="0"/>
              <a:t>The advantage of the object model are well known. Because objects are loosely coupled, the implementation of objects can be modified without affecting other objects.</a:t>
            </a:r>
          </a:p>
          <a:p>
            <a:pPr algn="just"/>
            <a:r>
              <a:rPr lang="en-US" sz="1800" dirty="0" smtClean="0"/>
              <a:t>Objects are often representations of real world entities so the structure of the system is readily understandable.</a:t>
            </a:r>
          </a:p>
          <a:p>
            <a:pPr algn="just"/>
            <a:r>
              <a:rPr lang="en-US" sz="1800" dirty="0" smtClean="0"/>
              <a:t>Because these real world entities are used in different systems, objects can be reused.</a:t>
            </a:r>
          </a:p>
          <a:p>
            <a:pPr algn="just"/>
            <a:r>
              <a:rPr lang="en-US" sz="1800" dirty="0" smtClean="0"/>
              <a:t>However, to use services, objects must explicitly reference the name and the interface of other objects. </a:t>
            </a:r>
            <a:endParaRPr lang="en-US" sz="1800" dirty="0"/>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z="4000"/>
              <a:t>Example: Invoice processing system</a:t>
            </a:r>
            <a:endParaRPr lang="en-US" sz="4000"/>
          </a:p>
        </p:txBody>
      </p:sp>
      <p:sp>
        <p:nvSpPr>
          <p:cNvPr id="31747" name="Rectangle 3"/>
          <p:cNvSpPr>
            <a:spLocks noGrp="1" noChangeArrowheads="1"/>
          </p:cNvSpPr>
          <p:nvPr>
            <p:ph type="body" idx="1"/>
          </p:nvPr>
        </p:nvSpPr>
        <p:spPr/>
        <p:txBody>
          <a:bodyPr/>
          <a:lstStyle/>
          <a:p>
            <a:pPr>
              <a:buFontTx/>
              <a:buNone/>
            </a:pPr>
            <a:r>
              <a:rPr lang="en-US"/>
              <a:t> </a:t>
            </a:r>
          </a:p>
        </p:txBody>
      </p:sp>
      <p:sp>
        <p:nvSpPr>
          <p:cNvPr id="31748" name="Rectangle 4"/>
          <p:cNvSpPr>
            <a:spLocks noChangeArrowheads="1"/>
          </p:cNvSpPr>
          <p:nvPr/>
        </p:nvSpPr>
        <p:spPr bwMode="auto">
          <a:xfrm>
            <a:off x="3048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31749" name="Picture 5"/>
          <p:cNvPicPr>
            <a:picLocks noChangeAspect="1" noChangeArrowheads="1"/>
          </p:cNvPicPr>
          <p:nvPr/>
        </p:nvPicPr>
        <p:blipFill>
          <a:blip r:embed="rId2"/>
          <a:srcRect/>
          <a:stretch>
            <a:fillRect/>
          </a:stretch>
        </p:blipFill>
        <p:spPr bwMode="auto">
          <a:xfrm>
            <a:off x="1143000" y="2057400"/>
            <a:ext cx="7010400" cy="37528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Object model advantages</a:t>
            </a:r>
          </a:p>
        </p:txBody>
      </p:sp>
      <p:sp>
        <p:nvSpPr>
          <p:cNvPr id="32771" name="Rectangle 3"/>
          <p:cNvSpPr>
            <a:spLocks noGrp="1" noChangeArrowheads="1"/>
          </p:cNvSpPr>
          <p:nvPr>
            <p:ph type="body" idx="1"/>
          </p:nvPr>
        </p:nvSpPr>
        <p:spPr/>
        <p:txBody>
          <a:bodyPr/>
          <a:lstStyle/>
          <a:p>
            <a:pPr>
              <a:lnSpc>
                <a:spcPct val="90000"/>
              </a:lnSpc>
            </a:pPr>
            <a:r>
              <a:rPr lang="en-US"/>
              <a:t>Objects are loosely coupled so their implementation can be modified without affecting other objects.</a:t>
            </a:r>
          </a:p>
          <a:p>
            <a:pPr>
              <a:lnSpc>
                <a:spcPct val="90000"/>
              </a:lnSpc>
            </a:pPr>
            <a:endParaRPr lang="en-US" sz="1000"/>
          </a:p>
          <a:p>
            <a:pPr>
              <a:lnSpc>
                <a:spcPct val="90000"/>
              </a:lnSpc>
            </a:pPr>
            <a:r>
              <a:rPr lang="en-US"/>
              <a:t>The objects may reflect real-world entities.</a:t>
            </a:r>
          </a:p>
          <a:p>
            <a:pPr>
              <a:lnSpc>
                <a:spcPct val="90000"/>
              </a:lnSpc>
            </a:pPr>
            <a:endParaRPr lang="en-US" sz="1000"/>
          </a:p>
          <a:p>
            <a:pPr>
              <a:lnSpc>
                <a:spcPct val="90000"/>
              </a:lnSpc>
            </a:pPr>
            <a:r>
              <a:rPr lang="en-US"/>
              <a:t>OO implementation languages are widely used.</a:t>
            </a:r>
          </a:p>
          <a:p>
            <a:pPr>
              <a:lnSpc>
                <a:spcPct val="90000"/>
              </a:lnSpc>
            </a:pPr>
            <a:endParaRPr lang="en-US" sz="1000"/>
          </a:p>
          <a:p>
            <a:pPr>
              <a:lnSpc>
                <a:spcPct val="90000"/>
              </a:lnSpc>
            </a:pPr>
            <a:r>
              <a:rPr lang="en-US"/>
              <a:t>However, object interface changes may cause problems and complex entities may be hard to represent as objects.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 data flow models</a:t>
            </a:r>
          </a:p>
        </p:txBody>
      </p:sp>
      <p:sp>
        <p:nvSpPr>
          <p:cNvPr id="4" name="Content Placeholder 3"/>
          <p:cNvSpPr>
            <a:spLocks noGrp="1"/>
          </p:cNvSpPr>
          <p:nvPr>
            <p:ph idx="1"/>
          </p:nvPr>
        </p:nvSpPr>
        <p:spPr/>
        <p:txBody>
          <a:bodyPr/>
          <a:lstStyle/>
          <a:p>
            <a:pPr algn="just"/>
            <a:r>
              <a:rPr lang="en-US" sz="1800" dirty="0" smtClean="0"/>
              <a:t>Data flow models are an intuitive way of showing how data is processed by a system.</a:t>
            </a:r>
          </a:p>
          <a:p>
            <a:pPr algn="just"/>
            <a:r>
              <a:rPr lang="en-US" sz="1800" dirty="0" smtClean="0"/>
              <a:t>Data flow models are used to show how data flows through a sequence of processing steps.</a:t>
            </a:r>
          </a:p>
          <a:p>
            <a:pPr algn="just"/>
            <a:r>
              <a:rPr lang="en-US" sz="1800" dirty="0" smtClean="0"/>
              <a:t>The data is transformed at each step before moving on to the next stage.</a:t>
            </a:r>
          </a:p>
          <a:p>
            <a:pPr algn="just"/>
            <a:r>
              <a:rPr lang="en-US" sz="1800" dirty="0" smtClean="0"/>
              <a:t>Data flows from one to another and is transformed as it moves through the sequence. Each processing step is implemented as a transform.</a:t>
            </a:r>
          </a:p>
          <a:p>
            <a:pPr algn="just"/>
            <a:r>
              <a:rPr lang="en-US" sz="1800" dirty="0" smtClean="0"/>
              <a:t>Input data flows through these transforms until converted to output. The transformations may execute sequentially or in parallel.</a:t>
            </a:r>
          </a:p>
          <a:p>
            <a:pPr algn="just"/>
            <a:r>
              <a:rPr lang="en-US" sz="1800" dirty="0" smtClean="0"/>
              <a:t>When the transformations are represented as separate processes, this model is sometimes called the pipe and filter model </a:t>
            </a:r>
            <a:endParaRPr lang="en-US" sz="1800" dirty="0"/>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z="4000"/>
              <a:t>Example: Invoice processing system</a:t>
            </a:r>
            <a:endParaRPr lang="en-US" sz="4000"/>
          </a:p>
        </p:txBody>
      </p:sp>
      <p:sp>
        <p:nvSpPr>
          <p:cNvPr id="34819" name="Rectangle 3"/>
          <p:cNvSpPr>
            <a:spLocks noGrp="1" noChangeArrowheads="1"/>
          </p:cNvSpPr>
          <p:nvPr>
            <p:ph type="body" idx="1"/>
          </p:nvPr>
        </p:nvSpPr>
        <p:spPr/>
        <p:txBody>
          <a:bodyPr/>
          <a:lstStyle/>
          <a:p>
            <a:pPr>
              <a:buFontTx/>
              <a:buNone/>
            </a:pPr>
            <a:r>
              <a:rPr lang="en-US"/>
              <a:t> </a:t>
            </a:r>
          </a:p>
        </p:txBody>
      </p:sp>
      <p:sp>
        <p:nvSpPr>
          <p:cNvPr id="34820" name="Rectangle 4"/>
          <p:cNvSpPr>
            <a:spLocks noChangeArrowheads="1"/>
          </p:cNvSpPr>
          <p:nvPr/>
        </p:nvSpPr>
        <p:spPr bwMode="auto">
          <a:xfrm>
            <a:off x="304800" y="1905000"/>
            <a:ext cx="8458200" cy="3962400"/>
          </a:xfrm>
          <a:prstGeom prst="rect">
            <a:avLst/>
          </a:prstGeom>
          <a:solidFill>
            <a:srgbClr val="CCFFFF"/>
          </a:solidFill>
          <a:ln w="12700">
            <a:noFill/>
            <a:miter lim="800000"/>
            <a:headEnd/>
            <a:tailEnd/>
          </a:ln>
          <a:effectLst/>
        </p:spPr>
        <p:txBody>
          <a:bodyPr wrap="none" anchor="ctr"/>
          <a:lstStyle/>
          <a:p>
            <a:endParaRPr lang="en-US"/>
          </a:p>
        </p:txBody>
      </p:sp>
      <p:pic>
        <p:nvPicPr>
          <p:cNvPr id="34821" name="Picture 5"/>
          <p:cNvPicPr>
            <a:picLocks noChangeAspect="1" noChangeArrowheads="1"/>
          </p:cNvPicPr>
          <p:nvPr/>
        </p:nvPicPr>
        <p:blipFill>
          <a:blip r:embed="rId2"/>
          <a:srcRect/>
          <a:stretch>
            <a:fillRect/>
          </a:stretch>
        </p:blipFill>
        <p:spPr bwMode="auto">
          <a:xfrm>
            <a:off x="762000" y="2819400"/>
            <a:ext cx="7620000" cy="21764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System structuring</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GB" sz="2000" dirty="0" smtClean="0"/>
              <a:t>The first phase of the architectural design activity is concerned with decomposing a system into a set of interacting sub-systems.</a:t>
            </a:r>
          </a:p>
          <a:p>
            <a:r>
              <a:rPr lang="en-GB" sz="2000" dirty="0" smtClean="0"/>
              <a:t>At its most abstract level, an architectural design may be depicted as a block diagram where each box in the diagram represents a sub-system.</a:t>
            </a:r>
          </a:p>
          <a:p>
            <a:r>
              <a:rPr lang="en-GB" sz="2000" dirty="0" smtClean="0"/>
              <a:t>Boxes within boxes indicate that the sub-system has itself been decomposed to sub-systems.</a:t>
            </a:r>
          </a:p>
          <a:p>
            <a:r>
              <a:rPr lang="en-GB" sz="2000" dirty="0" smtClean="0"/>
              <a:t>Arrows mean that data and/or control is passed from sub-system to sub-system in the direction of arrows.</a:t>
            </a:r>
          </a:p>
          <a:p>
            <a:r>
              <a:rPr lang="en-GB" sz="2000" dirty="0" smtClean="0"/>
              <a:t>It presents an overview of the system structure.</a:t>
            </a:r>
            <a:endParaRPr lang="en-GB" sz="20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solidFill>
                  <a:schemeClr val="accent2"/>
                </a:solidFill>
                <a:latin typeface="Arial" charset="0"/>
              </a:rPr>
              <a:t>Modular decomposition: data flow models: invoice processing system</a:t>
            </a:r>
          </a:p>
        </p:txBody>
      </p:sp>
      <p:sp>
        <p:nvSpPr>
          <p:cNvPr id="56323" name="Rectangle 3"/>
          <p:cNvSpPr>
            <a:spLocks noChangeArrowheads="1"/>
          </p:cNvSpPr>
          <p:nvPr/>
        </p:nvSpPr>
        <p:spPr bwMode="auto">
          <a:xfrm>
            <a:off x="179388" y="1525588"/>
            <a:ext cx="8964612" cy="5332412"/>
          </a:xfrm>
          <a:prstGeom prst="rect">
            <a:avLst/>
          </a:prstGeom>
          <a:noFill/>
          <a:ln w="9525">
            <a:noFill/>
            <a:miter lim="800000"/>
            <a:headEnd/>
            <a:tailEnd/>
          </a:ln>
        </p:spPr>
        <p:txBody>
          <a:bodyPr lIns="91436" tIns="45718" rIns="91436" bIns="45718"/>
          <a:lstStyle/>
          <a:p>
            <a:pPr marL="342900" indent="-342900" eaLnBrk="0" hangingPunct="0">
              <a:spcBef>
                <a:spcPct val="20000"/>
              </a:spcBef>
              <a:buFontTx/>
              <a:buChar char="•"/>
            </a:pPr>
            <a:endParaRPr lang="en-GB" sz="2800" b="0" i="1" dirty="0">
              <a:solidFill>
                <a:schemeClr val="tx1"/>
              </a:solidFill>
              <a:latin typeface="Arial" charset="0"/>
            </a:endParaRPr>
          </a:p>
        </p:txBody>
      </p:sp>
      <p:sp>
        <p:nvSpPr>
          <p:cNvPr id="5" name="Content Placeholder 4"/>
          <p:cNvSpPr>
            <a:spLocks noGrp="1"/>
          </p:cNvSpPr>
          <p:nvPr>
            <p:ph idx="1"/>
          </p:nvPr>
        </p:nvSpPr>
        <p:spPr/>
        <p:txBody>
          <a:bodyPr/>
          <a:lstStyle/>
          <a:p>
            <a:r>
              <a:rPr lang="en-US" dirty="0" smtClean="0"/>
              <a:t>An organization has issued invoices to customers.</a:t>
            </a:r>
          </a:p>
          <a:p>
            <a:r>
              <a:rPr lang="en-US" dirty="0" smtClean="0"/>
              <a:t>Once a week, payments which have been made are reconciled with the invoices.</a:t>
            </a:r>
          </a:p>
          <a:p>
            <a:r>
              <a:rPr lang="en-US" dirty="0" smtClean="0"/>
              <a:t>For those invoices that have been paid, a receipt is issued.</a:t>
            </a:r>
          </a:p>
          <a:p>
            <a:r>
              <a:rPr lang="en-US" dirty="0" smtClean="0"/>
              <a:t>For those invoices that have not been paid within the allowed payment time, a reminder is issued.</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Pipeline model advantages</a:t>
            </a:r>
          </a:p>
        </p:txBody>
      </p:sp>
      <p:sp>
        <p:nvSpPr>
          <p:cNvPr id="35843" name="Rectangle 3"/>
          <p:cNvSpPr>
            <a:spLocks noGrp="1" noChangeArrowheads="1"/>
          </p:cNvSpPr>
          <p:nvPr>
            <p:ph type="body" idx="1"/>
          </p:nvPr>
        </p:nvSpPr>
        <p:spPr/>
        <p:txBody>
          <a:bodyPr/>
          <a:lstStyle/>
          <a:p>
            <a:r>
              <a:rPr lang="en-US" sz="2000" dirty="0"/>
              <a:t>Supports transformation reuse.</a:t>
            </a:r>
          </a:p>
          <a:p>
            <a:endParaRPr lang="en-US" sz="2000" dirty="0"/>
          </a:p>
          <a:p>
            <a:r>
              <a:rPr lang="en-US" sz="2000" dirty="0"/>
              <a:t>Intuitive organization for stakeholder communication.</a:t>
            </a:r>
          </a:p>
          <a:p>
            <a:endParaRPr lang="en-US" sz="2000" dirty="0"/>
          </a:p>
          <a:p>
            <a:r>
              <a:rPr lang="en-US" sz="2000" dirty="0"/>
              <a:t>Easy to add new transformations.</a:t>
            </a:r>
          </a:p>
          <a:p>
            <a:endParaRPr lang="en-US" sz="2000" dirty="0"/>
          </a:p>
          <a:p>
            <a:r>
              <a:rPr lang="en-US" sz="2000" dirty="0"/>
              <a:t>Relatively simple to implement as either a concurrent or sequential system.</a:t>
            </a:r>
          </a:p>
          <a:p>
            <a:endParaRPr lang="en-US" sz="2000" dirty="0"/>
          </a:p>
          <a:p>
            <a:r>
              <a:rPr lang="en-US" sz="2000" dirty="0"/>
              <a:t>However, requires a common format for data transfer along the pipeline and difficult to support event-based interaction.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Domain specific architectures</a:t>
            </a:r>
            <a:endParaRPr lang="en-US" dirty="0"/>
          </a:p>
        </p:txBody>
      </p:sp>
      <p:sp>
        <p:nvSpPr>
          <p:cNvPr id="35843" name="Rectangle 3"/>
          <p:cNvSpPr>
            <a:spLocks noGrp="1" noChangeArrowheads="1"/>
          </p:cNvSpPr>
          <p:nvPr>
            <p:ph type="body" idx="1"/>
          </p:nvPr>
        </p:nvSpPr>
        <p:spPr/>
        <p:txBody>
          <a:bodyPr/>
          <a:lstStyle/>
          <a:p>
            <a:r>
              <a:rPr lang="en-US" sz="2000" dirty="0" smtClean="0"/>
              <a:t>Previous models are general models. They can be applied to many different classes of application.</a:t>
            </a:r>
          </a:p>
          <a:p>
            <a:r>
              <a:rPr lang="en-US" sz="2000" dirty="0" smtClean="0"/>
              <a:t>As well as these general models, architectural models which are specific to a particular application domain may also be used.</a:t>
            </a:r>
          </a:p>
          <a:p>
            <a:r>
              <a:rPr lang="en-US" sz="2000" dirty="0" smtClean="0"/>
              <a:t>Although instances of these systems differ in detail, the common architectural structure can be reused when developing new systems.</a:t>
            </a:r>
          </a:p>
          <a:p>
            <a:r>
              <a:rPr lang="en-US" sz="2000" dirty="0" smtClean="0"/>
              <a:t>These architecture models are called domain specific architectures.</a:t>
            </a:r>
          </a:p>
          <a:p>
            <a:r>
              <a:rPr lang="en-US" sz="2000" dirty="0" smtClean="0"/>
              <a:t>Two types</a:t>
            </a:r>
          </a:p>
          <a:p>
            <a:pPr lvl="1"/>
            <a:r>
              <a:rPr lang="en-US" sz="1600" dirty="0" smtClean="0"/>
              <a:t>Generic models</a:t>
            </a:r>
          </a:p>
          <a:p>
            <a:pPr lvl="1"/>
            <a:r>
              <a:rPr lang="en-US" sz="1600" dirty="0" smtClean="0"/>
              <a:t>Reference model</a:t>
            </a: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0487" tIns="44450" rIns="90487" bIns="44450"/>
          <a:lstStyle/>
          <a:p>
            <a:r>
              <a:rPr lang="en-GB" smtClean="0"/>
              <a:t>Reference architectures</a:t>
            </a:r>
          </a:p>
        </p:txBody>
      </p:sp>
      <p:sp>
        <p:nvSpPr>
          <p:cNvPr id="21507" name="Rectangle 3"/>
          <p:cNvSpPr>
            <a:spLocks noGrp="1" noChangeArrowheads="1"/>
          </p:cNvSpPr>
          <p:nvPr>
            <p:ph type="body" idx="1"/>
          </p:nvPr>
        </p:nvSpPr>
        <p:spPr>
          <a:noFill/>
        </p:spPr>
        <p:txBody>
          <a:bodyPr lIns="90487" tIns="44450" rIns="90487" bIns="44450"/>
          <a:lstStyle/>
          <a:p>
            <a:r>
              <a:rPr lang="en-GB" sz="2000" smtClean="0"/>
              <a:t>Architectural models may be specific to some application domain.</a:t>
            </a:r>
          </a:p>
          <a:p>
            <a:r>
              <a:rPr lang="en-GB" sz="2000" smtClean="0"/>
              <a:t>Two types of domain-specific model</a:t>
            </a:r>
          </a:p>
          <a:p>
            <a:pPr lvl="1"/>
            <a:r>
              <a:rPr lang="en-GB" sz="1800" smtClean="0"/>
              <a:t>Generic models which are abstractions from a number of real systems and which encapsulate the principal characteristics of these systems. Covered in Chapter 13.</a:t>
            </a:r>
          </a:p>
          <a:p>
            <a:pPr lvl="1"/>
            <a:r>
              <a:rPr lang="en-GB" sz="1800" smtClean="0"/>
              <a:t>Reference models which are more abstract, idealised model. Provide a means of information about that class of system and of comparing different architectures.</a:t>
            </a:r>
          </a:p>
          <a:p>
            <a:r>
              <a:rPr lang="en-GB" sz="2000" smtClean="0"/>
              <a:t>Generic models are usually bottom-up models; Reference models are top-down models.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lIns="90487" tIns="44450" rIns="90487" bIns="44450"/>
          <a:lstStyle/>
          <a:p>
            <a:r>
              <a:rPr lang="en-GB" smtClean="0"/>
              <a:t>Reference architectures</a:t>
            </a:r>
          </a:p>
        </p:txBody>
      </p:sp>
      <p:sp>
        <p:nvSpPr>
          <p:cNvPr id="22531" name="Rectangle 3"/>
          <p:cNvSpPr>
            <a:spLocks noGrp="1" noChangeArrowheads="1"/>
          </p:cNvSpPr>
          <p:nvPr>
            <p:ph type="body" idx="1"/>
          </p:nvPr>
        </p:nvSpPr>
        <p:spPr>
          <a:noFill/>
        </p:spPr>
        <p:txBody>
          <a:bodyPr lIns="90487" tIns="44450" rIns="90487" bIns="44450"/>
          <a:lstStyle/>
          <a:p>
            <a:r>
              <a:rPr lang="en-GB" smtClean="0"/>
              <a:t>Reference models are derived from a study of the application domain rather than from existing systems.</a:t>
            </a:r>
          </a:p>
          <a:p>
            <a:r>
              <a:rPr lang="en-GB" smtClean="0"/>
              <a:t>May be used as a basis for system implementation or to compare different systems. It acts as a standard against which systems can be evaluated.</a:t>
            </a:r>
          </a:p>
          <a:p>
            <a:r>
              <a:rPr lang="en-GB" smtClean="0"/>
              <a:t>OSI model is a layered model for communication systems.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0487" tIns="44450" rIns="90487" bIns="44450"/>
          <a:lstStyle/>
          <a:p>
            <a:r>
              <a:rPr lang="en-GB" smtClean="0"/>
              <a:t>OSI reference model</a:t>
            </a:r>
          </a:p>
        </p:txBody>
      </p:sp>
      <p:sp>
        <p:nvSpPr>
          <p:cNvPr id="23555" name="Rectangle 3"/>
          <p:cNvSpPr>
            <a:spLocks noChangeArrowheads="1"/>
          </p:cNvSpPr>
          <p:nvPr/>
        </p:nvSpPr>
        <p:spPr bwMode="auto">
          <a:xfrm>
            <a:off x="685800" y="1600200"/>
            <a:ext cx="7924800" cy="4648200"/>
          </a:xfrm>
          <a:prstGeom prst="rect">
            <a:avLst/>
          </a:prstGeom>
          <a:solidFill>
            <a:srgbClr val="CCFFFF"/>
          </a:solidFill>
          <a:ln w="12700">
            <a:noFill/>
            <a:miter lim="800000"/>
            <a:headEnd/>
            <a:tailEnd/>
          </a:ln>
        </p:spPr>
        <p:txBody>
          <a:bodyPr wrap="none" anchor="ctr"/>
          <a:lstStyle/>
          <a:p>
            <a:endParaRPr lang="en-US"/>
          </a:p>
        </p:txBody>
      </p:sp>
      <p:pic>
        <p:nvPicPr>
          <p:cNvPr id="23556" name="Picture 4"/>
          <p:cNvPicPr>
            <a:picLocks noChangeAspect="1" noChangeArrowheads="1"/>
          </p:cNvPicPr>
          <p:nvPr/>
        </p:nvPicPr>
        <p:blipFill>
          <a:blip r:embed="rId3"/>
          <a:srcRect/>
          <a:stretch>
            <a:fillRect/>
          </a:stretch>
        </p:blipFill>
        <p:spPr bwMode="auto">
          <a:xfrm>
            <a:off x="1447800" y="1981200"/>
            <a:ext cx="6248400" cy="4017963"/>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Generic models</a:t>
            </a:r>
            <a:endParaRPr lang="en-US" dirty="0"/>
          </a:p>
        </p:txBody>
      </p:sp>
      <p:sp>
        <p:nvSpPr>
          <p:cNvPr id="35843" name="Rectangle 3"/>
          <p:cNvSpPr>
            <a:spLocks noGrp="1" noChangeArrowheads="1"/>
          </p:cNvSpPr>
          <p:nvPr>
            <p:ph type="body" idx="1"/>
          </p:nvPr>
        </p:nvSpPr>
        <p:spPr>
          <a:xfrm>
            <a:off x="457200" y="1600200"/>
            <a:ext cx="8229600" cy="4885006"/>
          </a:xfrm>
        </p:spPr>
        <p:txBody>
          <a:bodyPr/>
          <a:lstStyle/>
          <a:p>
            <a:pPr algn="just"/>
            <a:r>
              <a:rPr lang="en-US" sz="1600" b="1" dirty="0" smtClean="0"/>
              <a:t>Are abstractions from a number of real systems.</a:t>
            </a:r>
          </a:p>
          <a:p>
            <a:pPr algn="just"/>
            <a:r>
              <a:rPr lang="en-US" sz="1600" b="1" dirty="0" smtClean="0"/>
              <a:t>They encapsulate the principal characteristics of these systems.</a:t>
            </a:r>
          </a:p>
          <a:p>
            <a:pPr algn="just"/>
            <a:r>
              <a:rPr lang="en-US" sz="1600" b="1" dirty="0" smtClean="0"/>
              <a:t>For example, in real time systems, there might be generic architectural models of different system types such as data collection systems, monitoring system, etc.</a:t>
            </a:r>
          </a:p>
          <a:p>
            <a:pPr algn="just"/>
            <a:r>
              <a:rPr lang="en-US" sz="1600" b="1" dirty="0" smtClean="0"/>
              <a:t>The best known example of a generic architectural model is a compiler model.</a:t>
            </a:r>
          </a:p>
          <a:p>
            <a:pPr algn="just"/>
            <a:r>
              <a:rPr lang="en-US" sz="1600" b="1" dirty="0" smtClean="0"/>
              <a:t>Thousands of compilers have been written. </a:t>
            </a:r>
            <a:endParaRPr lang="en-US" sz="1600" b="1" dirty="0" smtClean="0"/>
          </a:p>
          <a:p>
            <a:pPr algn="just"/>
            <a:r>
              <a:rPr lang="en-US" sz="1600" b="1" dirty="0" smtClean="0"/>
              <a:t>It is now generally agreed that compilers should include the following modules.</a:t>
            </a:r>
          </a:p>
          <a:p>
            <a:pPr lvl="1" algn="just"/>
            <a:r>
              <a:rPr lang="en-US" sz="1200" b="1" dirty="0" smtClean="0"/>
              <a:t>A lexical analyzer which takes input language tokens and converts them to some internal form</a:t>
            </a:r>
          </a:p>
          <a:p>
            <a:pPr lvl="1" algn="just"/>
            <a:r>
              <a:rPr lang="en-US" sz="1200" b="1" dirty="0" smtClean="0"/>
              <a:t>A symbol table, built by the lexical analyzer, which holds information about the names and types used in the program.</a:t>
            </a:r>
          </a:p>
          <a:p>
            <a:pPr lvl="1" algn="just"/>
            <a:r>
              <a:rPr lang="en-US" sz="1200" b="1" dirty="0" smtClean="0"/>
              <a:t>A syntax analyzer which checks the syntax of the language being compiled. It uses a defined grammar of the language and builds a syntax tree.</a:t>
            </a:r>
          </a:p>
          <a:p>
            <a:pPr lvl="1" algn="just"/>
            <a:r>
              <a:rPr lang="en-US" sz="1200" b="1" dirty="0" smtClean="0"/>
              <a:t>A syntax tree which is an internal structure representing the program being compiled.</a:t>
            </a:r>
          </a:p>
          <a:p>
            <a:pPr lvl="1" algn="just"/>
            <a:r>
              <a:rPr lang="en-US" sz="1200" b="1" dirty="0" smtClean="0"/>
              <a:t>A semantic analyzer which uses information from syntax tree and the symbol table to check the semantic correctness of the input program.</a:t>
            </a:r>
          </a:p>
          <a:p>
            <a:pPr lvl="1" algn="just"/>
            <a:r>
              <a:rPr lang="en-US" sz="1200" b="1" dirty="0" smtClean="0"/>
              <a:t>A code generator which walks the syntax tree and generates machine  code.</a:t>
            </a:r>
            <a:endParaRPr lang="en-US" sz="12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Generic models</a:t>
            </a:r>
            <a:endParaRPr lang="en-US" dirty="0"/>
          </a:p>
        </p:txBody>
      </p:sp>
      <p:sp>
        <p:nvSpPr>
          <p:cNvPr id="35843" name="Rectangle 3"/>
          <p:cNvSpPr>
            <a:spLocks noGrp="1" noChangeArrowheads="1"/>
          </p:cNvSpPr>
          <p:nvPr>
            <p:ph type="body" idx="1"/>
          </p:nvPr>
        </p:nvSpPr>
        <p:spPr>
          <a:xfrm>
            <a:off x="457200" y="1600200"/>
            <a:ext cx="8229600" cy="4885006"/>
          </a:xfrm>
        </p:spPr>
        <p:txBody>
          <a:bodyPr/>
          <a:lstStyle/>
          <a:p>
            <a:pPr algn="just"/>
            <a:endParaRPr lang="en-US" sz="1200" b="1" dirty="0"/>
          </a:p>
        </p:txBody>
      </p:sp>
      <p:sp>
        <p:nvSpPr>
          <p:cNvPr id="4" name="Rectangle 3"/>
          <p:cNvSpPr/>
          <p:nvPr/>
        </p:nvSpPr>
        <p:spPr>
          <a:xfrm>
            <a:off x="3460652" y="1856935"/>
            <a:ext cx="2096086" cy="8299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Symbol table</a:t>
            </a:r>
            <a:endParaRPr lang="en-US" dirty="0"/>
          </a:p>
        </p:txBody>
      </p:sp>
      <p:sp>
        <p:nvSpPr>
          <p:cNvPr id="5" name="Rounded Rectangle 4"/>
          <p:cNvSpPr/>
          <p:nvPr/>
        </p:nvSpPr>
        <p:spPr>
          <a:xfrm>
            <a:off x="457200" y="4825218"/>
            <a:ext cx="1878037" cy="787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Lexical analysis</a:t>
            </a:r>
            <a:endParaRPr lang="en-US" dirty="0"/>
          </a:p>
        </p:txBody>
      </p:sp>
      <p:sp>
        <p:nvSpPr>
          <p:cNvPr id="6" name="Rounded Rectangle 5"/>
          <p:cNvSpPr/>
          <p:nvPr/>
        </p:nvSpPr>
        <p:spPr>
          <a:xfrm>
            <a:off x="2487637" y="4825218"/>
            <a:ext cx="1878037" cy="787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Syntactic analysis</a:t>
            </a:r>
            <a:endParaRPr lang="en-US" dirty="0"/>
          </a:p>
        </p:txBody>
      </p:sp>
      <p:sp>
        <p:nvSpPr>
          <p:cNvPr id="7" name="Rounded Rectangle 6"/>
          <p:cNvSpPr/>
          <p:nvPr/>
        </p:nvSpPr>
        <p:spPr>
          <a:xfrm>
            <a:off x="4617719" y="4825218"/>
            <a:ext cx="1878037" cy="787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Semantic analysis </a:t>
            </a:r>
            <a:endParaRPr lang="en-US" dirty="0"/>
          </a:p>
        </p:txBody>
      </p:sp>
      <p:sp>
        <p:nvSpPr>
          <p:cNvPr id="8" name="Rounded Rectangle 7"/>
          <p:cNvSpPr/>
          <p:nvPr/>
        </p:nvSpPr>
        <p:spPr>
          <a:xfrm>
            <a:off x="6639950" y="4825218"/>
            <a:ext cx="1878037" cy="7877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 generation</a:t>
            </a:r>
            <a:endParaRPr lang="en-US" dirty="0"/>
          </a:p>
        </p:txBody>
      </p:sp>
      <p:cxnSp>
        <p:nvCxnSpPr>
          <p:cNvPr id="10" name="Straight Arrow Connector 9"/>
          <p:cNvCxnSpPr>
            <a:endCxn id="6" idx="0"/>
          </p:cNvCxnSpPr>
          <p:nvPr/>
        </p:nvCxnSpPr>
        <p:spPr>
          <a:xfrm rot="5400000">
            <a:off x="2827021" y="3286564"/>
            <a:ext cx="2138289" cy="9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0"/>
          </p:cNvCxnSpPr>
          <p:nvPr/>
        </p:nvCxnSpPr>
        <p:spPr>
          <a:xfrm rot="16200000" flipH="1">
            <a:off x="3892062" y="3160541"/>
            <a:ext cx="2138289" cy="1191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335237" y="5219114"/>
            <a:ext cx="152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3"/>
            <a:endCxn id="7" idx="1"/>
          </p:cNvCxnSpPr>
          <p:nvPr/>
        </p:nvCxnSpPr>
        <p:spPr>
          <a:xfrm>
            <a:off x="4365674" y="5219114"/>
            <a:ext cx="25204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1"/>
          </p:cNvCxnSpPr>
          <p:nvPr/>
        </p:nvCxnSpPr>
        <p:spPr>
          <a:xfrm>
            <a:off x="6495756" y="5219114"/>
            <a:ext cx="1441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169986" y="3508130"/>
            <a:ext cx="2602523" cy="316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455421" y="2247313"/>
            <a:ext cx="2064431" cy="492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0800000">
            <a:off x="5556738" y="2296550"/>
            <a:ext cx="1828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8" idx="0"/>
          </p:cNvCxnSpPr>
          <p:nvPr/>
        </p:nvCxnSpPr>
        <p:spPr>
          <a:xfrm rot="16200000" flipH="1">
            <a:off x="6217919" y="3464167"/>
            <a:ext cx="2528669" cy="193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intruder alarm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pic>
        <p:nvPicPr>
          <p:cNvPr id="1026" name="Picture 2"/>
          <p:cNvPicPr>
            <a:picLocks noChangeAspect="1" noChangeArrowheads="1"/>
          </p:cNvPicPr>
          <p:nvPr/>
        </p:nvPicPr>
        <p:blipFill>
          <a:blip r:embed="rId2"/>
          <a:srcRect/>
          <a:stretch>
            <a:fillRect/>
          </a:stretch>
        </p:blipFill>
        <p:spPr bwMode="auto">
          <a:xfrm>
            <a:off x="552450" y="1419225"/>
            <a:ext cx="8039100" cy="47564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4772</TotalTime>
  <Words>2958</Words>
  <Application>Microsoft Macintosh PowerPoint</Application>
  <PresentationFormat>On-screen Show (4:3)</PresentationFormat>
  <Paragraphs>360</Paragraphs>
  <Slides>47</Slides>
  <Notes>19</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SE9</vt:lpstr>
      <vt:lpstr>Software architecture</vt:lpstr>
      <vt:lpstr>Architectural design</vt:lpstr>
      <vt:lpstr>Architectural design activities</vt:lpstr>
      <vt:lpstr>System structuring</vt:lpstr>
      <vt:lpstr>The architecture of a packing robot control system</vt:lpstr>
      <vt:lpstr>The architecture of a intruder alarm system</vt:lpstr>
      <vt:lpstr>Architectural abstraction</vt:lpstr>
      <vt:lpstr>Advantages of explicit architecture</vt:lpstr>
      <vt:lpstr>Architecture and system characteristics</vt:lpstr>
      <vt:lpstr>System Structuring: Repository model</vt:lpstr>
      <vt:lpstr>Example: CASE toolset architecture</vt:lpstr>
      <vt:lpstr>System Structuring: Repository model: adv/disadv</vt:lpstr>
      <vt:lpstr>System Structuring: client-server model</vt:lpstr>
      <vt:lpstr>Client-server Model</vt:lpstr>
      <vt:lpstr>Example: Film and picture library</vt:lpstr>
      <vt:lpstr>Client-server characteristics</vt:lpstr>
      <vt:lpstr>System Structuring: abstract machine model (layered model)</vt:lpstr>
      <vt:lpstr>Layered Model</vt:lpstr>
      <vt:lpstr>System Structuring: abstract machine model (layered model)</vt:lpstr>
      <vt:lpstr>Layered Model </vt:lpstr>
      <vt:lpstr>Control models</vt:lpstr>
      <vt:lpstr>Control models: centralised model</vt:lpstr>
      <vt:lpstr>centralised model: the call return model</vt:lpstr>
      <vt:lpstr>Centralized Control </vt:lpstr>
      <vt:lpstr>centralised model: the manager model</vt:lpstr>
      <vt:lpstr>Centralized Control </vt:lpstr>
      <vt:lpstr>Event-driven Control </vt:lpstr>
      <vt:lpstr>Broadcast Control model </vt:lpstr>
      <vt:lpstr>Broadcast Control </vt:lpstr>
      <vt:lpstr>Interrupt-driven Control </vt:lpstr>
      <vt:lpstr>Interrupt-driven Control </vt:lpstr>
      <vt:lpstr>Modular decomposition: subsytem vs modules</vt:lpstr>
      <vt:lpstr>Modular decomposition</vt:lpstr>
      <vt:lpstr>Modular decomposition: object model</vt:lpstr>
      <vt:lpstr>Modular decomposition: object model</vt:lpstr>
      <vt:lpstr>Example: Invoice processing system</vt:lpstr>
      <vt:lpstr>Object model advantages</vt:lpstr>
      <vt:lpstr>Modular decomposition: data flow models</vt:lpstr>
      <vt:lpstr>Example: Invoice processing system</vt:lpstr>
      <vt:lpstr>Modular decomposition: data flow models: invoice processing system</vt:lpstr>
      <vt:lpstr>Pipeline model advantages</vt:lpstr>
      <vt:lpstr>Domain specific architectures</vt:lpstr>
      <vt:lpstr>Reference architectures</vt:lpstr>
      <vt:lpstr>Reference architectures</vt:lpstr>
      <vt:lpstr>OSI reference model</vt:lpstr>
      <vt:lpstr>Generic models</vt:lpstr>
      <vt:lpstr>Generic models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surendra</cp:lastModifiedBy>
  <cp:revision>72</cp:revision>
  <dcterms:created xsi:type="dcterms:W3CDTF">2010-01-18T20:35:25Z</dcterms:created>
  <dcterms:modified xsi:type="dcterms:W3CDTF">2013-12-31T11:02:55Z</dcterms:modified>
</cp:coreProperties>
</file>