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3"/>
  </p:notesMasterIdLst>
  <p:sldIdLst>
    <p:sldId id="256" r:id="rId2"/>
    <p:sldId id="257" r:id="rId3"/>
    <p:sldId id="258" r:id="rId4"/>
    <p:sldId id="270" r:id="rId5"/>
    <p:sldId id="267" r:id="rId6"/>
    <p:sldId id="268" r:id="rId7"/>
    <p:sldId id="269" r:id="rId8"/>
    <p:sldId id="259"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114" y="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7DC413-F34B-400E-9F6A-856D378F710F}" type="datetimeFigureOut">
              <a:rPr lang="en-US" smtClean="0"/>
              <a:t>1/27/2020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33E37B-2DF2-4F35-8AE0-F0DF7509CC95}" type="slidenum">
              <a:rPr lang="en-US" smtClean="0"/>
              <a:t>‹#›</a:t>
            </a:fld>
            <a:endParaRPr lang="en-US"/>
          </a:p>
        </p:txBody>
      </p:sp>
    </p:spTree>
    <p:extLst>
      <p:ext uri="{BB962C8B-B14F-4D97-AF65-F5344CB8AC3E}">
        <p14:creationId xmlns:p14="http://schemas.microsoft.com/office/powerpoint/2010/main" val="3324514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3E37B-2DF2-4F35-8AE0-F0DF7509CC95}" type="slidenum">
              <a:rPr lang="en-US" smtClean="0"/>
              <a:t>3</a:t>
            </a:fld>
            <a:endParaRPr lang="en-US"/>
          </a:p>
        </p:txBody>
      </p:sp>
    </p:spTree>
    <p:extLst>
      <p:ext uri="{BB962C8B-B14F-4D97-AF65-F5344CB8AC3E}">
        <p14:creationId xmlns:p14="http://schemas.microsoft.com/office/powerpoint/2010/main" val="4091461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0642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0734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3290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67919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9054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90970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19337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18813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28746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88964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05298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1672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71174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2071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02702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16122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1/27/2020</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0968831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Presentation on Cloud Computing</a:t>
            </a:r>
          </a:p>
        </p:txBody>
      </p:sp>
    </p:spTree>
    <p:extLst>
      <p:ext uri="{BB962C8B-B14F-4D97-AF65-F5344CB8AC3E}">
        <p14:creationId xmlns:p14="http://schemas.microsoft.com/office/powerpoint/2010/main" val="1853882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9D659E3-1210-4497-9411-580C381D8C24}"/>
              </a:ext>
            </a:extLst>
          </p:cNvPr>
          <p:cNvSpPr>
            <a:spLocks noGrp="1"/>
          </p:cNvSpPr>
          <p:nvPr>
            <p:ph idx="1"/>
          </p:nvPr>
        </p:nvSpPr>
        <p:spPr>
          <a:xfrm>
            <a:off x="457200" y="990600"/>
            <a:ext cx="6934200" cy="4525963"/>
          </a:xfrm>
        </p:spPr>
        <p:txBody>
          <a:bodyPr/>
          <a:lstStyle/>
          <a:p>
            <a:pPr algn="just"/>
            <a:r>
              <a:rPr lang="en-US" sz="3600" dirty="0">
                <a:latin typeface="Times New Roman" panose="02020603050405020304" pitchFamily="18" charset="0"/>
                <a:cs typeface="Times New Roman" panose="02020603050405020304" pitchFamily="18" charset="0"/>
              </a:rPr>
              <a:t>PRIVATE CLOUD : The Private Cloud allows systems and services to be accessible within an organization. It offers increased security because of its private nature.  </a:t>
            </a:r>
          </a:p>
          <a:p>
            <a:endParaRPr lang="en-US" dirty="0"/>
          </a:p>
        </p:txBody>
      </p:sp>
    </p:spTree>
    <p:extLst>
      <p:ext uri="{BB962C8B-B14F-4D97-AF65-F5344CB8AC3E}">
        <p14:creationId xmlns:p14="http://schemas.microsoft.com/office/powerpoint/2010/main" val="2546904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B79C700-8A4A-4A77-BE2D-2E0FADF00B93}"/>
              </a:ext>
            </a:extLst>
          </p:cNvPr>
          <p:cNvSpPr>
            <a:spLocks noGrp="1"/>
          </p:cNvSpPr>
          <p:nvPr>
            <p:ph idx="1"/>
          </p:nvPr>
        </p:nvSpPr>
        <p:spPr>
          <a:xfrm>
            <a:off x="533400" y="1295400"/>
            <a:ext cx="7239001" cy="3880773"/>
          </a:xfrm>
        </p:spPr>
        <p:txBody>
          <a:bodyPr/>
          <a:lstStyle/>
          <a:p>
            <a:pPr algn="just"/>
            <a:r>
              <a:rPr lang="en-US" sz="3200" dirty="0">
                <a:latin typeface="Times New Roman" panose="02020603050405020304" pitchFamily="18" charset="0"/>
                <a:cs typeface="Times New Roman" panose="02020603050405020304" pitchFamily="18" charset="0"/>
              </a:rPr>
              <a:t>HYBRID CLOUD : The Hybrid Cloud is mixture of public and private cloud. However, the critical activities are performed using private cloud while the non-critical activities are performed using public cloud.</a:t>
            </a:r>
          </a:p>
          <a:p>
            <a:endParaRPr lang="en-US" dirty="0"/>
          </a:p>
        </p:txBody>
      </p:sp>
    </p:spTree>
    <p:extLst>
      <p:ext uri="{BB962C8B-B14F-4D97-AF65-F5344CB8AC3E}">
        <p14:creationId xmlns:p14="http://schemas.microsoft.com/office/powerpoint/2010/main" val="2028905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Cloud Computing ?</a:t>
            </a:r>
          </a:p>
        </p:txBody>
      </p:sp>
      <p:sp>
        <p:nvSpPr>
          <p:cNvPr id="3" name="Content Placeholder 2"/>
          <p:cNvSpPr>
            <a:spLocks noGrp="1"/>
          </p:cNvSpPr>
          <p:nvPr>
            <p:ph idx="1"/>
          </p:nvPr>
        </p:nvSpPr>
        <p:spPr>
          <a:xfrm>
            <a:off x="533400" y="1752600"/>
            <a:ext cx="6347714" cy="3880773"/>
          </a:xfrm>
        </p:spPr>
        <p:txBody>
          <a:bodyPr>
            <a:noAutofit/>
          </a:bodyPr>
          <a:lstStyle/>
          <a:p>
            <a:r>
              <a:rPr lang="en-US" sz="2000" dirty="0"/>
              <a:t>‘Cloud’ refers to servers that are assessed over the internet and all the software and databases that run on those servers.</a:t>
            </a:r>
          </a:p>
          <a:p>
            <a:r>
              <a:rPr lang="en-US" sz="2000" dirty="0"/>
              <a:t>Cloud computing is a general term that involves delivering and accessing hosted service over the internet.</a:t>
            </a:r>
          </a:p>
          <a:p>
            <a:r>
              <a:rPr lang="en-US" sz="2000" dirty="0"/>
              <a:t>Cloud computing is the practice of using the network of remote servers hosted on the internet to store, manage and process the data.</a:t>
            </a:r>
          </a:p>
          <a:p>
            <a:r>
              <a:rPr lang="en-US" sz="2000" dirty="0"/>
              <a:t>Cloud computing is the combination of hardware and software based computing resources delivered  as a network service.</a:t>
            </a:r>
          </a:p>
        </p:txBody>
      </p:sp>
    </p:spTree>
    <p:extLst>
      <p:ext uri="{BB962C8B-B14F-4D97-AF65-F5344CB8AC3E}">
        <p14:creationId xmlns:p14="http://schemas.microsoft.com/office/powerpoint/2010/main" val="427303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6347713" cy="1320800"/>
          </a:xfrm>
        </p:spPr>
        <p:txBody>
          <a:bodyPr/>
          <a:lstStyle/>
          <a:p>
            <a:r>
              <a:rPr lang="en-US" dirty="0"/>
              <a:t>Service Models</a:t>
            </a:r>
          </a:p>
        </p:txBody>
      </p:sp>
      <p:sp>
        <p:nvSpPr>
          <p:cNvPr id="3" name="Content Placeholder 2"/>
          <p:cNvSpPr>
            <a:spLocks noGrp="1"/>
          </p:cNvSpPr>
          <p:nvPr>
            <p:ph idx="1"/>
          </p:nvPr>
        </p:nvSpPr>
        <p:spPr>
          <a:xfrm>
            <a:off x="152400" y="1143000"/>
            <a:ext cx="8229600" cy="5105400"/>
          </a:xfrm>
        </p:spPr>
        <p:txBody>
          <a:bodyPr>
            <a:normAutofit fontScale="62500" lnSpcReduction="20000"/>
          </a:bodyPr>
          <a:lstStyle/>
          <a:p>
            <a:pPr marL="0" indent="0">
              <a:buNone/>
            </a:pPr>
            <a:endParaRPr lang="en-US" sz="2900" dirty="0" smtClean="0"/>
          </a:p>
          <a:p>
            <a:pPr marL="0" indent="0">
              <a:buNone/>
            </a:pPr>
            <a:r>
              <a:rPr lang="en-US" sz="2900" dirty="0" smtClean="0"/>
              <a:t>They </a:t>
            </a:r>
            <a:r>
              <a:rPr lang="en-US" sz="2900" dirty="0"/>
              <a:t>are the reference models on which the cloud computing is based. Service models can be categorized into three basic models. They are :</a:t>
            </a:r>
          </a:p>
          <a:p>
            <a:pPr marL="0" indent="0">
              <a:buNone/>
            </a:pPr>
            <a:r>
              <a:rPr lang="en-US" sz="2900" b="1" dirty="0"/>
              <a:t>1. Infrastructure as a service (</a:t>
            </a:r>
            <a:r>
              <a:rPr lang="en-US" sz="2900" b="1" dirty="0" err="1"/>
              <a:t>IaaS</a:t>
            </a:r>
            <a:r>
              <a:rPr lang="en-US" sz="2900" b="1" dirty="0"/>
              <a:t>)</a:t>
            </a:r>
          </a:p>
          <a:p>
            <a:pPr marL="0" indent="0">
              <a:buNone/>
            </a:pPr>
            <a:r>
              <a:rPr lang="en-US" sz="2900" dirty="0"/>
              <a:t>    It provides access to fundamental resources  such as physical machines, virtual machines, virtual storage etc. </a:t>
            </a:r>
            <a:r>
              <a:rPr lang="en-US" sz="2900" dirty="0" err="1"/>
              <a:t>eg</a:t>
            </a:r>
            <a:r>
              <a:rPr lang="en-US" sz="2900" dirty="0"/>
              <a:t>: </a:t>
            </a:r>
            <a:r>
              <a:rPr lang="en-US" sz="2900" dirty="0" err="1"/>
              <a:t>OpSource</a:t>
            </a:r>
            <a:r>
              <a:rPr lang="en-US" sz="2900" dirty="0"/>
              <a:t>, GO GRID etc.</a:t>
            </a:r>
          </a:p>
          <a:p>
            <a:pPr marL="0" indent="0">
              <a:buNone/>
            </a:pPr>
            <a:endParaRPr lang="en-US" sz="2900" dirty="0"/>
          </a:p>
          <a:p>
            <a:pPr marL="0" indent="0">
              <a:buNone/>
            </a:pPr>
            <a:r>
              <a:rPr lang="en-US" sz="2900" b="1" dirty="0"/>
              <a:t>2. Platform as a service (</a:t>
            </a:r>
            <a:r>
              <a:rPr lang="en-US" sz="2900" b="1" dirty="0" err="1"/>
              <a:t>PaaS</a:t>
            </a:r>
            <a:r>
              <a:rPr lang="en-US" sz="2900" b="1" dirty="0"/>
              <a:t>)</a:t>
            </a:r>
          </a:p>
          <a:p>
            <a:pPr marL="0" indent="0">
              <a:buNone/>
            </a:pPr>
            <a:r>
              <a:rPr lang="en-US" sz="2900" dirty="0"/>
              <a:t>     It provides runtime environment for applications, development and deployment tools etc. It provides facilities required to support the complete life cycle of building and delivering web applications and services entirely from the internet.  </a:t>
            </a:r>
            <a:r>
              <a:rPr lang="en-US" sz="2900" dirty="0" err="1"/>
              <a:t>eg</a:t>
            </a:r>
            <a:r>
              <a:rPr lang="en-US" sz="2900" dirty="0"/>
              <a:t>: Amazon web services, </a:t>
            </a:r>
            <a:r>
              <a:rPr lang="en-US" sz="2900" dirty="0" err="1"/>
              <a:t>salesforce</a:t>
            </a:r>
            <a:r>
              <a:rPr lang="en-US" sz="2900" dirty="0"/>
              <a:t> etc. </a:t>
            </a:r>
            <a:endParaRPr lang="en-US" sz="2900" dirty="0" smtClean="0"/>
          </a:p>
          <a:p>
            <a:pPr marL="0" indent="0">
              <a:buNone/>
            </a:pPr>
            <a:endParaRPr lang="en-US" sz="2900" dirty="0" smtClean="0"/>
          </a:p>
          <a:p>
            <a:pPr marL="0" indent="0">
              <a:buNone/>
            </a:pPr>
            <a:r>
              <a:rPr lang="en-US" sz="2900" b="1" dirty="0" smtClean="0"/>
              <a:t>3</a:t>
            </a:r>
            <a:r>
              <a:rPr lang="en-US" sz="2900" b="1" dirty="0"/>
              <a:t>. Software as a service (</a:t>
            </a:r>
            <a:r>
              <a:rPr lang="en-US" sz="2900" b="1" dirty="0" err="1"/>
              <a:t>SaaS</a:t>
            </a:r>
            <a:r>
              <a:rPr lang="en-US" sz="2900" b="1" dirty="0"/>
              <a:t>)</a:t>
            </a:r>
          </a:p>
          <a:p>
            <a:pPr marL="0" indent="0">
              <a:buNone/>
            </a:pPr>
            <a:r>
              <a:rPr lang="en-US" sz="2900" dirty="0"/>
              <a:t>    This model allows to use software applications as a service to end users. </a:t>
            </a:r>
            <a:r>
              <a:rPr lang="en-US" sz="2900" dirty="0" err="1"/>
              <a:t>Eg</a:t>
            </a:r>
            <a:r>
              <a:rPr lang="en-US" sz="2900" dirty="0"/>
              <a:t>: NETSUITE, </a:t>
            </a:r>
            <a:r>
              <a:rPr lang="en-US" sz="2900" dirty="0" err="1"/>
              <a:t>postini</a:t>
            </a:r>
            <a:r>
              <a:rPr lang="en-US" sz="2900" dirty="0"/>
              <a:t> etc.</a:t>
            </a:r>
          </a:p>
          <a:p>
            <a:pPr marL="0" indent="0">
              <a:buNone/>
            </a:pPr>
            <a:endParaRPr lang="en-US" dirty="0"/>
          </a:p>
        </p:txBody>
      </p:sp>
    </p:spTree>
    <p:extLst>
      <p:ext uri="{BB962C8B-B14F-4D97-AF65-F5344CB8AC3E}">
        <p14:creationId xmlns:p14="http://schemas.microsoft.com/office/powerpoint/2010/main" val="2546290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Models</a:t>
            </a:r>
            <a:endParaRPr lang="en-US" dirty="0"/>
          </a:p>
        </p:txBody>
      </p:sp>
      <p:sp>
        <p:nvSpPr>
          <p:cNvPr id="3" name="Content Placeholder 2"/>
          <p:cNvSpPr>
            <a:spLocks noGrp="1"/>
          </p:cNvSpPr>
          <p:nvPr>
            <p:ph idx="1"/>
          </p:nvPr>
        </p:nvSpPr>
        <p:spPr>
          <a:xfrm>
            <a:off x="533400" y="1600200"/>
            <a:ext cx="6347714" cy="3880773"/>
          </a:xfrm>
        </p:spPr>
        <p:txBody>
          <a:bodyPr/>
          <a:lstStyle/>
          <a:p>
            <a:r>
              <a:rPr lang="en-US" dirty="0"/>
              <a:t>Deployment models define the type of access to the cloud, i.e., how the cloud is located? Cloud can have any of the four types of access: Public, Private, Hybrid and Community.</a:t>
            </a:r>
          </a:p>
          <a:p>
            <a:endParaRPr lang="en-US" dirty="0" smtClean="0"/>
          </a:p>
        </p:txBody>
      </p:sp>
      <p:pic>
        <p:nvPicPr>
          <p:cNvPr id="4" name="Picture 2" descr="C:\Users\dell\Desktop\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819400"/>
            <a:ext cx="6629400" cy="338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592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913EB0-D6B0-4215-A6D1-C848896F7A84}"/>
              </a:ext>
            </a:extLst>
          </p:cNvPr>
          <p:cNvSpPr>
            <a:spLocks noGrp="1"/>
          </p:cNvSpPr>
          <p:nvPr>
            <p:ph type="title"/>
          </p:nvPr>
        </p:nvSpPr>
        <p:spPr/>
        <p:txBody>
          <a:bodyPr>
            <a:normAutofit fontScale="90000"/>
          </a:bodyPr>
          <a:lstStyle/>
          <a:p>
            <a:r>
              <a:rPr lang="en-US" dirty="0"/>
              <a:t>Advantages of cloud computing</a:t>
            </a:r>
            <a:br>
              <a:rPr lang="en-US" dirty="0"/>
            </a:br>
            <a:r>
              <a:rPr lang="en-US" dirty="0"/>
              <a:t/>
            </a:r>
            <a:br>
              <a:rPr lang="en-US" dirty="0"/>
            </a:br>
            <a:r>
              <a:rPr lang="en-US" sz="1500" dirty="0"/>
              <a:t>Here, are important benefits for using Cloud computing in any organization:</a:t>
            </a:r>
          </a:p>
        </p:txBody>
      </p:sp>
      <p:pic>
        <p:nvPicPr>
          <p:cNvPr id="5" name="Content Placeholder 4">
            <a:extLst>
              <a:ext uri="{FF2B5EF4-FFF2-40B4-BE49-F238E27FC236}">
                <a16:creationId xmlns="" xmlns:a16="http://schemas.microsoft.com/office/drawing/2014/main" id="{64DCFBC3-6DC4-4F37-8A48-456D2FD665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2438400"/>
            <a:ext cx="4757738" cy="3157538"/>
          </a:xfrm>
        </p:spPr>
      </p:pic>
    </p:spTree>
    <p:extLst>
      <p:ext uri="{BB962C8B-B14F-4D97-AF65-F5344CB8AC3E}">
        <p14:creationId xmlns:p14="http://schemas.microsoft.com/office/powerpoint/2010/main" val="2339328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49FAE87-018B-4905-A8B6-BC0413B2F2A0}"/>
              </a:ext>
            </a:extLst>
          </p:cNvPr>
          <p:cNvSpPr>
            <a:spLocks noGrp="1"/>
          </p:cNvSpPr>
          <p:nvPr>
            <p:ph idx="1"/>
          </p:nvPr>
        </p:nvSpPr>
        <p:spPr>
          <a:xfrm>
            <a:off x="544244" y="1118638"/>
            <a:ext cx="7886700" cy="4665821"/>
          </a:xfrm>
        </p:spPr>
        <p:txBody>
          <a:bodyPr>
            <a:normAutofit/>
          </a:bodyPr>
          <a:lstStyle/>
          <a:p>
            <a:r>
              <a:rPr lang="en-US" b="1" dirty="0"/>
              <a:t>Cost Savings</a:t>
            </a:r>
          </a:p>
          <a:p>
            <a:pPr marL="0" indent="0">
              <a:buNone/>
            </a:pPr>
            <a:r>
              <a:rPr lang="en-US" dirty="0"/>
              <a:t>Cost saving is the biggest benefit of cloud computing. It helps you to save capital cost as it does not need any physical hardware cost. The buying and managing of equipment is done by the cloud service provider.</a:t>
            </a:r>
          </a:p>
          <a:p>
            <a:r>
              <a:rPr lang="en-US" b="1" dirty="0"/>
              <a:t>Competitive edge</a:t>
            </a:r>
          </a:p>
          <a:p>
            <a:pPr marL="0" indent="0">
              <a:buNone/>
            </a:pPr>
            <a:r>
              <a:rPr lang="en-US" dirty="0"/>
              <a:t>Cloud computing offers a competitive edge over your competitors. It helps you to access the applications any time without spending your time and money on installations.</a:t>
            </a:r>
          </a:p>
          <a:p>
            <a:r>
              <a:rPr lang="en-US" b="1" dirty="0"/>
              <a:t>High Speed</a:t>
            </a:r>
          </a:p>
          <a:p>
            <a:pPr marL="0" indent="0">
              <a:buNone/>
            </a:pPr>
            <a:r>
              <a:rPr lang="en-US" dirty="0"/>
              <a:t>Cloud computing allows you to deploy your service quickly in fewer clicks. This faster deployment allows you to get the resources required for your system within fewer minutes.</a:t>
            </a:r>
          </a:p>
          <a:p>
            <a:endParaRPr lang="en-US" dirty="0"/>
          </a:p>
          <a:p>
            <a:pPr marL="0" indent="0">
              <a:buNone/>
            </a:pP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304199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C7127DD-D215-49EE-A394-3C9C32D826B7}"/>
              </a:ext>
            </a:extLst>
          </p:cNvPr>
          <p:cNvSpPr>
            <a:spLocks noGrp="1"/>
          </p:cNvSpPr>
          <p:nvPr>
            <p:ph idx="1"/>
          </p:nvPr>
        </p:nvSpPr>
        <p:spPr>
          <a:xfrm>
            <a:off x="196069" y="1065884"/>
            <a:ext cx="8750984" cy="4760778"/>
          </a:xfrm>
        </p:spPr>
        <p:txBody>
          <a:bodyPr>
            <a:normAutofit/>
          </a:bodyPr>
          <a:lstStyle/>
          <a:p>
            <a:r>
              <a:rPr lang="en-US" b="1" dirty="0"/>
              <a:t>Back-up and restore data</a:t>
            </a:r>
          </a:p>
          <a:p>
            <a:pPr marL="0" indent="0">
              <a:buNone/>
            </a:pPr>
            <a:r>
              <a:rPr lang="en-US" dirty="0"/>
              <a:t>Once the data is stored in a Cloud, it is easier to get the back-up and recovery of that, which is otherwise very time taking process on-premise.</a:t>
            </a:r>
          </a:p>
          <a:p>
            <a:r>
              <a:rPr lang="en-US" b="1" dirty="0"/>
              <a:t>Mobility &amp; Reliability</a:t>
            </a:r>
          </a:p>
          <a:p>
            <a:pPr marL="0" indent="0">
              <a:buNone/>
            </a:pPr>
            <a:r>
              <a:rPr lang="en-US" dirty="0"/>
              <a:t>Reliability is one of the biggest pluses of cloud computing. You can always get instantly updated about the changes.</a:t>
            </a:r>
          </a:p>
          <a:p>
            <a:r>
              <a:rPr lang="en-US" b="1" dirty="0"/>
              <a:t>Unlimited storage capacity</a:t>
            </a:r>
          </a:p>
          <a:p>
            <a:pPr marL="0" indent="0">
              <a:buNone/>
            </a:pPr>
            <a:r>
              <a:rPr lang="en-US" dirty="0"/>
              <a:t>The cloud offers almost limitless storage capacity. At any time you can quickly expand your storage capacity with very nominal monthly fees.</a:t>
            </a:r>
          </a:p>
          <a:p>
            <a:pPr marL="0" indent="0">
              <a:buNone/>
            </a:pPr>
            <a:endParaRPr lang="en-US" dirty="0"/>
          </a:p>
          <a:p>
            <a:endParaRPr lang="en-US" dirty="0"/>
          </a:p>
        </p:txBody>
      </p:sp>
    </p:spTree>
    <p:extLst>
      <p:ext uri="{BB962C8B-B14F-4D97-AF65-F5344CB8AC3E}">
        <p14:creationId xmlns:p14="http://schemas.microsoft.com/office/powerpoint/2010/main" val="15317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859326-E4F1-4E58-A4EF-ACC36B838458}"/>
              </a:ext>
            </a:extLst>
          </p:cNvPr>
          <p:cNvSpPr>
            <a:spLocks noGrp="1"/>
          </p:cNvSpPr>
          <p:nvPr>
            <p:ph type="title"/>
          </p:nvPr>
        </p:nvSpPr>
        <p:spPr/>
        <p:txBody>
          <a:bodyPr/>
          <a:lstStyle/>
          <a:p>
            <a:r>
              <a:rPr lang="en-US" dirty="0"/>
              <a:t>Types of Cloud Computing:</a:t>
            </a:r>
          </a:p>
        </p:txBody>
      </p:sp>
      <p:sp>
        <p:nvSpPr>
          <p:cNvPr id="3" name="Content Placeholder 2">
            <a:extLst>
              <a:ext uri="{FF2B5EF4-FFF2-40B4-BE49-F238E27FC236}">
                <a16:creationId xmlns="" xmlns:a16="http://schemas.microsoft.com/office/drawing/2014/main" id="{E1A5A9AC-70A8-42B1-813D-09C20006B1AC}"/>
              </a:ext>
            </a:extLst>
          </p:cNvPr>
          <p:cNvSpPr>
            <a:spLocks noGrp="1"/>
          </p:cNvSpPr>
          <p:nvPr>
            <p:ph idx="1"/>
          </p:nvPr>
        </p:nvSpPr>
        <p:spPr/>
        <p:txBody>
          <a:bodyPr/>
          <a:lstStyle/>
          <a:p>
            <a:r>
              <a:rPr lang="en-US" dirty="0"/>
              <a:t>Public cloud </a:t>
            </a:r>
          </a:p>
          <a:p>
            <a:r>
              <a:rPr lang="en-US" dirty="0"/>
              <a:t>Private cloud</a:t>
            </a:r>
          </a:p>
          <a:p>
            <a:r>
              <a:rPr lang="en-US" dirty="0"/>
              <a:t>Hybrid cloud</a:t>
            </a:r>
          </a:p>
          <a:p>
            <a:endParaRPr lang="en-US" dirty="0"/>
          </a:p>
        </p:txBody>
      </p:sp>
      <p:pic>
        <p:nvPicPr>
          <p:cNvPr id="4" name="Picture 3">
            <a:extLst>
              <a:ext uri="{FF2B5EF4-FFF2-40B4-BE49-F238E27FC236}">
                <a16:creationId xmlns="" xmlns:a16="http://schemas.microsoft.com/office/drawing/2014/main" id="{038D7937-4849-4699-83D7-A6253DEEC389}"/>
              </a:ext>
            </a:extLst>
          </p:cNvPr>
          <p:cNvPicPr>
            <a:picLocks noChangeAspect="1"/>
          </p:cNvPicPr>
          <p:nvPr/>
        </p:nvPicPr>
        <p:blipFill>
          <a:blip r:embed="rId2"/>
          <a:stretch>
            <a:fillRect/>
          </a:stretch>
        </p:blipFill>
        <p:spPr>
          <a:xfrm>
            <a:off x="1295400" y="3429000"/>
            <a:ext cx="7010400" cy="3124200"/>
          </a:xfrm>
          <a:prstGeom prst="rect">
            <a:avLst/>
          </a:prstGeom>
        </p:spPr>
      </p:pic>
    </p:spTree>
    <p:extLst>
      <p:ext uri="{BB962C8B-B14F-4D97-AF65-F5344CB8AC3E}">
        <p14:creationId xmlns:p14="http://schemas.microsoft.com/office/powerpoint/2010/main" val="380486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3E78853-465F-4B01-B02A-0E26AB6B5A24}"/>
              </a:ext>
            </a:extLst>
          </p:cNvPr>
          <p:cNvSpPr>
            <a:spLocks noGrp="1"/>
          </p:cNvSpPr>
          <p:nvPr>
            <p:ph idx="1"/>
          </p:nvPr>
        </p:nvSpPr>
        <p:spPr>
          <a:xfrm>
            <a:off x="304800" y="1447800"/>
            <a:ext cx="7086600" cy="4525963"/>
          </a:xfrm>
        </p:spPr>
        <p:txBody>
          <a:bodyPr/>
          <a:lstStyle/>
          <a:p>
            <a:pPr algn="just"/>
            <a:r>
              <a:rPr lang="en-US" sz="2800" dirty="0"/>
              <a:t>PUBLIC CLOUD : The Public Cloud allows systems and services to be easily accessible to the general public. Public cloud may be less secure because of its openness, e.g., e-mail. </a:t>
            </a:r>
          </a:p>
          <a:p>
            <a:endParaRPr lang="en-US" dirty="0"/>
          </a:p>
        </p:txBody>
      </p:sp>
    </p:spTree>
    <p:extLst>
      <p:ext uri="{BB962C8B-B14F-4D97-AF65-F5344CB8AC3E}">
        <p14:creationId xmlns:p14="http://schemas.microsoft.com/office/powerpoint/2010/main" val="19064225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147</TotalTime>
  <Words>585</Words>
  <Application>Microsoft Office PowerPoint</Application>
  <PresentationFormat>On-screen Show (4:3)</PresentationFormat>
  <Paragraphs>43</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A Presentation on Cloud Computing</vt:lpstr>
      <vt:lpstr>What is Cloud Computing ?</vt:lpstr>
      <vt:lpstr>Service Models</vt:lpstr>
      <vt:lpstr>Deployment Models</vt:lpstr>
      <vt:lpstr>Advantages of cloud computing  Here, are important benefits for using Cloud computing in any organization:</vt:lpstr>
      <vt:lpstr>PowerPoint Presentation</vt:lpstr>
      <vt:lpstr>PowerPoint Presentation</vt:lpstr>
      <vt:lpstr>Types of Cloud Computing:</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Cloud Computing</dc:title>
  <dc:creator>Rupesh</dc:creator>
  <cp:lastModifiedBy>lenovo</cp:lastModifiedBy>
  <cp:revision>15</cp:revision>
  <dcterms:created xsi:type="dcterms:W3CDTF">2006-08-16T00:00:00Z</dcterms:created>
  <dcterms:modified xsi:type="dcterms:W3CDTF">2020-01-27T13:13:08Z</dcterms:modified>
</cp:coreProperties>
</file>