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C2399-5519-4D4E-8ABF-C5F157C0A61E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23538-E0B5-43B4-8FE5-63348460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23538-E0B5-43B4-8FE5-63348460EF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EF3A7A-3B17-43A4-BFE0-6027FFF93348}" type="datetimeFigureOut">
              <a:rPr lang="en-US" smtClean="0"/>
              <a:t>8/28/2013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854859-AD61-45B1-B812-29144C30A8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Computer based system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066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and their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Systems are not independent but exist in </a:t>
            </a:r>
            <a:r>
              <a:rPr lang="en-US" dirty="0" smtClean="0"/>
              <a:t>an environment</a:t>
            </a:r>
          </a:p>
          <a:p>
            <a:pPr algn="just"/>
            <a:r>
              <a:rPr lang="en-US" dirty="0" smtClean="0"/>
              <a:t>Environment affects the functioning and performance of the system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e.g. system may require electrical supply from </a:t>
            </a:r>
            <a:r>
              <a:rPr lang="en-US" dirty="0" smtClean="0"/>
              <a:t>its environment</a:t>
            </a:r>
          </a:p>
          <a:p>
            <a:pPr algn="just"/>
            <a:r>
              <a:rPr lang="en-US" dirty="0" smtClean="0"/>
              <a:t>Environment may be considered as system in its own right but, more generally, it consists of no of other systems which interact with each other.</a:t>
            </a:r>
          </a:p>
          <a:p>
            <a:pPr algn="just"/>
            <a:r>
              <a:rPr lang="en-US" dirty="0"/>
              <a:t>System’s function may be to change its </a:t>
            </a:r>
            <a:r>
              <a:rPr lang="en-US" dirty="0" smtClean="0"/>
              <a:t>environment</a:t>
            </a:r>
          </a:p>
          <a:p>
            <a:pPr algn="just"/>
            <a:r>
              <a:rPr lang="en-US" dirty="0"/>
              <a:t>The organizational as well as the </a:t>
            </a:r>
            <a:r>
              <a:rPr lang="en-US" dirty="0" smtClean="0"/>
              <a:t>physical environment </a:t>
            </a:r>
            <a:r>
              <a:rPr lang="en-US" dirty="0"/>
              <a:t>may be important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and their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7724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4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Why environment is important??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There are two main reasons why the environment of a system must be understood by system engineers.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12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242" y="1752600"/>
            <a:ext cx="7924800" cy="21336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In many cases, system is intended to make some changes in its environment.</a:t>
            </a:r>
            <a:r>
              <a:rPr lang="en-US" sz="2000" i="1" dirty="0" smtClean="0">
                <a:solidFill>
                  <a:schemeClr val="tx1"/>
                </a:solidFill>
              </a:rPr>
              <a:t> Therefore, a heating system changes its environment by increasing or decreasing its temperature. The correct functioning of the system can therefore only be assessed by the effects on the environment.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3660" y="4114800"/>
            <a:ext cx="7924800" cy="22098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The functioning of a system can be affected by changes in its environment in ways which can be difficult to predict. </a:t>
            </a:r>
            <a:r>
              <a:rPr lang="en-US" sz="2000" i="1" dirty="0" smtClean="0">
                <a:solidFill>
                  <a:schemeClr val="tx1"/>
                </a:solidFill>
              </a:rPr>
              <a:t>The electrical system in a building may be affected by environmental changes outside the building. Works in the street outside may cut a power cable and so electricity system is disabled.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762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Human and organizational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Organizational environment includes policies and procedures that are themselves governed by political, economic, social and environmental issues.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13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242" y="1447800"/>
            <a:ext cx="7924800" cy="17526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Process changes</a:t>
            </a:r>
          </a:p>
          <a:p>
            <a:pPr algn="just"/>
            <a:r>
              <a:rPr lang="en-US" sz="2000" i="1" dirty="0" smtClean="0">
                <a:solidFill>
                  <a:schemeClr val="tx1"/>
                </a:solidFill>
              </a:rPr>
              <a:t>Does the system require changes o the work processes in the environment? If so, training will certainly be required. If changes are significant or if they involve people losing their jobs, there is a danger that the system will be resisted by the users.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3660" y="3205766"/>
            <a:ext cx="7924800" cy="15240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Job changes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Does the system de-skill the users in an environment or cause them </a:t>
            </a:r>
            <a:r>
              <a:rPr lang="en-US" sz="2000" dirty="0" smtClean="0">
                <a:solidFill>
                  <a:schemeClr val="tx1"/>
                </a:solidFill>
              </a:rPr>
              <a:t>to change </a:t>
            </a:r>
            <a:r>
              <a:rPr lang="en-US" sz="2000" dirty="0">
                <a:solidFill>
                  <a:schemeClr val="tx1"/>
                </a:solidFill>
              </a:rPr>
              <a:t>the way they work</a:t>
            </a:r>
            <a:r>
              <a:rPr lang="en-US" sz="2000" dirty="0" smtClean="0">
                <a:solidFill>
                  <a:schemeClr val="tx1"/>
                </a:solidFill>
              </a:rPr>
              <a:t>? If so, they my actively resist the introduction of the system into the organization.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4342" y="4729766"/>
            <a:ext cx="7924800" cy="15240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 smtClean="0">
                <a:solidFill>
                  <a:srgbClr val="FF0000"/>
                </a:solidFill>
              </a:rPr>
              <a:t>Organizational changes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the system change the political power structure in an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organization? </a:t>
            </a:r>
            <a:r>
              <a:rPr lang="en-US" sz="2000" dirty="0" smtClean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architecture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5407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architectural model presents an abstract view </a:t>
            </a:r>
            <a:r>
              <a:rPr lang="en-US" dirty="0" smtClean="0"/>
              <a:t>of the </a:t>
            </a:r>
            <a:r>
              <a:rPr lang="en-US" dirty="0"/>
              <a:t>sub-systems making up a system</a:t>
            </a:r>
          </a:p>
          <a:p>
            <a:pPr algn="just"/>
            <a:r>
              <a:rPr lang="en-US" dirty="0" smtClean="0"/>
              <a:t>May </a:t>
            </a:r>
            <a:r>
              <a:rPr lang="en-US" dirty="0"/>
              <a:t>include major information flows between subsystems</a:t>
            </a:r>
          </a:p>
          <a:p>
            <a:pPr algn="just"/>
            <a:r>
              <a:rPr lang="en-US" dirty="0" smtClean="0"/>
              <a:t>Usually </a:t>
            </a:r>
            <a:r>
              <a:rPr lang="en-US" dirty="0"/>
              <a:t>presented as a block </a:t>
            </a:r>
            <a:r>
              <a:rPr lang="en-US" dirty="0" smtClean="0"/>
              <a:t>diagram showing the major sub-systems and the interconnection between them.</a:t>
            </a:r>
          </a:p>
          <a:p>
            <a:pPr algn="just"/>
            <a:r>
              <a:rPr lang="en-US" dirty="0" smtClean="0"/>
              <a:t>Each sub system is represented by a rectangle in the block diagram.</a:t>
            </a:r>
          </a:p>
          <a:p>
            <a:pPr algn="just"/>
            <a:r>
              <a:rPr lang="en-US" dirty="0" smtClean="0"/>
              <a:t>Relationships between sub systems is indicated by arrows joining these rectangles.</a:t>
            </a:r>
          </a:p>
          <a:p>
            <a:pPr algn="just"/>
            <a:r>
              <a:rPr lang="en-US" dirty="0" smtClean="0"/>
              <a:t>The block diagram should be supplemented by brief descriptions of each sub-system.</a:t>
            </a:r>
          </a:p>
          <a:p>
            <a:pPr algn="just"/>
            <a:r>
              <a:rPr lang="en-US" dirty="0" smtClean="0"/>
              <a:t>The system is decomposed into functional components.</a:t>
            </a:r>
          </a:p>
          <a:p>
            <a:pPr algn="just"/>
            <a:r>
              <a:rPr lang="en-US" dirty="0" smtClean="0"/>
              <a:t>Functional components are components that, when viewed from the prospective of the sub system, provides a single function.</a:t>
            </a:r>
          </a:p>
          <a:p>
            <a:pPr algn="just"/>
            <a:r>
              <a:rPr lang="en-US" dirty="0" smtClean="0"/>
              <a:t>By contrast, a sub-system is multi functional.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Simple intruder alarm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85913"/>
            <a:ext cx="8334375" cy="48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6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Sub system functionality in 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Movement sensors</a:t>
            </a:r>
            <a:r>
              <a:rPr lang="en-US" dirty="0" smtClean="0"/>
              <a:t>: detects movement in the rooms monitored by the system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Door sensors</a:t>
            </a:r>
            <a:r>
              <a:rPr lang="en-US" dirty="0" smtClean="0"/>
              <a:t>: detects door opening in the external doors of the building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Alarm controller</a:t>
            </a:r>
            <a:r>
              <a:rPr lang="en-US" dirty="0" smtClean="0"/>
              <a:t>: controls the operation of the system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Siren</a:t>
            </a:r>
            <a:r>
              <a:rPr lang="en-US" dirty="0" smtClean="0"/>
              <a:t>: emits an audible warning when an intruder is suspected.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Voice synthesizer</a:t>
            </a:r>
            <a:r>
              <a:rPr lang="en-US" dirty="0" smtClean="0"/>
              <a:t>: synthesizes a voice message giving the location of the suspected intruder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Telephone caller</a:t>
            </a:r>
            <a:r>
              <a:rPr lang="en-US" dirty="0" smtClean="0"/>
              <a:t>: makes a external calls to notify security, the police,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5900"/>
            <a:ext cx="84296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3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 are important distinctions between the system engineering process and software development process.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Interdisciplinary involvement:</a:t>
            </a:r>
            <a:r>
              <a:rPr lang="en-US" dirty="0" smtClean="0"/>
              <a:t> Many different engineering disciplines may be involved in system engineering. There is immense scope for misunderstanding because of different terminologies used by different engineers.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Reduced scope for rework during system development:</a:t>
            </a:r>
            <a:r>
              <a:rPr lang="en-US" dirty="0" smtClean="0"/>
              <a:t> Once some system engineering decisions have been made, they are very expensive to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System engineering is an interdisciplinary activity involving teams drawn from different backgrounds.</a:t>
            </a:r>
          </a:p>
          <a:p>
            <a:pPr algn="just"/>
            <a:r>
              <a:rPr lang="en-US" sz="2000" dirty="0" smtClean="0"/>
              <a:t>Figure shows some of the different disciplines that may be involved in the system engineering team.</a:t>
            </a:r>
          </a:p>
          <a:p>
            <a:pPr algn="just"/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46760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Is an activity of specifying, designing, implementing, validating, deploying and maintaining systems as a whole.</a:t>
            </a:r>
          </a:p>
          <a:p>
            <a:pPr algn="just"/>
            <a:r>
              <a:rPr lang="en-US" dirty="0" smtClean="0"/>
              <a:t>System engineers are not only concerned with software but with software, hardware and the system interactions with users and its environment.</a:t>
            </a:r>
          </a:p>
          <a:p>
            <a:pPr algn="just"/>
            <a:r>
              <a:rPr lang="en-US" dirty="0" smtClean="0"/>
              <a:t>They must thing about the services that the system provides, the constraints under which the system must be built and operated and the interaction of the system with its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It is intended to discover the requirements for the system as a whole. </a:t>
            </a:r>
          </a:p>
          <a:p>
            <a:pPr algn="just"/>
            <a:r>
              <a:rPr lang="en-US" sz="2000" dirty="0" smtClean="0"/>
              <a:t>It involves consultations with system customers and end users. </a:t>
            </a:r>
          </a:p>
          <a:p>
            <a:pPr algn="just"/>
            <a:r>
              <a:rPr lang="en-US" sz="2000" dirty="0" smtClean="0"/>
              <a:t>Three types of requirements are defined in this phase.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</a:rPr>
              <a:t>Abstract functional requirements</a:t>
            </a:r>
            <a:r>
              <a:rPr lang="en-US" sz="2000" dirty="0" smtClean="0"/>
              <a:t>: The basic functions that the system must provide are defined at an abstract level. Detailed functional requirements specification takes place at the sub-system level.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</a:rPr>
              <a:t>System properties</a:t>
            </a:r>
            <a:r>
              <a:rPr lang="en-US" sz="2000" dirty="0" smtClean="0"/>
              <a:t>: Non-functional requirements of the system are defined in general. These may include availability, performance, safety, etc.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</a:rPr>
              <a:t>Undesirable properties</a:t>
            </a:r>
            <a:r>
              <a:rPr lang="en-US" sz="2000" dirty="0" smtClean="0"/>
              <a:t>: Unacceptable system behavior is specified. </a:t>
            </a:r>
            <a:endParaRPr lang="en-US" sz="2000" dirty="0"/>
          </a:p>
          <a:p>
            <a:pPr marL="365760" lvl="1" indent="0" algn="just">
              <a:buNone/>
            </a:pPr>
            <a:r>
              <a:rPr lang="en-US" sz="2000" b="1" u="sng" dirty="0" smtClean="0"/>
              <a:t>Should also define overall objectives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689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Functional objectives</a:t>
            </a:r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provide a fire and intruder alarm system for the building </a:t>
            </a:r>
            <a:r>
              <a:rPr lang="en-US" dirty="0" smtClean="0"/>
              <a:t>which will </a:t>
            </a:r>
            <a:r>
              <a:rPr lang="en-US" dirty="0"/>
              <a:t>provide internal and external warning of fire or </a:t>
            </a:r>
            <a:r>
              <a:rPr lang="en-US" dirty="0" smtClean="0"/>
              <a:t>unauthorized intrusion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Organizational </a:t>
            </a:r>
            <a:r>
              <a:rPr lang="en-US" dirty="0">
                <a:solidFill>
                  <a:srgbClr val="FF0000"/>
                </a:solidFill>
              </a:rPr>
              <a:t>objectives</a:t>
            </a:r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ensure that the normal functioning of work carried out in </a:t>
            </a:r>
            <a:r>
              <a:rPr lang="en-US" dirty="0" smtClean="0"/>
              <a:t>the building </a:t>
            </a:r>
            <a:r>
              <a:rPr lang="en-US" dirty="0"/>
              <a:t>is not seriously disrupted by events such as fire </a:t>
            </a:r>
            <a:r>
              <a:rPr lang="en-US" dirty="0" smtClean="0"/>
              <a:t>and unauthorized </a:t>
            </a:r>
            <a:r>
              <a:rPr lang="en-US" dirty="0"/>
              <a:t>intrusion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0520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requirement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Changing as the system is being specified</a:t>
            </a:r>
          </a:p>
          <a:p>
            <a:pPr algn="just"/>
            <a:r>
              <a:rPr lang="en-US" dirty="0" smtClean="0"/>
              <a:t>Must </a:t>
            </a:r>
            <a:r>
              <a:rPr lang="en-US" dirty="0"/>
              <a:t>anticipate </a:t>
            </a:r>
            <a:r>
              <a:rPr lang="en-US" dirty="0" smtClean="0"/>
              <a:t>hardware/communications developments </a:t>
            </a:r>
            <a:r>
              <a:rPr lang="en-US" dirty="0"/>
              <a:t>over the lifetime of the system</a:t>
            </a:r>
          </a:p>
          <a:p>
            <a:pPr algn="just"/>
            <a:r>
              <a:rPr lang="en-US" dirty="0" smtClean="0"/>
              <a:t>Hard </a:t>
            </a:r>
            <a:r>
              <a:rPr lang="en-US" dirty="0"/>
              <a:t>to define non-functional </a:t>
            </a:r>
            <a:r>
              <a:rPr lang="en-US" dirty="0" smtClean="0"/>
              <a:t>requirements (particularly</a:t>
            </a:r>
            <a:r>
              <a:rPr lang="en-US" dirty="0"/>
              <a:t>) without an impression </a:t>
            </a:r>
            <a:r>
              <a:rPr lang="en-US" dirty="0" smtClean="0"/>
              <a:t>of component </a:t>
            </a:r>
            <a:r>
              <a:rPr lang="en-US" dirty="0"/>
              <a:t>structure of the system</a:t>
            </a:r>
            <a:r>
              <a:rPr lang="en-US" dirty="0" smtClean="0"/>
              <a:t>.</a:t>
            </a:r>
          </a:p>
          <a:p>
            <a:pPr algn="just"/>
            <a:r>
              <a:rPr lang="en-US" b="1" u="sng" dirty="0" smtClean="0"/>
              <a:t>Wicked problem</a:t>
            </a:r>
          </a:p>
          <a:p>
            <a:pPr algn="just"/>
            <a:r>
              <a:rPr lang="en-US" dirty="0" smtClean="0"/>
              <a:t>Is a problem which is so complex and where there are so many related entities that there is no definitive problem specification.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earthquake planning</a:t>
            </a:r>
          </a:p>
          <a:p>
            <a:pPr algn="just"/>
            <a:r>
              <a:rPr lang="en-US" dirty="0" smtClean="0"/>
              <a:t>The problem is tackled when after it happens.</a:t>
            </a:r>
          </a:p>
        </p:txBody>
      </p:sp>
    </p:spTree>
    <p:extLst>
      <p:ext uri="{BB962C8B-B14F-4D97-AF65-F5344CB8AC3E}">
        <p14:creationId xmlns:p14="http://schemas.microsoft.com/office/powerpoint/2010/main" val="2270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714500"/>
            <a:ext cx="734853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7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concerned with how the system functionality is to be provided by the different components of the system.</a:t>
            </a:r>
          </a:p>
          <a:p>
            <a:pPr algn="just"/>
            <a:r>
              <a:rPr lang="en-US" dirty="0" smtClean="0"/>
              <a:t>The various activities involved are: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Partition requirements:</a:t>
            </a:r>
            <a:r>
              <a:rPr lang="en-US" dirty="0" smtClean="0"/>
              <a:t> Analyze requirements and organize them into related groups. Many alternatives may be produced at this stage.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Identify sub-systems:</a:t>
            </a:r>
            <a:r>
              <a:rPr lang="en-US" dirty="0" smtClean="0"/>
              <a:t> Identify a set of sub-systems which collectively can meet the system requirements. Groups of requirements are usually related to sub-systems.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Assign requirements to sub-systems:</a:t>
            </a:r>
            <a:r>
              <a:rPr lang="en-US" dirty="0" smtClean="0"/>
              <a:t> The requirements are assigned to sub-systems. It may cause problems when COTS are integrated.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7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The various activities involved are: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Specify sub-system functionality:</a:t>
            </a:r>
            <a:r>
              <a:rPr lang="en-US" dirty="0" smtClean="0"/>
              <a:t> The specific functions provided by each sub-system are specified. Relationships between sub-systems should also be identified at this stage.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Define sub-system interfaces:</a:t>
            </a:r>
            <a:r>
              <a:rPr lang="en-US" dirty="0" smtClean="0"/>
              <a:t> This involves defining the interfaces that are provided and required by each sub-system. Once these interfaces have been agreed, parallel development of the sub-systems become possible.</a:t>
            </a:r>
          </a:p>
          <a:p>
            <a:pPr marL="365760" lvl="1" indent="0" algn="just">
              <a:buNone/>
            </a:pPr>
            <a:r>
              <a:rPr lang="en-US" dirty="0" smtClean="0"/>
              <a:t>The double ended arrows imply that there is a great deal of feed back and iteration from one stage to another in this design process. As problems and questions arise, rework of earlier stages is often necessary.</a:t>
            </a:r>
          </a:p>
          <a:p>
            <a:pPr marL="365760" lvl="1" indent="0" algn="just">
              <a:buNone/>
            </a:pPr>
            <a:r>
              <a:rPr lang="en-US" dirty="0" smtClean="0"/>
              <a:t>There are many possible designs, cover range of solutions with different combination of h/w, s/w and human operators. Many factors influence the design selection. </a:t>
            </a:r>
            <a:r>
              <a:rPr lang="en-US" dirty="0" err="1" smtClean="0"/>
              <a:t>Eg</a:t>
            </a:r>
            <a:r>
              <a:rPr lang="en-US" dirty="0" smtClean="0"/>
              <a:t> if the system is a government system, it may prefer national rather than foreign suppliers even if the national product is technically inferior.</a:t>
            </a:r>
          </a:p>
        </p:txBody>
      </p:sp>
    </p:spTree>
    <p:extLst>
      <p:ext uri="{BB962C8B-B14F-4D97-AF65-F5344CB8AC3E}">
        <p14:creationId xmlns:p14="http://schemas.microsoft.com/office/powerpoint/2010/main" val="34305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Sub-system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Sub-systems identified during system design are implemented.</a:t>
            </a:r>
          </a:p>
          <a:p>
            <a:pPr algn="just"/>
            <a:r>
              <a:rPr lang="en-US" dirty="0" smtClean="0"/>
              <a:t>If a sub-system is a software system, a software process involving requirements, design, implementation, </a:t>
            </a:r>
            <a:r>
              <a:rPr lang="en-US" dirty="0" err="1" smtClean="0"/>
              <a:t>etc</a:t>
            </a:r>
            <a:r>
              <a:rPr lang="en-US" dirty="0" smtClean="0"/>
              <a:t> may be started.</a:t>
            </a:r>
          </a:p>
          <a:p>
            <a:pPr algn="just"/>
            <a:r>
              <a:rPr lang="en-US" dirty="0" smtClean="0"/>
              <a:t>Rarely, the development process will develop all sub-systems from scratch.</a:t>
            </a:r>
          </a:p>
          <a:p>
            <a:pPr algn="just"/>
            <a:r>
              <a:rPr lang="en-US" dirty="0" smtClean="0"/>
              <a:t>Normally, some of the sub-systems are commercial, off-the-shelf (COTS) systems that are brought for integration into the system.</a:t>
            </a:r>
          </a:p>
          <a:p>
            <a:pPr algn="just"/>
            <a:r>
              <a:rPr lang="en-US" dirty="0" smtClean="0"/>
              <a:t>It is usually much cheaper to buy existing products rather than develop.</a:t>
            </a:r>
          </a:p>
          <a:p>
            <a:pPr algn="just"/>
            <a:r>
              <a:rPr lang="en-US" dirty="0" smtClean="0"/>
              <a:t>Different sub-systems are usually developed </a:t>
            </a:r>
            <a:r>
              <a:rPr lang="en-US" smtClean="0"/>
              <a:t>in parallel.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2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Involves taking independently developed sub-systems and putting them together to make up a complete system.</a:t>
            </a:r>
          </a:p>
          <a:p>
            <a:pPr algn="just"/>
            <a:r>
              <a:rPr lang="en-US" dirty="0" smtClean="0"/>
              <a:t>Integration can be done using a big bang approach where all sub-systems are integrated at the same time.</a:t>
            </a:r>
          </a:p>
          <a:p>
            <a:pPr algn="just"/>
            <a:r>
              <a:rPr lang="en-US" dirty="0" smtClean="0"/>
              <a:t>But incremental </a:t>
            </a:r>
            <a:r>
              <a:rPr lang="en-US" dirty="0" smtClean="0"/>
              <a:t>integration process where sub-systems are integrated one at a time is best adopted.</a:t>
            </a:r>
          </a:p>
          <a:p>
            <a:pPr algn="just"/>
            <a:r>
              <a:rPr lang="en-US" dirty="0" smtClean="0"/>
              <a:t>Two reasons</a:t>
            </a:r>
          </a:p>
          <a:p>
            <a:pPr lvl="1" algn="just"/>
            <a:r>
              <a:rPr lang="en-US" dirty="0" smtClean="0"/>
              <a:t>It is usually impossible to schedule all the sub-system developments so that the development is completed at the same time.</a:t>
            </a:r>
          </a:p>
          <a:p>
            <a:pPr lvl="1" algn="just"/>
            <a:r>
              <a:rPr lang="en-US" dirty="0" smtClean="0"/>
              <a:t>It reduces the cost of error location.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8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system is put into the environment in which  it is intended to operate.</a:t>
            </a:r>
          </a:p>
          <a:p>
            <a:pPr algn="just"/>
            <a:r>
              <a:rPr lang="en-US" dirty="0" smtClean="0"/>
              <a:t>But installation of a complex system can take months or even years.</a:t>
            </a:r>
          </a:p>
          <a:p>
            <a:pPr algn="just"/>
            <a:r>
              <a:rPr lang="en-US" dirty="0" smtClean="0"/>
              <a:t>Environmental </a:t>
            </a:r>
            <a:r>
              <a:rPr lang="en-US" dirty="0"/>
              <a:t>assumptions may be </a:t>
            </a:r>
            <a:r>
              <a:rPr lang="en-US" dirty="0" smtClean="0"/>
              <a:t>incorrect</a:t>
            </a:r>
          </a:p>
          <a:p>
            <a:pPr lvl="1" algn="just"/>
            <a:r>
              <a:rPr lang="en-US" dirty="0" smtClean="0"/>
              <a:t>The system may use functions provided by a </a:t>
            </a:r>
            <a:r>
              <a:rPr lang="en-US" dirty="0" smtClean="0"/>
              <a:t>specific version of the OS. When the system is installed, it may not work at all or may operate in a way that was not anticipated by the developers.</a:t>
            </a:r>
          </a:p>
          <a:p>
            <a:pPr algn="just"/>
            <a:r>
              <a:rPr lang="en-US" dirty="0"/>
              <a:t>May be human resistance to the introduction </a:t>
            </a:r>
            <a:r>
              <a:rPr lang="en-US" dirty="0" smtClean="0"/>
              <a:t>of a </a:t>
            </a:r>
            <a:r>
              <a:rPr lang="en-US" dirty="0"/>
              <a:t>new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System may have to coexist with </a:t>
            </a:r>
            <a:r>
              <a:rPr lang="en-US" dirty="0" smtClean="0"/>
              <a:t>existing systems </a:t>
            </a:r>
            <a:r>
              <a:rPr lang="en-US" dirty="0"/>
              <a:t>for some </a:t>
            </a:r>
            <a:r>
              <a:rPr lang="en-US" dirty="0" smtClean="0"/>
              <a:t>time</a:t>
            </a:r>
          </a:p>
          <a:p>
            <a:pPr algn="just"/>
            <a:r>
              <a:rPr lang="en-US" dirty="0"/>
              <a:t>May be physical installation problems (</a:t>
            </a:r>
            <a:r>
              <a:rPr lang="en-US" dirty="0" smtClean="0"/>
              <a:t>e.g. cabling </a:t>
            </a:r>
            <a:r>
              <a:rPr lang="en-US" dirty="0"/>
              <a:t>problems)</a:t>
            </a:r>
          </a:p>
          <a:p>
            <a:pPr algn="just"/>
            <a:r>
              <a:rPr lang="en-US" dirty="0"/>
              <a:t>Operator training has to be identified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88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After installation, the system is put into operation</a:t>
            </a:r>
          </a:p>
          <a:p>
            <a:pPr algn="just"/>
            <a:r>
              <a:rPr lang="en-US" dirty="0" smtClean="0"/>
              <a:t>Operating the system may involve organizing training sessions for operators and changing the normal work process to make effective use of the new system.</a:t>
            </a:r>
          </a:p>
          <a:p>
            <a:pPr algn="just"/>
            <a:r>
              <a:rPr lang="en-US" dirty="0" smtClean="0"/>
              <a:t>Will bring undetected problems because system specification may contain errors or omissions.</a:t>
            </a:r>
          </a:p>
          <a:p>
            <a:r>
              <a:rPr lang="en-US" dirty="0"/>
              <a:t>Users may use the system in a way which </a:t>
            </a:r>
            <a:r>
              <a:rPr lang="en-US" dirty="0" smtClean="0"/>
              <a:t>is not </a:t>
            </a:r>
            <a:r>
              <a:rPr lang="en-US" dirty="0"/>
              <a:t>anticipated by system </a:t>
            </a:r>
            <a:r>
              <a:rPr lang="en-US" dirty="0" smtClean="0"/>
              <a:t>designers</a:t>
            </a:r>
          </a:p>
          <a:p>
            <a:r>
              <a:rPr lang="en-US" dirty="0" smtClean="0"/>
              <a:t>Problem of operating new system with existing systems.</a:t>
            </a:r>
          </a:p>
          <a:p>
            <a:r>
              <a:rPr lang="en-US" dirty="0" smtClean="0"/>
              <a:t>Problem of incompatibility</a:t>
            </a:r>
          </a:p>
          <a:p>
            <a:r>
              <a:rPr lang="en-US" dirty="0" smtClean="0"/>
              <a:t>Difficult to transfer data from one system to another</a:t>
            </a:r>
          </a:p>
          <a:p>
            <a:r>
              <a:rPr lang="en-US" dirty="0" smtClean="0"/>
              <a:t>Introducing the new system may increase the operator error rate for existing systems as operators mix up user interface commands.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4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System?</a:t>
            </a:r>
          </a:p>
          <a:p>
            <a:pPr algn="just"/>
            <a:r>
              <a:rPr lang="en-US" i="1" dirty="0"/>
              <a:t>A system is a purposeful collection </a:t>
            </a:r>
            <a:r>
              <a:rPr lang="en-US" i="1" dirty="0" smtClean="0"/>
              <a:t>of interrelated </a:t>
            </a:r>
            <a:r>
              <a:rPr lang="en-US" i="1" dirty="0"/>
              <a:t>components that work </a:t>
            </a:r>
            <a:r>
              <a:rPr lang="en-US" i="1" dirty="0" smtClean="0"/>
              <a:t>together to </a:t>
            </a:r>
            <a:r>
              <a:rPr lang="en-US" i="1" dirty="0"/>
              <a:t>achieve some objective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/>
              <a:t>This general definition embraces a vast range of systems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example, a </a:t>
            </a:r>
            <a:r>
              <a:rPr lang="en-US" dirty="0" smtClean="0"/>
              <a:t>very simple </a:t>
            </a:r>
            <a:r>
              <a:rPr lang="en-US" dirty="0"/>
              <a:t>system such as a pen may only include three or four hardware components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By contrast, an air traffic control system includes thousands of hardware and </a:t>
            </a:r>
            <a:r>
              <a:rPr lang="en-US" dirty="0" smtClean="0"/>
              <a:t>software components </a:t>
            </a:r>
            <a:r>
              <a:rPr lang="en-US" dirty="0"/>
              <a:t>plus human users who make decisions based on information </a:t>
            </a:r>
            <a:r>
              <a:rPr lang="en-US" dirty="0" smtClean="0"/>
              <a:t>from the </a:t>
            </a:r>
            <a:r>
              <a:rPr lang="en-US" dirty="0"/>
              <a:t>computer system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Large systems have a long lifetime. They </a:t>
            </a:r>
            <a:r>
              <a:rPr lang="en-US" dirty="0" smtClean="0"/>
              <a:t>must evolve </a:t>
            </a:r>
            <a:r>
              <a:rPr lang="en-US" dirty="0"/>
              <a:t>to meet changing </a:t>
            </a:r>
            <a:r>
              <a:rPr lang="en-US" dirty="0" smtClean="0"/>
              <a:t>requirements</a:t>
            </a:r>
          </a:p>
          <a:p>
            <a:pPr algn="just"/>
            <a:r>
              <a:rPr lang="en-US" dirty="0" smtClean="0"/>
              <a:t>The system’s computers are likely to be replaced with new, faster machines.</a:t>
            </a:r>
          </a:p>
          <a:p>
            <a:pPr algn="just"/>
            <a:r>
              <a:rPr lang="en-US" dirty="0" smtClean="0"/>
              <a:t>The organization which uses the system may reorganize itself and hence use the system in a different way.</a:t>
            </a:r>
          </a:p>
          <a:p>
            <a:pPr algn="just"/>
            <a:r>
              <a:rPr lang="en-US" dirty="0" smtClean="0"/>
              <a:t>The external environment of the system may change, thus forcing changes to the system.</a:t>
            </a:r>
          </a:p>
          <a:p>
            <a:pPr algn="just"/>
            <a:r>
              <a:rPr lang="en-US" dirty="0" smtClean="0"/>
              <a:t>System evolution is costly due to:</a:t>
            </a:r>
          </a:p>
          <a:p>
            <a:pPr lvl="1" algn="just"/>
            <a:r>
              <a:rPr lang="en-US" dirty="0"/>
              <a:t>Changes must be </a:t>
            </a:r>
            <a:r>
              <a:rPr lang="en-US" dirty="0" err="1"/>
              <a:t>analysed</a:t>
            </a:r>
            <a:r>
              <a:rPr lang="en-US" dirty="0"/>
              <a:t> from a technical and </a:t>
            </a:r>
            <a:r>
              <a:rPr lang="en-US" dirty="0" smtClean="0"/>
              <a:t>business perspective</a:t>
            </a:r>
            <a:endParaRPr lang="en-US" dirty="0"/>
          </a:p>
          <a:p>
            <a:pPr lvl="1" algn="just"/>
            <a:r>
              <a:rPr lang="en-US" dirty="0" smtClean="0"/>
              <a:t>Sub-systems are never completely independent, changes to one sub system may adversely affect the performance of other sub-system. So change may be required.</a:t>
            </a:r>
          </a:p>
          <a:p>
            <a:pPr lvl="1" algn="just"/>
            <a:r>
              <a:rPr lang="en-US" dirty="0" smtClean="0"/>
              <a:t>There is rarely a recording of why the original design decisions was made.</a:t>
            </a:r>
          </a:p>
          <a:p>
            <a:pPr lvl="1" algn="just"/>
            <a:r>
              <a:rPr lang="en-US" dirty="0" smtClean="0"/>
              <a:t>As systems age, their structure typically becomes corrupted by change so the cost of making further changes increases.</a:t>
            </a:r>
          </a:p>
        </p:txBody>
      </p:sp>
    </p:spTree>
    <p:extLst>
      <p:ext uri="{BB962C8B-B14F-4D97-AF65-F5344CB8AC3E}">
        <p14:creationId xmlns:p14="http://schemas.microsoft.com/office/powerpoint/2010/main" val="16671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decommissioning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Taking </a:t>
            </a:r>
            <a:r>
              <a:rPr lang="en-US" dirty="0"/>
              <a:t>the system out of service after its </a:t>
            </a:r>
            <a:r>
              <a:rPr lang="en-US" dirty="0" smtClean="0"/>
              <a:t>useful lifetime</a:t>
            </a:r>
          </a:p>
          <a:p>
            <a:pPr algn="just"/>
            <a:r>
              <a:rPr lang="en-US" dirty="0"/>
              <a:t>May require removal of materials (e.g. </a:t>
            </a:r>
            <a:r>
              <a:rPr lang="en-US" dirty="0" smtClean="0"/>
              <a:t>dangerous chemicals</a:t>
            </a:r>
            <a:r>
              <a:rPr lang="en-US" dirty="0"/>
              <a:t>) which pollute the </a:t>
            </a:r>
            <a:r>
              <a:rPr lang="en-US" dirty="0" smtClean="0"/>
              <a:t>environment</a:t>
            </a:r>
          </a:p>
          <a:p>
            <a:pPr algn="just"/>
            <a:r>
              <a:rPr lang="en-US" dirty="0" smtClean="0"/>
              <a:t>As far as software is concerned, no physical decommissioning problems.</a:t>
            </a:r>
          </a:p>
          <a:p>
            <a:pPr algn="just"/>
            <a:r>
              <a:rPr lang="en-US" dirty="0" smtClean="0"/>
              <a:t>Not worn components can be identified and reused in other systems.</a:t>
            </a:r>
          </a:p>
          <a:p>
            <a:pPr algn="just"/>
            <a:r>
              <a:rPr lang="en-US" dirty="0"/>
              <a:t>May require data to be restructured and converted </a:t>
            </a:r>
            <a:r>
              <a:rPr lang="en-US" dirty="0" smtClean="0"/>
              <a:t>to be </a:t>
            </a:r>
            <a:r>
              <a:rPr lang="en-US" dirty="0"/>
              <a:t>used in some other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8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Customers for complex systems are usually large organizations (military, government). </a:t>
            </a:r>
          </a:p>
          <a:p>
            <a:pPr algn="just"/>
            <a:r>
              <a:rPr lang="en-US" dirty="0" smtClean="0"/>
              <a:t>The system may be bought as a whole, may be bought as separate parts which are then integrated or may be specially designed and developed.</a:t>
            </a:r>
          </a:p>
          <a:p>
            <a:pPr algn="just"/>
            <a:r>
              <a:rPr lang="en-US" dirty="0" smtClean="0"/>
              <a:t>For large systems, deciding which of these options to choose take considerable time.</a:t>
            </a:r>
          </a:p>
          <a:p>
            <a:pPr algn="just"/>
            <a:r>
              <a:rPr lang="en-US" dirty="0" smtClean="0"/>
              <a:t>The system procurement is concerned with making decisions about the best way for an organization to acquire the system and deciding on the best suppliers of that system.</a:t>
            </a:r>
          </a:p>
          <a:p>
            <a:pPr algn="just"/>
            <a:r>
              <a:rPr lang="en-US" dirty="0"/>
              <a:t>Some system specification and architectural </a:t>
            </a:r>
            <a:r>
              <a:rPr lang="en-US" dirty="0" smtClean="0"/>
              <a:t>design is </a:t>
            </a:r>
            <a:r>
              <a:rPr lang="en-US" dirty="0"/>
              <a:t>usually necessary before procurement</a:t>
            </a:r>
          </a:p>
          <a:p>
            <a:pPr lvl="1" algn="just"/>
            <a:r>
              <a:rPr lang="en-US" dirty="0" smtClean="0"/>
              <a:t>You </a:t>
            </a:r>
            <a:r>
              <a:rPr lang="en-US" dirty="0"/>
              <a:t>need a specification to let a contract for system </a:t>
            </a:r>
            <a:r>
              <a:rPr lang="en-US" dirty="0" smtClean="0"/>
              <a:t>development</a:t>
            </a:r>
            <a:endParaRPr lang="en-US" dirty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specification may allow you to buy a commercial </a:t>
            </a:r>
            <a:r>
              <a:rPr lang="en-US" dirty="0" smtClean="0"/>
              <a:t>off-the-shelf (COTS</a:t>
            </a:r>
            <a:r>
              <a:rPr lang="en-US" dirty="0"/>
              <a:t>) system. Almost always cheaper than developing a </a:t>
            </a:r>
            <a:r>
              <a:rPr lang="en-US" dirty="0" smtClean="0"/>
              <a:t>system from </a:t>
            </a:r>
            <a:r>
              <a:rPr lang="en-US" dirty="0"/>
              <a:t>scratch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8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procurement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Customers for complex systems are usually large organizations (military, government). </a:t>
            </a:r>
          </a:p>
          <a:p>
            <a:pPr algn="just"/>
            <a:r>
              <a:rPr lang="en-US" dirty="0" smtClean="0"/>
              <a:t>The system may be bought as a whole, may be bought as separate parts which are then integrated or may be specially designed and developed.</a:t>
            </a:r>
          </a:p>
          <a:p>
            <a:pPr algn="just"/>
            <a:r>
              <a:rPr lang="en-US" dirty="0" smtClean="0"/>
              <a:t>For large systems, deciding which of these options to choose take considerable time.</a:t>
            </a:r>
          </a:p>
          <a:p>
            <a:pPr algn="just"/>
            <a:r>
              <a:rPr lang="en-US" dirty="0" smtClean="0"/>
              <a:t>The system procurement is concerned with making decisions about the best way for an organization to acquire the system and deciding on the best suppliers of that system.</a:t>
            </a:r>
          </a:p>
          <a:p>
            <a:pPr algn="just"/>
            <a:r>
              <a:rPr lang="en-US" dirty="0"/>
              <a:t>Some system specification and architectural </a:t>
            </a:r>
            <a:r>
              <a:rPr lang="en-US" dirty="0" smtClean="0"/>
              <a:t>design is </a:t>
            </a:r>
            <a:r>
              <a:rPr lang="en-US" dirty="0"/>
              <a:t>usually necessary before procurement</a:t>
            </a:r>
          </a:p>
          <a:p>
            <a:pPr lvl="1" algn="just"/>
            <a:r>
              <a:rPr lang="en-US" dirty="0" smtClean="0"/>
              <a:t>You </a:t>
            </a:r>
            <a:r>
              <a:rPr lang="en-US" dirty="0"/>
              <a:t>need a specification to let a contract for system </a:t>
            </a:r>
            <a:r>
              <a:rPr lang="en-US" dirty="0" smtClean="0"/>
              <a:t>development</a:t>
            </a:r>
            <a:endParaRPr lang="en-US" dirty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specification may allow you to buy a commercial </a:t>
            </a:r>
            <a:r>
              <a:rPr lang="en-US" dirty="0" smtClean="0"/>
              <a:t>off-the-shelf (COTS</a:t>
            </a:r>
            <a:r>
              <a:rPr lang="en-US" dirty="0"/>
              <a:t>) system. Almost always cheaper than developing a </a:t>
            </a:r>
            <a:r>
              <a:rPr lang="en-US" dirty="0" smtClean="0"/>
              <a:t>system from </a:t>
            </a:r>
            <a:r>
              <a:rPr lang="en-US" dirty="0"/>
              <a:t>scratch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4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procurement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38201"/>
            <a:ext cx="85725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procurement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Off the shelf components don’t usually match the requirements exactly. So choosing a system means finding the closest match between the system requirements and the facilities offered by off the shelf systems. The requirement may have to be modified.</a:t>
            </a:r>
          </a:p>
          <a:p>
            <a:pPr algn="just"/>
            <a:r>
              <a:rPr lang="en-US" dirty="0" smtClean="0"/>
              <a:t>When a system is to be built specially, the specification of requirements acts as the basis for the contract for procurement.</a:t>
            </a:r>
          </a:p>
          <a:p>
            <a:pPr algn="just"/>
            <a:r>
              <a:rPr lang="en-US" dirty="0" smtClean="0"/>
              <a:t>After a contractor to build a system has been selected, there is further contrac</a:t>
            </a:r>
            <a:r>
              <a:rPr lang="en-US" dirty="0" smtClean="0"/>
              <a:t>t negotiation period where further changes to the requirements may be agreed and issues such as the cost of change discussed.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65563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procurement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Very few single organizations have the capabilities to design, manufacture and test all the components of large complex system.</a:t>
            </a:r>
          </a:p>
          <a:p>
            <a:pPr algn="just"/>
            <a:r>
              <a:rPr lang="en-US" dirty="0" smtClean="0"/>
              <a:t>This supplier, the principal contractor may contract out the development of different sub-systems to a no of subcontractors.</a:t>
            </a:r>
          </a:p>
          <a:p>
            <a:pPr algn="just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4770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successful functioning of each component depends on the functioning of some other components.</a:t>
            </a:r>
          </a:p>
          <a:p>
            <a:pPr algn="just"/>
            <a:r>
              <a:rPr lang="en-US" dirty="0" smtClean="0"/>
              <a:t>System are often hierarchical in that they include other systems.</a:t>
            </a:r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a police command and control system may include a GIS to provide details of the location of incidents. These other systems are called sub-systems.</a:t>
            </a:r>
          </a:p>
          <a:p>
            <a:pPr algn="just"/>
            <a:r>
              <a:rPr lang="en-US" dirty="0" smtClean="0"/>
              <a:t>Feature of sub-system is that they can operate as independent systems in their own right. So same GIS system may be used in different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Emergent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5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066800"/>
            <a:ext cx="8001000" cy="53340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Properties of the system as a whole rather </a:t>
            </a:r>
            <a:r>
              <a:rPr lang="en-US" sz="2800" dirty="0" smtClean="0">
                <a:solidFill>
                  <a:schemeClr val="tx1"/>
                </a:solidFill>
              </a:rPr>
              <a:t>than properties </a:t>
            </a:r>
            <a:r>
              <a:rPr lang="en-US" sz="2800" dirty="0">
                <a:solidFill>
                  <a:schemeClr val="tx1"/>
                </a:solidFill>
              </a:rPr>
              <a:t>that can be derived from the properties </a:t>
            </a:r>
            <a:r>
              <a:rPr lang="en-US" sz="2800" dirty="0" smtClean="0">
                <a:solidFill>
                  <a:schemeClr val="tx1"/>
                </a:solidFill>
              </a:rPr>
              <a:t>of components </a:t>
            </a:r>
            <a:r>
              <a:rPr lang="en-US" sz="2800" dirty="0">
                <a:solidFill>
                  <a:schemeClr val="tx1"/>
                </a:solidFill>
              </a:rPr>
              <a:t>of a </a:t>
            </a:r>
            <a:r>
              <a:rPr lang="en-US" sz="2800" dirty="0" smtClean="0">
                <a:solidFill>
                  <a:schemeClr val="tx1"/>
                </a:solidFill>
              </a:rPr>
              <a:t>system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Emergent </a:t>
            </a:r>
            <a:r>
              <a:rPr lang="en-US" sz="2800" dirty="0">
                <a:solidFill>
                  <a:schemeClr val="tx1"/>
                </a:solidFill>
              </a:rPr>
              <a:t>properties are a consequence of </a:t>
            </a:r>
            <a:r>
              <a:rPr lang="en-US" sz="2800" dirty="0" smtClean="0">
                <a:solidFill>
                  <a:schemeClr val="tx1"/>
                </a:solidFill>
              </a:rPr>
              <a:t>the relationships </a:t>
            </a:r>
            <a:r>
              <a:rPr lang="en-US" sz="2800" dirty="0">
                <a:solidFill>
                  <a:schemeClr val="tx1"/>
                </a:solidFill>
              </a:rPr>
              <a:t>between system </a:t>
            </a:r>
            <a:r>
              <a:rPr lang="en-US" sz="2800" dirty="0" smtClean="0">
                <a:solidFill>
                  <a:schemeClr val="tx1"/>
                </a:solidFill>
              </a:rPr>
              <a:t>components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They </a:t>
            </a:r>
            <a:r>
              <a:rPr lang="en-US" sz="2800" dirty="0">
                <a:solidFill>
                  <a:schemeClr val="tx1"/>
                </a:solidFill>
              </a:rPr>
              <a:t>can therefore only be assessed and </a:t>
            </a:r>
            <a:r>
              <a:rPr lang="en-US" sz="2800" dirty="0" smtClean="0">
                <a:solidFill>
                  <a:schemeClr val="tx1"/>
                </a:solidFill>
              </a:rPr>
              <a:t>measured once </a:t>
            </a:r>
            <a:r>
              <a:rPr lang="en-US" sz="2800" dirty="0">
                <a:solidFill>
                  <a:schemeClr val="tx1"/>
                </a:solidFill>
              </a:rPr>
              <a:t>the components have been integrated into </a:t>
            </a:r>
            <a:r>
              <a:rPr lang="en-US" sz="2800" dirty="0" smtClean="0">
                <a:solidFill>
                  <a:schemeClr val="tx1"/>
                </a:solidFill>
              </a:rPr>
              <a:t>a system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914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Example of emergent properties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990600"/>
            <a:ext cx="8534400" cy="19050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The overall weight of the 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is an example of an emergent property that can be </a:t>
            </a:r>
            <a:r>
              <a:rPr lang="en-US" sz="2400" dirty="0" smtClean="0">
                <a:solidFill>
                  <a:schemeClr val="tx1"/>
                </a:solidFill>
              </a:rPr>
              <a:t>computed from </a:t>
            </a:r>
            <a:r>
              <a:rPr lang="en-US" sz="2400" dirty="0">
                <a:solidFill>
                  <a:schemeClr val="tx1"/>
                </a:solidFill>
              </a:rPr>
              <a:t>individual component properties.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6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2895600"/>
            <a:ext cx="8534400" cy="18288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The reliability of the 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depends on the reliability of system components and </a:t>
            </a:r>
            <a:r>
              <a:rPr lang="en-US" sz="2400" dirty="0" smtClean="0">
                <a:solidFill>
                  <a:schemeClr val="tx1"/>
                </a:solidFill>
              </a:rPr>
              <a:t>the relationships </a:t>
            </a:r>
            <a:r>
              <a:rPr lang="en-US" sz="2400" dirty="0">
                <a:solidFill>
                  <a:schemeClr val="tx1"/>
                </a:solidFill>
              </a:rPr>
              <a:t>between the components.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4724400"/>
            <a:ext cx="8534400" cy="1975297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FF0000"/>
                </a:solidFill>
              </a:rPr>
              <a:t>The usability of a 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is a complex property which is not simply dependent on </a:t>
            </a:r>
            <a:r>
              <a:rPr lang="en-US" sz="2400" dirty="0" smtClean="0">
                <a:solidFill>
                  <a:schemeClr val="tx1"/>
                </a:solidFill>
              </a:rPr>
              <a:t>the system </a:t>
            </a:r>
            <a:r>
              <a:rPr lang="en-US" sz="2400" dirty="0">
                <a:solidFill>
                  <a:schemeClr val="tx1"/>
                </a:solidFill>
              </a:rPr>
              <a:t>hardware and software but also depends on the </a:t>
            </a:r>
            <a:r>
              <a:rPr lang="en-US" sz="2400" dirty="0" smtClean="0">
                <a:solidFill>
                  <a:schemeClr val="tx1"/>
                </a:solidFill>
              </a:rPr>
              <a:t>system operators </a:t>
            </a:r>
            <a:r>
              <a:rPr lang="en-US" sz="2400" dirty="0">
                <a:solidFill>
                  <a:schemeClr val="tx1"/>
                </a:solidFill>
              </a:rPr>
              <a:t>and the environment where it is used.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Types of emergent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Emergent properties of the system are attributes of a system as a whole. They can only be measured once the sub systems have been integrated to form a complete system.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7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242" y="2057400"/>
            <a:ext cx="7924800" cy="19050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Functional properties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These </a:t>
            </a:r>
            <a:r>
              <a:rPr lang="en-US" sz="2000" dirty="0">
                <a:solidFill>
                  <a:schemeClr val="tx1"/>
                </a:solidFill>
              </a:rPr>
              <a:t>appear when all the parts of a system work together to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achieve some objective. For example, a bicycle has the </a:t>
            </a:r>
            <a:r>
              <a:rPr lang="en-US" sz="2000" dirty="0" smtClean="0">
                <a:solidFill>
                  <a:schemeClr val="tx1"/>
                </a:solidFill>
              </a:rPr>
              <a:t>functional property </a:t>
            </a:r>
            <a:r>
              <a:rPr lang="en-US" sz="2000" dirty="0">
                <a:solidFill>
                  <a:schemeClr val="tx1"/>
                </a:solidFill>
              </a:rPr>
              <a:t>of being a transportation device once it has </a:t>
            </a:r>
            <a:r>
              <a:rPr lang="en-US" sz="2000" dirty="0" smtClean="0">
                <a:solidFill>
                  <a:schemeClr val="tx1"/>
                </a:solidFill>
              </a:rPr>
              <a:t>been assembled </a:t>
            </a:r>
            <a:r>
              <a:rPr lang="en-US" sz="2000" dirty="0">
                <a:solidFill>
                  <a:schemeClr val="tx1"/>
                </a:solidFill>
              </a:rPr>
              <a:t>from its components.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6242" y="4119093"/>
            <a:ext cx="7924800" cy="25908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Non-functional </a:t>
            </a:r>
            <a:r>
              <a:rPr lang="en-US" sz="2000" dirty="0" smtClean="0">
                <a:solidFill>
                  <a:srgbClr val="FF0000"/>
                </a:solidFill>
              </a:rPr>
              <a:t>properties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Examples </a:t>
            </a:r>
            <a:r>
              <a:rPr lang="en-US" sz="2000" dirty="0">
                <a:solidFill>
                  <a:schemeClr val="tx1"/>
                </a:solidFill>
              </a:rPr>
              <a:t>are reliability, performance, safety, and security. </a:t>
            </a:r>
            <a:r>
              <a:rPr lang="en-US" sz="2000" dirty="0" smtClean="0">
                <a:solidFill>
                  <a:schemeClr val="tx1"/>
                </a:solidFill>
              </a:rPr>
              <a:t>These relate </a:t>
            </a:r>
            <a:r>
              <a:rPr lang="en-US" sz="2000" dirty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chemeClr val="tx1"/>
                </a:solidFill>
              </a:rPr>
              <a:t>behavior </a:t>
            </a:r>
            <a:r>
              <a:rPr lang="en-US" sz="2000" dirty="0">
                <a:solidFill>
                  <a:schemeClr val="tx1"/>
                </a:solidFill>
              </a:rPr>
              <a:t>of the system in its operational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environment. They are often critical for computer-based </a:t>
            </a:r>
            <a:r>
              <a:rPr lang="en-US" sz="2000" dirty="0" smtClean="0">
                <a:solidFill>
                  <a:schemeClr val="tx1"/>
                </a:solidFill>
              </a:rPr>
              <a:t>systems as </a:t>
            </a:r>
            <a:r>
              <a:rPr lang="en-US" sz="2000" dirty="0">
                <a:solidFill>
                  <a:schemeClr val="tx1"/>
                </a:solidFill>
              </a:rPr>
              <a:t>failure to achieve some minimal defined level in </a:t>
            </a:r>
            <a:r>
              <a:rPr lang="en-US" sz="2000" dirty="0" smtClean="0">
                <a:solidFill>
                  <a:schemeClr val="tx1"/>
                </a:solidFill>
              </a:rPr>
              <a:t>these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properties </a:t>
            </a:r>
            <a:r>
              <a:rPr lang="en-US" sz="2000" dirty="0">
                <a:solidFill>
                  <a:schemeClr val="tx1"/>
                </a:solidFill>
              </a:rPr>
              <a:t>may make the system unusable.</a:t>
            </a:r>
          </a:p>
        </p:txBody>
      </p:sp>
    </p:spTree>
    <p:extLst>
      <p:ext uri="{BB962C8B-B14F-4D97-AF65-F5344CB8AC3E}">
        <p14:creationId xmlns:p14="http://schemas.microsoft.com/office/powerpoint/2010/main" val="7849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Reliability must be considered at system level rather than component level</a:t>
            </a:r>
          </a:p>
          <a:p>
            <a:pPr algn="just"/>
            <a:r>
              <a:rPr lang="en-US" dirty="0" smtClean="0"/>
              <a:t>Components of the system are interdependent so failure in one can be propagated through the system and affect the operation of other components.</a:t>
            </a:r>
          </a:p>
          <a:p>
            <a:pPr algn="just"/>
            <a:r>
              <a:rPr lang="en-US" dirty="0"/>
              <a:t>System failures often occur because </a:t>
            </a:r>
            <a:r>
              <a:rPr lang="en-US" dirty="0" smtClean="0"/>
              <a:t>of unforeseen </a:t>
            </a:r>
            <a:r>
              <a:rPr lang="en-US" dirty="0"/>
              <a:t>inter-relationships </a:t>
            </a:r>
            <a:r>
              <a:rPr lang="en-US" dirty="0" smtClean="0"/>
              <a:t>between components</a:t>
            </a:r>
            <a:endParaRPr lang="en-US" dirty="0"/>
          </a:p>
          <a:p>
            <a:pPr algn="just"/>
            <a:r>
              <a:rPr lang="en-US" dirty="0"/>
              <a:t>It is probably impossible to anticipate </a:t>
            </a:r>
            <a:r>
              <a:rPr lang="en-US" dirty="0" smtClean="0"/>
              <a:t>all possible </a:t>
            </a:r>
            <a:r>
              <a:rPr lang="en-US" dirty="0"/>
              <a:t>component </a:t>
            </a:r>
            <a:r>
              <a:rPr lang="en-US" dirty="0" smtClean="0"/>
              <a:t>relationships</a:t>
            </a:r>
          </a:p>
          <a:p>
            <a:pPr algn="just"/>
            <a:r>
              <a:rPr lang="en-US" dirty="0" smtClean="0"/>
              <a:t>System designer often can’t anticipate the failures and their propagation.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Influences on reliability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There are three closely related influences on the overall reliability of the system.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9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6242" y="1752600"/>
            <a:ext cx="7924800" cy="1219200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rgbClr val="FF0000"/>
                </a:solidFill>
              </a:rPr>
              <a:t>Hardware reliability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What </a:t>
            </a:r>
            <a:r>
              <a:rPr lang="en-US" sz="2000" dirty="0">
                <a:solidFill>
                  <a:schemeClr val="tx1"/>
                </a:solidFill>
              </a:rPr>
              <a:t>is the probability of a hardware component failing and </a:t>
            </a:r>
            <a:r>
              <a:rPr lang="en-US" sz="2000" dirty="0" smtClean="0">
                <a:solidFill>
                  <a:schemeClr val="tx1"/>
                </a:solidFill>
              </a:rPr>
              <a:t>how long </a:t>
            </a:r>
            <a:r>
              <a:rPr lang="en-US" sz="2000" dirty="0">
                <a:solidFill>
                  <a:schemeClr val="tx1"/>
                </a:solidFill>
              </a:rPr>
              <a:t>does it take to repair that component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4342" y="3124200"/>
            <a:ext cx="7924800" cy="1676399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>
                <a:solidFill>
                  <a:srgbClr val="FF0000"/>
                </a:solidFill>
              </a:rPr>
              <a:t>Software reliability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likely is it that a software component will produce an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incorrect output. Software failure is usually distinct from </a:t>
            </a:r>
            <a:r>
              <a:rPr lang="en-US" sz="2000" dirty="0" smtClean="0">
                <a:solidFill>
                  <a:schemeClr val="tx1"/>
                </a:solidFill>
              </a:rPr>
              <a:t>hardware failure </a:t>
            </a:r>
            <a:r>
              <a:rPr lang="en-US" sz="2000" dirty="0">
                <a:solidFill>
                  <a:schemeClr val="tx1"/>
                </a:solidFill>
              </a:rPr>
              <a:t>in that software does not wear out.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4342" y="5029200"/>
            <a:ext cx="7924800" cy="1676399"/>
          </a:xfrm>
          <a:prstGeom prst="roundRect">
            <a:avLst/>
          </a:prstGeom>
          <a:scene3d>
            <a:camera prst="perspective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i="1" dirty="0">
                <a:solidFill>
                  <a:srgbClr val="FF0000"/>
                </a:solidFill>
              </a:rPr>
              <a:t>Operator reliability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How likely is it that the operator of a system will make an error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</a:rPr>
              <a:t>AND ALL OF THEM ARE CLOSELY LINKED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7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385</TotalTime>
  <Words>2851</Words>
  <Application>Microsoft Office PowerPoint</Application>
  <PresentationFormat>On-screen Show (4:3)</PresentationFormat>
  <Paragraphs>231</Paragraphs>
  <Slides>36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Computer based system engineering</vt:lpstr>
      <vt:lpstr>System engineering</vt:lpstr>
      <vt:lpstr>introduction</vt:lpstr>
      <vt:lpstr>system</vt:lpstr>
      <vt:lpstr>Emergent properties</vt:lpstr>
      <vt:lpstr>Example of emergent properties</vt:lpstr>
      <vt:lpstr>Types of emergent properties</vt:lpstr>
      <vt:lpstr>System reliability</vt:lpstr>
      <vt:lpstr>Influences on reliability of system</vt:lpstr>
      <vt:lpstr>System and their environment </vt:lpstr>
      <vt:lpstr>System and their environment</vt:lpstr>
      <vt:lpstr>Why environment is important??</vt:lpstr>
      <vt:lpstr>Human and organizational factors</vt:lpstr>
      <vt:lpstr>System architecture modeling</vt:lpstr>
      <vt:lpstr>Simple intruder alarm system</vt:lpstr>
      <vt:lpstr>Sub system functionality in IAS</vt:lpstr>
      <vt:lpstr>System engineering process</vt:lpstr>
      <vt:lpstr>System engineering process</vt:lpstr>
      <vt:lpstr>System engineering process</vt:lpstr>
      <vt:lpstr>System requirements definition</vt:lpstr>
      <vt:lpstr>System objectives</vt:lpstr>
      <vt:lpstr>System requirement problems</vt:lpstr>
      <vt:lpstr>System design</vt:lpstr>
      <vt:lpstr>System design</vt:lpstr>
      <vt:lpstr>System design</vt:lpstr>
      <vt:lpstr>Sub-system development</vt:lpstr>
      <vt:lpstr>System integration</vt:lpstr>
      <vt:lpstr>System installation</vt:lpstr>
      <vt:lpstr>System operation</vt:lpstr>
      <vt:lpstr>System evolution</vt:lpstr>
      <vt:lpstr>System decommissioning</vt:lpstr>
      <vt:lpstr>System procurement</vt:lpstr>
      <vt:lpstr>System procurement process</vt:lpstr>
      <vt:lpstr>System procurement process</vt:lpstr>
      <vt:lpstr>System procurement process</vt:lpstr>
      <vt:lpstr>System procurement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based system engineering</dc:title>
  <dc:creator>suren</dc:creator>
  <cp:lastModifiedBy>suren</cp:lastModifiedBy>
  <cp:revision>74</cp:revision>
  <dcterms:created xsi:type="dcterms:W3CDTF">2013-08-23T02:15:11Z</dcterms:created>
  <dcterms:modified xsi:type="dcterms:W3CDTF">2013-08-28T06:12:07Z</dcterms:modified>
</cp:coreProperties>
</file>