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800"/>
    <a:srgbClr val="FF990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470EC-9BB2-47C0-BC15-E1BE469E1A44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DFF74-3896-4B30-B104-719152B14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12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F4566-D28E-4F21-9CA6-C92C78680512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B3AE-F790-4FB9-9BBD-D38ADB59A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4A0D-6246-45A0-AFCD-05CB06E3D75A}" type="datetime1">
              <a:rPr lang="zh-CN" altLang="en-US" smtClean="0"/>
              <a:t>2016/9/3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63FA-5733-4E22-A176-CA0F8E59A78F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2E1E-E171-4D05-9995-782F74FA70A7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3606-6224-48AC-A9C3-01536FF5A8D3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A94D-CC7D-4797-A37E-F6E45888FFD3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4EC1-D5F4-4EA7-BEE4-003887811976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B0D5-BEE7-46BD-8C3C-1F24935BD2BA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D51-A23F-4C7E-ACB9-F69CEC11A8FE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AAA0-004A-44A7-9D1C-22721FA89EC0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B73-500B-46CB-B603-E25A55C666EC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bv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708D0EF-A89D-41AA-A2B5-7C45C89333AE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6698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aguangme/demo/tree/master/04.dubbo_demo" TargetMode="External"/><Relationship Id="rId2" Type="http://schemas.openxmlformats.org/officeDocument/2006/relationships/hyperlink" Target="http://dubbo.io/User+Guide-zh.htm#UserGuide-zh-%E6%9E%B6%E6%9E%8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源码学习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9900"/>
                </a:solidFill>
              </a:rPr>
              <a:t>Chenxiaguang</a:t>
            </a:r>
            <a:r>
              <a:rPr lang="en-US" altLang="zh-CN" dirty="0" smtClean="0">
                <a:solidFill>
                  <a:srgbClr val="FF9900"/>
                </a:solidFill>
              </a:rPr>
              <a:t> 20120902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12C2-3CC8-4688-A0F8-3B0C9C548618}" type="datetime1">
              <a:rPr lang="zh-CN" altLang="en-US" smtClean="0"/>
              <a:t>2016/9/3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roxy line203 </a:t>
            </a:r>
            <a:r>
              <a:rPr lang="en-US" altLang="zh-CN" dirty="0" err="1" smtClean="0"/>
              <a:t>ccp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628800"/>
            <a:ext cx="87716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8215" y="1628800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com.alibaba.dubbo.common.bytecode.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proxy0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195572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8215" y="2195572"/>
            <a:ext cx="6769802" cy="147732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&lt;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init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&gt;(</a:t>
            </a:r>
            <a:r>
              <a:rPr lang="en-US" altLang="zh-CN" b="1" u="sng" dirty="0" err="1">
                <a:solidFill>
                  <a:srgbClr val="000000"/>
                </a:solidFill>
                <a:latin typeface="Consolas"/>
              </a:rPr>
              <a:t>java.lang.reflect.InvocationHandler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 arg0)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handler=$1;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4149080"/>
            <a:ext cx="180049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默认构造函数：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8215" y="4149080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4787860"/>
            <a:ext cx="87716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8215" y="4787860"/>
            <a:ext cx="6769802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java.lang.reflect.Method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zh-CN" b="1" i="1" dirty="0">
                <a:solidFill>
                  <a:srgbClr val="0000C0"/>
                </a:solidFill>
                <a:latin typeface="Consolas"/>
              </a:rPr>
              <a:t>methods</a:t>
            </a:r>
            <a:r>
              <a:rPr lang="en-US" altLang="zh-CN" b="1" i="1" dirty="0">
                <a:solidFill>
                  <a:srgbClr val="000000"/>
                </a:solidFill>
                <a:latin typeface="Consolas"/>
              </a:rPr>
              <a:t>; 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java.lang.reflect.InvocationHandler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u="sng" dirty="0">
                <a:solidFill>
                  <a:srgbClr val="0000C0"/>
                </a:solidFill>
                <a:latin typeface="Consolas"/>
              </a:rPr>
              <a:t>handler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;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5590981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实现接口：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8215" y="5590981"/>
            <a:ext cx="6769802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com.alibaba.dubbo.rpc.service.EchoService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org.simonme.dubbo.demo.provider.service.HelloService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70F1-CB5D-4B93-BC1F-645497FA59B9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9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roxy line203 </a:t>
            </a:r>
            <a:r>
              <a:rPr lang="en-US" altLang="zh-CN" dirty="0" err="1" smtClean="0"/>
              <a:t>ccp</a:t>
            </a:r>
            <a:r>
              <a:rPr lang="zh-CN" altLang="en-US" dirty="0" smtClean="0"/>
              <a:t>结构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87716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1628800"/>
            <a:ext cx="7402989" cy="397031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sayHello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java.lang.String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arg0)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Object[]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Object[1];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[0] = (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$w)$1;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 ret = </a:t>
            </a:r>
            <a:r>
              <a:rPr lang="en-US" altLang="zh-CN" u="sng" dirty="0" err="1">
                <a:solidFill>
                  <a:srgbClr val="000000"/>
                </a:solidFill>
                <a:latin typeface="Consolas"/>
              </a:rPr>
              <a:t>handler.invoke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u="sng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, methods[0], </a:t>
            </a:r>
            <a:r>
              <a:rPr lang="en-US" altLang="zh-CN" b="1" u="sng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zh-CN" altLang="en-US" dirty="0">
              <a:latin typeface="Consolas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java.lang.Object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$echo(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java.lang.Object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arg0)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Object[]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Object[1];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[0] = (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$w)$1;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 ret = </a:t>
            </a:r>
            <a:r>
              <a:rPr lang="en-US" altLang="zh-CN" u="sng" dirty="0" err="1">
                <a:solidFill>
                  <a:srgbClr val="000000"/>
                </a:solidFill>
                <a:latin typeface="Consolas"/>
              </a:rPr>
              <a:t>handler.invoke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u="sng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, methods[1], </a:t>
            </a:r>
            <a:r>
              <a:rPr lang="en-US" altLang="zh-CN" b="1" u="sng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java.lang.Object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)ret;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dirty="0">
              <a:solidFill>
                <a:srgbClr val="6698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B93-03BC-460F-9D5A-2E2449B501CF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8302" y="5730359"/>
            <a:ext cx="879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clazz.getField</a:t>
            </a:r>
            <a:r>
              <a:rPr lang="en-US" altLang="zh-CN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"methods"</a:t>
            </a:r>
            <a:r>
              <a:rPr lang="en-US" altLang="zh-CN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).set(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methods.toArray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Method[0]));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4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Proxy line214 </a:t>
            </a:r>
            <a:r>
              <a:rPr lang="en-US" altLang="zh-CN" dirty="0" err="1" smtClean="0"/>
              <a:t>ccm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628800"/>
            <a:ext cx="87716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8215" y="1628800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/>
              </a:rPr>
              <a:t>com.alibaba.dubbo.common.bytecode.</a:t>
            </a:r>
            <a:r>
              <a:rPr lang="en-US" altLang="zh-CN" b="1" dirty="0">
                <a:latin typeface="Consolas"/>
              </a:rPr>
              <a:t>Proxy0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195572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8215" y="2195572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F0055"/>
                </a:solidFill>
                <a:latin typeface="Consolas"/>
              </a:rPr>
              <a:t>无</a:t>
            </a:r>
            <a:endParaRPr lang="en-US" altLang="zh-CN" b="1" u="sng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2852936"/>
            <a:ext cx="180049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默认构造函数：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8215" y="2852936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3491716"/>
            <a:ext cx="87716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8216" y="3491716"/>
            <a:ext cx="6769802" cy="175432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Object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newInstance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java.lang.reflect.InvocationHandler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h)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com.alibaba.dubbo.common.bytecode.proxy0($1);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5446965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实现接口：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8215" y="5446965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2886-C405-497A-AB36-8E2FB7AD6F29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9512" y="5939988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继承父类：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8215" y="5939988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/>
              </a:rPr>
              <a:t>com.alibaba.dubbo.common.bytecode.Proxy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24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ClassGenerator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作用：编程式构建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r>
              <a:rPr lang="en-US" altLang="zh-CN" b="1" dirty="0" err="1"/>
              <a:t>toClass</a:t>
            </a:r>
            <a:r>
              <a:rPr lang="en-US" altLang="zh-CN" dirty="0"/>
              <a:t>()</a:t>
            </a:r>
            <a:r>
              <a:rPr lang="zh-CN" altLang="en-US" dirty="0"/>
              <a:t>中依靠</a:t>
            </a:r>
            <a:r>
              <a:rPr lang="en-US" altLang="zh-CN" dirty="0" err="1"/>
              <a:t>javassist</a:t>
            </a:r>
            <a:r>
              <a:rPr lang="zh-CN" altLang="en-US" dirty="0"/>
              <a:t>的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javassist.CtClass</a:t>
            </a:r>
            <a:endParaRPr lang="en-US" altLang="zh-CN" dirty="0" smtClean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9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HelloService</a:t>
            </a:r>
            <a:r>
              <a:rPr lang="zh-CN" altLang="en-US" dirty="0" smtClean="0"/>
              <a:t>实例真正创建完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ReferenceConfig</a:t>
            </a:r>
            <a:endParaRPr lang="en-US" altLang="zh-CN" dirty="0" smtClean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endParaRPr lang="en-US" altLang="zh-CN" dirty="0" smtClean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endParaRPr lang="en-US" altLang="zh-CN" dirty="0" smtClean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zh-CN" altLang="en-US" dirty="0"/>
              <a:t>注意是</a:t>
            </a:r>
            <a:r>
              <a:rPr lang="en-US" altLang="zh-CN" dirty="0"/>
              <a:t>proxy p</a:t>
            </a:r>
            <a:r>
              <a:rPr lang="zh-CN" altLang="en-US" dirty="0"/>
              <a:t>小写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026" name="Picture 2" descr="C:\Users\chen.simon\AppData\Local\Temp\y5ks1ax3.j0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49530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5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读源码前先会用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通读</a:t>
            </a:r>
            <a:r>
              <a:rPr lang="zh-CN" altLang="en-US" dirty="0" smtClean="0">
                <a:solidFill>
                  <a:srgbClr val="669800"/>
                </a:solidFill>
                <a:hlinkClick r:id="rId2"/>
              </a:rPr>
              <a:t>官方文档</a:t>
            </a:r>
            <a:endParaRPr lang="en-US" altLang="zh-CN" dirty="0" smtClean="0">
              <a:solidFill>
                <a:srgbClr val="669800"/>
              </a:solidFill>
            </a:endParaRPr>
          </a:p>
          <a:p>
            <a:r>
              <a:rPr lang="en-US" altLang="zh-CN" dirty="0"/>
              <a:t>2. </a:t>
            </a:r>
            <a:r>
              <a:rPr lang="zh-CN" altLang="en-US" dirty="0" smtClean="0"/>
              <a:t>动手做</a:t>
            </a:r>
            <a:r>
              <a:rPr lang="en-US" altLang="zh-CN" dirty="0" smtClean="0">
                <a:hlinkClick r:id="rId3"/>
              </a:rPr>
              <a:t>demo</a:t>
            </a:r>
            <a:endParaRPr lang="en-US" altLang="zh-CN" dirty="0" smtClean="0"/>
          </a:p>
          <a:p>
            <a:pPr lvl="1"/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需要自行配置</a:t>
            </a:r>
            <a:r>
              <a:rPr lang="en-US" altLang="zh-CN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ZooKeeper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地址</a:t>
            </a:r>
          </a:p>
          <a:p>
            <a:pPr lvl="1"/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在工程的两个</a:t>
            </a:r>
            <a:r>
              <a:rPr lang="en-US" altLang="zh-CN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provider.properties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文件中配置</a:t>
            </a:r>
            <a:r>
              <a:rPr lang="en-US" altLang="zh-CN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zookeeper_rigister_center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，形式为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ip1:port1,ip2:port2</a:t>
            </a:r>
            <a:endParaRPr lang="en-US" altLang="zh-CN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E3C4-5DDB-4D6C-935D-75C2DD9717ED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4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贴官方图一张</a:t>
            </a:r>
            <a:endParaRPr lang="en-US" altLang="zh-CN" dirty="0" smtClean="0"/>
          </a:p>
          <a:p>
            <a:r>
              <a:rPr lang="zh-CN" altLang="en-US" dirty="0" smtClean="0"/>
              <a:t>以此结合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推导出源码学习的第一步的大纲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12" y="3212976"/>
            <a:ext cx="5040560" cy="3360373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527-02E3-4E09-8FE0-3020BA3FA0F0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3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373162" y="2179376"/>
            <a:ext cx="2583214" cy="889584"/>
          </a:xfrm>
          <a:prstGeom prst="roundRect">
            <a:avLst/>
          </a:prstGeom>
          <a:solidFill>
            <a:srgbClr val="CCCCCC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Node1 provider</a:t>
            </a:r>
            <a:br>
              <a:rPr lang="en-US" altLang="zh-CN" dirty="0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HelloServiceImpl</a:t>
            </a:r>
            <a:endParaRPr lang="zh-CN" altLang="en-US" dirty="0">
              <a:solidFill>
                <a:srgbClr val="6698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64088" y="3331504"/>
            <a:ext cx="2583214" cy="889584"/>
          </a:xfrm>
          <a:prstGeom prst="roundRect">
            <a:avLst/>
          </a:prstGeom>
          <a:solidFill>
            <a:srgbClr val="CCCCCC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Node2 provider</a:t>
            </a:r>
            <a:br>
              <a:rPr lang="en-US" altLang="zh-CN" dirty="0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HelloServiceImpl</a:t>
            </a:r>
            <a:endParaRPr lang="zh-CN" altLang="en-US" dirty="0">
              <a:solidFill>
                <a:srgbClr val="6698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364088" y="4509120"/>
            <a:ext cx="2583214" cy="889584"/>
          </a:xfrm>
          <a:prstGeom prst="roundRect">
            <a:avLst/>
          </a:prstGeom>
          <a:solidFill>
            <a:srgbClr val="CCCCCC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Node3 provider</a:t>
            </a:r>
            <a:br>
              <a:rPr lang="en-US" altLang="zh-CN" dirty="0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HelloServiceImpl</a:t>
            </a:r>
            <a:endParaRPr lang="zh-CN" altLang="en-US" dirty="0">
              <a:solidFill>
                <a:srgbClr val="6698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64650" y="3429000"/>
            <a:ext cx="2583214" cy="889584"/>
          </a:xfrm>
          <a:prstGeom prst="roundRect">
            <a:avLst/>
          </a:prstGeom>
          <a:solidFill>
            <a:srgbClr val="CCCCCC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Clinet</a:t>
            </a:r>
            <a:r>
              <a:rPr lang="en-US" altLang="zh-CN" dirty="0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consumer</a:t>
            </a:r>
            <a:br>
              <a:rPr lang="en-US" altLang="zh-CN" dirty="0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dirty="0" err="1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HelloService</a:t>
            </a:r>
            <a:endParaRPr lang="zh-CN" altLang="en-US" dirty="0">
              <a:solidFill>
                <a:srgbClr val="6698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707904" y="3873792"/>
            <a:ext cx="122413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47356" y="3549859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endParaRPr lang="zh-CN" altLang="en-US" sz="2400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4650" y="6004087"/>
            <a:ext cx="1762021" cy="30523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9900"/>
                </a:solidFill>
              </a:defRPr>
            </a:lvl1pPr>
          </a:lstStyle>
          <a:p>
            <a:r>
              <a:rPr lang="en-US" altLang="zh-CN" dirty="0"/>
              <a:t>192.168.113.175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0299" y="6004087"/>
            <a:ext cx="1762021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9900"/>
                </a:solidFill>
              </a:rPr>
              <a:t>192.168.113.175</a:t>
            </a:r>
            <a:endParaRPr lang="zh-CN" altLang="en-US" dirty="0">
              <a:solidFill>
                <a:srgbClr val="FF99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319972" y="2132856"/>
            <a:ext cx="0" cy="338437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2ABD-F899-4005-981C-CAFAC3FEE8CD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49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第一步源码学习大纲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/>
              <a:t>consumer </a:t>
            </a:r>
            <a:r>
              <a:rPr lang="zh-CN" altLang="en-US" dirty="0" smtClean="0"/>
              <a:t>实例生成 </a:t>
            </a:r>
            <a:r>
              <a:rPr lang="en-US" altLang="zh-CN" dirty="0" err="1" smtClean="0"/>
              <a:t>dubbo:reference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en-US" altLang="zh-CN" dirty="0"/>
              <a:t>consumer </a:t>
            </a:r>
            <a:r>
              <a:rPr lang="zh-CN" altLang="en-US" dirty="0" smtClean="0"/>
              <a:t>服务调用调用</a:t>
            </a:r>
            <a:endParaRPr lang="en-US" altLang="zh-CN" dirty="0" smtClean="0"/>
          </a:p>
          <a:p>
            <a:r>
              <a:rPr lang="en-US" altLang="zh-CN" dirty="0" smtClean="0"/>
              <a:t>3. provider </a:t>
            </a:r>
            <a:r>
              <a:rPr lang="zh-CN" altLang="en-US" dirty="0" smtClean="0"/>
              <a:t>实例生成</a:t>
            </a:r>
            <a:endParaRPr lang="en-US" altLang="zh-CN" dirty="0" smtClean="0"/>
          </a:p>
          <a:p>
            <a:r>
              <a:rPr lang="en-US" altLang="zh-CN" dirty="0" smtClean="0"/>
              <a:t>4. provider </a:t>
            </a:r>
            <a:r>
              <a:rPr lang="zh-CN" altLang="en-US" dirty="0" smtClean="0"/>
              <a:t>服务提供过程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8D4C-E600-4E8E-B702-1991FB6DB9C6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consumer </a:t>
            </a:r>
            <a:r>
              <a:rPr lang="zh-CN" altLang="en-US" dirty="0"/>
              <a:t>实例生成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en-US" altLang="zh-CN" sz="1600" dirty="0">
                <a:solidFill>
                  <a:srgbClr val="3F5FBF"/>
                </a:solidFill>
                <a:latin typeface="Consolas"/>
              </a:rPr>
              <a:t>&lt;!-- </a:t>
            </a:r>
            <a:r>
              <a:rPr lang="zh-CN" altLang="en-US" sz="1600" dirty="0">
                <a:solidFill>
                  <a:srgbClr val="3F5FBF"/>
                </a:solidFill>
                <a:latin typeface="Consolas"/>
              </a:rPr>
              <a:t>生成远程服务代理，可以和本地</a:t>
            </a:r>
            <a:r>
              <a:rPr lang="en-US" altLang="zh-CN" sz="1600" dirty="0">
                <a:solidFill>
                  <a:srgbClr val="3F5FBF"/>
                </a:solidFill>
                <a:latin typeface="Consolas"/>
              </a:rPr>
              <a:t>bean</a:t>
            </a:r>
            <a:r>
              <a:rPr lang="zh-CN" altLang="en-US" sz="1600" dirty="0">
                <a:solidFill>
                  <a:srgbClr val="3F5FBF"/>
                </a:solidFill>
                <a:latin typeface="Consolas"/>
              </a:rPr>
              <a:t>一样使用</a:t>
            </a:r>
            <a:r>
              <a:rPr lang="en-US" altLang="zh-CN" sz="1600" dirty="0" err="1">
                <a:solidFill>
                  <a:srgbClr val="3F5FBF"/>
                </a:solidFill>
                <a:latin typeface="Consolas"/>
              </a:rPr>
              <a:t>demoService</a:t>
            </a:r>
            <a:r>
              <a:rPr lang="en-US" altLang="zh-CN" sz="1600" dirty="0">
                <a:solidFill>
                  <a:srgbClr val="3F5FBF"/>
                </a:solidFill>
                <a:latin typeface="Consolas"/>
              </a:rPr>
              <a:t> --&gt;</a:t>
            </a:r>
          </a:p>
          <a:p>
            <a:r>
              <a:rPr lang="en-US" altLang="zh-CN" sz="16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1600" dirty="0" err="1">
                <a:solidFill>
                  <a:srgbClr val="3F7F7F"/>
                </a:solidFill>
                <a:latin typeface="Consolas"/>
              </a:rPr>
              <a:t>dubbo:reference</a:t>
            </a:r>
            <a:r>
              <a:rPr lang="en-US" altLang="zh-CN" sz="16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zh-CN" sz="160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nsolas"/>
              </a:rPr>
              <a:t>helloService</a:t>
            </a:r>
            <a:r>
              <a:rPr lang="en-US" altLang="zh-CN" sz="16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1600" i="1" dirty="0">
                <a:solidFill>
                  <a:srgbClr val="7F007F"/>
                </a:solidFill>
                <a:latin typeface="Consolas"/>
              </a:rPr>
              <a:t>interface</a:t>
            </a:r>
            <a:r>
              <a:rPr lang="en-US" altLang="zh-CN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nsolas"/>
              </a:rPr>
              <a:t>org.simonme.dubbo.demo.provider.service.HelloService</a:t>
            </a:r>
            <a:r>
              <a:rPr lang="en-US" altLang="zh-C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600" i="1" dirty="0">
                <a:solidFill>
                  <a:srgbClr val="008080"/>
                </a:solidFill>
                <a:latin typeface="Consolas"/>
              </a:rPr>
              <a:t>/&gt;</a:t>
            </a:r>
            <a:endParaRPr lang="en-US" altLang="zh-CN" sz="1600" dirty="0" smtClean="0"/>
          </a:p>
          <a:p>
            <a:r>
              <a:rPr lang="zh-CN" altLang="en-US" dirty="0" smtClean="0"/>
              <a:t>入</a:t>
            </a:r>
            <a:r>
              <a:rPr lang="zh-CN" altLang="en-US" dirty="0"/>
              <a:t>口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dubbo:reference</a:t>
            </a:r>
            <a:endParaRPr lang="en-US" altLang="zh-CN" dirty="0" smtClean="0"/>
          </a:p>
          <a:p>
            <a:pPr lvl="2"/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DubboNamespaceHandler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DubboBeanDefinitionParser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C:\Users\chen.simon\AppData\Local\Temp\sa3wkanz.zq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47643"/>
            <a:ext cx="756285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F6AB-3691-433D-BBEF-24AA07226D91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5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对接</a:t>
            </a:r>
            <a:r>
              <a:rPr lang="en-US" altLang="zh-CN" dirty="0" smtClean="0"/>
              <a:t>spring</a:t>
            </a:r>
            <a:r>
              <a:rPr lang="zh-CN" altLang="en-US" dirty="0"/>
              <a:t>部分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DubboBeanDefinitionParser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zh-CN" altLang="en-US" dirty="0" smtClean="0"/>
              <a:t>自定义实现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BeanDefinitionParser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构建</a:t>
            </a:r>
            <a:r>
              <a:rPr lang="en-US" altLang="zh-CN" dirty="0" smtClean="0"/>
              <a:t>(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BeanDefinition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/>
              <a:t>beanClass:</a:t>
            </a:r>
            <a:r>
              <a:rPr lang="en-US" altLang="zh-CN" dirty="0" err="1"/>
              <a:t>ReferenceBean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dubbo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ReferenceBean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zh-CN" altLang="en-US" dirty="0"/>
              <a:t>实现</a:t>
            </a:r>
            <a:r>
              <a:rPr lang="en-US" altLang="zh-CN" dirty="0" err="1" smtClean="0"/>
              <a:t>FactoryBean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getObject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endParaRPr lang="en-US" altLang="zh-CN" dirty="0" smtClean="0"/>
          </a:p>
          <a:p>
            <a:pPr lvl="1"/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89A7-3DFC-4B6C-A6B9-303C865EBBAF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7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Proxy</a:t>
            </a:r>
            <a:r>
              <a:rPr lang="zh-CN" altLang="en-US" dirty="0" smtClean="0"/>
              <a:t>方式创建</a:t>
            </a:r>
            <a:r>
              <a:rPr lang="en-US" altLang="zh-CN" dirty="0" smtClean="0"/>
              <a:t>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 smtClean="0"/>
              <a:t>ReferenceConfig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createProxy</a:t>
            </a:r>
            <a:r>
              <a:rPr lang="en-US" altLang="zh-CN" dirty="0" smtClean="0"/>
              <a:t>()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/>
              </a:rPr>
              <a:t>创建服务代理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highlight>
                  <a:srgbClr val="DBEBCC"/>
                </a:highlight>
                <a:latin typeface="Consolas"/>
              </a:rPr>
              <a:t>return</a:t>
            </a:r>
            <a:r>
              <a:rPr lang="en-US" altLang="zh-CN" sz="1600" b="1" dirty="0" smtClean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(T) </a:t>
            </a:r>
            <a:r>
              <a:rPr lang="en-US" altLang="zh-CN" sz="1600" b="1" i="1" dirty="0" err="1">
                <a:solidFill>
                  <a:srgbClr val="0000C0"/>
                </a:solidFill>
                <a:highlight>
                  <a:srgbClr val="DBEBCC"/>
                </a:highlight>
                <a:latin typeface="Consolas"/>
              </a:rPr>
              <a:t>proxyFactory</a:t>
            </a:r>
            <a:r>
              <a:rPr lang="en-US" altLang="zh-CN" sz="1600" b="1" i="1" dirty="0" err="1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.getProxy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(</a:t>
            </a:r>
            <a:r>
              <a:rPr lang="en-US" altLang="zh-CN" sz="1600" b="1" i="1" dirty="0">
                <a:solidFill>
                  <a:srgbClr val="0000C0"/>
                </a:solidFill>
                <a:highlight>
                  <a:srgbClr val="DBEBCC"/>
                </a:highlight>
                <a:latin typeface="Consolas"/>
              </a:rPr>
              <a:t>invoker</a:t>
            </a:r>
            <a:r>
              <a:rPr lang="en-US" altLang="zh-CN" sz="1600" b="1" i="1" dirty="0" smtClean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);</a:t>
            </a:r>
            <a:br>
              <a:rPr lang="en-US" altLang="zh-CN" sz="1600" b="1" i="1" dirty="0" smtClean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</a:b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com.alibaba.dubbo.rpc.ProxyFactory$Adpative@5e59b96d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ProxyFactory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1600" i="1" dirty="0" err="1">
                <a:solidFill>
                  <a:srgbClr val="0000C0"/>
                </a:solidFill>
                <a:highlight>
                  <a:srgbClr val="F0D8A8"/>
                </a:highlight>
                <a:latin typeface="Consolas"/>
              </a:rPr>
              <a:t>proxyFactory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</a:t>
            </a:r>
            <a:r>
              <a:rPr lang="en-US" altLang="zh-CN" sz="16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ExtensionLoader.getExtensionLoader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ProxyFactory.</a:t>
            </a:r>
            <a:r>
              <a:rPr lang="en-US" altLang="zh-CN" sz="1600" b="1" i="1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class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).</a:t>
            </a:r>
            <a:r>
              <a:rPr lang="en-US" altLang="zh-CN" sz="1600" b="1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getAdaptiveExtension</a:t>
            </a:r>
            <a:r>
              <a:rPr lang="en-US" altLang="zh-CN" sz="1600" b="1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</a:p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E8F2FE"/>
                </a:highlight>
                <a:latin typeface="Consolas"/>
              </a:rPr>
              <a:t>扩展点机制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dirty="0" err="1" smtClean="0"/>
              <a:t>JavassistProxyFactory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getProxy</a:t>
            </a:r>
            <a:r>
              <a:rPr lang="en-US" altLang="zh-CN" dirty="0" smtClean="0"/>
              <a:t>(Invoker&lt;T</a:t>
            </a:r>
            <a:r>
              <a:rPr lang="en-US" altLang="zh-CN" dirty="0"/>
              <a:t>&gt;, Class&lt;?&gt;[])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0C37-80C1-4F97-AB88-25E36D6E4FA6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25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JavassistProxyFactory</a:t>
            </a:r>
            <a:r>
              <a:rPr lang="en-US" altLang="zh-CN" dirty="0" smtClean="0"/>
              <a:t> </a:t>
            </a:r>
            <a:r>
              <a:rPr lang="en-US" altLang="zh-CN" dirty="0" err="1"/>
              <a:t>getProxy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highlight>
                  <a:srgbClr val="C6DBAE"/>
                </a:highlight>
                <a:latin typeface="Consolas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 (T)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Proxy.</a:t>
            </a:r>
            <a:r>
              <a:rPr lang="en-US" altLang="zh-CN" sz="1600" b="1" i="1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getProxy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(interfaces).</a:t>
            </a:r>
            <a:r>
              <a:rPr lang="en-US" altLang="zh-CN" sz="1600" b="1" i="1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newInstance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(</a:t>
            </a:r>
            <a:r>
              <a:rPr lang="en-US" altLang="zh-CN" sz="1600" b="1" i="1" dirty="0">
                <a:solidFill>
                  <a:srgbClr val="7F0055"/>
                </a:solidFill>
                <a:highlight>
                  <a:srgbClr val="C6DBAE"/>
                </a:highlight>
                <a:latin typeface="Consolas"/>
              </a:rPr>
              <a:t>new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 </a:t>
            </a:r>
            <a:r>
              <a:rPr lang="en-US" altLang="zh-CN" sz="1600" b="1" i="1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InvokerInvocationHandler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(invoker</a:t>
            </a:r>
            <a:r>
              <a:rPr lang="en-US" altLang="zh-CN" sz="1600" b="1" i="1" dirty="0" smtClean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));</a:t>
            </a:r>
          </a:p>
          <a:p>
            <a:r>
              <a:rPr lang="en-US" altLang="zh-CN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com.alibaba.dubbo.common.bytecode.Proxy</a:t>
            </a:r>
            <a:r>
              <a:rPr lang="en-US" altLang="zh-CN" sz="16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;</a:t>
            </a:r>
          </a:p>
          <a:p>
            <a:r>
              <a:rPr lang="zh-CN" altLang="en-US" sz="2400" dirty="0"/>
              <a:t>先跟</a:t>
            </a:r>
            <a:r>
              <a:rPr lang="zh-CN" altLang="en-US" sz="2400" dirty="0" smtClean="0"/>
              <a:t>据</a:t>
            </a:r>
            <a:r>
              <a:rPr lang="en-US" altLang="zh-CN" sz="2400" dirty="0" smtClean="0"/>
              <a:t>interfaces</a:t>
            </a:r>
            <a:r>
              <a:rPr lang="zh-CN" altLang="en-US" sz="2400" dirty="0" smtClean="0"/>
              <a:t>构建</a:t>
            </a:r>
            <a:r>
              <a:rPr lang="en-US" altLang="zh-CN" sz="2400" dirty="0" smtClean="0"/>
              <a:t>proxy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Proxy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，再用</a:t>
            </a:r>
            <a:r>
              <a:rPr lang="en-US" altLang="zh-CN" sz="2400" dirty="0" smtClean="0"/>
              <a:t>Proxy</a:t>
            </a:r>
            <a:r>
              <a:rPr lang="zh-CN" altLang="en-US" sz="2400" dirty="0" smtClean="0"/>
              <a:t>的</a:t>
            </a:r>
            <a:r>
              <a:rPr lang="zh-CN" altLang="en-US" sz="2400" dirty="0" smtClean="0"/>
              <a:t>实例调用其</a:t>
            </a:r>
            <a:r>
              <a:rPr lang="en-US" altLang="zh-CN" sz="2400" dirty="0" err="1" smtClean="0"/>
              <a:t>newInstance</a:t>
            </a:r>
            <a:r>
              <a:rPr lang="zh-CN" altLang="en-US" sz="2400" dirty="0" smtClean="0"/>
              <a:t>方法创建</a:t>
            </a:r>
            <a:r>
              <a:rPr lang="en-US" altLang="zh-CN" sz="2400" dirty="0" smtClean="0"/>
              <a:t>proxy</a:t>
            </a:r>
            <a:r>
              <a:rPr lang="zh-CN" altLang="en-US" sz="2400" dirty="0" smtClean="0"/>
              <a:t>实例</a:t>
            </a:r>
            <a:endParaRPr lang="en-US" altLang="zh-CN" sz="2400" dirty="0" smtClean="0"/>
          </a:p>
          <a:p>
            <a:r>
              <a:rPr lang="zh-CN" altLang="en-US" sz="2400" dirty="0" smtClean="0"/>
              <a:t>上面一句有点绕：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proxy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是相当于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bean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Proxy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相当于构建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bean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的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builder</a:t>
            </a:r>
            <a:r>
              <a:rPr lang="zh-CN" altLang="en-US" sz="2400" dirty="0" smtClean="0"/>
              <a:t>，此处命名不是很友好，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仅靠大小写区分</a:t>
            </a: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400" dirty="0" smtClean="0"/>
              <a:t>Proxy</a:t>
            </a:r>
            <a:r>
              <a:rPr lang="zh-CN" altLang="en-US" sz="2400" dirty="0" smtClean="0"/>
              <a:t>实例会做</a:t>
            </a:r>
            <a:r>
              <a:rPr lang="en-US" altLang="zh-CN" sz="2400" dirty="0" smtClean="0"/>
              <a:t>cache </a:t>
            </a:r>
            <a:r>
              <a:rPr lang="en-US" altLang="zh-CN" sz="2400" i="1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ProxyCacheMap</a:t>
            </a:r>
            <a:endParaRPr lang="en-US" altLang="zh-CN" sz="2400" i="1" dirty="0" smtClean="0">
              <a:solidFill>
                <a:srgbClr val="0000C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US" altLang="zh-CN" sz="2400" dirty="0"/>
              <a:t>Proxy</a:t>
            </a:r>
            <a:r>
              <a:rPr lang="zh-CN" altLang="en-US" sz="2400" dirty="0"/>
              <a:t>实例的命名是</a:t>
            </a:r>
            <a:r>
              <a:rPr lang="en-US" altLang="zh-CN" sz="2400" dirty="0"/>
              <a:t>proxy</a:t>
            </a:r>
            <a:r>
              <a:rPr lang="zh-CN" altLang="en-US" sz="2400" dirty="0"/>
              <a:t>后加一个整数  整数是通过</a:t>
            </a:r>
            <a:r>
              <a:rPr lang="en-US" altLang="zh-CN" sz="2400" dirty="0"/>
              <a:t>PROXY_CLASS_COUNTER </a:t>
            </a:r>
            <a:r>
              <a:rPr lang="zh-CN" altLang="en-US" sz="2400" dirty="0"/>
              <a:t>这个</a:t>
            </a:r>
            <a:r>
              <a:rPr lang="en-US" altLang="zh-CN" sz="2400" dirty="0" err="1"/>
              <a:t>AtomicLong</a:t>
            </a:r>
            <a:r>
              <a:rPr lang="zh-CN" altLang="en-US" sz="2400" dirty="0"/>
              <a:t>维护</a:t>
            </a:r>
            <a:endParaRPr lang="en-US" altLang="zh-CN" sz="2400" dirty="0"/>
          </a:p>
          <a:p>
            <a:r>
              <a:rPr lang="zh-CN" altLang="en-US" sz="2400" dirty="0" smtClean="0"/>
              <a:t>此处</a:t>
            </a:r>
            <a:r>
              <a:rPr lang="en-US" altLang="zh-CN" sz="2400" dirty="0" smtClean="0"/>
              <a:t>interfaces</a:t>
            </a:r>
            <a:r>
              <a:rPr lang="zh-CN" altLang="en-US" sz="2400" dirty="0" smtClean="0"/>
              <a:t>已经自动加入</a:t>
            </a:r>
            <a:r>
              <a:rPr lang="en-US" altLang="zh-CN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EchoService</a:t>
            </a:r>
            <a:endParaRPr lang="en-US" altLang="zh-CN" sz="2400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5829-ABFE-44E7-84F7-EE7D600A23F2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4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on-001">
  <a:themeElements>
    <a:clrScheme name="simon的主题颜色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500</Words>
  <Application>Microsoft Office PowerPoint</Application>
  <PresentationFormat>全屏显示(4:3)</PresentationFormat>
  <Paragraphs>142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simon-001</vt:lpstr>
      <vt:lpstr>Dubbo源码学习</vt:lpstr>
      <vt:lpstr>读源码前先会用</vt:lpstr>
      <vt:lpstr>dubbo架构</vt:lpstr>
      <vt:lpstr>Demo结构</vt:lpstr>
      <vt:lpstr>第一步源码学习大纲</vt:lpstr>
      <vt:lpstr>consumer 实例生成</vt:lpstr>
      <vt:lpstr>对接spring部分 </vt:lpstr>
      <vt:lpstr>Proxy方式创建bean</vt:lpstr>
      <vt:lpstr>JavassistProxyFactory getProxy</vt:lpstr>
      <vt:lpstr>proxy line203 ccp结构1</vt:lpstr>
      <vt:lpstr>proxy line203 ccp结构2</vt:lpstr>
      <vt:lpstr>Proxy line214 ccm结构</vt:lpstr>
      <vt:lpstr>ClassGenerator</vt:lpstr>
      <vt:lpstr>HelloService实例真正创建完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chen.simon</dc:creator>
  <cp:lastModifiedBy>chen.simon</cp:lastModifiedBy>
  <cp:revision>131</cp:revision>
  <dcterms:created xsi:type="dcterms:W3CDTF">2016-09-02T07:08:06Z</dcterms:created>
  <dcterms:modified xsi:type="dcterms:W3CDTF">2016-09-03T10:19:02Z</dcterms:modified>
</cp:coreProperties>
</file>