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9" r:id="rId4"/>
    <p:sldId id="259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0650" y="2070861"/>
            <a:ext cx="4330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1603121"/>
            <a:ext cx="8544560" cy="4678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31624"/>
            <a:ext cx="3104515" cy="825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Single </a:t>
            </a: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Page</a:t>
            </a:r>
            <a:r>
              <a:rPr sz="2400" spc="-1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spc="-10" dirty="0">
                <a:latin typeface="Carlito"/>
                <a:cs typeface="Carlito"/>
              </a:rPr>
              <a:t>Introduction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7325" y="1429638"/>
            <a:ext cx="7972425" cy="4806315"/>
            <a:chOff x="187325" y="1429638"/>
            <a:chExt cx="7972425" cy="4806315"/>
          </a:xfrm>
        </p:grpSpPr>
        <p:sp>
          <p:nvSpPr>
            <p:cNvPr id="6" name="object 6"/>
            <p:cNvSpPr/>
            <p:nvPr/>
          </p:nvSpPr>
          <p:spPr>
            <a:xfrm>
              <a:off x="200025" y="1442338"/>
              <a:ext cx="5757418" cy="2861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3675" y="1435988"/>
              <a:ext cx="5770245" cy="2874645"/>
            </a:xfrm>
            <a:custGeom>
              <a:avLst/>
              <a:gdLst/>
              <a:ahLst/>
              <a:cxnLst/>
              <a:rect l="l" t="t" r="r" b="b"/>
              <a:pathLst>
                <a:path w="5770245" h="2874645">
                  <a:moveTo>
                    <a:pt x="0" y="2874391"/>
                  </a:moveTo>
                  <a:lnTo>
                    <a:pt x="5770118" y="2874391"/>
                  </a:lnTo>
                  <a:lnTo>
                    <a:pt x="5770118" y="0"/>
                  </a:lnTo>
                  <a:lnTo>
                    <a:pt x="0" y="0"/>
                  </a:lnTo>
                  <a:lnTo>
                    <a:pt x="0" y="287439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0227" y="3238474"/>
              <a:ext cx="5306314" cy="2984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3877" y="3232124"/>
              <a:ext cx="5319395" cy="2997835"/>
            </a:xfrm>
            <a:custGeom>
              <a:avLst/>
              <a:gdLst/>
              <a:ahLst/>
              <a:cxnLst/>
              <a:rect l="l" t="t" r="r" b="b"/>
              <a:pathLst>
                <a:path w="5319395" h="2997835">
                  <a:moveTo>
                    <a:pt x="0" y="2997454"/>
                  </a:moveTo>
                  <a:lnTo>
                    <a:pt x="5319014" y="2997454"/>
                  </a:lnTo>
                  <a:lnTo>
                    <a:pt x="5319014" y="0"/>
                  </a:lnTo>
                  <a:lnTo>
                    <a:pt x="0" y="0"/>
                  </a:lnTo>
                  <a:lnTo>
                    <a:pt x="0" y="299745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31624"/>
            <a:ext cx="4535170" cy="825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solidFill>
                  <a:srgbClr val="2E5496"/>
                </a:solidFill>
                <a:latin typeface="Carlito"/>
                <a:cs typeface="Carlito"/>
              </a:rPr>
              <a:t>Asynchronous</a:t>
            </a:r>
            <a:r>
              <a:rPr sz="2400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5496"/>
                </a:solidFill>
                <a:latin typeface="Carlito"/>
                <a:cs typeface="Carlito"/>
              </a:rPr>
              <a:t>Communication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Carlito"/>
                <a:cs typeface="Carlito"/>
              </a:rPr>
              <a:t>XHR object </a:t>
            </a:r>
            <a:r>
              <a:rPr sz="2400" spc="-5" dirty="0">
                <a:latin typeface="Carlito"/>
                <a:cs typeface="Carlito"/>
              </a:rPr>
              <a:t>properties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650" y="1603121"/>
          <a:ext cx="8524875" cy="4671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254">
                <a:tc gridSpan="2"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4601210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Properties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readyState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76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Integer indicating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state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request,</a:t>
                      </a:r>
                      <a:r>
                        <a:rPr sz="18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either: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(uninitialized)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7810" indent="-167005">
                        <a:lnSpc>
                          <a:spcPct val="100000"/>
                        </a:lnSpc>
                        <a:buAutoNum type="arabicPlain"/>
                        <a:tabLst>
                          <a:tab pos="258445" algn="l"/>
                        </a:tabLst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(loading)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7810" indent="-167005">
                        <a:lnSpc>
                          <a:spcPct val="100000"/>
                        </a:lnSpc>
                        <a:buAutoNum type="arabicPlain"/>
                        <a:tabLst>
                          <a:tab pos="258445" algn="l"/>
                        </a:tabLst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(response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headers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received)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 marR="3594735">
                        <a:lnSpc>
                          <a:spcPct val="100000"/>
                        </a:lnSpc>
                        <a:buAutoNum type="arabicPlain"/>
                        <a:tabLst>
                          <a:tab pos="258445" algn="l"/>
                        </a:tabLst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(some response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body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received)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(request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complete)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status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HTTP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returned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server (e.g.,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200, 404,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etc.)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responseText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62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response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server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(responseType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property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set 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“text”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responseXML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56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representing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server’s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response parsed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XML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(responseType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property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“document”)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response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79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response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received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((responseType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property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“blob”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“json”)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231624"/>
            <a:ext cx="8496935" cy="5973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70"/>
              </a:spcBef>
            </a:pPr>
            <a:r>
              <a:rPr sz="2400" b="1" dirty="0">
                <a:solidFill>
                  <a:srgbClr val="2E5496"/>
                </a:solidFill>
                <a:latin typeface="Carlito"/>
                <a:cs typeface="Carlito"/>
              </a:rPr>
              <a:t>Single </a:t>
            </a:r>
            <a:r>
              <a:rPr sz="2400" b="1" spc="-20" dirty="0">
                <a:solidFill>
                  <a:srgbClr val="2E5496"/>
                </a:solidFill>
                <a:latin typeface="Carlito"/>
                <a:cs typeface="Carlito"/>
              </a:rPr>
              <a:t>Page</a:t>
            </a:r>
            <a:r>
              <a:rPr sz="2400" b="1" spc="-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Carlito"/>
                <a:cs typeface="Carlito"/>
              </a:rPr>
              <a:t>Applications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solidFill>
                  <a:srgbClr val="C55A11"/>
                </a:solidFill>
                <a:latin typeface="Carlito"/>
                <a:cs typeface="Carlito"/>
              </a:rPr>
              <a:t>Introduction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Carlito"/>
              <a:cs typeface="Carlito"/>
            </a:endParaRPr>
          </a:p>
          <a:p>
            <a:pPr marL="443865" marR="5080" indent="-346075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spc="-105" dirty="0">
                <a:latin typeface="Arial"/>
                <a:cs typeface="Arial"/>
              </a:rPr>
              <a:t>Instead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method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browser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loading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entire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65" dirty="0">
                <a:latin typeface="Arial"/>
                <a:cs typeface="Arial"/>
              </a:rPr>
              <a:t>pages,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single-page </a:t>
            </a:r>
            <a:r>
              <a:rPr sz="2400" spc="-65" dirty="0">
                <a:latin typeface="Arial"/>
                <a:cs typeface="Arial"/>
              </a:rPr>
              <a:t>application </a:t>
            </a:r>
            <a:r>
              <a:rPr sz="2400" spc="-285" dirty="0">
                <a:latin typeface="Arial"/>
                <a:cs typeface="Arial"/>
              </a:rPr>
              <a:t>(SPA) </a:t>
            </a:r>
            <a:r>
              <a:rPr sz="2400" spc="-70" dirty="0">
                <a:latin typeface="Arial"/>
                <a:cs typeface="Arial"/>
              </a:rPr>
              <a:t>interacts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web  </a:t>
            </a:r>
            <a:r>
              <a:rPr sz="2400" spc="-85" dirty="0">
                <a:latin typeface="Arial"/>
                <a:cs typeface="Arial"/>
              </a:rPr>
              <a:t>browser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dynamically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rewriting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current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web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web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server</a:t>
            </a:r>
            <a:endParaRPr sz="2400" dirty="0">
              <a:latin typeface="Arial"/>
              <a:cs typeface="Arial"/>
            </a:endParaRPr>
          </a:p>
          <a:p>
            <a:pPr marL="443865" marR="675640" indent="-346075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400" spc="-180" dirty="0">
                <a:latin typeface="Arial"/>
                <a:cs typeface="Arial"/>
              </a:rPr>
              <a:t>Resources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dynamically </a:t>
            </a:r>
            <a:r>
              <a:rPr sz="2400" spc="-90" dirty="0">
                <a:latin typeface="Arial"/>
                <a:cs typeface="Arial"/>
              </a:rPr>
              <a:t>loaded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added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page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160" dirty="0">
                <a:latin typeface="Arial"/>
                <a:cs typeface="Arial"/>
              </a:rPr>
              <a:t>necessary, </a:t>
            </a:r>
            <a:r>
              <a:rPr sz="2400" spc="-100" dirty="0">
                <a:latin typeface="Arial"/>
                <a:cs typeface="Arial"/>
              </a:rPr>
              <a:t>usually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response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actions</a:t>
            </a:r>
            <a:endParaRPr sz="2400" dirty="0">
              <a:latin typeface="Arial"/>
              <a:cs typeface="Arial"/>
            </a:endParaRPr>
          </a:p>
          <a:p>
            <a:pPr marL="443865" marR="106045" indent="-346075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page </a:t>
            </a:r>
            <a:r>
              <a:rPr sz="2400" spc="-140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75" dirty="0">
                <a:latin typeface="Arial"/>
                <a:cs typeface="Arial"/>
              </a:rPr>
              <a:t>reload </a:t>
            </a: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145" dirty="0">
                <a:latin typeface="Arial"/>
                <a:cs typeface="Arial"/>
              </a:rPr>
              <a:t>any </a:t>
            </a:r>
            <a:r>
              <a:rPr sz="2400" spc="-25" dirty="0">
                <a:latin typeface="Arial"/>
                <a:cs typeface="Arial"/>
              </a:rPr>
              <a:t>point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lang="en-IN" sz="2400" spc="-5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40" dirty="0">
                <a:latin typeface="Arial"/>
                <a:cs typeface="Arial"/>
              </a:rPr>
              <a:t>process, </a:t>
            </a:r>
            <a:r>
              <a:rPr sz="2400" spc="-40" dirty="0">
                <a:latin typeface="Arial"/>
                <a:cs typeface="Arial"/>
              </a:rPr>
              <a:t>nor </a:t>
            </a:r>
            <a:r>
              <a:rPr sz="2400" spc="-145" dirty="0">
                <a:latin typeface="Arial"/>
                <a:cs typeface="Arial"/>
              </a:rPr>
              <a:t>does </a:t>
            </a:r>
            <a:r>
              <a:rPr sz="2400" spc="75" dirty="0">
                <a:latin typeface="Arial"/>
                <a:cs typeface="Arial"/>
              </a:rPr>
              <a:t>it  </a:t>
            </a:r>
            <a:r>
              <a:rPr sz="2400" spc="-70" dirty="0">
                <a:latin typeface="Arial"/>
                <a:cs typeface="Arial"/>
              </a:rPr>
              <a:t>transfer </a:t>
            </a:r>
            <a:r>
              <a:rPr sz="2400" spc="-45" dirty="0">
                <a:latin typeface="Arial"/>
                <a:cs typeface="Arial"/>
              </a:rPr>
              <a:t>control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another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2500" dirty="0">
              <a:latin typeface="Arial"/>
              <a:cs typeface="Arial"/>
            </a:endParaRPr>
          </a:p>
          <a:p>
            <a:pPr marL="443865" indent="-346710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400" spc="-24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built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using</a:t>
            </a:r>
            <a:endParaRPr sz="2400" dirty="0">
              <a:latin typeface="Arial"/>
              <a:cs typeface="Arial"/>
            </a:endParaRPr>
          </a:p>
          <a:p>
            <a:pPr marL="901700" lvl="1" indent="-347345">
              <a:lnSpc>
                <a:spcPct val="100000"/>
              </a:lnSpc>
              <a:buChar char="-"/>
              <a:tabLst>
                <a:tab pos="901065" algn="l"/>
                <a:tab pos="902335" algn="l"/>
              </a:tabLst>
            </a:pPr>
            <a:r>
              <a:rPr sz="2400" spc="-310" dirty="0">
                <a:latin typeface="Arial"/>
                <a:cs typeface="Arial"/>
              </a:rPr>
              <a:t>AJAX</a:t>
            </a:r>
            <a:endParaRPr sz="2400" dirty="0">
              <a:latin typeface="Arial"/>
              <a:cs typeface="Arial"/>
            </a:endParaRPr>
          </a:p>
          <a:p>
            <a:pPr marL="901700" lvl="1" indent="-347345">
              <a:lnSpc>
                <a:spcPct val="100000"/>
              </a:lnSpc>
              <a:buChar char="-"/>
              <a:tabLst>
                <a:tab pos="901065" algn="l"/>
                <a:tab pos="902335" algn="l"/>
              </a:tabLst>
            </a:pPr>
            <a:r>
              <a:rPr sz="2400" spc="-130" dirty="0">
                <a:latin typeface="Arial"/>
                <a:cs typeface="Arial"/>
              </a:rPr>
              <a:t>Frameworks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229" dirty="0">
                <a:latin typeface="Arial"/>
                <a:cs typeface="Arial"/>
              </a:rPr>
              <a:t>ReactJS,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AngularJS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4E1C5-CB39-4975-843D-FC21A9754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231624"/>
            <a:ext cx="8529320" cy="5973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70"/>
              </a:spcBef>
            </a:pPr>
            <a:r>
              <a:rPr sz="2400" b="1" spc="-10" dirty="0">
                <a:solidFill>
                  <a:srgbClr val="2E5496"/>
                </a:solidFill>
                <a:latin typeface="Carlito"/>
                <a:cs typeface="Carlito"/>
              </a:rPr>
              <a:t>Asynchronous</a:t>
            </a:r>
            <a:r>
              <a:rPr sz="24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rlito"/>
                <a:cs typeface="Carlito"/>
              </a:rPr>
              <a:t>Communication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solidFill>
                  <a:srgbClr val="C55A11"/>
                </a:solidFill>
                <a:latin typeface="Carlito"/>
                <a:cs typeface="Carlito"/>
              </a:rPr>
              <a:t>AJAX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rlito"/>
              <a:cs typeface="Carlito"/>
            </a:endParaRPr>
          </a:p>
          <a:p>
            <a:pPr marL="443865" marR="5080" indent="-346075" algn="just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2400" spc="-80" dirty="0">
                <a:latin typeface="Arial"/>
                <a:cs typeface="Arial"/>
              </a:rPr>
              <a:t>Traditional </a:t>
            </a:r>
            <a:r>
              <a:rPr sz="2400" spc="-90" dirty="0">
                <a:latin typeface="Arial"/>
                <a:cs typeface="Arial"/>
              </a:rPr>
              <a:t>web </a:t>
            </a:r>
            <a:r>
              <a:rPr sz="2400" spc="-80" dirty="0">
                <a:latin typeface="Arial"/>
                <a:cs typeface="Arial"/>
              </a:rPr>
              <a:t>applications, upon </a:t>
            </a:r>
            <a:r>
              <a:rPr sz="2400" spc="-85" dirty="0">
                <a:latin typeface="Arial"/>
                <a:cs typeface="Arial"/>
              </a:rPr>
              <a:t>request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90" dirty="0">
                <a:latin typeface="Arial"/>
                <a:cs typeface="Arial"/>
              </a:rPr>
              <a:t>clicking 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link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55" dirty="0">
                <a:latin typeface="Arial"/>
                <a:cs typeface="Arial"/>
              </a:rPr>
              <a:t>submitting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form,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65" dirty="0">
                <a:latin typeface="Arial"/>
                <a:cs typeface="Arial"/>
              </a:rPr>
              <a:t>page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loaded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90" dirty="0">
                <a:latin typeface="Arial"/>
                <a:cs typeface="Arial"/>
              </a:rPr>
              <a:t>requested  </a:t>
            </a:r>
            <a:r>
              <a:rPr sz="2400" spc="-12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443865" marR="302260" indent="-346075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444500" algn="l"/>
              </a:tabLst>
            </a:pPr>
            <a:r>
              <a:rPr sz="2400" spc="-130" dirty="0">
                <a:latin typeface="Arial"/>
                <a:cs typeface="Arial"/>
              </a:rPr>
              <a:t>Asynchronous </a:t>
            </a:r>
            <a:r>
              <a:rPr sz="2400" spc="-80" dirty="0">
                <a:latin typeface="Arial"/>
                <a:cs typeface="Arial"/>
              </a:rPr>
              <a:t>applications, upon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65" dirty="0">
                <a:latin typeface="Arial"/>
                <a:cs typeface="Arial"/>
              </a:rPr>
              <a:t>action, </a:t>
            </a:r>
            <a:r>
              <a:rPr sz="2400" spc="-110" dirty="0">
                <a:latin typeface="Arial"/>
                <a:cs typeface="Arial"/>
              </a:rPr>
              <a:t>updates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part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page </a:t>
            </a:r>
            <a:r>
              <a:rPr sz="2400" spc="5" dirty="0">
                <a:latin typeface="Arial"/>
                <a:cs typeface="Arial"/>
              </a:rPr>
              <a:t>without </a:t>
            </a:r>
            <a:r>
              <a:rPr sz="2400" spc="-80" dirty="0">
                <a:latin typeface="Arial"/>
                <a:cs typeface="Arial"/>
              </a:rPr>
              <a:t>reloading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entire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43865" indent="-346710" algn="just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2400" spc="-130" dirty="0">
                <a:latin typeface="Arial"/>
                <a:cs typeface="Arial"/>
              </a:rPr>
              <a:t>Approaches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901700" lvl="1" indent="-347345" algn="just">
              <a:lnSpc>
                <a:spcPct val="100000"/>
              </a:lnSpc>
              <a:buChar char="-"/>
              <a:tabLst>
                <a:tab pos="902335" algn="l"/>
              </a:tabLst>
            </a:pPr>
            <a:r>
              <a:rPr sz="2400" spc="-100" dirty="0">
                <a:latin typeface="Arial"/>
                <a:cs typeface="Arial"/>
              </a:rPr>
              <a:t>Setting </a:t>
            </a:r>
            <a:r>
              <a:rPr sz="2400" spc="-155" dirty="0">
                <a:latin typeface="Arial"/>
                <a:cs typeface="Arial"/>
              </a:rPr>
              <a:t>src </a:t>
            </a:r>
            <a:r>
              <a:rPr sz="2400" spc="-45" dirty="0">
                <a:latin typeface="Arial"/>
                <a:cs typeface="Arial"/>
              </a:rPr>
              <a:t>property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iFrame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90" dirty="0">
                <a:latin typeface="Arial"/>
                <a:cs typeface="Arial"/>
              </a:rPr>
              <a:t>img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901700" marR="672465" lvl="1" indent="-346710" algn="just">
              <a:lnSpc>
                <a:spcPct val="100000"/>
              </a:lnSpc>
              <a:buChar char="-"/>
              <a:tabLst>
                <a:tab pos="902335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95" dirty="0">
                <a:latin typeface="Arial"/>
                <a:cs typeface="Arial"/>
              </a:rPr>
              <a:t>elegant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complete </a:t>
            </a:r>
            <a:r>
              <a:rPr sz="2400" spc="-110" dirty="0">
                <a:latin typeface="Arial"/>
                <a:cs typeface="Arial"/>
              </a:rPr>
              <a:t>approach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7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45" dirty="0">
                <a:latin typeface="Arial"/>
                <a:cs typeface="Arial"/>
              </a:rPr>
              <a:t>XHR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130" dirty="0">
                <a:latin typeface="Arial"/>
                <a:cs typeface="Arial"/>
              </a:rPr>
              <a:t>XMLHttpRequest</a:t>
            </a:r>
            <a:r>
              <a:rPr sz="2400" spc="3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2500">
              <a:latin typeface="Arial"/>
              <a:cs typeface="Arial"/>
            </a:endParaRPr>
          </a:p>
          <a:p>
            <a:pPr marL="443865" indent="-34671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444500" algn="l"/>
              </a:tabLst>
            </a:pPr>
            <a:r>
              <a:rPr sz="2400" spc="-105" dirty="0">
                <a:latin typeface="Arial"/>
                <a:cs typeface="Arial"/>
              </a:rPr>
              <a:t>First </a:t>
            </a:r>
            <a:r>
              <a:rPr sz="2400" spc="-95" dirty="0">
                <a:latin typeface="Arial"/>
                <a:cs typeface="Arial"/>
              </a:rPr>
              <a:t>create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345" dirty="0">
                <a:latin typeface="Arial"/>
                <a:cs typeface="Arial"/>
              </a:rPr>
              <a:t>XHR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ct val="100000"/>
              </a:lnSpc>
            </a:pPr>
            <a:r>
              <a:rPr sz="2400" b="1" spc="-15" dirty="0">
                <a:latin typeface="Carlito"/>
                <a:cs typeface="Carlito"/>
              </a:rPr>
              <a:t>var </a:t>
            </a:r>
            <a:r>
              <a:rPr sz="2400" b="1" spc="-5" dirty="0">
                <a:latin typeface="Carlito"/>
                <a:cs typeface="Carlito"/>
              </a:rPr>
              <a:t>xhr </a:t>
            </a:r>
            <a:r>
              <a:rPr sz="2400" b="1" dirty="0">
                <a:latin typeface="Carlito"/>
                <a:cs typeface="Carlito"/>
              </a:rPr>
              <a:t>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XMLHttpRequest();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FBBAB-681F-4997-8115-87C839E5D91F}"/>
              </a:ext>
            </a:extLst>
          </p:cNvPr>
          <p:cNvSpPr txBox="1"/>
          <p:nvPr/>
        </p:nvSpPr>
        <p:spPr>
          <a:xfrm>
            <a:off x="304800" y="18288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XMLHttpRequest</a:t>
            </a:r>
            <a:r>
              <a:rPr lang="en-US" sz="2400" dirty="0"/>
              <a:t> (XHR) is an API that can be used by JavaScript, JScript, VBScript, and other web browser scripting languages to transfer and manipulate XML data to and from a webserver using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HTTP</a:t>
            </a:r>
            <a:r>
              <a:rPr lang="en-US" sz="2400" dirty="0"/>
              <a:t>, establishing an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independent connection </a:t>
            </a:r>
            <a:r>
              <a:rPr lang="en-US" sz="2400" dirty="0"/>
              <a:t>channel between a webpage's Client-Side and Server-Side.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97E96-2112-4E62-A740-6F4F2DCBE912}"/>
              </a:ext>
            </a:extLst>
          </p:cNvPr>
          <p:cNvSpPr txBox="1"/>
          <p:nvPr/>
        </p:nvSpPr>
        <p:spPr>
          <a:xfrm>
            <a:off x="381000" y="5334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 - XHR</a:t>
            </a:r>
          </a:p>
        </p:txBody>
      </p:sp>
    </p:spTree>
    <p:extLst>
      <p:ext uri="{BB962C8B-B14F-4D97-AF65-F5344CB8AC3E}">
        <p14:creationId xmlns:p14="http://schemas.microsoft.com/office/powerpoint/2010/main" val="1780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D2097-7029-49DF-B12A-AE24B95B0D3A}"/>
              </a:ext>
            </a:extLst>
          </p:cNvPr>
          <p:cNvSpPr txBox="1"/>
          <p:nvPr/>
        </p:nvSpPr>
        <p:spPr>
          <a:xfrm>
            <a:off x="304800" y="457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80D3-63FD-4585-A091-E009D120CA1B}"/>
              </a:ext>
            </a:extLst>
          </p:cNvPr>
          <p:cNvSpPr txBox="1"/>
          <p:nvPr/>
        </p:nvSpPr>
        <p:spPr>
          <a:xfrm>
            <a:off x="609600" y="1752600"/>
            <a:ext cx="967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open( method, URL )</a:t>
            </a:r>
          </a:p>
          <a:p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open( method, URL, async )</a:t>
            </a:r>
          </a:p>
          <a:p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open( method, URL, async, </a:t>
            </a:r>
            <a:r>
              <a:rPr lang="en-US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</a:p>
          <a:p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open( method, URL, async, </a:t>
            </a:r>
            <a:r>
              <a:rPr lang="en-US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userName</a:t>
            </a:r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password )</a:t>
            </a:r>
          </a:p>
          <a:p>
            <a:endParaRPr lang="en-US" dirty="0"/>
          </a:p>
          <a:p>
            <a:r>
              <a:rPr lang="en-US" dirty="0"/>
              <a:t>Specifies the method, URL, and other optional attributes of a request.</a:t>
            </a:r>
          </a:p>
          <a:p>
            <a:endParaRPr lang="en-US" dirty="0"/>
          </a:p>
          <a:p>
            <a:r>
              <a:rPr lang="en-US" dirty="0"/>
              <a:t>The method parameter can have a value of "GET", "POST", or "HEAD</a:t>
            </a:r>
          </a:p>
          <a:p>
            <a:r>
              <a:rPr lang="en-US" dirty="0"/>
              <a:t>The "async" parameter specifies whether the request should be handled asynchronously or not. "</a:t>
            </a:r>
            <a:r>
              <a:rPr lang="en-US" b="1" dirty="0"/>
              <a:t>true</a:t>
            </a:r>
            <a:r>
              <a:rPr lang="en-US" dirty="0"/>
              <a:t>" means that the script processing carries on after the send() method without waiting for a response, and "</a:t>
            </a:r>
            <a:r>
              <a:rPr lang="en-US" b="1" dirty="0"/>
              <a:t>false</a:t>
            </a:r>
            <a:r>
              <a:rPr lang="en-US" dirty="0"/>
              <a:t>" means that the script waits for a response before continuing script processing.</a:t>
            </a:r>
          </a:p>
          <a:p>
            <a:endParaRPr lang="en-US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send( content ) - Sends the request.</a:t>
            </a:r>
            <a:endParaRPr lang="en-IN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28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59CE6-5B9B-4764-9949-F33305589890}"/>
              </a:ext>
            </a:extLst>
          </p:cNvPr>
          <p:cNvSpPr txBox="1"/>
          <p:nvPr/>
        </p:nvSpPr>
        <p:spPr>
          <a:xfrm>
            <a:off x="381000" y="457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12E73-DA40-4D31-90B9-9C5C3C0829A6}"/>
              </a:ext>
            </a:extLst>
          </p:cNvPr>
          <p:cNvSpPr txBox="1"/>
          <p:nvPr/>
        </p:nvSpPr>
        <p:spPr>
          <a:xfrm>
            <a:off x="685800" y="16002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Onreadystatechange</a:t>
            </a:r>
            <a:r>
              <a:rPr lang="en-US" sz="2400" dirty="0"/>
              <a:t> - An event handler for an event that fires at every state change.</a:t>
            </a:r>
          </a:p>
          <a:p>
            <a:pPr algn="just"/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readyState</a:t>
            </a:r>
            <a:r>
              <a:rPr lang="en-US" sz="2400" dirty="0"/>
              <a:t> - The </a:t>
            </a:r>
            <a:r>
              <a:rPr lang="en-US" sz="2400" dirty="0" err="1"/>
              <a:t>readyState</a:t>
            </a:r>
            <a:r>
              <a:rPr lang="en-US" sz="2400" dirty="0"/>
              <a:t> property defines the current state of the </a:t>
            </a:r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XMLHttpRequest</a:t>
            </a:r>
            <a:r>
              <a:rPr lang="en-US" sz="2400" dirty="0"/>
              <a:t> object.</a:t>
            </a:r>
          </a:p>
          <a:p>
            <a:pPr algn="just"/>
            <a:r>
              <a:rPr lang="en-US" sz="2400" dirty="0"/>
              <a:t>The following table provides a list of the possible values for the </a:t>
            </a:r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readyState</a:t>
            </a:r>
            <a:r>
              <a:rPr lang="en-US" sz="2400" dirty="0"/>
              <a:t> property −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61A3F-7643-4747-85B4-6225AB61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08524"/>
            <a:ext cx="5207268" cy="28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709A3-06A2-43A4-B8A2-DF93A2CD63D8}"/>
              </a:ext>
            </a:extLst>
          </p:cNvPr>
          <p:cNvSpPr txBox="1"/>
          <p:nvPr/>
        </p:nvSpPr>
        <p:spPr>
          <a:xfrm>
            <a:off x="381000" y="304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 Properties</a:t>
            </a:r>
          </a:p>
          <a:p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23A29-5891-40E7-BE87-E2664627ADCB}"/>
              </a:ext>
            </a:extLst>
          </p:cNvPr>
          <p:cNvSpPr txBox="1"/>
          <p:nvPr/>
        </p:nvSpPr>
        <p:spPr>
          <a:xfrm>
            <a:off x="533400" y="1752600"/>
            <a:ext cx="1043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readyState</a:t>
            </a:r>
            <a:r>
              <a:rPr lang="en-US" sz="2400" b="1" dirty="0"/>
              <a:t> = 0  </a:t>
            </a:r>
            <a:r>
              <a:rPr lang="en-US" sz="2400" dirty="0"/>
              <a:t>After you have created the </a:t>
            </a:r>
            <a:r>
              <a:rPr lang="en-US" sz="2400" dirty="0" err="1"/>
              <a:t>XMLHttpRequest</a:t>
            </a:r>
            <a:r>
              <a:rPr lang="en-US" sz="2400" dirty="0"/>
              <a:t> object, but before you have called the open()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readyState</a:t>
            </a:r>
            <a:r>
              <a:rPr lang="en-US" sz="2400" b="1" dirty="0"/>
              <a:t> = 1  </a:t>
            </a:r>
            <a:r>
              <a:rPr lang="en-US" sz="2400" dirty="0"/>
              <a:t>After you have called the open() method, but before you have called send().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readyState</a:t>
            </a:r>
            <a:r>
              <a:rPr lang="en-US" sz="2400" b="1" dirty="0"/>
              <a:t> = 2  </a:t>
            </a:r>
            <a:r>
              <a:rPr lang="en-US" sz="2400" dirty="0"/>
              <a:t>After you have called send().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readyState</a:t>
            </a:r>
            <a:r>
              <a:rPr lang="en-US" sz="2400" b="1" dirty="0"/>
              <a:t> = 3  </a:t>
            </a:r>
            <a:r>
              <a:rPr lang="en-US" sz="2400" dirty="0"/>
              <a:t>After the browser has established a communication with the server, but before the server has completed the response.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readyState</a:t>
            </a:r>
            <a:r>
              <a:rPr lang="en-US" sz="2400" b="1" dirty="0"/>
              <a:t> = 4  </a:t>
            </a:r>
            <a:r>
              <a:rPr lang="en-US" sz="2400" dirty="0"/>
              <a:t>After the request has been completed, and the response data has been completely received from the server.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76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0E373-DB70-4590-9DE9-C694AD92B470}"/>
              </a:ext>
            </a:extLst>
          </p:cNvPr>
          <p:cNvSpPr txBox="1"/>
          <p:nvPr/>
        </p:nvSpPr>
        <p:spPr>
          <a:xfrm>
            <a:off x="304800" y="1790700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responseText</a:t>
            </a:r>
            <a:r>
              <a:rPr lang="en-US" sz="2400" dirty="0"/>
              <a:t> - Returns the response as a string.</a:t>
            </a:r>
          </a:p>
          <a:p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responseXML</a:t>
            </a:r>
            <a:r>
              <a:rPr lang="en-US" sz="2400" dirty="0"/>
              <a:t> - Returns the response as XML. This property returns an XML document object.</a:t>
            </a:r>
          </a:p>
          <a:p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Status</a:t>
            </a:r>
            <a:r>
              <a:rPr lang="en-US" sz="2400" dirty="0"/>
              <a:t> - Returns the status as a number (HTTP status message (a string):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usually OK for 200, Not Found for 404, Forbidden for 403</a:t>
            </a:r>
            <a:r>
              <a:rPr lang="en-US" sz="2400" dirty="0"/>
              <a:t> and so on.)</a:t>
            </a:r>
          </a:p>
          <a:p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statusText</a:t>
            </a:r>
            <a:r>
              <a:rPr lang="en-US" sz="2400" dirty="0"/>
              <a:t> - Returns the status as a string (e.g.,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"Not Found" or "OK").</a:t>
            </a:r>
            <a:endParaRPr lang="en-IN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AC0D8-CF99-4C1E-A995-4B7CBE43AD04}"/>
              </a:ext>
            </a:extLst>
          </p:cNvPr>
          <p:cNvSpPr txBox="1"/>
          <p:nvPr/>
        </p:nvSpPr>
        <p:spPr>
          <a:xfrm>
            <a:off x="381000" y="381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 Properties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711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Carlito</vt:lpstr>
      <vt:lpstr>Office Theme</vt:lpstr>
      <vt:lpstr>Single Page Applications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Communication XHR object properties and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Kundhavai K R</cp:lastModifiedBy>
  <cp:revision>14</cp:revision>
  <dcterms:created xsi:type="dcterms:W3CDTF">2020-09-15T00:56:41Z</dcterms:created>
  <dcterms:modified xsi:type="dcterms:W3CDTF">2020-09-18T05:21:15Z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2020-09-15T00:00:00Z</vt:filetime>
  </property>
</Properties>
</file>