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7" r:id="rId7"/>
    <p:sldId id="261" r:id="rId8"/>
    <p:sldId id="266" r:id="rId9"/>
    <p:sldId id="262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0650" y="2070861"/>
            <a:ext cx="43307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34058"/>
            <a:ext cx="7763509" cy="1793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231624"/>
            <a:ext cx="8661400" cy="56076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370"/>
              </a:spcBef>
            </a:pPr>
            <a:r>
              <a:rPr sz="2400" b="1" spc="-5" dirty="0">
                <a:solidFill>
                  <a:srgbClr val="2E5496"/>
                </a:solidFill>
                <a:latin typeface="Carlito"/>
                <a:cs typeface="Carlito"/>
              </a:rPr>
              <a:t>jQuery </a:t>
            </a:r>
            <a:r>
              <a:rPr sz="2400" b="1" spc="-10" dirty="0">
                <a:solidFill>
                  <a:srgbClr val="2E5496"/>
                </a:solidFill>
                <a:latin typeface="Carlito"/>
                <a:cs typeface="Carlito"/>
              </a:rPr>
              <a:t>AJAX</a:t>
            </a:r>
            <a:r>
              <a:rPr sz="2400" b="1" spc="-20" dirty="0">
                <a:solidFill>
                  <a:srgbClr val="2E5496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2E5496"/>
                </a:solidFill>
                <a:latin typeface="Carlito"/>
                <a:cs typeface="Carlito"/>
              </a:rPr>
              <a:t>methods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10" dirty="0">
                <a:solidFill>
                  <a:srgbClr val="C55A11"/>
                </a:solidFill>
                <a:latin typeface="Carlito"/>
                <a:cs typeface="Carlito"/>
              </a:rPr>
              <a:t>Introduction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arlito"/>
              <a:cs typeface="Carlito"/>
            </a:endParaRPr>
          </a:p>
          <a:p>
            <a:pPr marL="443865" marR="272415" indent="-346075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dirty="0">
                <a:latin typeface="Carlito"/>
                <a:cs typeface="Carlito"/>
              </a:rPr>
              <a:t>jQuery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XMLHttpRequest </a:t>
            </a:r>
            <a:r>
              <a:rPr sz="2400" spc="-5" dirty="0">
                <a:latin typeface="Carlito"/>
                <a:cs typeface="Carlito"/>
              </a:rPr>
              <a:t>internally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5" dirty="0">
                <a:latin typeface="Carlito"/>
                <a:cs typeface="Carlito"/>
              </a:rPr>
              <a:t>AJAX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requests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Char char="-"/>
            </a:pPr>
            <a:endParaRPr sz="2350">
              <a:latin typeface="Carlito"/>
              <a:cs typeface="Carlito"/>
            </a:endParaRPr>
          </a:p>
          <a:p>
            <a:pPr marL="443865" indent="-346710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methods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901700" lvl="1" indent="-347345">
              <a:lnSpc>
                <a:spcPct val="100000"/>
              </a:lnSpc>
              <a:buChar char="-"/>
              <a:tabLst>
                <a:tab pos="901065" algn="l"/>
                <a:tab pos="902335" algn="l"/>
              </a:tabLst>
            </a:pPr>
            <a:r>
              <a:rPr sz="2400" spc="-10" dirty="0">
                <a:latin typeface="Carlito"/>
                <a:cs typeface="Carlito"/>
              </a:rPr>
              <a:t>$.ajax</a:t>
            </a:r>
            <a:endParaRPr sz="2400">
              <a:latin typeface="Carlito"/>
              <a:cs typeface="Carlito"/>
            </a:endParaRPr>
          </a:p>
          <a:p>
            <a:pPr marL="901700" lvl="1" indent="-347345">
              <a:lnSpc>
                <a:spcPct val="100000"/>
              </a:lnSpc>
              <a:buChar char="-"/>
              <a:tabLst>
                <a:tab pos="901065" algn="l"/>
                <a:tab pos="902335" algn="l"/>
              </a:tabLst>
            </a:pPr>
            <a:r>
              <a:rPr sz="2400" spc="-5" dirty="0">
                <a:latin typeface="Carlito"/>
                <a:cs typeface="Carlito"/>
              </a:rPr>
              <a:t>$.get</a:t>
            </a:r>
            <a:endParaRPr sz="2400">
              <a:latin typeface="Carlito"/>
              <a:cs typeface="Carlito"/>
            </a:endParaRPr>
          </a:p>
          <a:p>
            <a:pPr marL="901700" lvl="1" indent="-347345">
              <a:lnSpc>
                <a:spcPct val="100000"/>
              </a:lnSpc>
              <a:buChar char="-"/>
              <a:tabLst>
                <a:tab pos="901065" algn="l"/>
                <a:tab pos="902335" algn="l"/>
              </a:tabLst>
            </a:pPr>
            <a:r>
              <a:rPr sz="2400" spc="-10" dirty="0">
                <a:latin typeface="Carlito"/>
                <a:cs typeface="Carlito"/>
              </a:rPr>
              <a:t>$.post</a:t>
            </a:r>
            <a:endParaRPr sz="2400">
              <a:latin typeface="Carlito"/>
              <a:cs typeface="Carlito"/>
            </a:endParaRPr>
          </a:p>
          <a:p>
            <a:pPr marL="901700" lvl="1" indent="-347345">
              <a:lnSpc>
                <a:spcPct val="100000"/>
              </a:lnSpc>
              <a:buFont typeface="Carlito"/>
              <a:buChar char="-"/>
              <a:tabLst>
                <a:tab pos="901065" algn="l"/>
                <a:tab pos="902335" algn="l"/>
              </a:tabLst>
            </a:pPr>
            <a:r>
              <a:rPr sz="2400" spc="-25" dirty="0">
                <a:latin typeface="Arial"/>
                <a:cs typeface="Arial"/>
              </a:rPr>
              <a:t>$(“</a:t>
            </a:r>
            <a:r>
              <a:rPr sz="2400" spc="-25" dirty="0">
                <a:latin typeface="Carlito"/>
                <a:cs typeface="Carlito"/>
              </a:rPr>
              <a:t>elem</a:t>
            </a:r>
            <a:r>
              <a:rPr sz="2400" spc="-25" dirty="0">
                <a:latin typeface="Arial"/>
                <a:cs typeface="Arial"/>
              </a:rPr>
              <a:t>”).load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rlito"/>
              <a:buChar char="-"/>
            </a:pPr>
            <a:endParaRPr sz="2500">
              <a:latin typeface="Arial"/>
              <a:cs typeface="Arial"/>
            </a:endParaRPr>
          </a:p>
          <a:p>
            <a:pPr marL="443865" marR="5080" indent="-346075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single method call,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entire </a:t>
            </a:r>
            <a:r>
              <a:rPr sz="2400" spc="-5" dirty="0">
                <a:latin typeface="Carlito"/>
                <a:cs typeface="Carlito"/>
              </a:rPr>
              <a:t>functionality of </a:t>
            </a:r>
            <a:r>
              <a:rPr sz="2400" dirty="0">
                <a:latin typeface="Carlito"/>
                <a:cs typeface="Carlito"/>
              </a:rPr>
              <a:t>making an </a:t>
            </a:r>
            <a:r>
              <a:rPr sz="2400" spc="-5" dirty="0">
                <a:latin typeface="Carlito"/>
                <a:cs typeface="Carlito"/>
              </a:rPr>
              <a:t>AJAX  call using </a:t>
            </a:r>
            <a:r>
              <a:rPr sz="2400" spc="-10" dirty="0">
                <a:latin typeface="Carlito"/>
                <a:cs typeface="Carlito"/>
              </a:rPr>
              <a:t>XMLHttpRequest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updating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page can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achieved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256020"/>
            <a:ext cx="9970135" cy="47967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fetch() </a:t>
            </a: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AJAX</a:t>
            </a:r>
            <a:r>
              <a:rPr sz="2400" b="1" spc="-10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spc="-5" dirty="0">
                <a:solidFill>
                  <a:srgbClr val="C55A11"/>
                </a:solidFill>
                <a:latin typeface="Carlito"/>
                <a:cs typeface="Carlito"/>
              </a:rPr>
              <a:t>Code</a:t>
            </a:r>
            <a:r>
              <a:rPr sz="2400" b="1" spc="-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55A11"/>
                </a:solidFill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rlito"/>
                <a:cs typeface="Carlito"/>
              </a:rPr>
              <a:t>const </a:t>
            </a:r>
            <a:r>
              <a:rPr sz="2400" spc="-20" dirty="0">
                <a:latin typeface="Carlito"/>
                <a:cs typeface="Carlito"/>
              </a:rPr>
              <a:t>mydiv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5" dirty="0">
                <a:latin typeface="Carlito"/>
                <a:cs typeface="Carlito"/>
              </a:rPr>
              <a:t> document.querySelector('.my-div');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  <a:tabLst>
                <a:tab pos="3382645" algn="l"/>
              </a:tabLst>
            </a:pPr>
            <a:r>
              <a:rPr sz="2400" spc="-50" dirty="0">
                <a:latin typeface="Arial"/>
                <a:cs typeface="Arial"/>
              </a:rPr>
              <a:t>fetch(‘resp.html')	</a:t>
            </a: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promise that resolves </a:t>
            </a:r>
            <a:r>
              <a:rPr sz="2400" spc="-5" dirty="0">
                <a:latin typeface="Carlito"/>
                <a:cs typeface="Carlito"/>
              </a:rPr>
              <a:t>on response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.then(function(response)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{</a:t>
            </a:r>
            <a:endParaRPr sz="2400">
              <a:latin typeface="Carlito"/>
              <a:cs typeface="Carlito"/>
            </a:endParaRPr>
          </a:p>
          <a:p>
            <a:pPr marL="443865">
              <a:lnSpc>
                <a:spcPct val="100000"/>
              </a:lnSpc>
              <a:tabLst>
                <a:tab pos="3370579" algn="l"/>
              </a:tabLst>
            </a:pPr>
            <a:r>
              <a:rPr sz="2400" spc="-10" dirty="0">
                <a:latin typeface="Carlito"/>
                <a:cs typeface="Carlito"/>
              </a:rPr>
              <a:t>return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response.text();	</a:t>
            </a:r>
            <a:r>
              <a:rPr sz="2400" spc="-5" dirty="0">
                <a:latin typeface="Carlito"/>
                <a:cs typeface="Carlito"/>
              </a:rPr>
              <a:t>// </a:t>
            </a: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promise that resolves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text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response</a:t>
            </a:r>
            <a:endParaRPr sz="24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})</a:t>
            </a:r>
            <a:endParaRPr sz="2400">
              <a:latin typeface="Carlito"/>
              <a:cs typeface="Carlito"/>
            </a:endParaRPr>
          </a:p>
          <a:p>
            <a:pPr marL="443865" marR="6564630" indent="-346075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.then(function(text) </a:t>
            </a:r>
            <a:r>
              <a:rPr sz="2400" dirty="0">
                <a:latin typeface="Carlito"/>
                <a:cs typeface="Carlito"/>
              </a:rPr>
              <a:t>{  </a:t>
            </a:r>
            <a:r>
              <a:rPr sz="2400" spc="-20" dirty="0">
                <a:latin typeface="Carlito"/>
                <a:cs typeface="Carlito"/>
              </a:rPr>
              <a:t>mydiv.innerHTML=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text;</a:t>
            </a:r>
            <a:endParaRPr sz="2400">
              <a:latin typeface="Carlito"/>
              <a:cs typeface="Carlito"/>
            </a:endParaRPr>
          </a:p>
          <a:p>
            <a:pPr marL="9779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});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330D9A-9736-4DAA-9BFA-0591365C5396}"/>
              </a:ext>
            </a:extLst>
          </p:cNvPr>
          <p:cNvSpPr txBox="1"/>
          <p:nvPr/>
        </p:nvSpPr>
        <p:spPr>
          <a:xfrm>
            <a:off x="304800" y="1425714"/>
            <a:ext cx="6096000" cy="1754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ajax() method is used to perform an AJAX (asynchronous HTTP) request.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jQuery AJAX methods use the ajax() method.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is mostly used for requests where the other methods cannot be used.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2261A-9828-4DBC-8D9E-2D351C5F950F}"/>
              </a:ext>
            </a:extLst>
          </p:cNvPr>
          <p:cNvSpPr txBox="1"/>
          <p:nvPr/>
        </p:nvSpPr>
        <p:spPr>
          <a:xfrm>
            <a:off x="309880" y="3423920"/>
            <a:ext cx="6090920" cy="10464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Char char="-"/>
              <a:tabLst>
                <a:tab pos="358140" algn="l"/>
                <a:tab pos="358775" algn="l"/>
              </a:tabLst>
            </a:pPr>
            <a:r>
              <a:rPr lang="en-US" sz="2400" spc="-20" dirty="0">
                <a:latin typeface="Carlito"/>
                <a:cs typeface="Carlito"/>
              </a:rPr>
              <a:t>Syntax</a:t>
            </a:r>
            <a:endParaRPr lang="en-US" sz="2400" dirty="0">
              <a:latin typeface="Carlito"/>
              <a:cs typeface="Carlito"/>
            </a:endParaRPr>
          </a:p>
          <a:p>
            <a:pPr marL="815975" lvl="1" indent="-346710">
              <a:lnSpc>
                <a:spcPts val="2385"/>
              </a:lnSpc>
              <a:spcBef>
                <a:spcPts val="30"/>
              </a:spcBef>
              <a:buChar char="-"/>
              <a:tabLst>
                <a:tab pos="815975" algn="l"/>
                <a:tab pos="816610" algn="l"/>
              </a:tabLst>
            </a:pPr>
            <a:r>
              <a:rPr lang="en-US"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$.ajax({</a:t>
            </a:r>
            <a:r>
              <a:rPr lang="en-US" sz="2000" b="1" spc="-5" dirty="0" err="1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name:value</a:t>
            </a:r>
            <a:r>
              <a:rPr lang="en-US"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, </a:t>
            </a:r>
            <a:r>
              <a:rPr lang="en-US" sz="2000" b="1" spc="-5" dirty="0" err="1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name:value</a:t>
            </a:r>
            <a:r>
              <a:rPr lang="en-US"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, ...</a:t>
            </a:r>
            <a:r>
              <a:rPr lang="en-US" sz="2000" b="1" spc="-40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 </a:t>
            </a:r>
            <a:r>
              <a:rPr lang="en-US" sz="2000" b="1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})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99B4E-B754-4D31-AFC4-840CCAEF6EB8}"/>
              </a:ext>
            </a:extLst>
          </p:cNvPr>
          <p:cNvSpPr txBox="1"/>
          <p:nvPr/>
        </p:nvSpPr>
        <p:spPr>
          <a:xfrm>
            <a:off x="335280" y="77797"/>
            <a:ext cx="6553200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lang="en-IN" sz="3600" dirty="0">
                <a:solidFill>
                  <a:srgbClr val="2E5496"/>
                </a:solidFill>
              </a:rPr>
              <a:t>jQuery </a:t>
            </a:r>
            <a:r>
              <a:rPr lang="en-IN" sz="3600" spc="-5" dirty="0">
                <a:solidFill>
                  <a:srgbClr val="2E5496"/>
                </a:solidFill>
              </a:rPr>
              <a:t>AJAX</a:t>
            </a:r>
            <a:r>
              <a:rPr lang="en-IN" sz="3600" spc="-155" dirty="0">
                <a:solidFill>
                  <a:srgbClr val="2E5496"/>
                </a:solidFill>
              </a:rPr>
              <a:t> </a:t>
            </a:r>
            <a:r>
              <a:rPr lang="en-IN" sz="3600" spc="-5" dirty="0">
                <a:solidFill>
                  <a:srgbClr val="2E5496"/>
                </a:solidFill>
              </a:rPr>
              <a:t>methods</a:t>
            </a:r>
            <a:endParaRPr lang="en-IN" sz="3600" dirty="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3600" spc="-5" dirty="0">
                <a:cs typeface="Carlito"/>
              </a:rPr>
              <a:t>$.ajax()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4C5BC-C738-4810-B6F1-BEACFC2F4854}"/>
              </a:ext>
            </a:extLst>
          </p:cNvPr>
          <p:cNvSpPr txBox="1"/>
          <p:nvPr/>
        </p:nvSpPr>
        <p:spPr>
          <a:xfrm>
            <a:off x="6553200" y="1524000"/>
            <a:ext cx="5029200" cy="28315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69265" lvl="1">
              <a:lnSpc>
                <a:spcPct val="100000"/>
              </a:lnSpc>
              <a:spcBef>
                <a:spcPts val="30"/>
              </a:spcBef>
              <a:tabLst>
                <a:tab pos="815975" algn="l"/>
                <a:tab pos="816610" algn="l"/>
              </a:tabLst>
            </a:pPr>
            <a:r>
              <a:rPr lang="en-IN" sz="2000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EXAMPLE – 1 : </a:t>
            </a:r>
            <a:r>
              <a:rPr lang="en-IN" sz="2000" spc="-5" dirty="0">
                <a:latin typeface="Carlito"/>
                <a:cs typeface="Carlito"/>
              </a:rPr>
              <a:t>$.ajax(</a:t>
            </a:r>
          </a:p>
          <a:p>
            <a:pPr marL="469265" lvl="1">
              <a:lnSpc>
                <a:spcPct val="100000"/>
              </a:lnSpc>
              <a:spcBef>
                <a:spcPts val="30"/>
              </a:spcBef>
              <a:tabLst>
                <a:tab pos="815975" algn="l"/>
                <a:tab pos="816610" algn="l"/>
              </a:tabLst>
            </a:pPr>
            <a:r>
              <a:rPr lang="en-IN" sz="2000" spc="-5" dirty="0">
                <a:latin typeface="Carlito"/>
                <a:cs typeface="Carlito"/>
              </a:rPr>
              <a:t>	{url: </a:t>
            </a:r>
            <a:r>
              <a:rPr lang="en-IN" sz="2000" spc="-10" dirty="0">
                <a:latin typeface="Carlito"/>
                <a:cs typeface="Carlito"/>
              </a:rPr>
              <a:t>"demo_test.txt", </a:t>
            </a:r>
            <a:r>
              <a:rPr lang="en-IN" sz="2000" spc="-5" dirty="0">
                <a:latin typeface="Carlito"/>
                <a:cs typeface="Carlito"/>
              </a:rPr>
              <a:t>success:</a:t>
            </a:r>
            <a:r>
              <a:rPr lang="en-IN" sz="2000" spc="105" dirty="0">
                <a:latin typeface="Carlito"/>
                <a:cs typeface="Carlito"/>
              </a:rPr>
              <a:t> 		           </a:t>
            </a:r>
            <a:r>
              <a:rPr lang="en-IN" sz="2000" spc="-5" dirty="0">
                <a:latin typeface="Carlito"/>
                <a:cs typeface="Carlito"/>
              </a:rPr>
              <a:t>function(result)</a:t>
            </a:r>
          </a:p>
          <a:p>
            <a:pPr marL="469265" lvl="1">
              <a:lnSpc>
                <a:spcPct val="100000"/>
              </a:lnSpc>
              <a:spcBef>
                <a:spcPts val="30"/>
              </a:spcBef>
              <a:tabLst>
                <a:tab pos="815975" algn="l"/>
                <a:tab pos="816610" algn="l"/>
              </a:tabLst>
            </a:pPr>
            <a:r>
              <a:rPr lang="en-IN" sz="2000" spc="-5" dirty="0">
                <a:latin typeface="Carlito"/>
                <a:cs typeface="Carlito"/>
              </a:rPr>
              <a:t>			                    {</a:t>
            </a:r>
            <a:endParaRPr lang="en-IN" sz="2000" dirty="0">
              <a:latin typeface="Carlito"/>
              <a:cs typeface="Carlito"/>
            </a:endParaRPr>
          </a:p>
          <a:p>
            <a:pPr marL="1042669">
              <a:lnSpc>
                <a:spcPct val="100000"/>
              </a:lnSpc>
            </a:pPr>
            <a:r>
              <a:rPr lang="en-IN" sz="2000" spc="-5" dirty="0">
                <a:latin typeface="Carlito"/>
                <a:cs typeface="Carlito"/>
              </a:rPr>
              <a:t>             $("#div1").html(result);</a:t>
            </a:r>
            <a:endParaRPr lang="en-IN" sz="2000" dirty="0">
              <a:latin typeface="Carlito"/>
              <a:cs typeface="Carlito"/>
            </a:endParaRPr>
          </a:p>
          <a:p>
            <a:pPr marL="928369">
              <a:lnSpc>
                <a:spcPct val="100000"/>
              </a:lnSpc>
            </a:pPr>
            <a:r>
              <a:rPr lang="en-IN" sz="2000" spc="-5" dirty="0">
                <a:latin typeface="Carlito"/>
                <a:cs typeface="Carlito"/>
              </a:rPr>
              <a:t>   }</a:t>
            </a:r>
          </a:p>
          <a:p>
            <a:pPr marL="928369">
              <a:lnSpc>
                <a:spcPct val="100000"/>
              </a:lnSpc>
            </a:pPr>
            <a:r>
              <a:rPr lang="en-IN" sz="2000" spc="-5" dirty="0">
                <a:latin typeface="Carlito"/>
                <a:cs typeface="Carlito"/>
              </a:rPr>
              <a:t>   }</a:t>
            </a:r>
          </a:p>
          <a:p>
            <a:pPr marL="928369">
              <a:lnSpc>
                <a:spcPct val="100000"/>
              </a:lnSpc>
            </a:pPr>
            <a:r>
              <a:rPr lang="en-IN" sz="2000" spc="-5" dirty="0">
                <a:latin typeface="Carlito"/>
                <a:cs typeface="Carlito"/>
              </a:rPr>
              <a:t>   );</a:t>
            </a:r>
            <a:endParaRPr lang="en-IN" sz="2000" dirty="0">
              <a:latin typeface="Carlito"/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56020"/>
            <a:ext cx="3253104" cy="801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2E5496"/>
                </a:solidFill>
              </a:rPr>
              <a:t>jQuery </a:t>
            </a:r>
            <a:r>
              <a:rPr sz="2400" spc="-5" dirty="0">
                <a:solidFill>
                  <a:srgbClr val="2E5496"/>
                </a:solidFill>
              </a:rPr>
              <a:t>AJAX</a:t>
            </a:r>
            <a:r>
              <a:rPr sz="2400" spc="-155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methods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rlito"/>
                <a:cs typeface="Carlito"/>
              </a:rPr>
              <a:t>$.ajax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34058"/>
            <a:ext cx="6365875" cy="6924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ts val="2865"/>
              </a:lnSpc>
              <a:buChar char="-"/>
              <a:tabLst>
                <a:tab pos="358140" algn="l"/>
                <a:tab pos="35877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r>
              <a:rPr lang="en-IN" sz="2400" spc="-10" dirty="0">
                <a:latin typeface="Carlito"/>
                <a:cs typeface="Carlito"/>
              </a:rPr>
              <a:t> -2:</a:t>
            </a:r>
            <a:endParaRPr sz="2400" dirty="0">
              <a:latin typeface="Carlito"/>
              <a:cs typeface="Carlito"/>
            </a:endParaRPr>
          </a:p>
          <a:p>
            <a:pPr marL="815975" lvl="1" indent="-346710">
              <a:lnSpc>
                <a:spcPct val="100000"/>
              </a:lnSpc>
              <a:buChar char="-"/>
              <a:tabLst>
                <a:tab pos="815975" algn="l"/>
                <a:tab pos="816610" algn="l"/>
              </a:tabLst>
            </a:pPr>
            <a:r>
              <a:rPr sz="2000" spc="-5" dirty="0">
                <a:latin typeface="Carlito"/>
                <a:cs typeface="Carlito"/>
              </a:rPr>
              <a:t>$.ajax('/jquery/submitData',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2426555"/>
            <a:ext cx="379031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type: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'POST',</a:t>
            </a: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data: </a:t>
            </a:r>
            <a:r>
              <a:rPr sz="2000" dirty="0">
                <a:latin typeface="Carlito"/>
                <a:cs typeface="Carlito"/>
              </a:rPr>
              <a:t>{ </a:t>
            </a:r>
            <a:r>
              <a:rPr sz="2000" spc="-15" dirty="0">
                <a:latin typeface="Carlito"/>
                <a:cs typeface="Carlito"/>
              </a:rPr>
              <a:t>myData: </a:t>
            </a:r>
            <a:r>
              <a:rPr sz="2000" spc="-5" dirty="0">
                <a:latin typeface="Carlito"/>
                <a:cs typeface="Carlito"/>
              </a:rPr>
              <a:t>'This is </a:t>
            </a:r>
            <a:r>
              <a:rPr sz="2000" spc="-20" dirty="0">
                <a:latin typeface="Carlito"/>
                <a:cs typeface="Carlito"/>
              </a:rPr>
              <a:t>my </a:t>
            </a:r>
            <a:r>
              <a:rPr sz="2000" spc="-10" dirty="0">
                <a:latin typeface="Carlito"/>
                <a:cs typeface="Carlito"/>
              </a:rPr>
              <a:t>data.'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},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success: function </a:t>
            </a:r>
            <a:r>
              <a:rPr sz="2000" spc="-10" dirty="0">
                <a:latin typeface="Carlito"/>
                <a:cs typeface="Carlito"/>
              </a:rPr>
              <a:t>(data, status, </a:t>
            </a:r>
            <a:r>
              <a:rPr sz="2000" spc="-5" dirty="0">
                <a:latin typeface="Carlito"/>
                <a:cs typeface="Carlito"/>
              </a:rPr>
              <a:t>xhr)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89930" y="2426555"/>
            <a:ext cx="285877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http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to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submit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success </a:t>
            </a:r>
            <a:r>
              <a:rPr sz="2000" dirty="0">
                <a:latin typeface="Carlito"/>
                <a:cs typeface="Carlito"/>
              </a:rPr>
              <a:t>callback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72515" y="3398104"/>
            <a:ext cx="61468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87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$('p').append('status: </a:t>
            </a:r>
            <a:r>
              <a:rPr sz="2000" dirty="0">
                <a:latin typeface="Carlito"/>
                <a:cs typeface="Carlito"/>
              </a:rPr>
              <a:t>' + </a:t>
            </a:r>
            <a:r>
              <a:rPr sz="2000" spc="-1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+ ', </a:t>
            </a:r>
            <a:r>
              <a:rPr sz="2000" spc="-10" dirty="0">
                <a:latin typeface="Carlito"/>
                <a:cs typeface="Carlito"/>
              </a:rPr>
              <a:t>data: </a:t>
            </a:r>
            <a:r>
              <a:rPr sz="2000" dirty="0">
                <a:latin typeface="Carlito"/>
                <a:cs typeface="Carlito"/>
              </a:rPr>
              <a:t>' +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data);</a:t>
            </a:r>
            <a:endParaRPr sz="2000" dirty="0">
              <a:latin typeface="Carlito"/>
              <a:cs typeface="Carlito"/>
            </a:endParaRPr>
          </a:p>
          <a:p>
            <a:pPr marL="35814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},</a:t>
            </a:r>
          </a:p>
          <a:p>
            <a:pPr marL="35814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error: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15" dirty="0">
                <a:latin typeface="Carlito"/>
                <a:cs typeface="Carlito"/>
              </a:rPr>
              <a:t>(jqXhr, textStatus, </a:t>
            </a:r>
            <a:r>
              <a:rPr sz="2000" spc="-10" dirty="0">
                <a:latin typeface="Carlito"/>
                <a:cs typeface="Carlito"/>
              </a:rPr>
              <a:t>errorMessage)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</a:p>
          <a:p>
            <a:pPr marL="106870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$('p').append('Error' </a:t>
            </a:r>
            <a:r>
              <a:rPr sz="2000" dirty="0">
                <a:latin typeface="Carlito"/>
                <a:cs typeface="Carlito"/>
              </a:rPr>
              <a:t>+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errorMessage);</a:t>
            </a:r>
            <a:endParaRPr sz="2000" dirty="0">
              <a:latin typeface="Carlito"/>
              <a:cs typeface="Carlito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});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56020"/>
            <a:ext cx="3253104" cy="801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2E5496"/>
                </a:solidFill>
              </a:rPr>
              <a:t>jQuery </a:t>
            </a:r>
            <a:r>
              <a:rPr sz="2400" spc="-5" dirty="0">
                <a:solidFill>
                  <a:srgbClr val="2E5496"/>
                </a:solidFill>
              </a:rPr>
              <a:t>AJAX</a:t>
            </a:r>
            <a:r>
              <a:rPr sz="2400" spc="-155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methods</a:t>
            </a:r>
            <a:endParaRPr sz="240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rlito"/>
                <a:cs typeface="Carlito"/>
              </a:rPr>
              <a:t>$.get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34058"/>
            <a:ext cx="5132069" cy="1050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Char char="-"/>
              <a:tabLst>
                <a:tab pos="358140" algn="l"/>
                <a:tab pos="358775" algn="l"/>
              </a:tabLst>
            </a:pPr>
            <a:r>
              <a:rPr sz="2400" spc="-20" dirty="0"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ts val="2385"/>
              </a:lnSpc>
              <a:spcBef>
                <a:spcPts val="30"/>
              </a:spcBef>
              <a:tabLst>
                <a:tab pos="815975" algn="l"/>
              </a:tabLst>
            </a:pPr>
            <a:r>
              <a:rPr sz="2000" dirty="0">
                <a:latin typeface="Carlito"/>
                <a:cs typeface="Carlito"/>
              </a:rPr>
              <a:t>-	</a:t>
            </a:r>
            <a:r>
              <a:rPr sz="2000" b="1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$.get(url,</a:t>
            </a:r>
            <a:r>
              <a:rPr sz="2000" b="1" spc="-7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 </a:t>
            </a:r>
            <a:r>
              <a:rPr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[data],[callback]);</a:t>
            </a:r>
            <a:endParaRPr sz="2000" b="1" dirty="0">
              <a:ln>
                <a:solidFill>
                  <a:srgbClr val="C00000"/>
                </a:solidFill>
              </a:ln>
              <a:latin typeface="Carlito"/>
              <a:cs typeface="Carlito"/>
            </a:endParaRPr>
          </a:p>
          <a:p>
            <a:pPr marL="358140" indent="-346075">
              <a:lnSpc>
                <a:spcPts val="2865"/>
              </a:lnSpc>
              <a:buChar char="-"/>
              <a:tabLst>
                <a:tab pos="358140" algn="l"/>
                <a:tab pos="35877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773807"/>
            <a:ext cx="467487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450975" algn="ctr">
              <a:lnSpc>
                <a:spcPct val="100000"/>
              </a:lnSpc>
              <a:spcBef>
                <a:spcPts val="105"/>
              </a:spcBef>
              <a:tabLst>
                <a:tab pos="346075" algn="l"/>
              </a:tabLst>
            </a:pPr>
            <a:r>
              <a:rPr sz="2000" dirty="0">
                <a:latin typeface="Carlito"/>
                <a:cs typeface="Carlito"/>
              </a:rPr>
              <a:t>-	</a:t>
            </a:r>
            <a:r>
              <a:rPr sz="2000" spc="-5" dirty="0">
                <a:latin typeface="Carlito"/>
                <a:cs typeface="Carlito"/>
              </a:rPr>
              <a:t>$.get('/jquery/getjsondata',</a:t>
            </a:r>
            <a:endParaRPr sz="2000">
              <a:latin typeface="Carlito"/>
              <a:cs typeface="Carlito"/>
            </a:endParaRPr>
          </a:p>
          <a:p>
            <a:pPr marR="1480820" algn="ctr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{name:'Steve'},</a:t>
            </a:r>
            <a:endParaRPr sz="2000">
              <a:latin typeface="Carlito"/>
              <a:cs typeface="Carlito"/>
            </a:endParaRPr>
          </a:p>
          <a:p>
            <a:pPr marL="532130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10" dirty="0">
                <a:latin typeface="Carlito"/>
                <a:cs typeface="Carlito"/>
              </a:rPr>
              <a:t>(data, </a:t>
            </a:r>
            <a:r>
              <a:rPr sz="2000" spc="-15" dirty="0">
                <a:latin typeface="Carlito"/>
                <a:cs typeface="Carlito"/>
              </a:rPr>
              <a:t>textStatus, </a:t>
            </a:r>
            <a:r>
              <a:rPr sz="2000" dirty="0">
                <a:latin typeface="Carlito"/>
                <a:cs typeface="Carlito"/>
              </a:rPr>
              <a:t>jqXHR)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513205" algn="ctr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$('p').append(data.firstName);</a:t>
            </a:r>
            <a:endParaRPr sz="2000">
              <a:latin typeface="Carlito"/>
              <a:cs typeface="Carlito"/>
            </a:endParaRPr>
          </a:p>
          <a:p>
            <a:pPr marR="2954655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R="3580129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);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6901" y="2773807"/>
            <a:ext cx="28587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//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url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10" dirty="0">
                <a:latin typeface="Carlito"/>
                <a:cs typeface="Carlito"/>
              </a:rPr>
              <a:t>request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parameters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success </a:t>
            </a:r>
            <a:r>
              <a:rPr sz="2000" dirty="0">
                <a:latin typeface="Carlito"/>
                <a:cs typeface="Carlito"/>
              </a:rPr>
              <a:t>callback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99889"/>
            <a:ext cx="556006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Char char="-"/>
              <a:tabLst>
                <a:tab pos="358140" algn="l"/>
                <a:tab pos="358775" algn="l"/>
              </a:tabLst>
            </a:pPr>
            <a:r>
              <a:rPr sz="2400" spc="-5" dirty="0">
                <a:latin typeface="Carlito"/>
                <a:cs typeface="Carlito"/>
              </a:rPr>
              <a:t>Other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Variants</a:t>
            </a:r>
            <a:endParaRPr sz="2400" dirty="0">
              <a:latin typeface="Carlito"/>
              <a:cs typeface="Carlito"/>
            </a:endParaRPr>
          </a:p>
          <a:p>
            <a:pPr marL="815975" lvl="1" indent="-346710">
              <a:lnSpc>
                <a:spcPct val="100000"/>
              </a:lnSpc>
              <a:spcBef>
                <a:spcPts val="30"/>
              </a:spcBef>
              <a:buChar char="-"/>
              <a:tabLst>
                <a:tab pos="815975" algn="l"/>
                <a:tab pos="816610" algn="l"/>
              </a:tabLst>
            </a:pPr>
            <a:r>
              <a:rPr sz="2000" b="1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$.getJSON(url,</a:t>
            </a:r>
            <a:r>
              <a:rPr sz="2000" b="1" spc="-9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 </a:t>
            </a:r>
            <a:r>
              <a:rPr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[data],[callback]);</a:t>
            </a:r>
            <a:endParaRPr sz="2000" b="1" dirty="0">
              <a:ln>
                <a:solidFill>
                  <a:srgbClr val="C00000"/>
                </a:solidFill>
              </a:ln>
              <a:latin typeface="Carlito"/>
              <a:cs typeface="Carlito"/>
            </a:endParaRPr>
          </a:p>
          <a:p>
            <a:pPr marL="815975" lvl="1" indent="-346710">
              <a:lnSpc>
                <a:spcPct val="100000"/>
              </a:lnSpc>
              <a:buChar char="-"/>
              <a:tabLst>
                <a:tab pos="815975" algn="l"/>
                <a:tab pos="816610" algn="l"/>
              </a:tabLst>
            </a:pPr>
            <a:r>
              <a:rPr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$.getScript(url,</a:t>
            </a:r>
            <a:r>
              <a:rPr sz="2000" b="1" spc="-10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 </a:t>
            </a:r>
            <a:r>
              <a:rPr sz="2000" b="1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[data],[callback]);</a:t>
            </a:r>
            <a:endParaRPr sz="2000" b="1" dirty="0">
              <a:ln>
                <a:solidFill>
                  <a:srgbClr val="C00000"/>
                </a:solidFill>
              </a:ln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56020"/>
            <a:ext cx="3253104" cy="801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2E5496"/>
                </a:solidFill>
              </a:rPr>
              <a:t>jQuery </a:t>
            </a:r>
            <a:r>
              <a:rPr sz="2400" spc="-5" dirty="0">
                <a:solidFill>
                  <a:srgbClr val="2E5496"/>
                </a:solidFill>
              </a:rPr>
              <a:t>AJAX</a:t>
            </a:r>
            <a:r>
              <a:rPr sz="2400" spc="-155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methods</a:t>
            </a:r>
            <a:endParaRPr sz="240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10" dirty="0">
                <a:latin typeface="Carlito"/>
                <a:cs typeface="Carlito"/>
              </a:rPr>
              <a:t>$.post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734058"/>
            <a:ext cx="437705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ct val="100000"/>
              </a:lnSpc>
              <a:spcBef>
                <a:spcPts val="100"/>
              </a:spcBef>
              <a:buChar char="-"/>
              <a:tabLst>
                <a:tab pos="358140" algn="l"/>
                <a:tab pos="358775" algn="l"/>
              </a:tabLst>
            </a:pPr>
            <a:r>
              <a:rPr sz="2400" spc="-20" dirty="0"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469900">
              <a:lnSpc>
                <a:spcPts val="2385"/>
              </a:lnSpc>
              <a:spcBef>
                <a:spcPts val="30"/>
              </a:spcBef>
              <a:tabLst>
                <a:tab pos="815975" algn="l"/>
              </a:tabLst>
            </a:pPr>
            <a:r>
              <a:rPr sz="2000" dirty="0">
                <a:latin typeface="Carlito"/>
                <a:cs typeface="Carlito"/>
              </a:rPr>
              <a:t>-	</a:t>
            </a:r>
            <a:r>
              <a:rPr sz="2000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$.post(url,[data],[callback],[type]);</a:t>
            </a:r>
            <a:endParaRPr sz="2000" dirty="0">
              <a:ln>
                <a:solidFill>
                  <a:srgbClr val="C00000"/>
                </a:solidFill>
              </a:ln>
              <a:latin typeface="Carlito"/>
              <a:cs typeface="Carlito"/>
            </a:endParaRPr>
          </a:p>
          <a:p>
            <a:pPr marL="358140" indent="-346075">
              <a:lnSpc>
                <a:spcPts val="2865"/>
              </a:lnSpc>
              <a:buChar char="-"/>
              <a:tabLst>
                <a:tab pos="358140" algn="l"/>
                <a:tab pos="358775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773807"/>
            <a:ext cx="40366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96215" algn="r">
              <a:lnSpc>
                <a:spcPct val="100000"/>
              </a:lnSpc>
              <a:spcBef>
                <a:spcPts val="105"/>
              </a:spcBef>
              <a:tabLst>
                <a:tab pos="346075" algn="l"/>
              </a:tabLst>
            </a:pPr>
            <a:r>
              <a:rPr sz="2000" dirty="0">
                <a:latin typeface="Carlito"/>
                <a:cs typeface="Carlito"/>
              </a:rPr>
              <a:t>-	$.p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3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t('</a:t>
            </a:r>
            <a:r>
              <a:rPr sz="2000" spc="5" dirty="0">
                <a:latin typeface="Carlito"/>
                <a:cs typeface="Carlito"/>
              </a:rPr>
              <a:t>/</a:t>
            </a:r>
            <a:r>
              <a:rPr sz="2000" spc="-5" dirty="0">
                <a:latin typeface="Carlito"/>
                <a:cs typeface="Carlito"/>
              </a:rPr>
              <a:t>jq</a:t>
            </a:r>
            <a:r>
              <a:rPr sz="2000" spc="5" dirty="0">
                <a:latin typeface="Carlito"/>
                <a:cs typeface="Carlito"/>
              </a:rPr>
              <a:t>u</a:t>
            </a:r>
            <a:r>
              <a:rPr sz="2000" dirty="0">
                <a:latin typeface="Carlito"/>
                <a:cs typeface="Carlito"/>
              </a:rPr>
              <a:t>er</a:t>
            </a:r>
            <a:r>
              <a:rPr sz="2000" spc="-5" dirty="0">
                <a:latin typeface="Carlito"/>
                <a:cs typeface="Carlito"/>
              </a:rPr>
              <a:t>y</a:t>
            </a:r>
            <a:r>
              <a:rPr sz="2000" spc="-30" dirty="0">
                <a:latin typeface="Carlito"/>
                <a:cs typeface="Carlito"/>
              </a:rPr>
              <a:t>/</a:t>
            </a:r>
            <a:r>
              <a:rPr sz="2000" spc="-5" dirty="0">
                <a:latin typeface="Carlito"/>
                <a:cs typeface="Carlito"/>
              </a:rPr>
              <a:t>su</a:t>
            </a:r>
            <a:r>
              <a:rPr sz="2000" spc="-10" dirty="0">
                <a:latin typeface="Carlito"/>
                <a:cs typeface="Carlito"/>
              </a:rPr>
              <a:t>b</a:t>
            </a:r>
            <a:r>
              <a:rPr sz="2000" dirty="0">
                <a:latin typeface="Carlito"/>
                <a:cs typeface="Carlito"/>
              </a:rPr>
              <a:t>m</a:t>
            </a:r>
            <a:r>
              <a:rPr sz="2000" spc="-10" dirty="0">
                <a:latin typeface="Carlito"/>
                <a:cs typeface="Carlito"/>
              </a:rPr>
              <a:t>i</a:t>
            </a:r>
            <a:r>
              <a:rPr sz="2000" dirty="0">
                <a:latin typeface="Carlito"/>
                <a:cs typeface="Carlito"/>
              </a:rPr>
              <a:t>tJSON</a:t>
            </a:r>
            <a:r>
              <a:rPr sz="2000" spc="-10" dirty="0">
                <a:latin typeface="Carlito"/>
                <a:cs typeface="Carlito"/>
              </a:rPr>
              <a:t>D</a:t>
            </a:r>
            <a:r>
              <a:rPr sz="2000" spc="-25" dirty="0">
                <a:latin typeface="Carlito"/>
                <a:cs typeface="Carlito"/>
              </a:rPr>
              <a:t>at</a:t>
            </a:r>
            <a:r>
              <a:rPr sz="2000" dirty="0">
                <a:latin typeface="Carlito"/>
                <a:cs typeface="Carlito"/>
              </a:rPr>
              <a:t>a',</a:t>
            </a:r>
            <a:endParaRPr sz="2000">
              <a:latin typeface="Carlito"/>
              <a:cs typeface="Carlito"/>
            </a:endParaRPr>
          </a:p>
          <a:p>
            <a:pPr marR="153670" algn="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 </a:t>
            </a:r>
            <a:r>
              <a:rPr sz="2000" spc="-15" dirty="0">
                <a:latin typeface="Carlito"/>
                <a:cs typeface="Carlito"/>
              </a:rPr>
              <a:t>myData: </a:t>
            </a:r>
            <a:r>
              <a:rPr sz="2000" dirty="0">
                <a:latin typeface="Carlito"/>
                <a:cs typeface="Carlito"/>
              </a:rPr>
              <a:t>'This is </a:t>
            </a:r>
            <a:r>
              <a:rPr sz="2000" spc="-20" dirty="0">
                <a:latin typeface="Carlito"/>
                <a:cs typeface="Carlito"/>
              </a:rPr>
              <a:t>my </a:t>
            </a:r>
            <a:r>
              <a:rPr sz="2000" spc="-10" dirty="0">
                <a:latin typeface="Carlito"/>
                <a:cs typeface="Carlito"/>
              </a:rPr>
              <a:t>data.'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},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function(data, </a:t>
            </a:r>
            <a:r>
              <a:rPr sz="2000" spc="-10" dirty="0">
                <a:latin typeface="Carlito"/>
                <a:cs typeface="Carlito"/>
              </a:rPr>
              <a:t>status, </a:t>
            </a:r>
            <a:r>
              <a:rPr sz="2000" dirty="0">
                <a:latin typeface="Carlito"/>
                <a:cs typeface="Carlito"/>
              </a:rPr>
              <a:t>jqXHR)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327" y="2773807"/>
            <a:ext cx="28587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//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url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submitted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</a:t>
            </a:r>
            <a:r>
              <a:rPr sz="2000" spc="-5" dirty="0">
                <a:latin typeface="Carlito"/>
                <a:cs typeface="Carlito"/>
              </a:rPr>
              <a:t>success </a:t>
            </a:r>
            <a:r>
              <a:rPr sz="2000" dirty="0">
                <a:latin typeface="Carlito"/>
                <a:cs typeface="Carlito"/>
              </a:rPr>
              <a:t>callback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688460"/>
            <a:ext cx="6935470" cy="160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037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$('p').append('status: </a:t>
            </a:r>
            <a:r>
              <a:rPr sz="2000" dirty="0">
                <a:latin typeface="Carlito"/>
                <a:cs typeface="Carlito"/>
              </a:rPr>
              <a:t>' + </a:t>
            </a:r>
            <a:r>
              <a:rPr sz="2000" spc="-1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+ ', </a:t>
            </a:r>
            <a:r>
              <a:rPr sz="2000" spc="-10" dirty="0">
                <a:latin typeface="Carlito"/>
                <a:cs typeface="Carlito"/>
              </a:rPr>
              <a:t>data: </a:t>
            </a:r>
            <a:r>
              <a:rPr sz="2000" dirty="0">
                <a:latin typeface="Carlito"/>
                <a:cs typeface="Carlito"/>
              </a:rPr>
              <a:t>' +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data);</a:t>
            </a:r>
            <a:endParaRPr sz="2000" dirty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2000" spc="5" dirty="0">
                <a:latin typeface="Carlito"/>
                <a:cs typeface="Carlito"/>
              </a:rPr>
              <a:t>},</a:t>
            </a:r>
            <a:endParaRPr sz="2000" dirty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tabLst>
                <a:tab pos="5267960" algn="l"/>
              </a:tabLst>
            </a:pPr>
            <a:r>
              <a:rPr sz="2000" spc="55" dirty="0">
                <a:latin typeface="Arial"/>
                <a:cs typeface="Arial"/>
              </a:rPr>
              <a:t>“</a:t>
            </a:r>
            <a:r>
              <a:rPr sz="2000" spc="55" dirty="0">
                <a:latin typeface="Carlito"/>
                <a:cs typeface="Carlito"/>
              </a:rPr>
              <a:t>json</a:t>
            </a:r>
            <a:r>
              <a:rPr sz="2000" spc="55" dirty="0">
                <a:latin typeface="Arial"/>
                <a:cs typeface="Arial"/>
              </a:rPr>
              <a:t>”	</a:t>
            </a:r>
            <a:r>
              <a:rPr sz="2000" spc="-5" dirty="0">
                <a:latin typeface="Carlito"/>
                <a:cs typeface="Carlito"/>
              </a:rPr>
              <a:t>//response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</a:t>
            </a:r>
          </a:p>
          <a:p>
            <a:pPr marL="815975">
              <a:lnSpc>
                <a:spcPts val="2390"/>
              </a:lnSpc>
            </a:pPr>
            <a:r>
              <a:rPr sz="2000" dirty="0">
                <a:latin typeface="Carlito"/>
                <a:cs typeface="Carlito"/>
              </a:rPr>
              <a:t>);</a:t>
            </a:r>
          </a:p>
          <a:p>
            <a:pPr marL="12700">
              <a:lnSpc>
                <a:spcPts val="2870"/>
              </a:lnSpc>
              <a:tabLst>
                <a:tab pos="358140" algn="l"/>
              </a:tabLst>
            </a:pPr>
            <a:r>
              <a:rPr sz="2400" dirty="0">
                <a:latin typeface="Carlito"/>
                <a:cs typeface="Carlito"/>
              </a:rPr>
              <a:t>-	</a:t>
            </a:r>
            <a:r>
              <a:rPr sz="2400" spc="-5" dirty="0">
                <a:ln>
                  <a:solidFill>
                    <a:srgbClr val="C00000"/>
                  </a:solidFill>
                </a:ln>
                <a:latin typeface="Carlito"/>
                <a:cs typeface="Carlito"/>
              </a:rPr>
              <a:t>Internally uses $.ajax </a:t>
            </a:r>
            <a:r>
              <a:rPr sz="2400" spc="15" dirty="0">
                <a:ln>
                  <a:solidFill>
                    <a:srgbClr val="C00000"/>
                  </a:solidFill>
                </a:ln>
                <a:latin typeface="Arial"/>
                <a:cs typeface="Arial"/>
              </a:rPr>
              <a:t>with</a:t>
            </a:r>
            <a:r>
              <a:rPr sz="2400" spc="-180" dirty="0">
                <a:ln>
                  <a:solidFill>
                    <a:srgbClr val="C00000"/>
                  </a:solidFill>
                </a:ln>
                <a:latin typeface="Arial"/>
                <a:cs typeface="Arial"/>
              </a:rPr>
              <a:t> </a:t>
            </a:r>
            <a:r>
              <a:rPr sz="2400" spc="-30" dirty="0">
                <a:ln>
                  <a:solidFill>
                    <a:srgbClr val="C00000"/>
                  </a:solidFill>
                </a:ln>
                <a:latin typeface="Arial"/>
                <a:cs typeface="Arial"/>
              </a:rPr>
              <a:t>method=“post”</a:t>
            </a:r>
            <a:endParaRPr sz="2400" dirty="0">
              <a:ln>
                <a:solidFill>
                  <a:srgbClr val="C00000"/>
                </a:solidFill>
              </a:ln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37976-A48D-44EF-8D37-5437291D4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0744200" cy="5170646"/>
          </a:xfrm>
        </p:spPr>
        <p:txBody>
          <a:bodyPr/>
          <a:lstStyle/>
          <a:p>
            <a:r>
              <a:rPr lang="en-US" dirty="0"/>
              <a:t>The jQuery load() method is a simple, but powerful AJAX method.</a:t>
            </a:r>
          </a:p>
          <a:p>
            <a:r>
              <a:rPr lang="en-US" dirty="0"/>
              <a:t>The load() method loads data from a server and puts the returned data into the selected element.</a:t>
            </a:r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r>
              <a:rPr lang="en-US" b="1" dirty="0">
                <a:ln>
                  <a:solidFill>
                    <a:srgbClr val="C00000"/>
                  </a:solidFill>
                </a:ln>
              </a:rPr>
              <a:t>$(selector).load(</a:t>
            </a:r>
            <a:r>
              <a:rPr lang="en-US" b="1" dirty="0" err="1">
                <a:ln>
                  <a:solidFill>
                    <a:srgbClr val="C00000"/>
                  </a:solidFill>
                </a:ln>
              </a:rPr>
              <a:t>URL,data,callback</a:t>
            </a:r>
            <a:r>
              <a:rPr lang="en-US" b="1" dirty="0">
                <a:ln>
                  <a:solidFill>
                    <a:srgbClr val="C00000"/>
                  </a:solidFill>
                </a:ln>
              </a:rPr>
              <a:t>);</a:t>
            </a:r>
          </a:p>
          <a:p>
            <a:r>
              <a:rPr lang="en-US" dirty="0"/>
              <a:t>The required URL parameter specifies the URL you wish to load.</a:t>
            </a:r>
          </a:p>
          <a:p>
            <a:endParaRPr lang="en-US" dirty="0"/>
          </a:p>
          <a:p>
            <a:r>
              <a:rPr lang="en-US" dirty="0"/>
              <a:t>The optional data parameter specifies a set of </a:t>
            </a:r>
            <a:r>
              <a:rPr lang="en-US" dirty="0" err="1"/>
              <a:t>querystring</a:t>
            </a:r>
            <a:r>
              <a:rPr lang="en-US" dirty="0"/>
              <a:t> key/value pairs to send along with the request.</a:t>
            </a:r>
          </a:p>
          <a:p>
            <a:endParaRPr lang="en-US" dirty="0"/>
          </a:p>
          <a:p>
            <a:r>
              <a:rPr lang="en-US" dirty="0"/>
              <a:t>The optional callback parameter is the name of a function to be executed after the load() method is completed.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4A2D5-E226-4818-A263-B5F052B9F491}"/>
              </a:ext>
            </a:extLst>
          </p:cNvPr>
          <p:cNvSpPr txBox="1"/>
          <p:nvPr/>
        </p:nvSpPr>
        <p:spPr>
          <a:xfrm>
            <a:off x="762000" y="3810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jQuery AJAX methods</a:t>
            </a:r>
          </a:p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$.load</a:t>
            </a:r>
          </a:p>
        </p:txBody>
      </p:sp>
    </p:spTree>
    <p:extLst>
      <p:ext uri="{BB962C8B-B14F-4D97-AF65-F5344CB8AC3E}">
        <p14:creationId xmlns:p14="http://schemas.microsoft.com/office/powerpoint/2010/main" val="259390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" y="256020"/>
            <a:ext cx="3253104" cy="8013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solidFill>
                  <a:srgbClr val="2E5496"/>
                </a:solidFill>
              </a:rPr>
              <a:t>jQuery </a:t>
            </a:r>
            <a:r>
              <a:rPr sz="2400" spc="-5" dirty="0">
                <a:solidFill>
                  <a:srgbClr val="2E5496"/>
                </a:solidFill>
              </a:rPr>
              <a:t>AJAX</a:t>
            </a:r>
            <a:r>
              <a:rPr sz="2400" spc="-155" dirty="0">
                <a:solidFill>
                  <a:srgbClr val="2E5496"/>
                </a:solidFill>
              </a:rPr>
              <a:t> </a:t>
            </a:r>
            <a:r>
              <a:rPr sz="2400" spc="-5" dirty="0">
                <a:solidFill>
                  <a:srgbClr val="2E5496"/>
                </a:solidFill>
              </a:rPr>
              <a:t>methods</a:t>
            </a:r>
            <a:endParaRPr sz="2400" dirty="0"/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spc="-5" dirty="0">
                <a:latin typeface="Carlito"/>
                <a:cs typeface="Carlito"/>
              </a:rPr>
              <a:t>$.load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97050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576" y="0"/>
                </a:moveTo>
                <a:lnTo>
                  <a:pt x="0" y="0"/>
                </a:lnTo>
                <a:lnTo>
                  <a:pt x="0" y="38100"/>
                </a:lnTo>
                <a:lnTo>
                  <a:pt x="8291576" y="38100"/>
                </a:lnTo>
                <a:lnTo>
                  <a:pt x="829157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5940" y="1734058"/>
            <a:ext cx="7763509" cy="372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6075">
              <a:lnSpc>
                <a:spcPts val="2865"/>
              </a:lnSpc>
              <a:buChar char="-"/>
              <a:tabLst>
                <a:tab pos="358140" algn="l"/>
                <a:tab pos="358775" algn="l"/>
              </a:tabLst>
            </a:pPr>
            <a:r>
              <a:rPr spc="-10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0" y="2263140"/>
            <a:ext cx="28568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//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url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// success </a:t>
            </a:r>
            <a:r>
              <a:rPr sz="2000" spc="-5" dirty="0">
                <a:latin typeface="Carlito"/>
                <a:cs typeface="Carlito"/>
              </a:rPr>
              <a:t>callback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2286000"/>
            <a:ext cx="448627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8775" algn="l"/>
              </a:tabLst>
            </a:pPr>
            <a:r>
              <a:rPr sz="2000" dirty="0">
                <a:latin typeface="Carlito"/>
                <a:cs typeface="Carlito"/>
              </a:rPr>
              <a:t>-	</a:t>
            </a:r>
            <a:r>
              <a:rPr sz="2000" spc="-5" dirty="0">
                <a:latin typeface="Carlito"/>
                <a:cs typeface="Carlito"/>
              </a:rPr>
              <a:t>$('#msgDiv').load('getData',</a:t>
            </a:r>
            <a:endParaRPr sz="2000" dirty="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 </a:t>
            </a:r>
            <a:r>
              <a:rPr sz="2000" spc="-5" dirty="0">
                <a:latin typeface="Carlito"/>
                <a:cs typeface="Carlito"/>
              </a:rPr>
              <a:t>name: 'bill'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},</a:t>
            </a:r>
          </a:p>
          <a:p>
            <a:pPr marL="1730375" marR="5080" indent="-34607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function(data, </a:t>
            </a:r>
            <a:r>
              <a:rPr sz="2000" spc="-10" dirty="0">
                <a:latin typeface="Carlito"/>
                <a:cs typeface="Carlito"/>
              </a:rPr>
              <a:t>status, </a:t>
            </a:r>
            <a:r>
              <a:rPr sz="2000" spc="-10" dirty="0" err="1">
                <a:latin typeface="Carlito"/>
                <a:cs typeface="Carlito"/>
              </a:rPr>
              <a:t>jqX</a:t>
            </a:r>
            <a:r>
              <a:rPr lang="en-IN" sz="2000" spc="-10" dirty="0">
                <a:latin typeface="Carlito"/>
                <a:cs typeface="Carlito"/>
              </a:rPr>
              <a:t>H</a:t>
            </a:r>
            <a:r>
              <a:rPr sz="2000" spc="-10" dirty="0">
                <a:latin typeface="Carlito"/>
                <a:cs typeface="Carlito"/>
              </a:rPr>
              <a:t>R)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{  </a:t>
            </a:r>
            <a:r>
              <a:rPr sz="2000" spc="-5" dirty="0">
                <a:latin typeface="Carlito"/>
                <a:cs typeface="Carlito"/>
              </a:rPr>
              <a:t>console.log('data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loaded')</a:t>
            </a:r>
          </a:p>
          <a:p>
            <a:pPr marL="13843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35877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);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DED0E-833A-44AF-9A37-A62C0C0E3154}"/>
              </a:ext>
            </a:extLst>
          </p:cNvPr>
          <p:cNvSpPr txBox="1"/>
          <p:nvPr/>
        </p:nvSpPr>
        <p:spPr>
          <a:xfrm>
            <a:off x="304800" y="1676400"/>
            <a:ext cx="10591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</a:rPr>
              <a:t>Fetch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is the modern way to perform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AJAX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when working with JavaScript. Instead of writing cumbersome AJAX code or using libraries such as jQuery and Angular, the new JavaScript standard offers a more compact, modern, and flexible syntax.</a:t>
            </a: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b="0" i="0" dirty="0">
                <a:solidFill>
                  <a:srgbClr val="2166D3"/>
                </a:solidFill>
                <a:effectLst/>
              </a:rPr>
              <a:t>How to get data with Fetch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 only parameter that is essential to pass to the </a:t>
            </a:r>
            <a:r>
              <a:rPr lang="en-US" sz="2400" b="0" i="0" dirty="0">
                <a:solidFill>
                  <a:srgbClr val="26478B"/>
                </a:solidFill>
                <a:effectLst/>
              </a:rPr>
              <a:t>fetch()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method is the URL from which we want to get the data.</a:t>
            </a: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IN" sz="2400" b="0" i="0" dirty="0">
                <a:ln>
                  <a:solidFill>
                    <a:srgbClr val="C00000"/>
                  </a:solidFill>
                </a:ln>
                <a:effectLst/>
              </a:rPr>
              <a:t>fetch('https://phpenthusiast.com/dummy-</a:t>
            </a:r>
            <a:r>
              <a:rPr lang="en-IN" sz="2400" b="0" i="0" dirty="0" err="1">
                <a:ln>
                  <a:solidFill>
                    <a:srgbClr val="C00000"/>
                  </a:solidFill>
                </a:ln>
                <a:effectLst/>
              </a:rPr>
              <a:t>api</a:t>
            </a:r>
            <a:r>
              <a:rPr lang="en-IN" sz="2400" b="0" i="0" dirty="0">
                <a:ln>
                  <a:solidFill>
                    <a:srgbClr val="C00000"/>
                  </a:solidFill>
                </a:ln>
                <a:effectLst/>
              </a:rPr>
              <a:t>/’)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The </a:t>
            </a:r>
            <a:r>
              <a:rPr lang="en-US" sz="2400" b="0" i="0" dirty="0">
                <a:solidFill>
                  <a:srgbClr val="26478B"/>
                </a:solidFill>
                <a:effectLst/>
              </a:rPr>
              <a:t>fetch()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 method returns a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promise.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 Therefore, it can return one of two possible responses, success or failure: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In the case of failure, the response will be handled by the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catch block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, and in case of success the response will be handled by the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then block</a:t>
            </a:r>
            <a:r>
              <a:rPr lang="en-US" sz="2400" b="0" i="0" dirty="0">
                <a:solidFill>
                  <a:srgbClr val="333333"/>
                </a:solidFill>
                <a:effectLst/>
              </a:rPr>
              <a:t>.</a:t>
            </a:r>
            <a:endParaRPr lang="en-IN" sz="240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41BB1-9D50-4AC1-B132-8A26B3239812}"/>
              </a:ext>
            </a:extLst>
          </p:cNvPr>
          <p:cNvSpPr txBox="1"/>
          <p:nvPr/>
        </p:nvSpPr>
        <p:spPr>
          <a:xfrm>
            <a:off x="838200" y="228600"/>
            <a:ext cx="662940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lang="en-IN" sz="3600" b="1" dirty="0">
                <a:solidFill>
                  <a:srgbClr val="2E5496"/>
                </a:solidFill>
                <a:cs typeface="Arial"/>
              </a:rPr>
              <a:t>fetch() </a:t>
            </a:r>
            <a:r>
              <a:rPr lang="en-IN" sz="3600" b="1" spc="-5" dirty="0">
                <a:solidFill>
                  <a:srgbClr val="2E5496"/>
                </a:solidFill>
                <a:cs typeface="Arial"/>
              </a:rPr>
              <a:t>AJAX</a:t>
            </a:r>
            <a:r>
              <a:rPr lang="en-IN" sz="3600" b="1" spc="-100" dirty="0">
                <a:solidFill>
                  <a:srgbClr val="2E5496"/>
                </a:solidFill>
                <a:cs typeface="Arial"/>
              </a:rPr>
              <a:t> </a:t>
            </a:r>
            <a:r>
              <a:rPr lang="en-IN" sz="3600" b="1" dirty="0">
                <a:solidFill>
                  <a:srgbClr val="2E5496"/>
                </a:solidFill>
                <a:cs typeface="Arial"/>
              </a:rPr>
              <a:t>method</a:t>
            </a:r>
            <a:endParaRPr lang="en-IN" sz="3600" dirty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3600" b="1" spc="-10" dirty="0">
                <a:solidFill>
                  <a:srgbClr val="C55A11"/>
                </a:solidFill>
                <a:cs typeface="Carlito"/>
              </a:rPr>
              <a:t>Introduction</a:t>
            </a:r>
            <a:endParaRPr lang="en-IN" sz="3600" dirty="0">
              <a:cs typeface="Carlit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53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291" y="256020"/>
            <a:ext cx="8531225" cy="51625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75"/>
              </a:spcBef>
            </a:pP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fetch() </a:t>
            </a:r>
            <a:r>
              <a:rPr sz="2400" b="1" spc="-5" dirty="0">
                <a:solidFill>
                  <a:srgbClr val="2E5496"/>
                </a:solidFill>
                <a:latin typeface="Arial"/>
                <a:cs typeface="Arial"/>
              </a:rPr>
              <a:t>AJAX</a:t>
            </a:r>
            <a:r>
              <a:rPr sz="2400" b="1" spc="-10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method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b="1" spc="-10" dirty="0">
                <a:solidFill>
                  <a:srgbClr val="C55A11"/>
                </a:solidFill>
                <a:latin typeface="Carlito"/>
                <a:cs typeface="Carlito"/>
              </a:rPr>
              <a:t>Introduction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Carlito"/>
              <a:cs typeface="Carlito"/>
            </a:endParaRPr>
          </a:p>
          <a:p>
            <a:pPr marL="443865" indent="-346710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Starts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fetching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resource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network</a:t>
            </a:r>
            <a:endParaRPr sz="2400" dirty="0">
              <a:latin typeface="Carlito"/>
              <a:cs typeface="Carlito"/>
            </a:endParaRPr>
          </a:p>
          <a:p>
            <a:pPr marL="443865" indent="-346710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promise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5" dirty="0">
                <a:latin typeface="Carlito"/>
                <a:cs typeface="Carlito"/>
              </a:rPr>
              <a:t>fulfilled once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response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available</a:t>
            </a:r>
            <a:endParaRPr sz="2400" dirty="0">
              <a:latin typeface="Carlito"/>
              <a:cs typeface="Carlito"/>
            </a:endParaRPr>
          </a:p>
          <a:p>
            <a:pPr marL="443865" marR="434975" indent="-346075">
              <a:lnSpc>
                <a:spcPct val="100000"/>
              </a:lnSpc>
              <a:buChar char="-"/>
              <a:tabLst>
                <a:tab pos="443865" algn="l"/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promise resolves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Response object </a:t>
            </a:r>
            <a:r>
              <a:rPr sz="2400" spc="-10" dirty="0">
                <a:latin typeface="Carlito"/>
                <a:cs typeface="Carlito"/>
              </a:rPr>
              <a:t>representing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response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your request</a:t>
            </a:r>
            <a:endParaRPr sz="2400" dirty="0">
              <a:latin typeface="Carlito"/>
              <a:cs typeface="Carlito"/>
            </a:endParaRPr>
          </a:p>
          <a:p>
            <a:pPr marL="443865" marR="227329" indent="-346075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promise </a:t>
            </a:r>
            <a:r>
              <a:rPr sz="2400" spc="-5" dirty="0">
                <a:latin typeface="Carlito"/>
                <a:cs typeface="Carlito"/>
              </a:rPr>
              <a:t>does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5" dirty="0">
                <a:latin typeface="Carlito"/>
                <a:cs typeface="Carlito"/>
              </a:rPr>
              <a:t>reject on </a:t>
            </a:r>
            <a:r>
              <a:rPr sz="2400" spc="5" dirty="0">
                <a:latin typeface="Carlito"/>
                <a:cs typeface="Carlito"/>
              </a:rPr>
              <a:t>HTTP </a:t>
            </a:r>
            <a:r>
              <a:rPr sz="2400" spc="-15" dirty="0">
                <a:latin typeface="Carlito"/>
                <a:cs typeface="Carlito"/>
              </a:rPr>
              <a:t>errors </a:t>
            </a:r>
            <a:r>
              <a:rPr sz="2400" spc="-229" dirty="0">
                <a:latin typeface="Arial"/>
                <a:cs typeface="Arial"/>
              </a:rPr>
              <a:t>— </a:t>
            </a: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only rejects on  </a:t>
            </a:r>
            <a:r>
              <a:rPr sz="2400" spc="-10" dirty="0">
                <a:latin typeface="Carlito"/>
                <a:cs typeface="Carlito"/>
              </a:rPr>
              <a:t>network </a:t>
            </a:r>
            <a:r>
              <a:rPr sz="2400" spc="-15" dirty="0">
                <a:latin typeface="Carlito"/>
                <a:cs typeface="Carlito"/>
              </a:rPr>
              <a:t>errors. </a:t>
            </a: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must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b="1" spc="-5" dirty="0">
                <a:latin typeface="Carlito"/>
                <a:cs typeface="Carlito"/>
              </a:rPr>
              <a:t>then </a:t>
            </a:r>
            <a:r>
              <a:rPr sz="2400" spc="-5" dirty="0">
                <a:latin typeface="Carlito"/>
                <a:cs typeface="Carlito"/>
              </a:rPr>
              <a:t>handler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check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HTTP  </a:t>
            </a:r>
            <a:r>
              <a:rPr sz="2400" spc="-15" dirty="0">
                <a:latin typeface="Carlito"/>
                <a:cs typeface="Carlito"/>
              </a:rPr>
              <a:t>errors.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Char char="-"/>
            </a:pPr>
            <a:endParaRPr sz="2350" dirty="0">
              <a:latin typeface="Carlito"/>
              <a:cs typeface="Carlito"/>
            </a:endParaRPr>
          </a:p>
          <a:p>
            <a:pPr marL="443865" indent="-346710">
              <a:lnSpc>
                <a:spcPct val="100000"/>
              </a:lnSpc>
              <a:spcBef>
                <a:spcPts val="5"/>
              </a:spcBef>
              <a:buChar char="-"/>
              <a:tabLst>
                <a:tab pos="443865" algn="l"/>
                <a:tab pos="444500" algn="l"/>
              </a:tabLst>
            </a:pPr>
            <a:r>
              <a:rPr sz="2400" spc="-20" dirty="0">
                <a:latin typeface="Carlito"/>
                <a:cs typeface="Carlito"/>
              </a:rPr>
              <a:t>Syntax</a:t>
            </a:r>
            <a:endParaRPr sz="2400" dirty="0">
              <a:latin typeface="Carlito"/>
              <a:cs typeface="Carlito"/>
            </a:endParaRPr>
          </a:p>
          <a:p>
            <a:pPr marL="755015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const </a:t>
            </a:r>
            <a:r>
              <a:rPr sz="2400" spc="-10" dirty="0">
                <a:latin typeface="Carlito"/>
                <a:cs typeface="Carlito"/>
              </a:rPr>
              <a:t>fetchResponsePromise </a:t>
            </a:r>
            <a:r>
              <a:rPr sz="2400" dirty="0">
                <a:latin typeface="Carlito"/>
                <a:cs typeface="Carlito"/>
              </a:rPr>
              <a:t>= </a:t>
            </a:r>
            <a:r>
              <a:rPr sz="2400" spc="-15" dirty="0">
                <a:latin typeface="Carlito"/>
                <a:cs typeface="Carlito"/>
              </a:rPr>
              <a:t>fetch(resource </a:t>
            </a:r>
            <a:r>
              <a:rPr sz="2400" dirty="0">
                <a:latin typeface="Carlito"/>
                <a:cs typeface="Carlito"/>
              </a:rPr>
              <a:t>[,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init])</a:t>
            </a:r>
          </a:p>
        </p:txBody>
      </p:sp>
      <p:sp>
        <p:nvSpPr>
          <p:cNvPr id="3" name="object 3"/>
          <p:cNvSpPr/>
          <p:nvPr/>
        </p:nvSpPr>
        <p:spPr>
          <a:xfrm>
            <a:off x="10660126" y="469900"/>
            <a:ext cx="933450" cy="139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876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Carlito</vt:lpstr>
      <vt:lpstr>Verdana</vt:lpstr>
      <vt:lpstr>Office Theme</vt:lpstr>
      <vt:lpstr>PowerPoint Presentation</vt:lpstr>
      <vt:lpstr>PowerPoint Presentation</vt:lpstr>
      <vt:lpstr>jQuery AJAX methods $.ajax</vt:lpstr>
      <vt:lpstr>jQuery AJAX methods $.get</vt:lpstr>
      <vt:lpstr>jQuery AJAX methods $.post</vt:lpstr>
      <vt:lpstr>PowerPoint Presentation</vt:lpstr>
      <vt:lpstr>jQuery AJAX methods $.load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Kundhavai K R</cp:lastModifiedBy>
  <cp:revision>7</cp:revision>
  <dcterms:created xsi:type="dcterms:W3CDTF">2020-10-01T00:12:42Z</dcterms:created>
  <dcterms:modified xsi:type="dcterms:W3CDTF">2020-10-01T04:11:20Z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2020-10-01T00:00:00Z</vt:filetime>
  </property>
</Properties>
</file>