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7" r:id="rId3"/>
    <p:sldId id="258" r:id="rId4"/>
    <p:sldId id="261" r:id="rId5"/>
    <p:sldId id="262" r:id="rId6"/>
    <p:sldId id="263" r:id="rId7"/>
    <p:sldId id="259" r:id="rId8"/>
    <p:sldId id="260"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Arial"/>
                <a:cs typeface="Arial"/>
              </a:defRPr>
            </a:lvl1pPr>
          </a:lstStyle>
          <a:p>
            <a:endParaRPr/>
          </a:p>
        </p:txBody>
      </p:sp>
      <p:sp>
        <p:nvSpPr>
          <p:cNvPr id="3" name="Holder 3"/>
          <p:cNvSpPr>
            <a:spLocks noGrp="1"/>
          </p:cNvSpPr>
          <p:nvPr>
            <p:ph sz="half" idx="2"/>
          </p:nvPr>
        </p:nvSpPr>
        <p:spPr>
          <a:xfrm>
            <a:off x="535940" y="1794128"/>
            <a:ext cx="4554220" cy="4415790"/>
          </a:xfrm>
          <a:prstGeom prst="rect">
            <a:avLst/>
          </a:prstGeom>
        </p:spPr>
        <p:txBody>
          <a:bodyPr wrap="square" lIns="0" tIns="0" rIns="0" bIns="0">
            <a:spAutoFit/>
          </a:bodyPr>
          <a:lstStyle>
            <a:lvl1pPr>
              <a:defRPr sz="1800" b="0" i="0">
                <a:solidFill>
                  <a:schemeClr val="tx1"/>
                </a:solidFill>
                <a:latin typeface="Carlito"/>
                <a:cs typeface="Carlito"/>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97050"/>
            <a:ext cx="8291830" cy="38100"/>
          </a:xfrm>
          <a:custGeom>
            <a:avLst/>
            <a:gdLst/>
            <a:ahLst/>
            <a:cxnLst/>
            <a:rect l="l" t="t" r="r" b="b"/>
            <a:pathLst>
              <a:path w="8291830" h="38100">
                <a:moveTo>
                  <a:pt x="8291576" y="0"/>
                </a:moveTo>
                <a:lnTo>
                  <a:pt x="0" y="0"/>
                </a:lnTo>
                <a:lnTo>
                  <a:pt x="0" y="38100"/>
                </a:lnTo>
                <a:lnTo>
                  <a:pt x="8291576" y="38100"/>
                </a:lnTo>
                <a:lnTo>
                  <a:pt x="8291576" y="0"/>
                </a:lnTo>
                <a:close/>
              </a:path>
            </a:pathLst>
          </a:custGeom>
          <a:solidFill>
            <a:srgbClr val="C55A1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30650" y="2070861"/>
            <a:ext cx="4330700" cy="574039"/>
          </a:xfrm>
          <a:prstGeom prst="rect">
            <a:avLst/>
          </a:prstGeom>
        </p:spPr>
        <p:txBody>
          <a:bodyPr wrap="square" lIns="0" tIns="0" rIns="0" bIns="0">
            <a:spAutoFit/>
          </a:bodyPr>
          <a:lstStyle>
            <a:lvl1pPr>
              <a:defRPr sz="3600" b="1" i="0">
                <a:solidFill>
                  <a:srgbClr val="C55A11"/>
                </a:solidFill>
                <a:latin typeface="Arial"/>
                <a:cs typeface="Arial"/>
              </a:defRPr>
            </a:lvl1pPr>
          </a:lstStyle>
          <a:p>
            <a:endParaRPr/>
          </a:p>
        </p:txBody>
      </p:sp>
      <p:sp>
        <p:nvSpPr>
          <p:cNvPr id="3" name="Holder 3"/>
          <p:cNvSpPr>
            <a:spLocks noGrp="1"/>
          </p:cNvSpPr>
          <p:nvPr>
            <p:ph type="body" idx="1"/>
          </p:nvPr>
        </p:nvSpPr>
        <p:spPr>
          <a:xfrm>
            <a:off x="376554" y="3119820"/>
            <a:ext cx="11438890" cy="187134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68F338-E3E9-4618-95BD-FEC4084F7630}"/>
              </a:ext>
            </a:extLst>
          </p:cNvPr>
          <p:cNvSpPr txBox="1"/>
          <p:nvPr/>
        </p:nvSpPr>
        <p:spPr>
          <a:xfrm>
            <a:off x="375920" y="304800"/>
            <a:ext cx="7162800" cy="461665"/>
          </a:xfrm>
          <a:prstGeom prst="rect">
            <a:avLst/>
          </a:prstGeom>
          <a:noFill/>
        </p:spPr>
        <p:txBody>
          <a:bodyPr wrap="square" rtlCol="0">
            <a:spAutoFit/>
          </a:bodyPr>
          <a:lstStyle/>
          <a:p>
            <a:r>
              <a:rPr lang="en-IN" sz="2400" b="1" dirty="0"/>
              <a:t>ASYNCHRONOUS OPERATION IN JAVASCRIPT</a:t>
            </a:r>
          </a:p>
        </p:txBody>
      </p:sp>
      <p:sp>
        <p:nvSpPr>
          <p:cNvPr id="4" name="TextBox 3">
            <a:extLst>
              <a:ext uri="{FF2B5EF4-FFF2-40B4-BE49-F238E27FC236}">
                <a16:creationId xmlns:a16="http://schemas.microsoft.com/office/drawing/2014/main" id="{8E1A92DD-2123-4761-B576-D5DA92DE50A5}"/>
              </a:ext>
            </a:extLst>
          </p:cNvPr>
          <p:cNvSpPr txBox="1"/>
          <p:nvPr/>
        </p:nvSpPr>
        <p:spPr>
          <a:xfrm>
            <a:off x="533400" y="1676400"/>
            <a:ext cx="11125200" cy="4893647"/>
          </a:xfrm>
          <a:prstGeom prst="rect">
            <a:avLst/>
          </a:prstGeom>
          <a:noFill/>
        </p:spPr>
        <p:txBody>
          <a:bodyPr wrap="square" rtlCol="0">
            <a:spAutoFit/>
          </a:bodyPr>
          <a:lstStyle/>
          <a:p>
            <a:pPr algn="l"/>
            <a:r>
              <a:rPr lang="en-US" sz="2400" b="0" i="0" dirty="0">
                <a:solidFill>
                  <a:srgbClr val="333333"/>
                </a:solidFill>
                <a:effectLst/>
              </a:rPr>
              <a:t>Many Web API features now use asynchronous code to run, especially those that access or fetch some kind of resource from an external device, such as fetching a file from the network, accessing a database and returning data from it, accessing a video stream from a web cam, or broadcasting the display to a VR headset.</a:t>
            </a:r>
          </a:p>
          <a:p>
            <a:pPr algn="l"/>
            <a:r>
              <a:rPr lang="en-US" sz="2400" b="0" i="0" dirty="0">
                <a:solidFill>
                  <a:srgbClr val="333333"/>
                </a:solidFill>
                <a:effectLst>
                  <a:glow rad="228600">
                    <a:schemeClr val="accent3">
                      <a:satMod val="175000"/>
                      <a:alpha val="40000"/>
                    </a:schemeClr>
                  </a:glow>
                </a:effectLst>
              </a:rPr>
              <a:t>Why is this difficult to get to work using synchronous code?</a:t>
            </a:r>
          </a:p>
          <a:p>
            <a:pPr algn="l"/>
            <a:r>
              <a:rPr lang="en-US" sz="2400" dirty="0">
                <a:solidFill>
                  <a:srgbClr val="333333"/>
                </a:solidFill>
                <a:effectLst>
                  <a:glow rad="228600">
                    <a:schemeClr val="accent3">
                      <a:satMod val="175000"/>
                      <a:alpha val="40000"/>
                    </a:schemeClr>
                  </a:glow>
                </a:effectLst>
              </a:rPr>
              <a:t>Example: Download an image from the server.</a:t>
            </a:r>
            <a:endParaRPr lang="en-US" sz="2400" b="0" i="0" dirty="0">
              <a:solidFill>
                <a:srgbClr val="333333"/>
              </a:solidFill>
              <a:effectLst>
                <a:glow rad="228600">
                  <a:schemeClr val="accent3">
                    <a:satMod val="175000"/>
                    <a:alpha val="40000"/>
                  </a:schemeClr>
                </a:glow>
              </a:effectLst>
            </a:endParaRPr>
          </a:p>
          <a:p>
            <a:r>
              <a:rPr lang="en-US" sz="2400" dirty="0"/>
              <a:t>That's because you don't know how long the image will take to download, so when you come to run the second line it will throw an error (possibly intermittently, possibly every time) because the response is not yet available. Instead, you need your code to wait until the response is returned before it tries to do anything else to it.</a:t>
            </a:r>
          </a:p>
          <a:p>
            <a:endParaRPr lang="en-US" sz="2400" dirty="0"/>
          </a:p>
          <a:p>
            <a:r>
              <a:rPr lang="en-US" sz="2400" dirty="0"/>
              <a:t>There are two main types of asynchronous code style you'll come across in JavaScript code</a:t>
            </a:r>
            <a:r>
              <a:rPr lang="en-US" sz="2400" b="1" dirty="0"/>
              <a:t>, old-style callbacks </a:t>
            </a:r>
            <a:r>
              <a:rPr lang="en-US" sz="2400" dirty="0"/>
              <a:t>and </a:t>
            </a:r>
            <a:r>
              <a:rPr lang="en-US" sz="2400" b="1" dirty="0"/>
              <a:t>newer promise-style code.</a:t>
            </a:r>
            <a:endParaRPr lang="en-IN" sz="2400" b="1" dirty="0"/>
          </a:p>
        </p:txBody>
      </p:sp>
    </p:spTree>
    <p:extLst>
      <p:ext uri="{BB962C8B-B14F-4D97-AF65-F5344CB8AC3E}">
        <p14:creationId xmlns:p14="http://schemas.microsoft.com/office/powerpoint/2010/main" val="337800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0291" y="231624"/>
            <a:ext cx="7724140" cy="4510405"/>
          </a:xfrm>
          <a:prstGeom prst="rect">
            <a:avLst/>
          </a:prstGeom>
        </p:spPr>
        <p:txBody>
          <a:bodyPr vert="horz" wrap="square" lIns="0" tIns="46990" rIns="0" bIns="0" rtlCol="0">
            <a:spAutoFit/>
          </a:bodyPr>
          <a:lstStyle/>
          <a:p>
            <a:pPr marL="34925">
              <a:lnSpc>
                <a:spcPct val="100000"/>
              </a:lnSpc>
              <a:spcBef>
                <a:spcPts val="370"/>
              </a:spcBef>
            </a:pPr>
            <a:r>
              <a:rPr sz="2400" b="1" spc="-140" dirty="0">
                <a:solidFill>
                  <a:srgbClr val="2E5496"/>
                </a:solidFill>
                <a:latin typeface="Trebuchet MS"/>
                <a:cs typeface="Trebuchet MS"/>
              </a:rPr>
              <a:t>Callbacks</a:t>
            </a:r>
            <a:endParaRPr sz="2400">
              <a:latin typeface="Trebuchet MS"/>
              <a:cs typeface="Trebuchet MS"/>
            </a:endParaRPr>
          </a:p>
          <a:p>
            <a:pPr marL="12700">
              <a:lnSpc>
                <a:spcPct val="100000"/>
              </a:lnSpc>
              <a:spcBef>
                <a:spcPts val="265"/>
              </a:spcBef>
            </a:pPr>
            <a:r>
              <a:rPr sz="2400" b="1" spc="-125" dirty="0">
                <a:solidFill>
                  <a:srgbClr val="C55A11"/>
                </a:solidFill>
                <a:latin typeface="Trebuchet MS"/>
                <a:cs typeface="Trebuchet MS"/>
              </a:rPr>
              <a:t>Introduction</a:t>
            </a:r>
            <a:endParaRPr sz="2400">
              <a:latin typeface="Trebuchet MS"/>
              <a:cs typeface="Trebuchet MS"/>
            </a:endParaRPr>
          </a:p>
          <a:p>
            <a:pPr>
              <a:lnSpc>
                <a:spcPct val="100000"/>
              </a:lnSpc>
            </a:pPr>
            <a:endParaRPr sz="2400">
              <a:latin typeface="Trebuchet MS"/>
              <a:cs typeface="Trebuchet MS"/>
            </a:endParaRPr>
          </a:p>
          <a:p>
            <a:pPr>
              <a:lnSpc>
                <a:spcPct val="100000"/>
              </a:lnSpc>
              <a:spcBef>
                <a:spcPts val="50"/>
              </a:spcBef>
            </a:pPr>
            <a:endParaRPr sz="2700">
              <a:latin typeface="Trebuchet MS"/>
              <a:cs typeface="Trebuchet MS"/>
            </a:endParaRPr>
          </a:p>
          <a:p>
            <a:pPr marL="443865" marR="83185" indent="-346075">
              <a:lnSpc>
                <a:spcPct val="100000"/>
              </a:lnSpc>
              <a:buChar char="-"/>
              <a:tabLst>
                <a:tab pos="443865" algn="l"/>
                <a:tab pos="444500" algn="l"/>
              </a:tabLst>
            </a:pPr>
            <a:r>
              <a:rPr sz="2400" dirty="0">
                <a:latin typeface="Carlito"/>
                <a:cs typeface="Carlito"/>
              </a:rPr>
              <a:t>As </a:t>
            </a:r>
            <a:r>
              <a:rPr sz="2400" spc="-5" dirty="0">
                <a:latin typeface="Carlito"/>
                <a:cs typeface="Carlito"/>
              </a:rPr>
              <a:t>seen </a:t>
            </a:r>
            <a:r>
              <a:rPr sz="2400" dirty="0">
                <a:latin typeface="Carlito"/>
                <a:cs typeface="Carlito"/>
              </a:rPr>
              <a:t>in </a:t>
            </a:r>
            <a:r>
              <a:rPr sz="2400" spc="-10" dirty="0">
                <a:latin typeface="Carlito"/>
                <a:cs typeface="Carlito"/>
              </a:rPr>
              <a:t>setInterval, </a:t>
            </a:r>
            <a:r>
              <a:rPr sz="2400" spc="-5" dirty="0">
                <a:latin typeface="Carlito"/>
                <a:cs typeface="Carlito"/>
              </a:rPr>
              <a:t>setTimeout </a:t>
            </a:r>
            <a:r>
              <a:rPr sz="2400" dirty="0">
                <a:latin typeface="Carlito"/>
                <a:cs typeface="Carlito"/>
              </a:rPr>
              <a:t>and </a:t>
            </a:r>
            <a:r>
              <a:rPr sz="2400" spc="-25" dirty="0">
                <a:latin typeface="Carlito"/>
                <a:cs typeface="Carlito"/>
              </a:rPr>
              <a:t>addEventListener, </a:t>
            </a:r>
            <a:r>
              <a:rPr sz="2400" dirty="0">
                <a:latin typeface="Carlito"/>
                <a:cs typeface="Carlito"/>
              </a:rPr>
              <a:t>a  </a:t>
            </a:r>
            <a:r>
              <a:rPr sz="2400" spc="-5" dirty="0">
                <a:latin typeface="Carlito"/>
                <a:cs typeface="Carlito"/>
              </a:rPr>
              <a:t>function </a:t>
            </a:r>
            <a:r>
              <a:rPr sz="2400" dirty="0">
                <a:latin typeface="Carlito"/>
                <a:cs typeface="Carlito"/>
              </a:rPr>
              <a:t>accepts a </a:t>
            </a:r>
            <a:r>
              <a:rPr sz="2400" spc="-5" dirty="0">
                <a:latin typeface="Carlito"/>
                <a:cs typeface="Carlito"/>
              </a:rPr>
              <a:t>function </a:t>
            </a:r>
            <a:r>
              <a:rPr sz="2400" spc="-20" dirty="0">
                <a:latin typeface="Carlito"/>
                <a:cs typeface="Carlito"/>
              </a:rPr>
              <a:t>reference </a:t>
            </a:r>
            <a:r>
              <a:rPr sz="2400" dirty="0">
                <a:latin typeface="Carlito"/>
                <a:cs typeface="Carlito"/>
              </a:rPr>
              <a:t>as an</a:t>
            </a:r>
            <a:r>
              <a:rPr sz="2400" spc="-50" dirty="0">
                <a:latin typeface="Carlito"/>
                <a:cs typeface="Carlito"/>
              </a:rPr>
              <a:t> </a:t>
            </a:r>
            <a:r>
              <a:rPr sz="2400" spc="-10" dirty="0">
                <a:latin typeface="Carlito"/>
                <a:cs typeface="Carlito"/>
              </a:rPr>
              <a:t>argument</a:t>
            </a:r>
            <a:endParaRPr sz="2400">
              <a:latin typeface="Carlito"/>
              <a:cs typeface="Carlito"/>
            </a:endParaRPr>
          </a:p>
          <a:p>
            <a:pPr marL="443865" marR="5080" indent="-346075">
              <a:lnSpc>
                <a:spcPct val="100000"/>
              </a:lnSpc>
              <a:buChar char="-"/>
              <a:tabLst>
                <a:tab pos="443865" algn="l"/>
                <a:tab pos="444500" algn="l"/>
              </a:tabLst>
            </a:pPr>
            <a:r>
              <a:rPr sz="2400" spc="-10" dirty="0">
                <a:latin typeface="Carlito"/>
                <a:cs typeface="Carlito"/>
              </a:rPr>
              <a:t>They </a:t>
            </a:r>
            <a:r>
              <a:rPr sz="2400" dirty="0">
                <a:latin typeface="Carlito"/>
                <a:cs typeface="Carlito"/>
              </a:rPr>
              <a:t>will </a:t>
            </a:r>
            <a:r>
              <a:rPr sz="2400" spc="-5" dirty="0">
                <a:latin typeface="Carlito"/>
                <a:cs typeface="Carlito"/>
              </a:rPr>
              <a:t>be called </a:t>
            </a:r>
            <a:r>
              <a:rPr sz="2400" spc="-10" dirty="0">
                <a:latin typeface="Carlito"/>
                <a:cs typeface="Carlito"/>
              </a:rPr>
              <a:t>asynchronously </a:t>
            </a:r>
            <a:r>
              <a:rPr sz="2400" spc="-5" dirty="0">
                <a:latin typeface="Carlito"/>
                <a:cs typeface="Carlito"/>
              </a:rPr>
              <a:t>based on </a:t>
            </a:r>
            <a:r>
              <a:rPr sz="2400" dirty="0">
                <a:latin typeface="Carlito"/>
                <a:cs typeface="Carlito"/>
              </a:rPr>
              <a:t>timer </a:t>
            </a:r>
            <a:r>
              <a:rPr sz="2400" spc="-5" dirty="0">
                <a:latin typeface="Carlito"/>
                <a:cs typeface="Carlito"/>
              </a:rPr>
              <a:t>or other  </a:t>
            </a:r>
            <a:r>
              <a:rPr sz="2400" spc="-10" dirty="0">
                <a:latin typeface="Carlito"/>
                <a:cs typeface="Carlito"/>
              </a:rPr>
              <a:t>events</a:t>
            </a:r>
            <a:endParaRPr sz="2400">
              <a:latin typeface="Carlito"/>
              <a:cs typeface="Carlito"/>
            </a:endParaRPr>
          </a:p>
          <a:p>
            <a:pPr marL="443865" indent="-346710">
              <a:lnSpc>
                <a:spcPct val="100000"/>
              </a:lnSpc>
              <a:buChar char="-"/>
              <a:tabLst>
                <a:tab pos="443865" algn="l"/>
                <a:tab pos="444500" algn="l"/>
              </a:tabLst>
            </a:pPr>
            <a:r>
              <a:rPr sz="2400" spc="-5" dirty="0">
                <a:latin typeface="Carlito"/>
                <a:cs typeface="Carlito"/>
              </a:rPr>
              <a:t>These function </a:t>
            </a:r>
            <a:r>
              <a:rPr sz="2400" spc="-15" dirty="0">
                <a:latin typeface="Carlito"/>
                <a:cs typeface="Carlito"/>
              </a:rPr>
              <a:t>references are </a:t>
            </a:r>
            <a:r>
              <a:rPr sz="2400" spc="-5" dirty="0">
                <a:latin typeface="Carlito"/>
                <a:cs typeface="Carlito"/>
              </a:rPr>
              <a:t>called </a:t>
            </a:r>
            <a:r>
              <a:rPr sz="2400" b="1" spc="-145" dirty="0">
                <a:latin typeface="Trebuchet MS"/>
                <a:cs typeface="Trebuchet MS"/>
              </a:rPr>
              <a:t>Callback</a:t>
            </a:r>
            <a:r>
              <a:rPr sz="2400" b="1" spc="-170" dirty="0">
                <a:latin typeface="Trebuchet MS"/>
                <a:cs typeface="Trebuchet MS"/>
              </a:rPr>
              <a:t> </a:t>
            </a:r>
            <a:r>
              <a:rPr sz="2400" b="1" spc="-130" dirty="0">
                <a:latin typeface="Trebuchet MS"/>
                <a:cs typeface="Trebuchet MS"/>
              </a:rPr>
              <a:t>functions</a:t>
            </a:r>
            <a:endParaRPr sz="2400">
              <a:latin typeface="Trebuchet MS"/>
              <a:cs typeface="Trebuchet MS"/>
            </a:endParaRPr>
          </a:p>
          <a:p>
            <a:pPr>
              <a:lnSpc>
                <a:spcPct val="100000"/>
              </a:lnSpc>
              <a:spcBef>
                <a:spcPts val="40"/>
              </a:spcBef>
              <a:buFont typeface="Carlito"/>
              <a:buChar char="-"/>
            </a:pPr>
            <a:endParaRPr sz="2450">
              <a:latin typeface="Trebuchet MS"/>
              <a:cs typeface="Trebuchet MS"/>
            </a:endParaRPr>
          </a:p>
          <a:p>
            <a:pPr marL="443865" indent="-346710">
              <a:lnSpc>
                <a:spcPct val="100000"/>
              </a:lnSpc>
              <a:buChar char="-"/>
              <a:tabLst>
                <a:tab pos="443865" algn="l"/>
                <a:tab pos="444500" algn="l"/>
              </a:tabLst>
            </a:pPr>
            <a:r>
              <a:rPr sz="2400" spc="-5" dirty="0">
                <a:latin typeface="Carlito"/>
                <a:cs typeface="Carlito"/>
              </a:rPr>
              <a:t>Example:</a:t>
            </a:r>
            <a:endParaRPr sz="2400">
              <a:latin typeface="Carlito"/>
              <a:cs typeface="Carlito"/>
            </a:endParaRPr>
          </a:p>
          <a:p>
            <a:pPr marL="443865">
              <a:lnSpc>
                <a:spcPct val="100000"/>
              </a:lnSpc>
            </a:pPr>
            <a:r>
              <a:rPr sz="2400" spc="-15" dirty="0">
                <a:latin typeface="Carlito"/>
                <a:cs typeface="Carlito"/>
              </a:rPr>
              <a:t>div.addEventListener</a:t>
            </a:r>
            <a:r>
              <a:rPr sz="2400" spc="-15" dirty="0">
                <a:latin typeface="Arial"/>
                <a:cs typeface="Arial"/>
              </a:rPr>
              <a:t>(“</a:t>
            </a:r>
            <a:r>
              <a:rPr sz="2400" spc="-15" dirty="0">
                <a:latin typeface="Carlito"/>
                <a:cs typeface="Carlito"/>
              </a:rPr>
              <a:t>keypress</a:t>
            </a:r>
            <a:r>
              <a:rPr sz="2400" spc="-15" dirty="0">
                <a:latin typeface="Arial"/>
                <a:cs typeface="Arial"/>
              </a:rPr>
              <a:t>”, </a:t>
            </a:r>
            <a:r>
              <a:rPr sz="2400" b="1" spc="-125" dirty="0">
                <a:latin typeface="Arial"/>
                <a:cs typeface="Arial"/>
              </a:rPr>
              <a:t>function(){</a:t>
            </a:r>
            <a:r>
              <a:rPr sz="2400" b="1" spc="-275" dirty="0">
                <a:latin typeface="Arial"/>
                <a:cs typeface="Arial"/>
              </a:rPr>
              <a:t> </a:t>
            </a:r>
            <a:r>
              <a:rPr sz="2400" b="1" spc="-695" dirty="0">
                <a:latin typeface="Arial"/>
                <a:cs typeface="Arial"/>
              </a:rPr>
              <a:t>…</a:t>
            </a:r>
            <a:r>
              <a:rPr sz="2400" b="1" spc="-125" dirty="0">
                <a:latin typeface="Arial"/>
                <a:cs typeface="Arial"/>
              </a:rPr>
              <a:t> </a:t>
            </a:r>
            <a:r>
              <a:rPr sz="2400" b="1" spc="-35" dirty="0">
                <a:latin typeface="Arial"/>
                <a:cs typeface="Arial"/>
              </a:rPr>
              <a:t>}</a:t>
            </a:r>
            <a:r>
              <a:rPr sz="2400" spc="-35" dirty="0">
                <a:latin typeface="Carlito"/>
                <a:cs typeface="Carlito"/>
              </a:rPr>
              <a:t>);</a:t>
            </a:r>
            <a:endParaRPr sz="2400">
              <a:latin typeface="Carlito"/>
              <a:cs typeface="Carlito"/>
            </a:endParaRPr>
          </a:p>
        </p:txBody>
      </p:sp>
      <p:sp>
        <p:nvSpPr>
          <p:cNvPr id="3" name="object 3"/>
          <p:cNvSpPr/>
          <p:nvPr/>
        </p:nvSpPr>
        <p:spPr>
          <a:xfrm>
            <a:off x="10660126" y="469900"/>
            <a:ext cx="933450" cy="13985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291" y="231624"/>
            <a:ext cx="1603375" cy="825500"/>
          </a:xfrm>
          <a:prstGeom prst="rect">
            <a:avLst/>
          </a:prstGeom>
        </p:spPr>
        <p:txBody>
          <a:bodyPr vert="horz" wrap="square" lIns="0" tIns="46990" rIns="0" bIns="0" rtlCol="0">
            <a:spAutoFit/>
          </a:bodyPr>
          <a:lstStyle/>
          <a:p>
            <a:pPr marL="34925">
              <a:lnSpc>
                <a:spcPct val="100000"/>
              </a:lnSpc>
              <a:spcBef>
                <a:spcPts val="370"/>
              </a:spcBef>
            </a:pPr>
            <a:r>
              <a:rPr sz="2400" spc="-120" dirty="0">
                <a:solidFill>
                  <a:srgbClr val="2E5496"/>
                </a:solidFill>
                <a:latin typeface="Trebuchet MS"/>
                <a:cs typeface="Trebuchet MS"/>
              </a:rPr>
              <a:t>Promises</a:t>
            </a:r>
            <a:endParaRPr sz="2400">
              <a:latin typeface="Trebuchet MS"/>
              <a:cs typeface="Trebuchet MS"/>
            </a:endParaRPr>
          </a:p>
          <a:p>
            <a:pPr marL="12700">
              <a:lnSpc>
                <a:spcPct val="100000"/>
              </a:lnSpc>
              <a:spcBef>
                <a:spcPts val="265"/>
              </a:spcBef>
            </a:pPr>
            <a:r>
              <a:rPr sz="2400" spc="-55" dirty="0">
                <a:latin typeface="Trebuchet MS"/>
                <a:cs typeface="Trebuchet MS"/>
              </a:rPr>
              <a:t>I</a:t>
            </a:r>
            <a:r>
              <a:rPr sz="2400" spc="-145" dirty="0">
                <a:latin typeface="Trebuchet MS"/>
                <a:cs typeface="Trebuchet MS"/>
              </a:rPr>
              <a:t>nt</a:t>
            </a:r>
            <a:r>
              <a:rPr sz="2400" spc="-185" dirty="0">
                <a:latin typeface="Trebuchet MS"/>
                <a:cs typeface="Trebuchet MS"/>
              </a:rPr>
              <a:t>r</a:t>
            </a:r>
            <a:r>
              <a:rPr sz="2400" spc="-140" dirty="0">
                <a:latin typeface="Trebuchet MS"/>
                <a:cs typeface="Trebuchet MS"/>
              </a:rPr>
              <a:t>oduct</a:t>
            </a:r>
            <a:r>
              <a:rPr sz="2400" spc="-90" dirty="0">
                <a:latin typeface="Trebuchet MS"/>
                <a:cs typeface="Trebuchet MS"/>
              </a:rPr>
              <a:t>i</a:t>
            </a:r>
            <a:r>
              <a:rPr sz="2400" spc="-100" dirty="0">
                <a:latin typeface="Trebuchet MS"/>
                <a:cs typeface="Trebuchet MS"/>
              </a:rPr>
              <a:t>on</a:t>
            </a:r>
            <a:endParaRPr sz="2400">
              <a:latin typeface="Trebuchet MS"/>
              <a:cs typeface="Trebuchet MS"/>
            </a:endParaRPr>
          </a:p>
        </p:txBody>
      </p:sp>
      <p:sp>
        <p:nvSpPr>
          <p:cNvPr id="3" name="object 3"/>
          <p:cNvSpPr/>
          <p:nvPr/>
        </p:nvSpPr>
        <p:spPr>
          <a:xfrm>
            <a:off x="0" y="1297050"/>
            <a:ext cx="8291830" cy="38100"/>
          </a:xfrm>
          <a:custGeom>
            <a:avLst/>
            <a:gdLst/>
            <a:ahLst/>
            <a:cxnLst/>
            <a:rect l="l" t="t" r="r" b="b"/>
            <a:pathLst>
              <a:path w="8291830" h="38100">
                <a:moveTo>
                  <a:pt x="8291576" y="0"/>
                </a:moveTo>
                <a:lnTo>
                  <a:pt x="0" y="0"/>
                </a:lnTo>
                <a:lnTo>
                  <a:pt x="0" y="38100"/>
                </a:lnTo>
                <a:lnTo>
                  <a:pt x="8291576" y="38100"/>
                </a:lnTo>
                <a:lnTo>
                  <a:pt x="8291576" y="0"/>
                </a:lnTo>
                <a:close/>
              </a:path>
            </a:pathLst>
          </a:custGeom>
          <a:solidFill>
            <a:srgbClr val="C55A11"/>
          </a:solidFill>
        </p:spPr>
        <p:txBody>
          <a:bodyPr wrap="square" lIns="0" tIns="0" rIns="0" bIns="0" rtlCol="0"/>
          <a:lstStyle/>
          <a:p>
            <a:endParaRPr/>
          </a:p>
        </p:txBody>
      </p:sp>
      <p:sp>
        <p:nvSpPr>
          <p:cNvPr id="4" name="object 4"/>
          <p:cNvSpPr/>
          <p:nvPr/>
        </p:nvSpPr>
        <p:spPr>
          <a:xfrm>
            <a:off x="10660126" y="469900"/>
            <a:ext cx="933450" cy="139852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35940" y="1792604"/>
            <a:ext cx="8329295" cy="4049395"/>
          </a:xfrm>
          <a:prstGeom prst="rect">
            <a:avLst/>
          </a:prstGeom>
        </p:spPr>
        <p:txBody>
          <a:bodyPr vert="horz" wrap="square" lIns="0" tIns="12065" rIns="0" bIns="0" rtlCol="0">
            <a:spAutoFit/>
          </a:bodyPr>
          <a:lstStyle/>
          <a:p>
            <a:pPr marL="358140" indent="-346075">
              <a:lnSpc>
                <a:spcPct val="100000"/>
              </a:lnSpc>
              <a:spcBef>
                <a:spcPts val="95"/>
              </a:spcBef>
              <a:buChar char="-"/>
              <a:tabLst>
                <a:tab pos="358140" algn="l"/>
                <a:tab pos="358775" algn="l"/>
              </a:tabLst>
            </a:pPr>
            <a:r>
              <a:rPr sz="2200" spc="-5" dirty="0">
                <a:latin typeface="Carlito"/>
                <a:cs typeface="Carlito"/>
              </a:rPr>
              <a:t>A </a:t>
            </a:r>
            <a:r>
              <a:rPr sz="2200" spc="-10" dirty="0">
                <a:latin typeface="Carlito"/>
                <a:cs typeface="Carlito"/>
              </a:rPr>
              <a:t>promise </a:t>
            </a:r>
            <a:r>
              <a:rPr sz="2200" spc="-5" dirty="0">
                <a:latin typeface="Carlito"/>
                <a:cs typeface="Carlito"/>
              </a:rPr>
              <a:t>is </a:t>
            </a:r>
            <a:r>
              <a:rPr sz="2200" spc="-10" dirty="0">
                <a:latin typeface="Carlito"/>
                <a:cs typeface="Carlito"/>
              </a:rPr>
              <a:t>used </a:t>
            </a:r>
            <a:r>
              <a:rPr sz="2200" spc="-20" dirty="0">
                <a:latin typeface="Carlito"/>
                <a:cs typeface="Carlito"/>
              </a:rPr>
              <a:t>to </a:t>
            </a:r>
            <a:r>
              <a:rPr sz="2200" spc="-10" dirty="0">
                <a:latin typeface="Carlito"/>
                <a:cs typeface="Carlito"/>
              </a:rPr>
              <a:t>handle the asynchronous result </a:t>
            </a:r>
            <a:r>
              <a:rPr sz="2200" spc="-5" dirty="0">
                <a:latin typeface="Carlito"/>
                <a:cs typeface="Carlito"/>
              </a:rPr>
              <a:t>of an</a:t>
            </a:r>
            <a:r>
              <a:rPr sz="2200" spc="114" dirty="0">
                <a:latin typeface="Carlito"/>
                <a:cs typeface="Carlito"/>
              </a:rPr>
              <a:t> </a:t>
            </a:r>
            <a:r>
              <a:rPr sz="2200" spc="-10" dirty="0">
                <a:latin typeface="Carlito"/>
                <a:cs typeface="Carlito"/>
              </a:rPr>
              <a:t>operation.</a:t>
            </a:r>
            <a:endParaRPr sz="2200" dirty="0">
              <a:latin typeface="Carlito"/>
              <a:cs typeface="Carlito"/>
            </a:endParaRPr>
          </a:p>
          <a:p>
            <a:pPr marL="358140" indent="-346075">
              <a:lnSpc>
                <a:spcPct val="100000"/>
              </a:lnSpc>
              <a:spcBef>
                <a:spcPts val="5"/>
              </a:spcBef>
              <a:buChar char="-"/>
              <a:tabLst>
                <a:tab pos="358140" algn="l"/>
                <a:tab pos="358775" algn="l"/>
              </a:tabLst>
            </a:pPr>
            <a:r>
              <a:rPr sz="2200" spc="-5" dirty="0">
                <a:latin typeface="Carlito"/>
                <a:cs typeface="Carlito"/>
              </a:rPr>
              <a:t>With </a:t>
            </a:r>
            <a:r>
              <a:rPr sz="2200" spc="-10" dirty="0">
                <a:latin typeface="Carlito"/>
                <a:cs typeface="Carlito"/>
              </a:rPr>
              <a:t>Promises, </a:t>
            </a:r>
            <a:r>
              <a:rPr sz="2200" spc="-15" dirty="0">
                <a:latin typeface="Carlito"/>
                <a:cs typeface="Carlito"/>
              </a:rPr>
              <a:t>we can </a:t>
            </a:r>
            <a:r>
              <a:rPr sz="2200" spc="-25" dirty="0">
                <a:latin typeface="Carlito"/>
                <a:cs typeface="Carlito"/>
              </a:rPr>
              <a:t>defer </a:t>
            </a:r>
            <a:r>
              <a:rPr sz="2200" spc="-20" dirty="0">
                <a:latin typeface="Carlito"/>
                <a:cs typeface="Carlito"/>
              </a:rPr>
              <a:t>execution </a:t>
            </a:r>
            <a:r>
              <a:rPr sz="2200" spc="-5" dirty="0">
                <a:latin typeface="Carlito"/>
                <a:cs typeface="Carlito"/>
              </a:rPr>
              <a:t>of a </a:t>
            </a:r>
            <a:r>
              <a:rPr sz="2200" spc="-15" dirty="0">
                <a:latin typeface="Carlito"/>
                <a:cs typeface="Carlito"/>
              </a:rPr>
              <a:t>code </a:t>
            </a:r>
            <a:r>
              <a:rPr sz="2200" spc="-5" dirty="0">
                <a:latin typeface="Carlito"/>
                <a:cs typeface="Carlito"/>
              </a:rPr>
              <a:t>block </a:t>
            </a:r>
            <a:r>
              <a:rPr sz="2200" spc="-10" dirty="0">
                <a:latin typeface="Carlito"/>
                <a:cs typeface="Carlito"/>
              </a:rPr>
              <a:t>until </a:t>
            </a:r>
            <a:r>
              <a:rPr sz="2200" spc="-5" dirty="0">
                <a:latin typeface="Carlito"/>
                <a:cs typeface="Carlito"/>
              </a:rPr>
              <a:t>an</a:t>
            </a:r>
            <a:r>
              <a:rPr sz="2200" spc="245" dirty="0">
                <a:latin typeface="Carlito"/>
                <a:cs typeface="Carlito"/>
              </a:rPr>
              <a:t> </a:t>
            </a:r>
            <a:r>
              <a:rPr sz="2200" spc="-10" dirty="0">
                <a:latin typeface="Carlito"/>
                <a:cs typeface="Carlito"/>
              </a:rPr>
              <a:t>async</a:t>
            </a:r>
            <a:endParaRPr sz="2200" dirty="0">
              <a:latin typeface="Carlito"/>
              <a:cs typeface="Carlito"/>
            </a:endParaRPr>
          </a:p>
          <a:p>
            <a:pPr marL="358140">
              <a:lnSpc>
                <a:spcPct val="100000"/>
              </a:lnSpc>
            </a:pPr>
            <a:r>
              <a:rPr sz="2200" spc="-10" dirty="0">
                <a:latin typeface="Carlito"/>
                <a:cs typeface="Carlito"/>
              </a:rPr>
              <a:t>request </a:t>
            </a:r>
            <a:r>
              <a:rPr sz="2200" spc="-5" dirty="0">
                <a:latin typeface="Carlito"/>
                <a:cs typeface="Carlito"/>
              </a:rPr>
              <a:t>is </a:t>
            </a:r>
            <a:r>
              <a:rPr sz="2200" spc="-10" dirty="0">
                <a:latin typeface="Carlito"/>
                <a:cs typeface="Carlito"/>
              </a:rPr>
              <a:t>completed.</a:t>
            </a:r>
            <a:endParaRPr sz="2200" dirty="0">
              <a:latin typeface="Carlito"/>
              <a:cs typeface="Carlito"/>
            </a:endParaRPr>
          </a:p>
          <a:p>
            <a:pPr marL="358140" marR="5080" indent="-346075">
              <a:lnSpc>
                <a:spcPct val="100000"/>
              </a:lnSpc>
              <a:buChar char="-"/>
              <a:tabLst>
                <a:tab pos="358140" algn="l"/>
                <a:tab pos="358775" algn="l"/>
              </a:tabLst>
            </a:pPr>
            <a:r>
              <a:rPr sz="2200" spc="-10" dirty="0">
                <a:latin typeface="Carlito"/>
                <a:cs typeface="Carlito"/>
              </a:rPr>
              <a:t>The Promise </a:t>
            </a:r>
            <a:r>
              <a:rPr sz="2200" spc="-5" dirty="0">
                <a:latin typeface="Carlito"/>
                <a:cs typeface="Carlito"/>
              </a:rPr>
              <a:t>object is </a:t>
            </a:r>
            <a:r>
              <a:rPr sz="2200" spc="-15" dirty="0">
                <a:latin typeface="Carlito"/>
                <a:cs typeface="Carlito"/>
              </a:rPr>
              <a:t>created </a:t>
            </a:r>
            <a:r>
              <a:rPr sz="2200" spc="-10" dirty="0">
                <a:latin typeface="Carlito"/>
                <a:cs typeface="Carlito"/>
              </a:rPr>
              <a:t>using the </a:t>
            </a:r>
            <a:r>
              <a:rPr sz="2200" spc="-15" dirty="0">
                <a:latin typeface="Carlito"/>
                <a:cs typeface="Carlito"/>
              </a:rPr>
              <a:t>new </a:t>
            </a:r>
            <a:r>
              <a:rPr sz="2200" spc="-25" dirty="0">
                <a:latin typeface="Carlito"/>
                <a:cs typeface="Carlito"/>
              </a:rPr>
              <a:t>keyword </a:t>
            </a:r>
            <a:r>
              <a:rPr sz="2200" spc="-5" dirty="0">
                <a:latin typeface="Carlito"/>
                <a:cs typeface="Carlito"/>
              </a:rPr>
              <a:t>and </a:t>
            </a:r>
            <a:r>
              <a:rPr sz="2200" spc="-15" dirty="0">
                <a:latin typeface="Carlito"/>
                <a:cs typeface="Carlito"/>
              </a:rPr>
              <a:t>contains </a:t>
            </a:r>
            <a:r>
              <a:rPr sz="2200" spc="-10" dirty="0">
                <a:latin typeface="Carlito"/>
                <a:cs typeface="Carlito"/>
              </a:rPr>
              <a:t>the  promise; this </a:t>
            </a:r>
            <a:r>
              <a:rPr sz="2200" spc="-5" dirty="0">
                <a:latin typeface="Carlito"/>
                <a:cs typeface="Carlito"/>
              </a:rPr>
              <a:t>is an </a:t>
            </a:r>
            <a:r>
              <a:rPr sz="2200" spc="-20" dirty="0">
                <a:latin typeface="Carlito"/>
                <a:cs typeface="Carlito"/>
              </a:rPr>
              <a:t>executor </a:t>
            </a:r>
            <a:r>
              <a:rPr sz="2200" spc="-10" dirty="0">
                <a:latin typeface="Carlito"/>
                <a:cs typeface="Carlito"/>
              </a:rPr>
              <a:t>function </a:t>
            </a:r>
            <a:r>
              <a:rPr sz="2200" spc="-5" dirty="0">
                <a:latin typeface="Carlito"/>
                <a:cs typeface="Carlito"/>
              </a:rPr>
              <a:t>which </a:t>
            </a:r>
            <a:r>
              <a:rPr sz="2200" spc="-10" dirty="0">
                <a:latin typeface="Carlito"/>
                <a:cs typeface="Carlito"/>
              </a:rPr>
              <a:t>has </a:t>
            </a:r>
            <a:r>
              <a:rPr sz="2200" spc="-5" dirty="0">
                <a:latin typeface="Carlito"/>
                <a:cs typeface="Carlito"/>
              </a:rPr>
              <a:t>a </a:t>
            </a:r>
            <a:r>
              <a:rPr sz="2200" b="1" spc="-135" dirty="0">
                <a:latin typeface="Trebuchet MS"/>
                <a:cs typeface="Trebuchet MS"/>
              </a:rPr>
              <a:t>resolve </a:t>
            </a:r>
            <a:r>
              <a:rPr sz="2200" spc="-5" dirty="0">
                <a:latin typeface="Carlito"/>
                <a:cs typeface="Carlito"/>
              </a:rPr>
              <a:t>and a </a:t>
            </a:r>
            <a:r>
              <a:rPr sz="2200" b="1" spc="-185" dirty="0">
                <a:latin typeface="Trebuchet MS"/>
                <a:cs typeface="Trebuchet MS"/>
              </a:rPr>
              <a:t>reject  </a:t>
            </a:r>
            <a:r>
              <a:rPr sz="2200" spc="-5" dirty="0">
                <a:latin typeface="Carlito"/>
                <a:cs typeface="Carlito"/>
              </a:rPr>
              <a:t>callback</a:t>
            </a:r>
            <a:endParaRPr sz="2200" dirty="0">
              <a:latin typeface="Carlito"/>
              <a:cs typeface="Carlito"/>
            </a:endParaRPr>
          </a:p>
          <a:p>
            <a:pPr marL="358140" marR="988694" indent="-346075">
              <a:lnSpc>
                <a:spcPct val="100000"/>
              </a:lnSpc>
              <a:buChar char="-"/>
              <a:tabLst>
                <a:tab pos="358140" algn="l"/>
                <a:tab pos="358775" algn="l"/>
              </a:tabLst>
            </a:pPr>
            <a:r>
              <a:rPr sz="2200" spc="-20" dirty="0">
                <a:latin typeface="Carlito"/>
                <a:cs typeface="Carlito"/>
              </a:rPr>
              <a:t>Essentially, </a:t>
            </a:r>
            <a:r>
              <a:rPr sz="2200" spc="-5" dirty="0">
                <a:latin typeface="Carlito"/>
                <a:cs typeface="Carlito"/>
              </a:rPr>
              <a:t>a </a:t>
            </a:r>
            <a:r>
              <a:rPr sz="2200" spc="-10" dirty="0">
                <a:latin typeface="Carlito"/>
                <a:cs typeface="Carlito"/>
              </a:rPr>
              <a:t>promise </a:t>
            </a:r>
            <a:r>
              <a:rPr sz="2200" spc="-5" dirty="0">
                <a:latin typeface="Carlito"/>
                <a:cs typeface="Carlito"/>
              </a:rPr>
              <a:t>is a </a:t>
            </a:r>
            <a:r>
              <a:rPr sz="2200" spc="-10" dirty="0">
                <a:latin typeface="Carlito"/>
                <a:cs typeface="Carlito"/>
              </a:rPr>
              <a:t>returned </a:t>
            </a:r>
            <a:r>
              <a:rPr sz="2200" spc="-5" dirty="0">
                <a:latin typeface="Carlito"/>
                <a:cs typeface="Carlito"/>
              </a:rPr>
              <a:t>object </a:t>
            </a:r>
            <a:r>
              <a:rPr sz="2200" spc="-20" dirty="0">
                <a:latin typeface="Carlito"/>
                <a:cs typeface="Carlito"/>
              </a:rPr>
              <a:t>to </a:t>
            </a:r>
            <a:r>
              <a:rPr sz="2200" spc="-5" dirty="0">
                <a:latin typeface="Carlito"/>
                <a:cs typeface="Carlito"/>
              </a:rPr>
              <a:t>which </a:t>
            </a:r>
            <a:r>
              <a:rPr sz="2200" spc="-15" dirty="0">
                <a:latin typeface="Carlito"/>
                <a:cs typeface="Carlito"/>
              </a:rPr>
              <a:t>you </a:t>
            </a:r>
            <a:r>
              <a:rPr sz="2200" spc="-20" dirty="0">
                <a:latin typeface="Carlito"/>
                <a:cs typeface="Carlito"/>
              </a:rPr>
              <a:t>attach  </a:t>
            </a:r>
            <a:r>
              <a:rPr sz="2200" spc="-10" dirty="0">
                <a:latin typeface="Carlito"/>
                <a:cs typeface="Carlito"/>
              </a:rPr>
              <a:t>callbacks, instead </a:t>
            </a:r>
            <a:r>
              <a:rPr sz="2200" spc="-5" dirty="0">
                <a:latin typeface="Carlito"/>
                <a:cs typeface="Carlito"/>
              </a:rPr>
              <a:t>of passing </a:t>
            </a:r>
            <a:r>
              <a:rPr sz="2200" spc="-10" dirty="0">
                <a:latin typeface="Carlito"/>
                <a:cs typeface="Carlito"/>
              </a:rPr>
              <a:t>callbacks </a:t>
            </a:r>
            <a:r>
              <a:rPr sz="2200" spc="-20" dirty="0">
                <a:latin typeface="Carlito"/>
                <a:cs typeface="Carlito"/>
              </a:rPr>
              <a:t>into </a:t>
            </a:r>
            <a:r>
              <a:rPr sz="2200" spc="-5" dirty="0">
                <a:latin typeface="Carlito"/>
                <a:cs typeface="Carlito"/>
              </a:rPr>
              <a:t>a</a:t>
            </a:r>
            <a:r>
              <a:rPr sz="2200" spc="35" dirty="0">
                <a:latin typeface="Carlito"/>
                <a:cs typeface="Carlito"/>
              </a:rPr>
              <a:t> </a:t>
            </a:r>
            <a:r>
              <a:rPr sz="2200" spc="-5" dirty="0">
                <a:latin typeface="Carlito"/>
                <a:cs typeface="Carlito"/>
              </a:rPr>
              <a:t>function.</a:t>
            </a:r>
            <a:endParaRPr sz="2200" dirty="0">
              <a:latin typeface="Carlito"/>
              <a:cs typeface="Carlito"/>
            </a:endParaRPr>
          </a:p>
          <a:p>
            <a:pPr>
              <a:lnSpc>
                <a:spcPct val="100000"/>
              </a:lnSpc>
              <a:spcBef>
                <a:spcPts val="15"/>
              </a:spcBef>
            </a:pPr>
            <a:endParaRPr sz="2150" dirty="0">
              <a:latin typeface="Carlito"/>
              <a:cs typeface="Carlito"/>
            </a:endParaRPr>
          </a:p>
          <a:p>
            <a:pPr marL="469900">
              <a:lnSpc>
                <a:spcPct val="100000"/>
              </a:lnSpc>
            </a:pPr>
            <a:r>
              <a:rPr sz="2200" b="1" spc="-15" dirty="0">
                <a:effectLst>
                  <a:glow rad="228600">
                    <a:schemeClr val="accent3">
                      <a:satMod val="175000"/>
                      <a:alpha val="40000"/>
                    </a:schemeClr>
                  </a:glow>
                </a:effectLst>
                <a:latin typeface="Carlito"/>
                <a:cs typeface="Carlito"/>
              </a:rPr>
              <a:t>const </a:t>
            </a:r>
            <a:r>
              <a:rPr sz="2200" b="1" spc="-10" dirty="0">
                <a:effectLst>
                  <a:glow rad="228600">
                    <a:schemeClr val="accent3">
                      <a:satMod val="175000"/>
                      <a:alpha val="40000"/>
                    </a:schemeClr>
                  </a:glow>
                </a:effectLst>
                <a:latin typeface="Carlito"/>
                <a:cs typeface="Carlito"/>
              </a:rPr>
              <a:t>promise </a:t>
            </a:r>
            <a:r>
              <a:rPr sz="2200" b="1" spc="-5" dirty="0">
                <a:effectLst>
                  <a:glow rad="228600">
                    <a:schemeClr val="accent3">
                      <a:satMod val="175000"/>
                      <a:alpha val="40000"/>
                    </a:schemeClr>
                  </a:glow>
                </a:effectLst>
                <a:latin typeface="Carlito"/>
                <a:cs typeface="Carlito"/>
              </a:rPr>
              <a:t>= </a:t>
            </a:r>
            <a:r>
              <a:rPr sz="2200" b="1" spc="-10" dirty="0">
                <a:effectLst>
                  <a:glow rad="228600">
                    <a:schemeClr val="accent3">
                      <a:satMod val="175000"/>
                      <a:alpha val="40000"/>
                    </a:schemeClr>
                  </a:glow>
                </a:effectLst>
                <a:latin typeface="Carlito"/>
                <a:cs typeface="Carlito"/>
              </a:rPr>
              <a:t>new Promise(function(resolve, reject)</a:t>
            </a:r>
            <a:r>
              <a:rPr sz="2200" b="1" spc="50" dirty="0">
                <a:effectLst>
                  <a:glow rad="228600">
                    <a:schemeClr val="accent3">
                      <a:satMod val="175000"/>
                      <a:alpha val="40000"/>
                    </a:schemeClr>
                  </a:glow>
                </a:effectLst>
                <a:latin typeface="Carlito"/>
                <a:cs typeface="Carlito"/>
              </a:rPr>
              <a:t> </a:t>
            </a:r>
            <a:r>
              <a:rPr sz="2200" b="1" spc="-5" dirty="0">
                <a:effectLst>
                  <a:glow rad="228600">
                    <a:schemeClr val="accent3">
                      <a:satMod val="175000"/>
                      <a:alpha val="40000"/>
                    </a:schemeClr>
                  </a:glow>
                </a:effectLst>
                <a:latin typeface="Carlito"/>
                <a:cs typeface="Carlito"/>
              </a:rPr>
              <a:t>{</a:t>
            </a:r>
            <a:endParaRPr sz="2200" b="1" dirty="0">
              <a:effectLst>
                <a:glow rad="228600">
                  <a:schemeClr val="accent3">
                    <a:satMod val="175000"/>
                    <a:alpha val="40000"/>
                  </a:schemeClr>
                </a:glow>
              </a:effectLst>
              <a:latin typeface="Carlito"/>
              <a:cs typeface="Carlito"/>
            </a:endParaRPr>
          </a:p>
          <a:p>
            <a:pPr marL="669290">
              <a:lnSpc>
                <a:spcPct val="100000"/>
              </a:lnSpc>
            </a:pPr>
            <a:r>
              <a:rPr sz="2200" b="1" spc="-5" dirty="0">
                <a:effectLst>
                  <a:glow rad="228600">
                    <a:schemeClr val="accent3">
                      <a:satMod val="175000"/>
                      <a:alpha val="40000"/>
                    </a:schemeClr>
                  </a:glow>
                </a:effectLst>
                <a:latin typeface="Carlito"/>
                <a:cs typeface="Carlito"/>
              </a:rPr>
              <a:t>// </a:t>
            </a:r>
            <a:r>
              <a:rPr sz="2200" b="1" spc="-10" dirty="0">
                <a:effectLst>
                  <a:glow rad="228600">
                    <a:schemeClr val="accent3">
                      <a:satMod val="175000"/>
                      <a:alpha val="40000"/>
                    </a:schemeClr>
                  </a:glow>
                </a:effectLst>
                <a:latin typeface="Carlito"/>
                <a:cs typeface="Carlito"/>
              </a:rPr>
              <a:t>promise description</a:t>
            </a:r>
            <a:endParaRPr sz="2200" b="1" dirty="0">
              <a:effectLst>
                <a:glow rad="228600">
                  <a:schemeClr val="accent3">
                    <a:satMod val="175000"/>
                    <a:alpha val="40000"/>
                  </a:schemeClr>
                </a:glow>
              </a:effectLst>
              <a:latin typeface="Carlito"/>
              <a:cs typeface="Carlito"/>
            </a:endParaRPr>
          </a:p>
          <a:p>
            <a:pPr marL="469900">
              <a:lnSpc>
                <a:spcPct val="100000"/>
              </a:lnSpc>
            </a:pPr>
            <a:r>
              <a:rPr sz="2200" b="1" spc="-10" dirty="0">
                <a:effectLst>
                  <a:glow rad="228600">
                    <a:schemeClr val="accent3">
                      <a:satMod val="175000"/>
                      <a:alpha val="40000"/>
                    </a:schemeClr>
                  </a:glow>
                </a:effectLst>
                <a:latin typeface="Carlito"/>
                <a:cs typeface="Carlito"/>
              </a:rPr>
              <a:t>});</a:t>
            </a:r>
            <a:endParaRPr sz="2200" b="1" dirty="0">
              <a:effectLst>
                <a:glow rad="228600">
                  <a:schemeClr val="accent3">
                    <a:satMod val="175000"/>
                    <a:alpha val="40000"/>
                  </a:schemeClr>
                </a:glow>
              </a:effectLst>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A8F4AD-F991-498D-B566-06E93761BB2A}"/>
              </a:ext>
            </a:extLst>
          </p:cNvPr>
          <p:cNvSpPr>
            <a:spLocks noGrp="1"/>
          </p:cNvSpPr>
          <p:nvPr>
            <p:ph type="body" idx="1"/>
          </p:nvPr>
        </p:nvSpPr>
        <p:spPr>
          <a:xfrm>
            <a:off x="376554" y="533400"/>
            <a:ext cx="7624446" cy="4062651"/>
          </a:xfrm>
        </p:spPr>
        <p:txBody>
          <a:bodyPr/>
          <a:lstStyle/>
          <a:p>
            <a:pPr algn="l"/>
            <a:r>
              <a:rPr lang="en-US" b="0" dirty="0">
                <a:solidFill>
                  <a:srgbClr val="000000"/>
                </a:solidFill>
                <a:effectLst/>
                <a:latin typeface="+mn-lt"/>
              </a:rPr>
              <a:t>A promise status can be:</a:t>
            </a:r>
          </a:p>
          <a:p>
            <a:pPr algn="l">
              <a:buFont typeface="Arial" panose="020B0604020202020204" pitchFamily="34" charset="0"/>
              <a:buChar char="•"/>
            </a:pPr>
            <a:r>
              <a:rPr lang="en-US" b="0" i="0" dirty="0">
                <a:solidFill>
                  <a:srgbClr val="000000"/>
                </a:solidFill>
                <a:effectLst>
                  <a:glow rad="228600">
                    <a:schemeClr val="accent3">
                      <a:satMod val="175000"/>
                      <a:alpha val="40000"/>
                    </a:schemeClr>
                  </a:glow>
                </a:effectLst>
                <a:latin typeface="+mn-lt"/>
              </a:rPr>
              <a:t>fulfilled - The action relating to the promise succeeded</a:t>
            </a:r>
          </a:p>
          <a:p>
            <a:pPr algn="l">
              <a:buFont typeface="Arial" panose="020B0604020202020204" pitchFamily="34" charset="0"/>
              <a:buChar char="•"/>
            </a:pPr>
            <a:r>
              <a:rPr lang="en-US" b="0" i="0" dirty="0">
                <a:solidFill>
                  <a:srgbClr val="000000"/>
                </a:solidFill>
                <a:effectLst>
                  <a:glow rad="228600">
                    <a:schemeClr val="accent3">
                      <a:satMod val="175000"/>
                      <a:alpha val="40000"/>
                    </a:schemeClr>
                  </a:glow>
                </a:effectLst>
                <a:latin typeface="+mn-lt"/>
              </a:rPr>
              <a:t>rejected - The action relating to the promise failed</a:t>
            </a:r>
          </a:p>
          <a:p>
            <a:pPr algn="l">
              <a:buFont typeface="Arial" panose="020B0604020202020204" pitchFamily="34" charset="0"/>
              <a:buChar char="•"/>
            </a:pPr>
            <a:r>
              <a:rPr lang="en-US" b="0" i="0" dirty="0">
                <a:solidFill>
                  <a:srgbClr val="000000"/>
                </a:solidFill>
                <a:effectLst>
                  <a:glow rad="228600">
                    <a:schemeClr val="accent3">
                      <a:satMod val="175000"/>
                      <a:alpha val="40000"/>
                    </a:schemeClr>
                  </a:glow>
                </a:effectLst>
                <a:latin typeface="+mn-lt"/>
              </a:rPr>
              <a:t>pending - Hasn't fulfilled or rejected yet</a:t>
            </a:r>
          </a:p>
          <a:p>
            <a:pPr algn="l">
              <a:buFont typeface="Arial" panose="020B0604020202020204" pitchFamily="34" charset="0"/>
              <a:buChar char="•"/>
            </a:pPr>
            <a:r>
              <a:rPr lang="en-US" b="0" i="0" dirty="0">
                <a:solidFill>
                  <a:srgbClr val="000000"/>
                </a:solidFill>
                <a:effectLst>
                  <a:glow rad="228600">
                    <a:schemeClr val="accent3">
                      <a:satMod val="175000"/>
                      <a:alpha val="40000"/>
                    </a:schemeClr>
                  </a:glow>
                </a:effectLst>
                <a:latin typeface="+mn-lt"/>
              </a:rPr>
              <a:t>settled - Has fulfilled or rejected</a:t>
            </a:r>
          </a:p>
          <a:p>
            <a:pPr algn="l">
              <a:buFont typeface="Arial" panose="020B0604020202020204" pitchFamily="34" charset="0"/>
              <a:buChar char="•"/>
            </a:pPr>
            <a:endParaRPr lang="en-US" b="0" dirty="0">
              <a:solidFill>
                <a:srgbClr val="000000"/>
              </a:solidFill>
              <a:effectLst>
                <a:glow rad="228600">
                  <a:schemeClr val="accent3">
                    <a:satMod val="175000"/>
                    <a:alpha val="40000"/>
                  </a:schemeClr>
                </a:glow>
              </a:effectLst>
              <a:latin typeface="+mn-lt"/>
            </a:endParaRPr>
          </a:p>
          <a:p>
            <a:pPr algn="l"/>
            <a:endParaRPr lang="en-US" i="0" dirty="0">
              <a:solidFill>
                <a:srgbClr val="000000"/>
              </a:solidFill>
              <a:effectLst>
                <a:glow rad="228600">
                  <a:schemeClr val="accent5">
                    <a:satMod val="175000"/>
                    <a:alpha val="40000"/>
                  </a:schemeClr>
                </a:glow>
              </a:effectLst>
              <a:latin typeface="+mn-lt"/>
            </a:endParaRPr>
          </a:p>
          <a:p>
            <a:pPr algn="l">
              <a:buFont typeface="Arial" panose="020B0604020202020204" pitchFamily="34" charset="0"/>
              <a:buChar char="•"/>
            </a:pPr>
            <a:r>
              <a:rPr lang="en-US" i="0" dirty="0">
                <a:solidFill>
                  <a:srgbClr val="000000"/>
                </a:solidFill>
                <a:effectLst>
                  <a:glow rad="228600">
                    <a:schemeClr val="accent5">
                      <a:satMod val="175000"/>
                      <a:alpha val="40000"/>
                    </a:schemeClr>
                  </a:glow>
                </a:effectLst>
                <a:latin typeface="+mn-lt"/>
              </a:rPr>
              <a:t>.catch(</a:t>
            </a:r>
            <a:r>
              <a:rPr lang="en-US" i="0" dirty="0" err="1">
                <a:solidFill>
                  <a:srgbClr val="000000"/>
                </a:solidFill>
                <a:effectLst>
                  <a:glow rad="228600">
                    <a:schemeClr val="accent5">
                      <a:satMod val="175000"/>
                      <a:alpha val="40000"/>
                    </a:schemeClr>
                  </a:glow>
                </a:effectLst>
                <a:latin typeface="+mn-lt"/>
              </a:rPr>
              <a:t>onRejected</a:t>
            </a:r>
            <a:r>
              <a:rPr lang="en-US" i="0" dirty="0">
                <a:solidFill>
                  <a:srgbClr val="000000"/>
                </a:solidFill>
                <a:effectLst>
                  <a:glow rad="228600">
                    <a:schemeClr val="accent5">
                      <a:satMod val="175000"/>
                      <a:alpha val="40000"/>
                    </a:schemeClr>
                  </a:glow>
                </a:effectLst>
                <a:latin typeface="+mn-lt"/>
              </a:rPr>
              <a:t>)  -- Rejected</a:t>
            </a:r>
          </a:p>
          <a:p>
            <a:pPr algn="l">
              <a:buFont typeface="Arial" panose="020B0604020202020204" pitchFamily="34" charset="0"/>
              <a:buChar char="•"/>
            </a:pPr>
            <a:r>
              <a:rPr lang="en-US" i="0" dirty="0">
                <a:solidFill>
                  <a:srgbClr val="000000"/>
                </a:solidFill>
                <a:effectLst>
                  <a:glow rad="228600">
                    <a:schemeClr val="accent5">
                      <a:satMod val="175000"/>
                      <a:alpha val="40000"/>
                    </a:schemeClr>
                  </a:glow>
                </a:effectLst>
                <a:latin typeface="+mn-lt"/>
              </a:rPr>
              <a:t>.then(</a:t>
            </a:r>
            <a:r>
              <a:rPr lang="en-US" i="0" dirty="0" err="1">
                <a:solidFill>
                  <a:srgbClr val="000000"/>
                </a:solidFill>
                <a:effectLst>
                  <a:glow rad="228600">
                    <a:schemeClr val="accent5">
                      <a:satMod val="175000"/>
                      <a:alpha val="40000"/>
                    </a:schemeClr>
                  </a:glow>
                </a:effectLst>
                <a:latin typeface="+mn-lt"/>
              </a:rPr>
              <a:t>onFulfilled</a:t>
            </a:r>
            <a:r>
              <a:rPr lang="en-US" i="0" dirty="0">
                <a:solidFill>
                  <a:srgbClr val="000000"/>
                </a:solidFill>
                <a:effectLst>
                  <a:glow rad="228600">
                    <a:schemeClr val="accent5">
                      <a:satMod val="175000"/>
                      <a:alpha val="40000"/>
                    </a:schemeClr>
                  </a:glow>
                </a:effectLst>
                <a:latin typeface="+mn-lt"/>
              </a:rPr>
              <a:t>, </a:t>
            </a:r>
            <a:r>
              <a:rPr lang="en-US" i="0" dirty="0" err="1">
                <a:solidFill>
                  <a:srgbClr val="000000"/>
                </a:solidFill>
                <a:effectLst>
                  <a:glow rad="228600">
                    <a:schemeClr val="accent5">
                      <a:satMod val="175000"/>
                      <a:alpha val="40000"/>
                    </a:schemeClr>
                  </a:glow>
                </a:effectLst>
                <a:latin typeface="+mn-lt"/>
              </a:rPr>
              <a:t>onRejected</a:t>
            </a:r>
            <a:r>
              <a:rPr lang="en-US" i="0" dirty="0">
                <a:solidFill>
                  <a:srgbClr val="000000"/>
                </a:solidFill>
                <a:effectLst>
                  <a:glow rad="228600">
                    <a:schemeClr val="accent5">
                      <a:satMod val="175000"/>
                      <a:alpha val="40000"/>
                    </a:schemeClr>
                  </a:glow>
                </a:effectLst>
                <a:latin typeface="+mn-lt"/>
              </a:rPr>
              <a:t>) -  Fulfilled, Rejected</a:t>
            </a:r>
          </a:p>
          <a:p>
            <a:pPr algn="l">
              <a:buFont typeface="Arial" panose="020B0604020202020204" pitchFamily="34" charset="0"/>
              <a:buChar char="•"/>
            </a:pPr>
            <a:r>
              <a:rPr lang="en-US" i="0" dirty="0">
                <a:solidFill>
                  <a:srgbClr val="000000"/>
                </a:solidFill>
                <a:effectLst>
                  <a:glow rad="228600">
                    <a:schemeClr val="accent5">
                      <a:satMod val="175000"/>
                      <a:alpha val="40000"/>
                    </a:schemeClr>
                  </a:glow>
                </a:effectLst>
                <a:latin typeface="+mn-lt"/>
              </a:rPr>
              <a:t>.finally(</a:t>
            </a:r>
            <a:r>
              <a:rPr lang="en-US" i="0" dirty="0" err="1">
                <a:solidFill>
                  <a:srgbClr val="000000"/>
                </a:solidFill>
                <a:effectLst>
                  <a:glow rad="228600">
                    <a:schemeClr val="accent5">
                      <a:satMod val="175000"/>
                      <a:alpha val="40000"/>
                    </a:schemeClr>
                  </a:glow>
                </a:effectLst>
                <a:latin typeface="+mn-lt"/>
              </a:rPr>
              <a:t>onFinally</a:t>
            </a:r>
            <a:r>
              <a:rPr lang="en-US" i="0" dirty="0">
                <a:solidFill>
                  <a:srgbClr val="000000"/>
                </a:solidFill>
                <a:effectLst>
                  <a:glow rad="228600">
                    <a:schemeClr val="accent5">
                      <a:satMod val="175000"/>
                      <a:alpha val="40000"/>
                    </a:schemeClr>
                  </a:glow>
                </a:effectLst>
                <a:latin typeface="+mn-lt"/>
              </a:rPr>
              <a:t>) -- Will be executed anyways</a:t>
            </a:r>
          </a:p>
          <a:p>
            <a:endParaRPr lang="en-IN" dirty="0"/>
          </a:p>
        </p:txBody>
      </p:sp>
    </p:spTree>
    <p:extLst>
      <p:ext uri="{BB962C8B-B14F-4D97-AF65-F5344CB8AC3E}">
        <p14:creationId xmlns:p14="http://schemas.microsoft.com/office/powerpoint/2010/main" val="78365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EB9438-FB94-4489-9E45-25BAF17D3158}"/>
              </a:ext>
            </a:extLst>
          </p:cNvPr>
          <p:cNvSpPr>
            <a:spLocks noGrp="1"/>
          </p:cNvSpPr>
          <p:nvPr>
            <p:ph type="body" idx="1"/>
          </p:nvPr>
        </p:nvSpPr>
        <p:spPr>
          <a:xfrm>
            <a:off x="376554" y="533400"/>
            <a:ext cx="11438890" cy="4457765"/>
          </a:xfrm>
        </p:spPr>
        <p:txBody>
          <a:bodyPr/>
          <a:lstStyle/>
          <a:p>
            <a:endParaRPr lang="en-IN" dirty="0"/>
          </a:p>
        </p:txBody>
      </p:sp>
      <p:pic>
        <p:nvPicPr>
          <p:cNvPr id="5" name="Picture 4">
            <a:extLst>
              <a:ext uri="{FF2B5EF4-FFF2-40B4-BE49-F238E27FC236}">
                <a16:creationId xmlns:a16="http://schemas.microsoft.com/office/drawing/2014/main" id="{74D246F2-DE49-4761-BC0B-0AF3B7BB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07"/>
            <a:ext cx="12192000" cy="6836985"/>
          </a:xfrm>
          <a:prstGeom prst="rect">
            <a:avLst/>
          </a:prstGeom>
        </p:spPr>
      </p:pic>
    </p:spTree>
    <p:extLst>
      <p:ext uri="{BB962C8B-B14F-4D97-AF65-F5344CB8AC3E}">
        <p14:creationId xmlns:p14="http://schemas.microsoft.com/office/powerpoint/2010/main" val="411472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9AC8-5828-46CB-8BD6-D30A28302D93}"/>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B22D5F7B-DE5B-4E97-88C3-DE1542538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57200"/>
            <a:ext cx="9982199" cy="5562599"/>
          </a:xfrm>
          <a:prstGeom prst="rect">
            <a:avLst/>
          </a:prstGeom>
        </p:spPr>
      </p:pic>
    </p:spTree>
    <p:extLst>
      <p:ext uri="{BB962C8B-B14F-4D97-AF65-F5344CB8AC3E}">
        <p14:creationId xmlns:p14="http://schemas.microsoft.com/office/powerpoint/2010/main" val="293591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291" y="231624"/>
            <a:ext cx="1200150" cy="825500"/>
          </a:xfrm>
          <a:prstGeom prst="rect">
            <a:avLst/>
          </a:prstGeom>
        </p:spPr>
        <p:txBody>
          <a:bodyPr vert="horz" wrap="square" lIns="0" tIns="46990" rIns="0" bIns="0" rtlCol="0">
            <a:spAutoFit/>
          </a:bodyPr>
          <a:lstStyle/>
          <a:p>
            <a:pPr marL="34925">
              <a:lnSpc>
                <a:spcPct val="100000"/>
              </a:lnSpc>
              <a:spcBef>
                <a:spcPts val="370"/>
              </a:spcBef>
            </a:pPr>
            <a:r>
              <a:rPr sz="2400" spc="-180" dirty="0">
                <a:solidFill>
                  <a:srgbClr val="2E5496"/>
                </a:solidFill>
                <a:latin typeface="Trebuchet MS"/>
                <a:cs typeface="Trebuchet MS"/>
              </a:rPr>
              <a:t>P</a:t>
            </a:r>
            <a:r>
              <a:rPr sz="2400" spc="-165" dirty="0">
                <a:solidFill>
                  <a:srgbClr val="2E5496"/>
                </a:solidFill>
                <a:latin typeface="Trebuchet MS"/>
                <a:cs typeface="Trebuchet MS"/>
              </a:rPr>
              <a:t>r</a:t>
            </a:r>
            <a:r>
              <a:rPr sz="2400" spc="-110" dirty="0">
                <a:solidFill>
                  <a:srgbClr val="2E5496"/>
                </a:solidFill>
                <a:latin typeface="Trebuchet MS"/>
                <a:cs typeface="Trebuchet MS"/>
              </a:rPr>
              <a:t>omise</a:t>
            </a:r>
            <a:r>
              <a:rPr sz="2400" spc="-80" dirty="0">
                <a:solidFill>
                  <a:srgbClr val="2E5496"/>
                </a:solidFill>
                <a:latin typeface="Trebuchet MS"/>
                <a:cs typeface="Trebuchet MS"/>
              </a:rPr>
              <a:t>s</a:t>
            </a:r>
            <a:endParaRPr sz="2400">
              <a:latin typeface="Trebuchet MS"/>
              <a:cs typeface="Trebuchet MS"/>
            </a:endParaRPr>
          </a:p>
          <a:p>
            <a:pPr marL="12700">
              <a:lnSpc>
                <a:spcPct val="100000"/>
              </a:lnSpc>
              <a:spcBef>
                <a:spcPts val="265"/>
              </a:spcBef>
            </a:pPr>
            <a:r>
              <a:rPr sz="2400" spc="-155" dirty="0">
                <a:latin typeface="Trebuchet MS"/>
                <a:cs typeface="Trebuchet MS"/>
              </a:rPr>
              <a:t>Example</a:t>
            </a:r>
            <a:endParaRPr sz="2400">
              <a:latin typeface="Trebuchet MS"/>
              <a:cs typeface="Trebuchet MS"/>
            </a:endParaRPr>
          </a:p>
        </p:txBody>
      </p:sp>
      <p:sp>
        <p:nvSpPr>
          <p:cNvPr id="3" name="object 3"/>
          <p:cNvSpPr/>
          <p:nvPr/>
        </p:nvSpPr>
        <p:spPr>
          <a:xfrm>
            <a:off x="0" y="1297050"/>
            <a:ext cx="8291830" cy="38100"/>
          </a:xfrm>
          <a:custGeom>
            <a:avLst/>
            <a:gdLst/>
            <a:ahLst/>
            <a:cxnLst/>
            <a:rect l="l" t="t" r="r" b="b"/>
            <a:pathLst>
              <a:path w="8291830" h="38100">
                <a:moveTo>
                  <a:pt x="8291576" y="0"/>
                </a:moveTo>
                <a:lnTo>
                  <a:pt x="0" y="0"/>
                </a:lnTo>
                <a:lnTo>
                  <a:pt x="0" y="38100"/>
                </a:lnTo>
                <a:lnTo>
                  <a:pt x="8291576" y="38100"/>
                </a:lnTo>
                <a:lnTo>
                  <a:pt x="8291576" y="0"/>
                </a:lnTo>
                <a:close/>
              </a:path>
            </a:pathLst>
          </a:custGeom>
          <a:solidFill>
            <a:srgbClr val="C55A11"/>
          </a:solidFill>
        </p:spPr>
        <p:txBody>
          <a:bodyPr wrap="square" lIns="0" tIns="0" rIns="0" bIns="0" rtlCol="0"/>
          <a:lstStyle/>
          <a:p>
            <a:endParaRPr/>
          </a:p>
        </p:txBody>
      </p:sp>
      <p:sp>
        <p:nvSpPr>
          <p:cNvPr id="4" name="object 4"/>
          <p:cNvSpPr/>
          <p:nvPr/>
        </p:nvSpPr>
        <p:spPr>
          <a:xfrm>
            <a:off x="10660126" y="469900"/>
            <a:ext cx="933450" cy="139852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spc="-10" dirty="0"/>
              <a:t>var</a:t>
            </a:r>
            <a:r>
              <a:rPr spc="-20" dirty="0"/>
              <a:t> </a:t>
            </a:r>
            <a:r>
              <a:rPr spc="-5" dirty="0"/>
              <a:t>weather;</a:t>
            </a:r>
          </a:p>
          <a:p>
            <a:pPr marL="358140" marR="1837689" indent="-346075">
              <a:lnSpc>
                <a:spcPct val="100000"/>
              </a:lnSpc>
            </a:pPr>
            <a:r>
              <a:rPr spc="-10" dirty="0"/>
              <a:t>const </a:t>
            </a:r>
            <a:r>
              <a:rPr spc="-15" dirty="0"/>
              <a:t>date </a:t>
            </a:r>
            <a:r>
              <a:rPr dirty="0"/>
              <a:t>= </a:t>
            </a:r>
            <a:r>
              <a:rPr spc="-5" dirty="0"/>
              <a:t>new </a:t>
            </a:r>
            <a:r>
              <a:rPr spc="-10" dirty="0"/>
              <a:t>Promise(  function(resolve, </a:t>
            </a:r>
            <a:r>
              <a:rPr spc="-5" dirty="0"/>
              <a:t>reject)</a:t>
            </a:r>
            <a:r>
              <a:rPr spc="5" dirty="0"/>
              <a:t> </a:t>
            </a:r>
            <a:r>
              <a:rPr dirty="0"/>
              <a:t>{</a:t>
            </a:r>
          </a:p>
          <a:p>
            <a:pPr marL="669290">
              <a:lnSpc>
                <a:spcPts val="2150"/>
              </a:lnSpc>
              <a:spcBef>
                <a:spcPts val="25"/>
              </a:spcBef>
            </a:pPr>
            <a:r>
              <a:rPr b="1" dirty="0">
                <a:latin typeface="Arial"/>
                <a:cs typeface="Arial"/>
              </a:rPr>
              <a:t>weather = </a:t>
            </a:r>
            <a:r>
              <a:rPr b="1" spc="-5" dirty="0">
                <a:latin typeface="Arial"/>
                <a:cs typeface="Arial"/>
              </a:rPr>
              <a:t>true; </a:t>
            </a:r>
            <a:r>
              <a:rPr b="1" dirty="0">
                <a:latin typeface="Arial"/>
                <a:cs typeface="Arial"/>
              </a:rPr>
              <a:t>//usually </a:t>
            </a:r>
            <a:r>
              <a:rPr b="1" spc="-5" dirty="0">
                <a:latin typeface="Arial"/>
                <a:cs typeface="Arial"/>
              </a:rPr>
              <a:t>a </a:t>
            </a:r>
            <a:r>
              <a:rPr b="1" spc="-20" dirty="0">
                <a:latin typeface="Arial"/>
                <a:cs typeface="Arial"/>
              </a:rPr>
              <a:t>API</a:t>
            </a:r>
            <a:r>
              <a:rPr b="1" spc="-100" dirty="0">
                <a:latin typeface="Arial"/>
                <a:cs typeface="Arial"/>
              </a:rPr>
              <a:t> </a:t>
            </a:r>
            <a:r>
              <a:rPr b="1" spc="-5" dirty="0">
                <a:latin typeface="Arial"/>
                <a:cs typeface="Arial"/>
              </a:rPr>
              <a:t>call</a:t>
            </a:r>
          </a:p>
          <a:p>
            <a:pPr marL="669290">
              <a:lnSpc>
                <a:spcPts val="2150"/>
              </a:lnSpc>
            </a:pPr>
            <a:r>
              <a:rPr spc="-5" dirty="0"/>
              <a:t>if (weather)</a:t>
            </a:r>
            <a:r>
              <a:rPr dirty="0"/>
              <a:t> {</a:t>
            </a:r>
          </a:p>
          <a:p>
            <a:pPr marL="1326515">
              <a:lnSpc>
                <a:spcPct val="100000"/>
              </a:lnSpc>
            </a:pPr>
            <a:r>
              <a:rPr spc="-10" dirty="0"/>
              <a:t>const dateDetails </a:t>
            </a:r>
            <a:r>
              <a:rPr dirty="0"/>
              <a:t>=</a:t>
            </a:r>
            <a:r>
              <a:rPr spc="30" dirty="0"/>
              <a:t> </a:t>
            </a:r>
            <a:r>
              <a:rPr dirty="0"/>
              <a:t>{</a:t>
            </a:r>
          </a:p>
          <a:p>
            <a:pPr marL="1983105" marR="5080">
              <a:lnSpc>
                <a:spcPct val="100000"/>
              </a:lnSpc>
            </a:pPr>
            <a:r>
              <a:rPr spc="-5" dirty="0"/>
              <a:t>name: 'Cubana </a:t>
            </a:r>
            <a:r>
              <a:rPr spc="-15" dirty="0"/>
              <a:t>Restaurant',  </a:t>
            </a:r>
            <a:r>
              <a:rPr spc="-10" dirty="0"/>
              <a:t>location: </a:t>
            </a:r>
            <a:r>
              <a:rPr spc="-5" dirty="0"/>
              <a:t>'55th </a:t>
            </a:r>
            <a:r>
              <a:rPr spc="-10" dirty="0"/>
              <a:t>Street',  </a:t>
            </a:r>
            <a:r>
              <a:rPr spc="-5" dirty="0"/>
              <a:t>table:</a:t>
            </a:r>
            <a:r>
              <a:rPr spc="5" dirty="0"/>
              <a:t> </a:t>
            </a:r>
            <a:r>
              <a:rPr dirty="0"/>
              <a:t>5</a:t>
            </a:r>
          </a:p>
          <a:p>
            <a:pPr marL="1326515">
              <a:lnSpc>
                <a:spcPct val="100000"/>
              </a:lnSpc>
              <a:spcBef>
                <a:spcPts val="5"/>
              </a:spcBef>
            </a:pPr>
            <a:r>
              <a:rPr spc="-5" dirty="0"/>
              <a:t>};</a:t>
            </a:r>
          </a:p>
          <a:p>
            <a:pPr marL="1326515">
              <a:lnSpc>
                <a:spcPct val="100000"/>
              </a:lnSpc>
            </a:pPr>
            <a:r>
              <a:rPr b="1" spc="-45" dirty="0">
                <a:latin typeface="Trebuchet MS"/>
                <a:cs typeface="Trebuchet MS"/>
              </a:rPr>
              <a:t>resolve</a:t>
            </a:r>
            <a:r>
              <a:rPr spc="-45" dirty="0"/>
              <a:t>(dateDetails)</a:t>
            </a:r>
          </a:p>
          <a:p>
            <a:pPr marL="669290">
              <a:lnSpc>
                <a:spcPct val="100000"/>
              </a:lnSpc>
            </a:pPr>
            <a:r>
              <a:rPr dirty="0"/>
              <a:t>} else</a:t>
            </a:r>
            <a:r>
              <a:rPr spc="-20" dirty="0"/>
              <a:t> </a:t>
            </a:r>
            <a:r>
              <a:rPr dirty="0"/>
              <a:t>{</a:t>
            </a:r>
          </a:p>
          <a:p>
            <a:pPr marL="1326515">
              <a:lnSpc>
                <a:spcPct val="100000"/>
              </a:lnSpc>
            </a:pPr>
            <a:r>
              <a:rPr b="1" spc="-95" dirty="0">
                <a:latin typeface="Trebuchet MS"/>
                <a:cs typeface="Trebuchet MS"/>
              </a:rPr>
              <a:t>reject</a:t>
            </a:r>
            <a:r>
              <a:rPr spc="-95" dirty="0"/>
              <a:t>(new </a:t>
            </a:r>
            <a:r>
              <a:rPr spc="-10" dirty="0"/>
              <a:t>Error('Bad</a:t>
            </a:r>
            <a:r>
              <a:rPr spc="90" dirty="0"/>
              <a:t> </a:t>
            </a:r>
            <a:r>
              <a:rPr spc="-5" dirty="0"/>
              <a:t>weather'))</a:t>
            </a:r>
          </a:p>
          <a:p>
            <a:pPr marL="669290">
              <a:lnSpc>
                <a:spcPct val="100000"/>
              </a:lnSpc>
            </a:pPr>
            <a:r>
              <a:rPr dirty="0"/>
              <a:t>}</a:t>
            </a:r>
          </a:p>
          <a:p>
            <a:pPr marL="408940">
              <a:lnSpc>
                <a:spcPct val="100000"/>
              </a:lnSpc>
            </a:pPr>
            <a:r>
              <a:rPr dirty="0"/>
              <a:t>}</a:t>
            </a:r>
          </a:p>
          <a:p>
            <a:pPr marL="12700">
              <a:lnSpc>
                <a:spcPct val="100000"/>
              </a:lnSpc>
            </a:pPr>
            <a:r>
              <a:rPr spc="-10" dirty="0"/>
              <a:t>);</a:t>
            </a:r>
          </a:p>
        </p:txBody>
      </p:sp>
      <p:sp>
        <p:nvSpPr>
          <p:cNvPr id="6" name="object 6"/>
          <p:cNvSpPr txBox="1"/>
          <p:nvPr/>
        </p:nvSpPr>
        <p:spPr>
          <a:xfrm>
            <a:off x="6036945" y="1794128"/>
            <a:ext cx="3879850" cy="222059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rlito"/>
                <a:cs typeface="Carlito"/>
              </a:rPr>
              <a:t>date</a:t>
            </a:r>
            <a:endParaRPr sz="1800">
              <a:latin typeface="Carlito"/>
              <a:cs typeface="Carlito"/>
            </a:endParaRPr>
          </a:p>
          <a:p>
            <a:pPr marL="12700">
              <a:lnSpc>
                <a:spcPct val="100000"/>
              </a:lnSpc>
            </a:pPr>
            <a:r>
              <a:rPr sz="1800" spc="-10" dirty="0">
                <a:latin typeface="Carlito"/>
                <a:cs typeface="Carlito"/>
              </a:rPr>
              <a:t>.then(function(done)</a:t>
            </a:r>
            <a:r>
              <a:rPr sz="1800" spc="20" dirty="0">
                <a:latin typeface="Carlito"/>
                <a:cs typeface="Carlito"/>
              </a:rPr>
              <a:t> </a:t>
            </a:r>
            <a:r>
              <a:rPr sz="1800" dirty="0">
                <a:latin typeface="Carlito"/>
                <a:cs typeface="Carlito"/>
              </a:rPr>
              <a:t>{</a:t>
            </a:r>
            <a:endParaRPr sz="1800">
              <a:latin typeface="Carlito"/>
              <a:cs typeface="Carlito"/>
            </a:endParaRPr>
          </a:p>
          <a:p>
            <a:pPr marL="358140" marR="5080">
              <a:lnSpc>
                <a:spcPct val="100000"/>
              </a:lnSpc>
            </a:pPr>
            <a:r>
              <a:rPr sz="1800" spc="-10" dirty="0">
                <a:latin typeface="Carlito"/>
                <a:cs typeface="Carlito"/>
              </a:rPr>
              <a:t>console.log('We are </a:t>
            </a:r>
            <a:r>
              <a:rPr sz="1800" spc="-5" dirty="0">
                <a:latin typeface="Carlito"/>
                <a:cs typeface="Carlito"/>
              </a:rPr>
              <a:t>going on </a:t>
            </a:r>
            <a:r>
              <a:rPr sz="1800" dirty="0">
                <a:latin typeface="Carlito"/>
                <a:cs typeface="Carlito"/>
              </a:rPr>
              <a:t>a </a:t>
            </a:r>
            <a:r>
              <a:rPr sz="1800" spc="-10" dirty="0">
                <a:latin typeface="Carlito"/>
                <a:cs typeface="Carlito"/>
              </a:rPr>
              <a:t>date!')  </a:t>
            </a:r>
            <a:r>
              <a:rPr sz="1800" spc="-5" dirty="0">
                <a:latin typeface="Carlito"/>
                <a:cs typeface="Carlito"/>
              </a:rPr>
              <a:t>console.log(done)</a:t>
            </a:r>
            <a:endParaRPr sz="1800">
              <a:latin typeface="Carlito"/>
              <a:cs typeface="Carlito"/>
            </a:endParaRPr>
          </a:p>
          <a:p>
            <a:pPr marL="358140">
              <a:lnSpc>
                <a:spcPct val="100000"/>
              </a:lnSpc>
            </a:pPr>
            <a:r>
              <a:rPr sz="1800" spc="-5" dirty="0">
                <a:latin typeface="Carlito"/>
                <a:cs typeface="Carlito"/>
              </a:rPr>
              <a:t>})</a:t>
            </a:r>
            <a:endParaRPr sz="1800">
              <a:latin typeface="Carlito"/>
              <a:cs typeface="Carlito"/>
            </a:endParaRPr>
          </a:p>
          <a:p>
            <a:pPr marL="358140" marR="1012190" indent="-346075">
              <a:lnSpc>
                <a:spcPct val="100000"/>
              </a:lnSpc>
            </a:pPr>
            <a:r>
              <a:rPr sz="1800" spc="-10" dirty="0">
                <a:latin typeface="Carlito"/>
                <a:cs typeface="Carlito"/>
              </a:rPr>
              <a:t>.catch(function(error) </a:t>
            </a:r>
            <a:r>
              <a:rPr sz="1800" dirty="0">
                <a:latin typeface="Carlito"/>
                <a:cs typeface="Carlito"/>
              </a:rPr>
              <a:t>{  </a:t>
            </a:r>
            <a:r>
              <a:rPr sz="1800" spc="-15" dirty="0">
                <a:latin typeface="Carlito"/>
                <a:cs typeface="Carlito"/>
              </a:rPr>
              <a:t>console.log(error.message)</a:t>
            </a:r>
            <a:endParaRPr sz="1800">
              <a:latin typeface="Carlito"/>
              <a:cs typeface="Carlito"/>
            </a:endParaRPr>
          </a:p>
          <a:p>
            <a:pPr marL="358140">
              <a:lnSpc>
                <a:spcPct val="100000"/>
              </a:lnSpc>
              <a:spcBef>
                <a:spcPts val="5"/>
              </a:spcBef>
            </a:pPr>
            <a:r>
              <a:rPr sz="1800" spc="-5" dirty="0">
                <a:latin typeface="Carlito"/>
                <a:cs typeface="Carlito"/>
              </a:rPr>
              <a:t>})</a:t>
            </a:r>
            <a:endParaRPr sz="18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0291" y="231624"/>
            <a:ext cx="7997190" cy="4510405"/>
          </a:xfrm>
          <a:prstGeom prst="rect">
            <a:avLst/>
          </a:prstGeom>
        </p:spPr>
        <p:txBody>
          <a:bodyPr vert="horz" wrap="square" lIns="0" tIns="46990" rIns="0" bIns="0" rtlCol="0">
            <a:spAutoFit/>
          </a:bodyPr>
          <a:lstStyle/>
          <a:p>
            <a:pPr marL="34925">
              <a:lnSpc>
                <a:spcPct val="100000"/>
              </a:lnSpc>
              <a:spcBef>
                <a:spcPts val="370"/>
              </a:spcBef>
            </a:pPr>
            <a:r>
              <a:rPr sz="2400" b="1" spc="-145" dirty="0">
                <a:solidFill>
                  <a:srgbClr val="2E5496"/>
                </a:solidFill>
                <a:latin typeface="Trebuchet MS"/>
                <a:cs typeface="Trebuchet MS"/>
              </a:rPr>
              <a:t>Callback </a:t>
            </a:r>
            <a:r>
              <a:rPr sz="2400" b="1" spc="-110" dirty="0">
                <a:solidFill>
                  <a:srgbClr val="2E5496"/>
                </a:solidFill>
                <a:latin typeface="Trebuchet MS"/>
                <a:cs typeface="Trebuchet MS"/>
              </a:rPr>
              <a:t>and</a:t>
            </a:r>
            <a:r>
              <a:rPr sz="2400" b="1" spc="-250" dirty="0">
                <a:solidFill>
                  <a:srgbClr val="2E5496"/>
                </a:solidFill>
                <a:latin typeface="Trebuchet MS"/>
                <a:cs typeface="Trebuchet MS"/>
              </a:rPr>
              <a:t> </a:t>
            </a:r>
            <a:r>
              <a:rPr sz="2400" b="1" spc="-120" dirty="0">
                <a:solidFill>
                  <a:srgbClr val="2E5496"/>
                </a:solidFill>
                <a:latin typeface="Trebuchet MS"/>
                <a:cs typeface="Trebuchet MS"/>
              </a:rPr>
              <a:t>Promises</a:t>
            </a:r>
            <a:endParaRPr sz="2400">
              <a:latin typeface="Trebuchet MS"/>
              <a:cs typeface="Trebuchet MS"/>
            </a:endParaRPr>
          </a:p>
          <a:p>
            <a:pPr marL="12700">
              <a:lnSpc>
                <a:spcPct val="100000"/>
              </a:lnSpc>
              <a:spcBef>
                <a:spcPts val="265"/>
              </a:spcBef>
            </a:pPr>
            <a:r>
              <a:rPr sz="2400" b="1" spc="-120" dirty="0">
                <a:solidFill>
                  <a:srgbClr val="C55A11"/>
                </a:solidFill>
                <a:latin typeface="Trebuchet MS"/>
                <a:cs typeface="Trebuchet MS"/>
              </a:rPr>
              <a:t>Comparison</a:t>
            </a:r>
            <a:endParaRPr sz="2400">
              <a:latin typeface="Trebuchet MS"/>
              <a:cs typeface="Trebuchet MS"/>
            </a:endParaRPr>
          </a:p>
          <a:p>
            <a:pPr>
              <a:lnSpc>
                <a:spcPct val="100000"/>
              </a:lnSpc>
            </a:pPr>
            <a:endParaRPr sz="2400">
              <a:latin typeface="Trebuchet MS"/>
              <a:cs typeface="Trebuchet MS"/>
            </a:endParaRPr>
          </a:p>
          <a:p>
            <a:pPr>
              <a:lnSpc>
                <a:spcPct val="100000"/>
              </a:lnSpc>
              <a:spcBef>
                <a:spcPts val="50"/>
              </a:spcBef>
            </a:pPr>
            <a:endParaRPr sz="2700">
              <a:latin typeface="Trebuchet MS"/>
              <a:cs typeface="Trebuchet MS"/>
            </a:endParaRPr>
          </a:p>
          <a:p>
            <a:pPr marL="443865" indent="-346710">
              <a:lnSpc>
                <a:spcPct val="100000"/>
              </a:lnSpc>
              <a:buChar char="-"/>
              <a:tabLst>
                <a:tab pos="443865" algn="l"/>
                <a:tab pos="444500" algn="l"/>
                <a:tab pos="3440429" algn="l"/>
              </a:tabLst>
            </a:pPr>
            <a:r>
              <a:rPr sz="2400" spc="-5" dirty="0">
                <a:latin typeface="Carlito"/>
                <a:cs typeface="Carlito"/>
              </a:rPr>
              <a:t>Callbacks</a:t>
            </a:r>
            <a:r>
              <a:rPr sz="2400" spc="-40" dirty="0">
                <a:latin typeface="Carlito"/>
                <a:cs typeface="Carlito"/>
              </a:rPr>
              <a:t> </a:t>
            </a:r>
            <a:r>
              <a:rPr sz="2400" dirty="0">
                <a:latin typeface="Carlito"/>
                <a:cs typeface="Carlito"/>
              </a:rPr>
              <a:t>and</a:t>
            </a:r>
            <a:r>
              <a:rPr sz="2400" spc="5" dirty="0">
                <a:latin typeface="Carlito"/>
                <a:cs typeface="Carlito"/>
              </a:rPr>
              <a:t> </a:t>
            </a:r>
            <a:r>
              <a:rPr sz="2400" spc="-10" dirty="0">
                <a:latin typeface="Carlito"/>
                <a:cs typeface="Carlito"/>
              </a:rPr>
              <a:t>Promises	</a:t>
            </a:r>
            <a:r>
              <a:rPr sz="2400" spc="-15" dirty="0">
                <a:latin typeface="Carlito"/>
                <a:cs typeface="Carlito"/>
              </a:rPr>
              <a:t>are </a:t>
            </a:r>
            <a:r>
              <a:rPr sz="2400" spc="-5" dirty="0">
                <a:latin typeface="Carlito"/>
                <a:cs typeface="Carlito"/>
              </a:rPr>
              <a:t>not </a:t>
            </a:r>
            <a:r>
              <a:rPr sz="2400" dirty="0">
                <a:latin typeface="Carlito"/>
                <a:cs typeface="Carlito"/>
              </a:rPr>
              <a:t>the</a:t>
            </a:r>
            <a:r>
              <a:rPr sz="2400" spc="-5" dirty="0">
                <a:latin typeface="Carlito"/>
                <a:cs typeface="Carlito"/>
              </a:rPr>
              <a:t> same</a:t>
            </a:r>
            <a:endParaRPr sz="2400">
              <a:latin typeface="Carlito"/>
              <a:cs typeface="Carlito"/>
            </a:endParaRPr>
          </a:p>
          <a:p>
            <a:pPr>
              <a:lnSpc>
                <a:spcPct val="100000"/>
              </a:lnSpc>
              <a:spcBef>
                <a:spcPts val="10"/>
              </a:spcBef>
              <a:buFont typeface="Carlito"/>
              <a:buChar char="-"/>
            </a:pPr>
            <a:endParaRPr sz="2350">
              <a:latin typeface="Carlito"/>
              <a:cs typeface="Carlito"/>
            </a:endParaRPr>
          </a:p>
          <a:p>
            <a:pPr marL="443865" marR="880110" indent="-346075">
              <a:lnSpc>
                <a:spcPct val="100000"/>
              </a:lnSpc>
              <a:spcBef>
                <a:spcPts val="5"/>
              </a:spcBef>
              <a:buChar char="-"/>
              <a:tabLst>
                <a:tab pos="443865" algn="l"/>
                <a:tab pos="444500" algn="l"/>
              </a:tabLst>
            </a:pPr>
            <a:r>
              <a:rPr sz="2400" spc="-5" dirty="0">
                <a:latin typeface="Carlito"/>
                <a:cs typeface="Carlito"/>
              </a:rPr>
              <a:t>Callbacks </a:t>
            </a:r>
            <a:r>
              <a:rPr sz="2400" spc="-15" dirty="0">
                <a:latin typeface="Carlito"/>
                <a:cs typeface="Carlito"/>
              </a:rPr>
              <a:t>are </a:t>
            </a:r>
            <a:r>
              <a:rPr sz="2400" spc="-5" dirty="0">
                <a:latin typeface="Carlito"/>
                <a:cs typeface="Carlito"/>
              </a:rPr>
              <a:t>function passed </a:t>
            </a:r>
            <a:r>
              <a:rPr sz="2400" spc="-15" dirty="0">
                <a:latin typeface="Carlito"/>
                <a:cs typeface="Carlito"/>
              </a:rPr>
              <a:t>to </a:t>
            </a:r>
            <a:r>
              <a:rPr sz="2400" spc="-5" dirty="0">
                <a:latin typeface="Carlito"/>
                <a:cs typeface="Carlito"/>
              </a:rPr>
              <a:t>another function </a:t>
            </a:r>
            <a:r>
              <a:rPr sz="2400" dirty="0">
                <a:latin typeface="Carlito"/>
                <a:cs typeface="Carlito"/>
              </a:rPr>
              <a:t>as a  </a:t>
            </a:r>
            <a:r>
              <a:rPr sz="2400" spc="-20" dirty="0">
                <a:latin typeface="Carlito"/>
                <a:cs typeface="Carlito"/>
              </a:rPr>
              <a:t>reference</a:t>
            </a:r>
            <a:endParaRPr sz="2400">
              <a:latin typeface="Carlito"/>
              <a:cs typeface="Carlito"/>
            </a:endParaRPr>
          </a:p>
          <a:p>
            <a:pPr marL="443865" indent="-346710">
              <a:lnSpc>
                <a:spcPct val="100000"/>
              </a:lnSpc>
              <a:buChar char="-"/>
              <a:tabLst>
                <a:tab pos="443865" algn="l"/>
                <a:tab pos="444500" algn="l"/>
              </a:tabLst>
            </a:pPr>
            <a:r>
              <a:rPr sz="2400" spc="-5" dirty="0">
                <a:latin typeface="Carlito"/>
                <a:cs typeface="Carlito"/>
              </a:rPr>
              <a:t>Chaining of </a:t>
            </a:r>
            <a:r>
              <a:rPr sz="2400" spc="-10" dirty="0">
                <a:latin typeface="Carlito"/>
                <a:cs typeface="Carlito"/>
              </a:rPr>
              <a:t>Callbacks can </a:t>
            </a:r>
            <a:r>
              <a:rPr sz="2400" spc="-5" dirty="0">
                <a:latin typeface="Carlito"/>
                <a:cs typeface="Carlito"/>
              </a:rPr>
              <a:t>be </a:t>
            </a:r>
            <a:r>
              <a:rPr sz="2400" spc="-10" dirty="0">
                <a:latin typeface="Carlito"/>
                <a:cs typeface="Carlito"/>
              </a:rPr>
              <a:t>clumsy </a:t>
            </a:r>
            <a:r>
              <a:rPr sz="2400" dirty="0">
                <a:latin typeface="Carlito"/>
                <a:cs typeface="Carlito"/>
              </a:rPr>
              <a:t>and lead </a:t>
            </a:r>
            <a:r>
              <a:rPr sz="2400" spc="-15" dirty="0">
                <a:latin typeface="Carlito"/>
                <a:cs typeface="Carlito"/>
              </a:rPr>
              <a:t>to </a:t>
            </a:r>
            <a:r>
              <a:rPr sz="2400" b="1" spc="-145" dirty="0">
                <a:latin typeface="Trebuchet MS"/>
                <a:cs typeface="Trebuchet MS"/>
              </a:rPr>
              <a:t>Callback</a:t>
            </a:r>
            <a:r>
              <a:rPr sz="2400" b="1" spc="-225" dirty="0">
                <a:latin typeface="Trebuchet MS"/>
                <a:cs typeface="Trebuchet MS"/>
              </a:rPr>
              <a:t> </a:t>
            </a:r>
            <a:r>
              <a:rPr sz="2400" b="1" spc="-135" dirty="0">
                <a:latin typeface="Trebuchet MS"/>
                <a:cs typeface="Trebuchet MS"/>
              </a:rPr>
              <a:t>Hell</a:t>
            </a:r>
            <a:endParaRPr sz="2400">
              <a:latin typeface="Trebuchet MS"/>
              <a:cs typeface="Trebuchet MS"/>
            </a:endParaRPr>
          </a:p>
          <a:p>
            <a:pPr>
              <a:lnSpc>
                <a:spcPct val="100000"/>
              </a:lnSpc>
              <a:spcBef>
                <a:spcPts val="35"/>
              </a:spcBef>
              <a:buFont typeface="Carlito"/>
              <a:buChar char="-"/>
            </a:pPr>
            <a:endParaRPr sz="2450">
              <a:latin typeface="Trebuchet MS"/>
              <a:cs typeface="Trebuchet MS"/>
            </a:endParaRPr>
          </a:p>
          <a:p>
            <a:pPr marL="443865" indent="-346710">
              <a:lnSpc>
                <a:spcPct val="100000"/>
              </a:lnSpc>
              <a:buChar char="-"/>
              <a:tabLst>
                <a:tab pos="443865" algn="l"/>
                <a:tab pos="444500" algn="l"/>
              </a:tabLst>
            </a:pPr>
            <a:r>
              <a:rPr sz="2400" spc="-10" dirty="0">
                <a:latin typeface="Carlito"/>
                <a:cs typeface="Carlito"/>
              </a:rPr>
              <a:t>Promises </a:t>
            </a:r>
            <a:r>
              <a:rPr sz="2400" spc="-5" dirty="0">
                <a:latin typeface="Carlito"/>
                <a:cs typeface="Carlito"/>
              </a:rPr>
              <a:t>use Callbacks </a:t>
            </a:r>
            <a:r>
              <a:rPr sz="2400" dirty="0">
                <a:latin typeface="Carlito"/>
                <a:cs typeface="Carlito"/>
              </a:rPr>
              <a:t>and </a:t>
            </a:r>
            <a:r>
              <a:rPr sz="2400" spc="-10" dirty="0">
                <a:latin typeface="Carlito"/>
                <a:cs typeface="Carlito"/>
              </a:rPr>
              <a:t>more elegant </a:t>
            </a:r>
            <a:r>
              <a:rPr sz="2400" dirty="0">
                <a:latin typeface="Carlito"/>
                <a:cs typeface="Carlito"/>
              </a:rPr>
              <a:t>than</a:t>
            </a:r>
            <a:r>
              <a:rPr sz="2400" spc="-65" dirty="0">
                <a:latin typeface="Carlito"/>
                <a:cs typeface="Carlito"/>
              </a:rPr>
              <a:t> </a:t>
            </a:r>
            <a:r>
              <a:rPr sz="2400" spc="-5" dirty="0">
                <a:latin typeface="Carlito"/>
                <a:cs typeface="Carlito"/>
              </a:rPr>
              <a:t>Callbacks</a:t>
            </a:r>
            <a:endParaRPr sz="2400">
              <a:latin typeface="Carlito"/>
              <a:cs typeface="Carlito"/>
            </a:endParaRPr>
          </a:p>
          <a:p>
            <a:pPr marL="443865" indent="-346710">
              <a:lnSpc>
                <a:spcPct val="100000"/>
              </a:lnSpc>
              <a:buChar char="-"/>
              <a:tabLst>
                <a:tab pos="443865" algn="l"/>
                <a:tab pos="444500" algn="l"/>
              </a:tabLst>
            </a:pPr>
            <a:r>
              <a:rPr sz="2400" spc="-5" dirty="0">
                <a:latin typeface="Carlito"/>
                <a:cs typeface="Carlito"/>
              </a:rPr>
              <a:t>Chaining of </a:t>
            </a:r>
            <a:r>
              <a:rPr sz="2400" spc="-10" dirty="0">
                <a:latin typeface="Carlito"/>
                <a:cs typeface="Carlito"/>
              </a:rPr>
              <a:t>Promises </a:t>
            </a:r>
            <a:r>
              <a:rPr sz="2400" dirty="0">
                <a:latin typeface="Carlito"/>
                <a:cs typeface="Carlito"/>
              </a:rPr>
              <a:t>is</a:t>
            </a:r>
            <a:r>
              <a:rPr sz="2400" spc="-50" dirty="0">
                <a:latin typeface="Carlito"/>
                <a:cs typeface="Carlito"/>
              </a:rPr>
              <a:t> </a:t>
            </a:r>
            <a:r>
              <a:rPr sz="2400" spc="-10" dirty="0">
                <a:latin typeface="Carlito"/>
                <a:cs typeface="Carlito"/>
              </a:rPr>
              <a:t>supported</a:t>
            </a:r>
            <a:endParaRPr sz="2400">
              <a:latin typeface="Carlito"/>
              <a:cs typeface="Carlito"/>
            </a:endParaRPr>
          </a:p>
        </p:txBody>
      </p:sp>
      <p:sp>
        <p:nvSpPr>
          <p:cNvPr id="3" name="object 3"/>
          <p:cNvSpPr/>
          <p:nvPr/>
        </p:nvSpPr>
        <p:spPr>
          <a:xfrm>
            <a:off x="10660126" y="469900"/>
            <a:ext cx="933450" cy="13985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549</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Carlito</vt:lpstr>
      <vt:lpstr>Trebuchet MS</vt:lpstr>
      <vt:lpstr>Office Theme</vt:lpstr>
      <vt:lpstr>PowerPoint Presentation</vt:lpstr>
      <vt:lpstr>PowerPoint Presentation</vt:lpstr>
      <vt:lpstr>Promises Introduction</vt:lpstr>
      <vt:lpstr>PowerPoint Presentation</vt:lpstr>
      <vt:lpstr>PowerPoint Presentation</vt:lpstr>
      <vt:lpstr>PowerPoint Presentation</vt:lpstr>
      <vt:lpstr>Promises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Kundhavai K R</cp:lastModifiedBy>
  <cp:revision>10</cp:revision>
  <dcterms:created xsi:type="dcterms:W3CDTF">2020-09-16T01:00:15Z</dcterms:created>
  <dcterms:modified xsi:type="dcterms:W3CDTF">2020-09-16T03:07:24Z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2020-08-06T00:00:00Z</vt:filetime>
  </property>
  <property fmtid="{D5CDD505-2E9C-101B-9397-08002B2CF9AE}" pid="3" name="Creator">
    <vt:lpwstr>Microsoft® Office PowerPoint® 2007</vt:lpwstr>
  </property>
  <property fmtid="{D5CDD505-2E9C-101B-9397-08002B2CF9AE}" pid="4" name="LastSaved">
    <vt:filetime>2020-09-16T00:00:00Z</vt:filetime>
  </property>
</Properties>
</file>