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87" r:id="rId2"/>
    <p:sldId id="299" r:id="rId3"/>
    <p:sldId id="351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67" r:id="rId13"/>
    <p:sldId id="368" r:id="rId14"/>
    <p:sldId id="390" r:id="rId15"/>
    <p:sldId id="363" r:id="rId16"/>
    <p:sldId id="382" r:id="rId17"/>
    <p:sldId id="352" r:id="rId18"/>
    <p:sldId id="369" r:id="rId19"/>
    <p:sldId id="370" r:id="rId20"/>
    <p:sldId id="371" r:id="rId21"/>
    <p:sldId id="373" r:id="rId22"/>
    <p:sldId id="377" r:id="rId23"/>
    <p:sldId id="374" r:id="rId24"/>
    <p:sldId id="378" r:id="rId25"/>
    <p:sldId id="379" r:id="rId26"/>
    <p:sldId id="380" r:id="rId27"/>
    <p:sldId id="381" r:id="rId28"/>
    <p:sldId id="383" r:id="rId29"/>
    <p:sldId id="384" r:id="rId30"/>
    <p:sldId id="388" r:id="rId3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6EE1B-4EA1-4EBC-8E87-5879FD7AD5E1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979CF-241F-4959-94AE-6C5CB32DA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696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getElementByClassName</a:t>
            </a:r>
            <a:r>
              <a:rPr lang="en-IN" dirty="0"/>
              <a:t>(name), </a:t>
            </a:r>
            <a:r>
              <a:rPr lang="en-IN" dirty="0" err="1"/>
              <a:t>removeChild</a:t>
            </a:r>
            <a:r>
              <a:rPr lang="en-IN" dirty="0"/>
              <a:t>(), </a:t>
            </a:r>
            <a:r>
              <a:rPr lang="en-IN" dirty="0" err="1"/>
              <a:t>appendChild</a:t>
            </a:r>
            <a:r>
              <a:rPr lang="en-IN" dirty="0"/>
              <a:t>(),</a:t>
            </a:r>
            <a:r>
              <a:rPr lang="en-IN" baseline="0" dirty="0"/>
              <a:t> </a:t>
            </a:r>
            <a:r>
              <a:rPr lang="en-IN" baseline="0" dirty="0" err="1"/>
              <a:t>replaceChild</a:t>
            </a:r>
            <a:r>
              <a:rPr lang="en-IN" baseline="0" dirty="0"/>
              <a:t>()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DD337-0F56-4D82-87B7-F5D3601436C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084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40D62-C48E-4969-A0C9-2DB98BDCC989}" type="datetimeFigureOut">
              <a:rPr lang="en-IN"/>
              <a:pPr>
                <a:defRPr/>
              </a:pPr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E4730-272A-49A6-8115-27BF2E3ED99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7B1B3-B84B-4536-84F0-AC96207372BD}" type="datetimeFigureOut">
              <a:rPr lang="en-IN"/>
              <a:pPr>
                <a:defRPr/>
              </a:pPr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1A0F4-E39D-44B4-8E09-24CC7812F4D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D341C-12D5-49C1-904C-1E7CE7C1A3D2}" type="datetimeFigureOut">
              <a:rPr lang="en-IN"/>
              <a:pPr>
                <a:defRPr/>
              </a:pPr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17025-4265-47DC-85CD-B145222BC8C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24592" y="259350"/>
            <a:ext cx="9542813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04040"/>
                </a:solidFill>
                <a:latin typeface="Georgia"/>
                <a:cs typeface="Georgia"/>
              </a:defRPr>
            </a:lvl1pPr>
          </a:lstStyle>
          <a:p>
            <a:pPr marL="12700">
              <a:spcBef>
                <a:spcPts val="35"/>
              </a:spcBef>
            </a:pPr>
            <a:r>
              <a:rPr lang="en-IN">
                <a:solidFill>
                  <a:srgbClr val="009FDA"/>
                </a:solidFill>
              </a:rPr>
              <a:t>Fundamentals </a:t>
            </a:r>
            <a:r>
              <a:rPr lang="en-IN" spc="-5"/>
              <a:t>of </a:t>
            </a:r>
            <a:r>
              <a:rPr lang="en-IN" spc="35"/>
              <a:t>Web</a:t>
            </a:r>
            <a:r>
              <a:rPr lang="en-IN" spc="-75"/>
              <a:t> </a:t>
            </a:r>
            <a:r>
              <a:rPr lang="en-IN" spc="25"/>
              <a:t>Development</a:t>
            </a:r>
            <a:endParaRPr lang="en-IN" spc="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9FDA"/>
                </a:solidFill>
                <a:latin typeface="Georgia"/>
                <a:cs typeface="Georgia"/>
              </a:defRPr>
            </a:lvl1pPr>
          </a:lstStyle>
          <a:p>
            <a:pPr marL="12700">
              <a:spcBef>
                <a:spcPts val="35"/>
              </a:spcBef>
            </a:pPr>
            <a:r>
              <a:rPr lang="en-IN"/>
              <a:t> </a:t>
            </a:r>
            <a:endParaRPr lang="en-IN" spc="-1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96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D6F80-81A5-4697-94F8-5BB5744D9D50}" type="datetimeFigureOut">
              <a:rPr lang="en-IN"/>
              <a:pPr>
                <a:defRPr/>
              </a:pPr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814D7-C9CF-4BD4-A82C-0FA5BB7403A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7369E-DA90-4572-9383-6E044FEA10F6}" type="datetimeFigureOut">
              <a:rPr lang="en-IN"/>
              <a:pPr>
                <a:defRPr/>
              </a:pPr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5098C-DE97-4E1A-916A-761894D519A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F73AD-DFE4-412C-A4F0-D31CB659753E}" type="datetimeFigureOut">
              <a:rPr lang="en-IN"/>
              <a:pPr>
                <a:defRPr/>
              </a:pPr>
              <a:t>28-08-2020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FD996-F25A-4A66-A380-A461CAE307D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EE74A-5A55-43DE-862E-2F3D3842AC06}" type="datetimeFigureOut">
              <a:rPr lang="en-IN"/>
              <a:pPr>
                <a:defRPr/>
              </a:pPr>
              <a:t>28-08-2020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1A682-E188-479C-A63B-C06B4117433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889D7-ABF6-4F02-AECF-764FDF1ACA9F}" type="datetimeFigureOut">
              <a:rPr lang="en-IN"/>
              <a:pPr>
                <a:defRPr/>
              </a:pPr>
              <a:t>28-08-2020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CC416-8751-4150-920F-1535393D559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F1017-EDA9-4AC9-9943-088D378E85E3}" type="datetimeFigureOut">
              <a:rPr lang="en-IN"/>
              <a:pPr>
                <a:defRPr/>
              </a:pPr>
              <a:t>28-08-2020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95C23-95ED-432E-816A-5AACD9137AF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EF1FB-90FC-47EA-AE8C-A7854CF362E0}" type="datetimeFigureOut">
              <a:rPr lang="en-IN"/>
              <a:pPr>
                <a:defRPr/>
              </a:pPr>
              <a:t>28-08-2020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C57EA-493C-475C-AAFC-4509A19EC12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617CB-6C8B-49FF-960B-E3697C5A2279}" type="datetimeFigureOut">
              <a:rPr lang="en-IN"/>
              <a:pPr>
                <a:defRPr/>
              </a:pPr>
              <a:t>28-08-2020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DB7AB-5367-4D9C-AE28-8DD99832519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762F7C7-0929-470D-966A-22F123360FD8}" type="datetimeFigureOut">
              <a:rPr lang="en-IN"/>
              <a:pPr>
                <a:defRPr/>
              </a:pPr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CAE3A1-8E03-4841-9284-50DADD00EA3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WEB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6994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Document Object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b="1" dirty="0"/>
              <a:t>Compiled by </a:t>
            </a:r>
            <a:r>
              <a:rPr lang="en-IN" sz="2400" b="1" dirty="0"/>
              <a:t>Kundhavai K 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3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5" y="31284"/>
            <a:ext cx="4366895" cy="1065530"/>
          </a:xfrm>
          <a:prstGeom prst="rect">
            <a:avLst/>
          </a:prstGeom>
        </p:spPr>
        <p:txBody>
          <a:bodyPr vert="horz" wrap="square" lIns="0" tIns="11747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pc="190" dirty="0">
                <a:latin typeface="Georgia"/>
                <a:cs typeface="Georgia"/>
              </a:rPr>
              <a:t>Accessing</a:t>
            </a:r>
            <a:r>
              <a:rPr spc="-40" dirty="0">
                <a:latin typeface="Georgia"/>
                <a:cs typeface="Georgia"/>
              </a:rPr>
              <a:t> </a:t>
            </a:r>
            <a:r>
              <a:rPr spc="155" dirty="0">
                <a:latin typeface="Georgia"/>
                <a:cs typeface="Georgia"/>
              </a:rPr>
              <a:t>nodes</a:t>
            </a:r>
            <a:endParaRPr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500" spc="15" dirty="0">
                <a:latin typeface="Georgia"/>
                <a:cs typeface="Georgia"/>
              </a:rPr>
              <a:t>getElementById(),</a:t>
            </a:r>
            <a:r>
              <a:rPr sz="1500" spc="-100" dirty="0">
                <a:latin typeface="Georgia"/>
                <a:cs typeface="Georgia"/>
              </a:rPr>
              <a:t> </a:t>
            </a:r>
            <a:r>
              <a:rPr sz="1500" spc="20" dirty="0">
                <a:latin typeface="Georgia"/>
                <a:cs typeface="Georgia"/>
              </a:rPr>
              <a:t>getElementsByTagName()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7249" y="1343025"/>
            <a:ext cx="10010775" cy="4391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442366" y="6619473"/>
            <a:ext cx="23926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9FDA"/>
                </a:solidFill>
                <a:latin typeface="Georgia"/>
                <a:ea typeface="+mn-ea"/>
                <a:cs typeface="Georg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5"/>
              </a:spcBef>
            </a:pPr>
            <a:r>
              <a:rPr lang="en-IN"/>
              <a:t> </a:t>
            </a:r>
            <a:endParaRPr spc="-1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971413" y="6619473"/>
            <a:ext cx="2502534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404040"/>
                </a:solidFill>
                <a:latin typeface="Georgia"/>
                <a:ea typeface="+mn-ea"/>
                <a:cs typeface="Georg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5"/>
              </a:spcBef>
            </a:pPr>
            <a:r>
              <a:rPr lang="en-IN">
                <a:solidFill>
                  <a:srgbClr val="009FDA"/>
                </a:solidFill>
              </a:rPr>
              <a:t>Fundamentals </a:t>
            </a:r>
            <a:r>
              <a:rPr lang="en-IN" spc="-5"/>
              <a:t>of </a:t>
            </a:r>
            <a:r>
              <a:rPr lang="en-IN" spc="35"/>
              <a:t>Web</a:t>
            </a:r>
            <a:r>
              <a:rPr lang="en-IN" spc="-75"/>
              <a:t> </a:t>
            </a:r>
            <a:r>
              <a:rPr lang="en-IN" spc="25"/>
              <a:t>Development</a:t>
            </a:r>
            <a:endParaRPr spc="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4" y="135763"/>
            <a:ext cx="6816090" cy="905376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>
                <a:latin typeface="Georgia"/>
                <a:cs typeface="Georgia"/>
              </a:rPr>
              <a:t>Modifying </a:t>
            </a:r>
            <a:r>
              <a:rPr spc="120" dirty="0">
                <a:latin typeface="Georgia"/>
                <a:cs typeface="Georgia"/>
              </a:rPr>
              <a:t>a </a:t>
            </a:r>
            <a:r>
              <a:rPr spc="-20" dirty="0">
                <a:latin typeface="Georgia"/>
                <a:cs typeface="Georgia"/>
              </a:rPr>
              <a:t>DOM</a:t>
            </a:r>
            <a:r>
              <a:rPr spc="-135" dirty="0">
                <a:latin typeface="Georgia"/>
                <a:cs typeface="Georgia"/>
              </a:rPr>
              <a:t> </a:t>
            </a:r>
            <a:r>
              <a:rPr spc="114" dirty="0">
                <a:latin typeface="Georgia"/>
                <a:cs typeface="Georgia"/>
              </a:rPr>
              <a:t>element</a:t>
            </a:r>
            <a:br>
              <a:rPr lang="en-IN" spc="114" dirty="0">
                <a:latin typeface="Georgia"/>
                <a:cs typeface="Georgia"/>
              </a:rPr>
            </a:br>
            <a:r>
              <a:rPr lang="en-IN" sz="1400" spc="114" dirty="0">
                <a:latin typeface="Georgia"/>
                <a:cs typeface="Georgia"/>
              </a:rPr>
              <a:t>Some node properties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42366" y="6619473"/>
            <a:ext cx="23926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9FDA"/>
                </a:solidFill>
                <a:latin typeface="Georgia"/>
                <a:ea typeface="+mn-ea"/>
                <a:cs typeface="Georg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5"/>
              </a:spcBef>
            </a:pPr>
            <a:r>
              <a:rPr lang="en-IN"/>
              <a:t> </a:t>
            </a:r>
            <a:endParaRPr spc="-1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971413" y="6619473"/>
            <a:ext cx="2502534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404040"/>
                </a:solidFill>
                <a:latin typeface="Georgia"/>
                <a:ea typeface="+mn-ea"/>
                <a:cs typeface="Georg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5"/>
              </a:spcBef>
            </a:pPr>
            <a:r>
              <a:rPr lang="en-IN">
                <a:solidFill>
                  <a:srgbClr val="009FDA"/>
                </a:solidFill>
              </a:rPr>
              <a:t>Fundamentals </a:t>
            </a:r>
            <a:r>
              <a:rPr lang="en-IN" spc="-5"/>
              <a:t>of </a:t>
            </a:r>
            <a:r>
              <a:rPr lang="en-IN" spc="35"/>
              <a:t>Web</a:t>
            </a:r>
            <a:r>
              <a:rPr lang="en-IN" spc="-75"/>
              <a:t> </a:t>
            </a:r>
            <a:r>
              <a:rPr lang="en-IN" spc="25"/>
              <a:t>Development</a:t>
            </a:r>
            <a:endParaRPr spc="25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371600"/>
            <a:ext cx="8058150" cy="44767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1999"/>
            <a:ext cx="10306050" cy="541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98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1" y="1663063"/>
            <a:ext cx="8808390" cy="4309111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 err="1">
                <a:solidFill>
                  <a:srgbClr val="FF0000"/>
                </a:solidFill>
              </a:rPr>
              <a:t>setAttribute</a:t>
            </a:r>
            <a:r>
              <a:rPr lang="en-IN" dirty="0">
                <a:solidFill>
                  <a:srgbClr val="FF0000"/>
                </a:solidFill>
              </a:rPr>
              <a:t>() </a:t>
            </a:r>
            <a:r>
              <a:rPr lang="en-IN" dirty="0"/>
              <a:t>method adds the specified attribute to an element, and gives it the specified value.</a:t>
            </a:r>
          </a:p>
          <a:p>
            <a:endParaRPr lang="en-IN" dirty="0"/>
          </a:p>
          <a:p>
            <a:r>
              <a:rPr lang="en-IN" dirty="0"/>
              <a:t>If the specified attribute already exists, only the value is set/changed.</a:t>
            </a:r>
          </a:p>
          <a:p>
            <a:endParaRPr lang="en-IN" dirty="0"/>
          </a:p>
          <a:p>
            <a:r>
              <a:rPr lang="en-IN" dirty="0"/>
              <a:t>Use the </a:t>
            </a:r>
            <a:r>
              <a:rPr lang="en-IN" dirty="0">
                <a:solidFill>
                  <a:srgbClr val="FF0000"/>
                </a:solidFill>
              </a:rPr>
              <a:t>remove Attribute() </a:t>
            </a:r>
            <a:r>
              <a:rPr lang="en-IN" dirty="0"/>
              <a:t>method to remove an attribute from an element.</a:t>
            </a:r>
          </a:p>
        </p:txBody>
      </p:sp>
    </p:spTree>
    <p:extLst>
      <p:ext uri="{BB962C8B-B14F-4D97-AF65-F5344CB8AC3E}">
        <p14:creationId xmlns:p14="http://schemas.microsoft.com/office/powerpoint/2010/main" val="2141260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40" y="5353303"/>
            <a:ext cx="5961380" cy="1107996"/>
          </a:xfrm>
        </p:spPr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299" y="304801"/>
            <a:ext cx="11115675" cy="5143499"/>
          </a:xfrm>
        </p:spPr>
        <p:txBody>
          <a:bodyPr/>
          <a:lstStyle/>
          <a:p>
            <a:r>
              <a:rPr lang="en-IN" b="1" dirty="0"/>
              <a:t>HTML DOM </a:t>
            </a:r>
            <a:r>
              <a:rPr lang="en-IN" b="1" dirty="0" err="1"/>
              <a:t>nodeType</a:t>
            </a:r>
            <a:r>
              <a:rPr lang="en-IN" b="1" dirty="0"/>
              <a:t> Property</a:t>
            </a:r>
          </a:p>
          <a:p>
            <a:r>
              <a:rPr lang="en-IN" dirty="0"/>
              <a:t>The </a:t>
            </a:r>
            <a:r>
              <a:rPr lang="en-IN" dirty="0" err="1"/>
              <a:t>nodeType</a:t>
            </a:r>
            <a:r>
              <a:rPr lang="en-IN" dirty="0"/>
              <a:t> property returns the node type, as a number, of the specified node.</a:t>
            </a:r>
          </a:p>
          <a:p>
            <a:r>
              <a:rPr lang="en-IN" dirty="0"/>
              <a:t>If the node is an element node, the </a:t>
            </a:r>
            <a:r>
              <a:rPr lang="en-IN" dirty="0" err="1"/>
              <a:t>nodeType</a:t>
            </a:r>
            <a:r>
              <a:rPr lang="en-IN" dirty="0"/>
              <a:t> property will return 1.</a:t>
            </a:r>
          </a:p>
          <a:p>
            <a:r>
              <a:rPr lang="en-IN" dirty="0"/>
              <a:t>If the node is an attribute node, the </a:t>
            </a:r>
            <a:r>
              <a:rPr lang="en-IN" dirty="0" err="1"/>
              <a:t>nodeType</a:t>
            </a:r>
            <a:r>
              <a:rPr lang="en-IN" dirty="0"/>
              <a:t> property will return 2.</a:t>
            </a:r>
          </a:p>
          <a:p>
            <a:r>
              <a:rPr lang="en-IN" dirty="0"/>
              <a:t>If the node is a text node, the </a:t>
            </a:r>
            <a:r>
              <a:rPr lang="en-IN" dirty="0" err="1"/>
              <a:t>nodeType</a:t>
            </a:r>
            <a:r>
              <a:rPr lang="en-IN" dirty="0"/>
              <a:t> property will return 3.</a:t>
            </a:r>
          </a:p>
          <a:p>
            <a:r>
              <a:rPr lang="en-IN" dirty="0"/>
              <a:t>If the node is a comment node, the </a:t>
            </a:r>
            <a:r>
              <a:rPr lang="en-IN" dirty="0" err="1"/>
              <a:t>nodeType</a:t>
            </a:r>
            <a:r>
              <a:rPr lang="en-IN" dirty="0"/>
              <a:t> property will return 8.</a:t>
            </a:r>
          </a:p>
          <a:p>
            <a:r>
              <a:rPr lang="en-IN" dirty="0"/>
              <a:t>This property is read-only.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8244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DOM 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5" name="TextBox 7"/>
          <p:cNvSpPr txBox="1">
            <a:spLocks noChangeArrowheads="1"/>
          </p:cNvSpPr>
          <p:nvPr/>
        </p:nvSpPr>
        <p:spPr bwMode="auto">
          <a:xfrm>
            <a:off x="430213" y="1587500"/>
            <a:ext cx="8008937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sz="2400">
                <a:latin typeface="Calibri" pitchFamily="34" charset="0"/>
                <a:cs typeface="Times New Roman" pitchFamily="18" charset="0"/>
              </a:rPr>
              <a:t> Objects have properties and methods, and respond to events.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>
                <a:latin typeface="Calibri" pitchFamily="34" charset="0"/>
                <a:cs typeface="Times New Roman" pitchFamily="18" charset="0"/>
              </a:rPr>
              <a:t>Properties – specify attributes or characteristic of object 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>
                <a:latin typeface="Calibri" pitchFamily="34" charset="0"/>
                <a:cs typeface="Times New Roman" pitchFamily="18" charset="0"/>
              </a:rPr>
              <a:t>Methods – specify functions object can perform.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>
                <a:latin typeface="Calibri" pitchFamily="34" charset="0"/>
                <a:cs typeface="Times New Roman" pitchFamily="18" charset="0"/>
              </a:rPr>
              <a:t>Events – methods corresponding to user actions.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sz="2400">
                <a:latin typeface="Calibri" pitchFamily="34" charset="0"/>
                <a:cs typeface="Times New Roman" pitchFamily="18" charset="0"/>
              </a:rPr>
              <a:t> These nodes can be elements, attributes, text content, comments.</a:t>
            </a:r>
          </a:p>
          <a:p>
            <a:pPr algn="just">
              <a:lnSpc>
                <a:spcPct val="150000"/>
              </a:lnSpc>
            </a:pPr>
            <a:endParaRPr lang="en-US" sz="240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33388" y="1009650"/>
            <a:ext cx="8501062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  <a:cs typeface="Times New Roman" pitchFamily="18" charset="0"/>
            </a:endParaRPr>
          </a:p>
        </p:txBody>
      </p:sp>
      <p:pic>
        <p:nvPicPr>
          <p:cNvPr id="18435" name="Picture 6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26CE0F-D7C8-4B91-957A-829C58DC9932}"/>
              </a:ext>
            </a:extLst>
          </p:cNvPr>
          <p:cNvCxnSpPr>
            <a:cxnSpLocks/>
          </p:cNvCxnSpPr>
          <p:nvPr/>
        </p:nvCxnSpPr>
        <p:spPr>
          <a:xfrm flipV="1">
            <a:off x="0" y="1232703"/>
            <a:ext cx="7924800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13424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Accessing Elements in DOM</a:t>
            </a:r>
            <a:endParaRPr lang="en-GB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Document Object Model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49563" y="2077412"/>
          <a:ext cx="8622146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9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Access Element By</a:t>
                      </a:r>
                      <a:endParaRPr lang="en-GB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Equivalent</a:t>
                      </a:r>
                      <a:r>
                        <a:rPr lang="en-US" sz="2200" baseline="0" dirty="0"/>
                        <a:t> Selector</a:t>
                      </a:r>
                      <a:endParaRPr lang="en-GB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Method</a:t>
                      </a:r>
                      <a:endParaRPr lang="en-GB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ID</a:t>
                      </a:r>
                      <a:endParaRPr lang="en-GB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#demo</a:t>
                      </a:r>
                      <a:endParaRPr lang="en-GB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getElementBy</a:t>
                      </a:r>
                      <a:r>
                        <a:rPr lang="en-US" sz="2200" baseline="0" dirty="0" err="1"/>
                        <a:t>ID</a:t>
                      </a:r>
                      <a:r>
                        <a:rPr lang="en-US" sz="2200" baseline="0" dirty="0"/>
                        <a:t>(“demo”)</a:t>
                      </a:r>
                      <a:endParaRPr lang="en-GB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Class</a:t>
                      </a:r>
                      <a:endParaRPr lang="en-GB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.demo</a:t>
                      </a:r>
                      <a:endParaRPr lang="en-GB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getElement</a:t>
                      </a:r>
                      <a:r>
                        <a:rPr lang="en-US" sz="2200" baseline="0" dirty="0" err="1"/>
                        <a:t>sByClassName</a:t>
                      </a:r>
                      <a:r>
                        <a:rPr lang="en-US" sz="2200" baseline="0" dirty="0"/>
                        <a:t>(“demo”)</a:t>
                      </a:r>
                      <a:endParaRPr lang="en-GB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Tag</a:t>
                      </a:r>
                      <a:endParaRPr lang="en-GB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&lt;tag</a:t>
                      </a:r>
                      <a:r>
                        <a:rPr lang="en-US" sz="2200" baseline="0" dirty="0"/>
                        <a:t> name&gt; like p</a:t>
                      </a:r>
                      <a:endParaRPr lang="en-GB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getElementsByTagName</a:t>
                      </a:r>
                      <a:r>
                        <a:rPr lang="en-US" sz="2200" dirty="0"/>
                        <a:t>(“p”)</a:t>
                      </a:r>
                      <a:endParaRPr lang="en-GB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Selector (single)</a:t>
                      </a:r>
                      <a:endParaRPr lang="en-GB" sz="2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Any CSS Selector</a:t>
                      </a:r>
                      <a:endParaRPr lang="en-GB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querySelector</a:t>
                      </a:r>
                      <a:r>
                        <a:rPr lang="en-US" sz="2200" dirty="0"/>
                        <a:t>(“selector”)</a:t>
                      </a:r>
                      <a:endParaRPr lang="en-GB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Selector (all)</a:t>
                      </a:r>
                      <a:endParaRPr lang="en-GB" sz="2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querySelectorAll</a:t>
                      </a:r>
                      <a:r>
                        <a:rPr lang="en-US" sz="2200" dirty="0"/>
                        <a:t>(“selector”)</a:t>
                      </a:r>
                      <a:endParaRPr lang="en-GB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6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getElementById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() </a:t>
            </a:r>
          </a:p>
        </p:txBody>
      </p:sp>
      <p:sp>
        <p:nvSpPr>
          <p:cNvPr id="20484" name="Rectangle 12"/>
          <p:cNvSpPr>
            <a:spLocks noChangeArrowheads="1"/>
          </p:cNvSpPr>
          <p:nvPr/>
        </p:nvSpPr>
        <p:spPr bwMode="auto">
          <a:xfrm>
            <a:off x="433388" y="1009650"/>
            <a:ext cx="7827962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sz="2400">
                <a:latin typeface="Calibri" pitchFamily="34" charset="0"/>
                <a:cs typeface="Times New Roman" pitchFamily="18" charset="0"/>
              </a:rPr>
              <a:t>The 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document.getElementById()</a:t>
            </a:r>
            <a:r>
              <a:rPr lang="en-US" sz="2400">
                <a:latin typeface="Calibri" pitchFamily="34" charset="0"/>
                <a:cs typeface="Times New Roman" pitchFamily="18" charset="0"/>
              </a:rPr>
              <a:t> method returns the element of specified id.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IN" sz="2400">
                <a:latin typeface="Calibri" pitchFamily="34" charset="0"/>
                <a:cs typeface="Times New Roman" pitchFamily="18" charset="0"/>
              </a:rPr>
              <a:t>The parameter of </a:t>
            </a:r>
            <a:r>
              <a:rPr lang="en-IN" sz="2400" i="1">
                <a:latin typeface="Calibri" pitchFamily="34" charset="0"/>
                <a:cs typeface="Times New Roman" pitchFamily="18" charset="0"/>
              </a:rPr>
              <a:t>getElementById</a:t>
            </a:r>
            <a:r>
              <a:rPr lang="en-IN" sz="2400">
                <a:latin typeface="Calibri" pitchFamily="34" charset="0"/>
                <a:cs typeface="Times New Roman" pitchFamily="18" charset="0"/>
              </a:rPr>
              <a:t> can be any expression that evaluates to a string.</a:t>
            </a:r>
          </a:p>
          <a:p>
            <a:pPr algn="just">
              <a:lnSpc>
                <a:spcPct val="150000"/>
              </a:lnSpc>
            </a:pPr>
            <a:r>
              <a:rPr lang="en-IN" sz="2400">
                <a:latin typeface="Calibri" pitchFamily="34" charset="0"/>
                <a:cs typeface="Courier New" pitchFamily="49" charset="0"/>
              </a:rPr>
              <a:t>syntax- </a:t>
            </a:r>
          </a:p>
          <a:p>
            <a:pPr algn="just">
              <a:lnSpc>
                <a:spcPct val="150000"/>
              </a:lnSpc>
            </a:pPr>
            <a:r>
              <a:rPr lang="en-IN" sz="2400">
                <a:latin typeface="Calibri" pitchFamily="34" charset="0"/>
                <a:cs typeface="Courier New" pitchFamily="49" charset="0"/>
              </a:rPr>
              <a:t>		</a:t>
            </a:r>
            <a:r>
              <a:rPr lang="en-IN" sz="2400" b="1">
                <a:latin typeface="Calibri" pitchFamily="34" charset="0"/>
                <a:cs typeface="Courier New" pitchFamily="49" charset="0"/>
              </a:rPr>
              <a:t>document.getElementById(“#id");</a:t>
            </a:r>
            <a:endParaRPr lang="en-IN" sz="2400" b="1">
              <a:latin typeface="Calibri" pitchFamily="34" charset="0"/>
              <a:cs typeface="Times New Roman" pitchFamily="18" charset="0"/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-7938" y="80168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6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 err="1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getElementsByTagName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() </a:t>
            </a:r>
          </a:p>
        </p:txBody>
      </p:sp>
      <p:sp>
        <p:nvSpPr>
          <p:cNvPr id="21508" name="Rectangle 12"/>
          <p:cNvSpPr>
            <a:spLocks noChangeArrowheads="1"/>
          </p:cNvSpPr>
          <p:nvPr/>
        </p:nvSpPr>
        <p:spPr bwMode="auto">
          <a:xfrm>
            <a:off x="433388" y="1009650"/>
            <a:ext cx="8332787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IN" sz="2400" i="1">
                <a:latin typeface="Calibri" pitchFamily="34" charset="0"/>
                <a:cs typeface="Times New Roman" pitchFamily="18" charset="0"/>
              </a:rPr>
              <a:t>getElementsByTagName</a:t>
            </a:r>
            <a:r>
              <a:rPr lang="en-IN" sz="2400">
                <a:latin typeface="Calibri" pitchFamily="34" charset="0"/>
                <a:cs typeface="Times New Roman" pitchFamily="18" charset="0"/>
              </a:rPr>
              <a:t> is used to access elements and attributes using tag name. 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IN" sz="2400">
                <a:latin typeface="Calibri" pitchFamily="34" charset="0"/>
                <a:cs typeface="Times New Roman" pitchFamily="18" charset="0"/>
              </a:rPr>
              <a:t>This method will return an array of all the items with the same tag name as a NodeList object.</a:t>
            </a:r>
          </a:p>
          <a:p>
            <a:pPr algn="just">
              <a:lnSpc>
                <a:spcPct val="150000"/>
              </a:lnSpc>
            </a:pPr>
            <a:r>
              <a:rPr lang="en-IN" sz="2400">
                <a:latin typeface="Calibri" pitchFamily="34" charset="0"/>
                <a:cs typeface="Courier New" pitchFamily="49" charset="0"/>
              </a:rPr>
              <a:t>syntax- </a:t>
            </a:r>
          </a:p>
          <a:p>
            <a:pPr algn="just">
              <a:lnSpc>
                <a:spcPct val="150000"/>
              </a:lnSpc>
            </a:pPr>
            <a:r>
              <a:rPr lang="en-IN" sz="2400" b="1">
                <a:latin typeface="Calibri" pitchFamily="34" charset="0"/>
                <a:cs typeface="Courier New" pitchFamily="49" charset="0"/>
              </a:rPr>
              <a:t>	document.getElementsByTagName(tagname)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endParaRPr lang="en-IN" sz="2400" b="1">
              <a:latin typeface="Calibri" pitchFamily="34" charset="0"/>
              <a:cs typeface="Times New Roman" pitchFamily="18" charset="0"/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-7938" y="80168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6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innerHTML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() </a:t>
            </a:r>
          </a:p>
        </p:txBody>
      </p:sp>
      <p:sp>
        <p:nvSpPr>
          <p:cNvPr id="22532" name="Rectangle 12"/>
          <p:cNvSpPr>
            <a:spLocks noChangeArrowheads="1"/>
          </p:cNvSpPr>
          <p:nvPr/>
        </p:nvSpPr>
        <p:spPr bwMode="auto">
          <a:xfrm>
            <a:off x="433388" y="1009650"/>
            <a:ext cx="8332787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sz="2400">
                <a:latin typeface="Calibri" pitchFamily="34" charset="0"/>
                <a:cs typeface="Times New Roman" pitchFamily="18" charset="0"/>
              </a:rPr>
              <a:t>Each html element has an innerHTML property that can be used to change the content of the html element.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sz="2400">
                <a:latin typeface="Calibri" pitchFamily="34" charset="0"/>
                <a:cs typeface="Times New Roman" pitchFamily="18" charset="0"/>
              </a:rPr>
              <a:t>The </a:t>
            </a:r>
            <a:r>
              <a:rPr lang="en-US" sz="2400" i="1">
                <a:latin typeface="Calibri" pitchFamily="34" charset="0"/>
                <a:cs typeface="Times New Roman" pitchFamily="18" charset="0"/>
              </a:rPr>
              <a:t>innerHTML</a:t>
            </a:r>
            <a:r>
              <a:rPr lang="en-US" sz="2400">
                <a:latin typeface="Calibri" pitchFamily="34" charset="0"/>
                <a:cs typeface="Times New Roman" pitchFamily="18" charset="0"/>
              </a:rPr>
              <a:t> property is useful for getting or replacing the content of HTML elements. 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sz="2400">
                <a:latin typeface="Calibri" pitchFamily="34" charset="0"/>
                <a:cs typeface="Times New Roman" pitchFamily="18" charset="0"/>
              </a:rPr>
              <a:t>Setting the </a:t>
            </a:r>
            <a:r>
              <a:rPr lang="en-US" sz="2400" i="1">
                <a:latin typeface="Calibri" pitchFamily="34" charset="0"/>
                <a:cs typeface="Times New Roman" pitchFamily="18" charset="0"/>
              </a:rPr>
              <a:t>innerHTML</a:t>
            </a:r>
            <a:r>
              <a:rPr lang="en-US" sz="2400">
                <a:latin typeface="Calibri" pitchFamily="34" charset="0"/>
                <a:cs typeface="Times New Roman" pitchFamily="18" charset="0"/>
              </a:rPr>
              <a:t> property to a value, will update the content of the html element.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sz="2400">
                <a:latin typeface="Calibri" pitchFamily="34" charset="0"/>
                <a:cs typeface="Times New Roman" pitchFamily="18" charset="0"/>
              </a:rPr>
              <a:t>We will use </a:t>
            </a:r>
            <a:r>
              <a:rPr lang="en-US" sz="2400" i="1">
                <a:latin typeface="Calibri" pitchFamily="34" charset="0"/>
                <a:cs typeface="Times New Roman" pitchFamily="18" charset="0"/>
              </a:rPr>
              <a:t>innerHTML</a:t>
            </a:r>
            <a:r>
              <a:rPr lang="en-US" sz="2400">
                <a:latin typeface="Calibri" pitchFamily="34" charset="0"/>
                <a:cs typeface="Times New Roman" pitchFamily="18" charset="0"/>
              </a:rPr>
              <a:t> in conjunction with document.getElementById() .</a:t>
            </a: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-7938" y="80168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975" y="1663065"/>
            <a:ext cx="10582275" cy="26975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88925">
              <a:spcBef>
                <a:spcPts val="95"/>
              </a:spcBef>
            </a:pPr>
            <a:r>
              <a:rPr sz="2200" spc="-150" dirty="0">
                <a:solidFill>
                  <a:srgbClr val="404040"/>
                </a:solidFill>
                <a:latin typeface="Arial"/>
                <a:cs typeface="Arial"/>
              </a:rPr>
              <a:t>JavaScript </a:t>
            </a:r>
            <a:r>
              <a:rPr sz="2200" spc="-114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200" spc="-130" dirty="0">
                <a:solidFill>
                  <a:srgbClr val="404040"/>
                </a:solidFill>
                <a:latin typeface="Arial"/>
                <a:cs typeface="Arial"/>
              </a:rPr>
              <a:t>always </a:t>
            </a:r>
            <a:r>
              <a:rPr sz="2200" spc="-135" dirty="0">
                <a:solidFill>
                  <a:srgbClr val="404040"/>
                </a:solidFill>
                <a:latin typeface="Arial"/>
                <a:cs typeface="Arial"/>
              </a:rPr>
              <a:t>used 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200" spc="-45" dirty="0">
                <a:solidFill>
                  <a:srgbClr val="404040"/>
                </a:solidFill>
                <a:latin typeface="Arial"/>
                <a:cs typeface="Arial"/>
              </a:rPr>
              <a:t>interact 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200" spc="-2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Arial"/>
                <a:cs typeface="Arial"/>
              </a:rPr>
              <a:t>the  </a:t>
            </a:r>
            <a:r>
              <a:rPr sz="2200" spc="-195" dirty="0">
                <a:solidFill>
                  <a:srgbClr val="404040"/>
                </a:solidFill>
                <a:latin typeface="Arial"/>
                <a:cs typeface="Arial"/>
              </a:rPr>
              <a:t>HTML </a:t>
            </a:r>
            <a:r>
              <a:rPr sz="2200" spc="-75" dirty="0">
                <a:solidFill>
                  <a:srgbClr val="404040"/>
                </a:solidFill>
                <a:latin typeface="Arial"/>
                <a:cs typeface="Arial"/>
              </a:rPr>
              <a:t>document </a:t>
            </a:r>
            <a:r>
              <a:rPr sz="2200" spc="-30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2200" spc="-65" dirty="0">
                <a:solidFill>
                  <a:srgbClr val="404040"/>
                </a:solidFill>
                <a:latin typeface="Arial"/>
                <a:cs typeface="Arial"/>
              </a:rPr>
              <a:t>which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z="2200" spc="-114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200" spc="-3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404040"/>
                </a:solidFill>
                <a:latin typeface="Arial"/>
                <a:cs typeface="Arial"/>
              </a:rPr>
              <a:t>contained.</a:t>
            </a:r>
            <a:endParaRPr sz="2200" dirty="0">
              <a:latin typeface="Arial"/>
              <a:cs typeface="Arial"/>
            </a:endParaRPr>
          </a:p>
          <a:p>
            <a:pPr marL="12700">
              <a:spcBef>
                <a:spcPts val="1725"/>
              </a:spcBef>
            </a:pPr>
            <a:r>
              <a:rPr sz="2200" spc="-150" dirty="0">
                <a:solidFill>
                  <a:srgbClr val="404040"/>
                </a:solidFill>
                <a:latin typeface="Arial"/>
                <a:cs typeface="Arial"/>
              </a:rPr>
              <a:t>This </a:t>
            </a:r>
            <a:r>
              <a:rPr sz="2200" spc="-114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200" spc="-110" dirty="0">
                <a:solidFill>
                  <a:srgbClr val="404040"/>
                </a:solidFill>
                <a:latin typeface="Arial"/>
                <a:cs typeface="Arial"/>
              </a:rPr>
              <a:t>accomplished </a:t>
            </a:r>
            <a:r>
              <a:rPr sz="2200" spc="-55" dirty="0">
                <a:solidFill>
                  <a:srgbClr val="404040"/>
                </a:solidFill>
                <a:latin typeface="Arial"/>
                <a:cs typeface="Arial"/>
              </a:rPr>
              <a:t>through </a:t>
            </a:r>
            <a:r>
              <a:rPr sz="2200" spc="-17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200" spc="-85" dirty="0">
                <a:solidFill>
                  <a:srgbClr val="404040"/>
                </a:solidFill>
                <a:latin typeface="Arial"/>
                <a:cs typeface="Arial"/>
              </a:rPr>
              <a:t>programming</a:t>
            </a:r>
            <a:r>
              <a:rPr sz="22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Arial"/>
                <a:cs typeface="Arial"/>
              </a:rPr>
              <a:t>interface</a:t>
            </a:r>
            <a:r>
              <a:rPr lang="en-IN" sz="22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404040"/>
                </a:solidFill>
                <a:latin typeface="Arial"/>
                <a:cs typeface="Arial"/>
              </a:rPr>
              <a:t>(API) </a:t>
            </a:r>
            <a:r>
              <a:rPr sz="2200" spc="-95" dirty="0">
                <a:solidFill>
                  <a:srgbClr val="404040"/>
                </a:solidFill>
                <a:latin typeface="Arial"/>
                <a:cs typeface="Arial"/>
              </a:rPr>
              <a:t>called </a:t>
            </a:r>
            <a:r>
              <a:rPr sz="2200" spc="-3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200" b="1" spc="-170" dirty="0">
                <a:solidFill>
                  <a:srgbClr val="404040"/>
                </a:solidFill>
                <a:latin typeface="Arial"/>
                <a:cs typeface="Arial"/>
              </a:rPr>
              <a:t>Document </a:t>
            </a:r>
            <a:r>
              <a:rPr sz="2200" b="1" spc="-145" dirty="0">
                <a:solidFill>
                  <a:srgbClr val="404040"/>
                </a:solidFill>
                <a:latin typeface="Arial"/>
                <a:cs typeface="Arial"/>
              </a:rPr>
              <a:t>Object</a:t>
            </a:r>
            <a:r>
              <a:rPr sz="22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b="1" spc="-85" dirty="0">
                <a:solidFill>
                  <a:srgbClr val="404040"/>
                </a:solidFill>
                <a:latin typeface="Arial"/>
                <a:cs typeface="Arial"/>
              </a:rPr>
              <a:t>Model.</a:t>
            </a:r>
            <a:endParaRPr sz="2200" dirty="0">
              <a:latin typeface="Arial"/>
              <a:cs typeface="Arial"/>
            </a:endParaRPr>
          </a:p>
          <a:p>
            <a:pPr marL="12700">
              <a:spcBef>
                <a:spcPts val="1730"/>
              </a:spcBef>
            </a:pPr>
            <a:r>
              <a:rPr sz="2200" spc="-110" dirty="0">
                <a:solidFill>
                  <a:srgbClr val="404040"/>
                </a:solidFill>
                <a:latin typeface="Arial"/>
                <a:cs typeface="Arial"/>
              </a:rPr>
              <a:t>According 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200" spc="-3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200" spc="-180" dirty="0">
                <a:solidFill>
                  <a:srgbClr val="404040"/>
                </a:solidFill>
                <a:latin typeface="Arial"/>
                <a:cs typeface="Arial"/>
              </a:rPr>
              <a:t>W3C, </a:t>
            </a:r>
            <a:r>
              <a:rPr sz="2200" spc="-3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200" spc="-155" dirty="0">
                <a:solidFill>
                  <a:srgbClr val="404040"/>
                </a:solidFill>
                <a:latin typeface="Arial"/>
                <a:cs typeface="Arial"/>
              </a:rPr>
              <a:t>DOM </a:t>
            </a:r>
            <a:r>
              <a:rPr sz="2200" spc="-114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200" spc="-2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Arial"/>
                <a:cs typeface="Arial"/>
              </a:rPr>
              <a:t>a:</a:t>
            </a:r>
            <a:endParaRPr sz="2200" dirty="0">
              <a:latin typeface="Arial"/>
              <a:cs typeface="Arial"/>
            </a:endParaRPr>
          </a:p>
          <a:p>
            <a:pPr marL="12700" marR="101600">
              <a:spcBef>
                <a:spcPts val="1730"/>
              </a:spcBef>
            </a:pPr>
            <a:r>
              <a:rPr sz="2200" i="1" spc="-60" dirty="0">
                <a:solidFill>
                  <a:srgbClr val="FF0000"/>
                </a:solidFill>
                <a:latin typeface="Arial"/>
                <a:cs typeface="Arial"/>
              </a:rPr>
              <a:t>Platform- </a:t>
            </a:r>
            <a:r>
              <a:rPr sz="2200" i="1" spc="-100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200" i="1" spc="-75" dirty="0">
                <a:solidFill>
                  <a:srgbClr val="FF0000"/>
                </a:solidFill>
                <a:latin typeface="Arial"/>
                <a:cs typeface="Arial"/>
              </a:rPr>
              <a:t>language-neutral </a:t>
            </a:r>
            <a:r>
              <a:rPr sz="2200" i="1" spc="-70" dirty="0">
                <a:solidFill>
                  <a:srgbClr val="FF0000"/>
                </a:solidFill>
                <a:latin typeface="Arial"/>
                <a:cs typeface="Arial"/>
              </a:rPr>
              <a:t>interface </a:t>
            </a:r>
            <a:r>
              <a:rPr sz="2200" i="1" spc="15" dirty="0">
                <a:solidFill>
                  <a:srgbClr val="FF0000"/>
                </a:solidFill>
                <a:latin typeface="Arial"/>
                <a:cs typeface="Arial"/>
              </a:rPr>
              <a:t>that </a:t>
            </a:r>
            <a:r>
              <a:rPr sz="2200" i="1" spc="5" dirty="0">
                <a:solidFill>
                  <a:srgbClr val="FF0000"/>
                </a:solidFill>
                <a:latin typeface="Arial"/>
                <a:cs typeface="Arial"/>
              </a:rPr>
              <a:t>will  </a:t>
            </a:r>
            <a:r>
              <a:rPr sz="2200" i="1" spc="-45" dirty="0">
                <a:solidFill>
                  <a:srgbClr val="FF0000"/>
                </a:solidFill>
                <a:latin typeface="Arial"/>
                <a:cs typeface="Arial"/>
              </a:rPr>
              <a:t>allow </a:t>
            </a:r>
            <a:r>
              <a:rPr sz="2200" i="1" spc="-90" dirty="0">
                <a:solidFill>
                  <a:srgbClr val="FF0000"/>
                </a:solidFill>
                <a:latin typeface="Arial"/>
                <a:cs typeface="Arial"/>
              </a:rPr>
              <a:t>programs </a:t>
            </a:r>
            <a:r>
              <a:rPr sz="2200" i="1" spc="-100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200" i="1" spc="-95" dirty="0">
                <a:solidFill>
                  <a:srgbClr val="FF0000"/>
                </a:solidFill>
                <a:latin typeface="Arial"/>
                <a:cs typeface="Arial"/>
              </a:rPr>
              <a:t>scripts </a:t>
            </a:r>
            <a:r>
              <a:rPr sz="2200" i="1" spc="-5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2200" i="1" spc="-85" dirty="0">
                <a:solidFill>
                  <a:srgbClr val="FF0000"/>
                </a:solidFill>
                <a:latin typeface="Arial"/>
                <a:cs typeface="Arial"/>
              </a:rPr>
              <a:t>dynamically </a:t>
            </a:r>
            <a:r>
              <a:rPr sz="2200" i="1" spc="-200" dirty="0">
                <a:solidFill>
                  <a:srgbClr val="FF0000"/>
                </a:solidFill>
                <a:latin typeface="Arial"/>
                <a:cs typeface="Arial"/>
              </a:rPr>
              <a:t>access </a:t>
            </a:r>
            <a:r>
              <a:rPr sz="2200" i="1" spc="-105" dirty="0">
                <a:solidFill>
                  <a:srgbClr val="FF0000"/>
                </a:solidFill>
                <a:latin typeface="Arial"/>
                <a:cs typeface="Arial"/>
              </a:rPr>
              <a:t>and  </a:t>
            </a:r>
            <a:r>
              <a:rPr sz="2200" i="1" spc="-85" dirty="0">
                <a:solidFill>
                  <a:srgbClr val="FF0000"/>
                </a:solidFill>
                <a:latin typeface="Arial"/>
                <a:cs typeface="Arial"/>
              </a:rPr>
              <a:t>update </a:t>
            </a:r>
            <a:r>
              <a:rPr sz="2200" i="1" spc="-5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200" i="1" spc="-75" dirty="0">
                <a:solidFill>
                  <a:srgbClr val="FF0000"/>
                </a:solidFill>
                <a:latin typeface="Arial"/>
                <a:cs typeface="Arial"/>
              </a:rPr>
              <a:t>content, </a:t>
            </a:r>
            <a:r>
              <a:rPr sz="2200" i="1" spc="-65" dirty="0">
                <a:solidFill>
                  <a:srgbClr val="FF0000"/>
                </a:solidFill>
                <a:latin typeface="Arial"/>
                <a:cs typeface="Arial"/>
              </a:rPr>
              <a:t>structure </a:t>
            </a:r>
            <a:r>
              <a:rPr sz="2200" i="1" spc="-100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200" i="1" spc="-90" dirty="0">
                <a:solidFill>
                  <a:srgbClr val="FF0000"/>
                </a:solidFill>
                <a:latin typeface="Arial"/>
                <a:cs typeface="Arial"/>
              </a:rPr>
              <a:t>style </a:t>
            </a:r>
            <a:r>
              <a:rPr sz="2200" i="1" spc="-2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200" i="1" spc="-2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i="1" spc="-110" dirty="0">
                <a:solidFill>
                  <a:srgbClr val="FF0000"/>
                </a:solidFill>
                <a:latin typeface="Arial"/>
                <a:cs typeface="Arial"/>
              </a:rPr>
              <a:t>documents.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442366" y="6619473"/>
            <a:ext cx="23926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9FDA"/>
                </a:solidFill>
                <a:latin typeface="Georgia"/>
                <a:ea typeface="+mn-ea"/>
                <a:cs typeface="Georg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5"/>
              </a:spcBef>
            </a:pPr>
            <a:r>
              <a:rPr lang="en-IN"/>
              <a:t> </a:t>
            </a:r>
            <a:endParaRPr spc="-1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971413" y="6619473"/>
            <a:ext cx="2502534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404040"/>
                </a:solidFill>
                <a:latin typeface="Georgia"/>
                <a:ea typeface="+mn-ea"/>
                <a:cs typeface="Georg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5"/>
              </a:spcBef>
            </a:pPr>
            <a:r>
              <a:rPr lang="en-IN">
                <a:solidFill>
                  <a:srgbClr val="009FDA"/>
                </a:solidFill>
              </a:rPr>
              <a:t>Fundamentals </a:t>
            </a:r>
            <a:r>
              <a:rPr lang="en-IN" spc="-5"/>
              <a:t>of </a:t>
            </a:r>
            <a:r>
              <a:rPr lang="en-IN" spc="35"/>
              <a:t>Web</a:t>
            </a:r>
            <a:r>
              <a:rPr lang="en-IN" spc="-75"/>
              <a:t> </a:t>
            </a:r>
            <a:r>
              <a:rPr lang="en-IN" spc="25"/>
              <a:t>Development</a:t>
            </a:r>
            <a:endParaRPr spc="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7445" y="31284"/>
            <a:ext cx="2480945" cy="1065530"/>
          </a:xfrm>
          <a:prstGeom prst="rect">
            <a:avLst/>
          </a:prstGeom>
        </p:spPr>
        <p:txBody>
          <a:bodyPr vert="horz" wrap="square" lIns="0" tIns="11747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pc="70" dirty="0">
                <a:latin typeface="Georgia"/>
                <a:cs typeface="Georgia"/>
              </a:rPr>
              <a:t>The</a:t>
            </a:r>
            <a:r>
              <a:rPr spc="-40" dirty="0">
                <a:latin typeface="Georgia"/>
                <a:cs typeface="Georgia"/>
              </a:rPr>
              <a:t> </a:t>
            </a:r>
            <a:r>
              <a:rPr spc="-20" dirty="0">
                <a:latin typeface="Georgia"/>
                <a:cs typeface="Georgia"/>
              </a:rPr>
              <a:t>DOM</a:t>
            </a:r>
            <a:endParaRPr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500" spc="10" dirty="0">
                <a:latin typeface="Georgia"/>
                <a:cs typeface="Georgia"/>
              </a:rPr>
              <a:t>Document </a:t>
            </a:r>
            <a:r>
              <a:rPr sz="1500" spc="60" dirty="0">
                <a:latin typeface="Georgia"/>
                <a:cs typeface="Georgia"/>
              </a:rPr>
              <a:t>Object</a:t>
            </a:r>
            <a:r>
              <a:rPr sz="1500" spc="15" dirty="0">
                <a:latin typeface="Georgia"/>
                <a:cs typeface="Georgia"/>
              </a:rPr>
              <a:t> </a:t>
            </a:r>
            <a:r>
              <a:rPr sz="1500" spc="35" dirty="0">
                <a:latin typeface="Georgia"/>
                <a:cs typeface="Georgia"/>
              </a:rPr>
              <a:t>Model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6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 err="1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getElementsByName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()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 </a:t>
            </a:r>
          </a:p>
        </p:txBody>
      </p:sp>
      <p:sp>
        <p:nvSpPr>
          <p:cNvPr id="23556" name="Rectangle 12"/>
          <p:cNvSpPr>
            <a:spLocks noChangeArrowheads="1"/>
          </p:cNvSpPr>
          <p:nvPr/>
        </p:nvSpPr>
        <p:spPr bwMode="auto">
          <a:xfrm>
            <a:off x="433388" y="1009650"/>
            <a:ext cx="9288462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i="1">
                <a:latin typeface="Times New Roman" pitchFamily="18" charset="0"/>
                <a:cs typeface="Times New Roman" pitchFamily="18" charset="0"/>
              </a:rPr>
              <a:t>getElementsByName</a:t>
            </a:r>
            <a:r>
              <a:rPr lang="en-IN" sz="2400">
                <a:latin typeface="Times New Roman" pitchFamily="18" charset="0"/>
                <a:cs typeface="Times New Roman" pitchFamily="18" charset="0"/>
              </a:rPr>
              <a:t>() method returns a collection of all elements in the document with the specified name (the </a:t>
            </a:r>
            <a:r>
              <a:rPr lang="en-IN" sz="2400" b="1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IN" sz="2400">
                <a:latin typeface="Times New Roman" pitchFamily="18" charset="0"/>
                <a:cs typeface="Times New Roman" pitchFamily="18" charset="0"/>
              </a:rPr>
              <a:t> of the name attribute), as a NodeList object.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IN" sz="2400">
                <a:latin typeface="Calibri" pitchFamily="34" charset="0"/>
                <a:cs typeface="Times New Roman" pitchFamily="18" charset="0"/>
              </a:rPr>
              <a:t>Syntax-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IN" sz="2400">
                <a:latin typeface="Calibri" pitchFamily="34" charset="0"/>
                <a:cs typeface="Times New Roman" pitchFamily="18" charset="0"/>
              </a:rPr>
              <a:t>	</a:t>
            </a:r>
            <a:r>
              <a:rPr lang="en-IN" sz="2400" b="1">
                <a:latin typeface="Courier New" pitchFamily="49" charset="0"/>
                <a:cs typeface="Courier New" pitchFamily="49" charset="0"/>
              </a:rPr>
              <a:t> document.getElementsByName(name);</a:t>
            </a:r>
            <a:endParaRPr lang="en-IN" sz="2400" b="1">
              <a:latin typeface="Calibri" pitchFamily="34" charset="0"/>
              <a:cs typeface="Times New Roman" pitchFamily="18" charset="0"/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-7938" y="80168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6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 err="1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Document.querySelector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()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 </a:t>
            </a:r>
          </a:p>
        </p:txBody>
      </p:sp>
      <p:sp>
        <p:nvSpPr>
          <p:cNvPr id="22532" name="Rectangle 12"/>
          <p:cNvSpPr>
            <a:spLocks noChangeArrowheads="1"/>
          </p:cNvSpPr>
          <p:nvPr/>
        </p:nvSpPr>
        <p:spPr bwMode="auto">
          <a:xfrm>
            <a:off x="433388" y="1135063"/>
            <a:ext cx="8478837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IN" sz="2400" dirty="0">
                <a:latin typeface="+mn-lt"/>
              </a:rPr>
              <a:t> The Document method </a:t>
            </a:r>
            <a:r>
              <a:rPr lang="en-IN" sz="2400" b="1" dirty="0" err="1">
                <a:latin typeface="+mn-lt"/>
              </a:rPr>
              <a:t>querySelector</a:t>
            </a:r>
            <a:r>
              <a:rPr lang="en-IN" sz="2400" b="1" dirty="0">
                <a:latin typeface="+mn-lt"/>
              </a:rPr>
              <a:t>()</a:t>
            </a:r>
            <a:r>
              <a:rPr lang="en-IN" sz="2400" dirty="0">
                <a:latin typeface="+mn-lt"/>
              </a:rPr>
              <a:t> returns the first Element within the document that matches the specified selector, or group of selectors. 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IN" sz="2400" dirty="0">
                <a:latin typeface="+mn-lt"/>
              </a:rPr>
              <a:t> If no matches are found, null is returned.</a:t>
            </a:r>
          </a:p>
          <a:p>
            <a:pPr algn="just">
              <a:lnSpc>
                <a:spcPct val="150000"/>
              </a:lnSpc>
              <a:defRPr/>
            </a:pPr>
            <a:r>
              <a:rPr lang="en-IN" sz="2400" dirty="0">
                <a:latin typeface="+mn-lt"/>
                <a:cs typeface="Times New Roman" pitchFamily="18" charset="0"/>
              </a:rPr>
              <a:t>Syntax-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IN" sz="2400" dirty="0">
                <a:latin typeface="+mn-lt"/>
                <a:cs typeface="Times New Roman" pitchFamily="18" charset="0"/>
              </a:rPr>
              <a:t>	</a:t>
            </a:r>
            <a:r>
              <a:rPr lang="en-IN" sz="2400" b="1" dirty="0">
                <a:latin typeface="+mn-lt"/>
                <a:cs typeface="Courier New" pitchFamily="49" charset="0"/>
              </a:rPr>
              <a:t> </a:t>
            </a:r>
            <a:r>
              <a:rPr lang="en-IN" sz="2400" i="1" dirty="0">
                <a:latin typeface="+mn-lt"/>
              </a:rPr>
              <a:t>element</a:t>
            </a:r>
            <a:r>
              <a:rPr lang="en-IN" sz="2400" dirty="0">
                <a:latin typeface="+mn-lt"/>
              </a:rPr>
              <a:t> = </a:t>
            </a:r>
            <a:r>
              <a:rPr lang="en-IN" sz="2400" dirty="0" err="1">
                <a:latin typeface="+mn-lt"/>
              </a:rPr>
              <a:t>document.querySelector</a:t>
            </a:r>
            <a:r>
              <a:rPr lang="en-IN" sz="2400" dirty="0">
                <a:latin typeface="+mn-lt"/>
              </a:rPr>
              <a:t>(</a:t>
            </a:r>
            <a:r>
              <a:rPr lang="en-IN" sz="2400" i="1" dirty="0">
                <a:latin typeface="+mn-lt"/>
              </a:rPr>
              <a:t>selectors</a:t>
            </a:r>
            <a:r>
              <a:rPr lang="en-IN" sz="2400" dirty="0">
                <a:latin typeface="+mn-lt"/>
              </a:rPr>
              <a:t>);</a:t>
            </a: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-7938" y="80168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6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 err="1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Document.querySelectorAll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()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 </a:t>
            </a:r>
          </a:p>
        </p:txBody>
      </p:sp>
      <p:sp>
        <p:nvSpPr>
          <p:cNvPr id="22532" name="Rectangle 12"/>
          <p:cNvSpPr>
            <a:spLocks noChangeArrowheads="1"/>
          </p:cNvSpPr>
          <p:nvPr/>
        </p:nvSpPr>
        <p:spPr bwMode="auto">
          <a:xfrm>
            <a:off x="433388" y="1135063"/>
            <a:ext cx="8478837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IN" sz="2400" dirty="0">
                <a:latin typeface="+mn-lt"/>
              </a:rPr>
              <a:t> The Document method </a:t>
            </a:r>
            <a:r>
              <a:rPr lang="en-IN" sz="2400" b="1" dirty="0" err="1">
                <a:latin typeface="+mn-lt"/>
              </a:rPr>
              <a:t>querySelectorAll</a:t>
            </a:r>
            <a:r>
              <a:rPr lang="en-IN" sz="2400" b="1" dirty="0">
                <a:latin typeface="+mn-lt"/>
              </a:rPr>
              <a:t>()</a:t>
            </a:r>
            <a:r>
              <a:rPr lang="en-IN" sz="2400" dirty="0">
                <a:latin typeface="+mn-lt"/>
              </a:rPr>
              <a:t> returns a static (not live) NodeList representing a list of the document's elements that match the specified group of selectors. 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IN" sz="2400" dirty="0">
                <a:latin typeface="+mn-lt"/>
              </a:rPr>
              <a:t> If no matches are found, null is returned.</a:t>
            </a:r>
          </a:p>
          <a:p>
            <a:pPr algn="just">
              <a:lnSpc>
                <a:spcPct val="150000"/>
              </a:lnSpc>
              <a:defRPr/>
            </a:pPr>
            <a:r>
              <a:rPr lang="en-IN" sz="2400" dirty="0">
                <a:latin typeface="+mn-lt"/>
                <a:cs typeface="Times New Roman" pitchFamily="18" charset="0"/>
              </a:rPr>
              <a:t>Syntax-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IN" sz="2400" dirty="0">
                <a:latin typeface="+mn-lt"/>
                <a:cs typeface="Times New Roman" pitchFamily="18" charset="0"/>
              </a:rPr>
              <a:t>	</a:t>
            </a:r>
            <a:r>
              <a:rPr lang="en-IN" sz="2400" b="1" dirty="0">
                <a:latin typeface="+mn-lt"/>
                <a:cs typeface="Courier New" pitchFamily="49" charset="0"/>
              </a:rPr>
              <a:t> </a:t>
            </a:r>
            <a:r>
              <a:rPr lang="en-IN" sz="2400" i="1" dirty="0" err="1">
                <a:latin typeface="+mn-lt"/>
              </a:rPr>
              <a:t>elementList</a:t>
            </a:r>
            <a:r>
              <a:rPr lang="en-IN" sz="2400" dirty="0">
                <a:latin typeface="+mn-lt"/>
              </a:rPr>
              <a:t>= </a:t>
            </a:r>
            <a:r>
              <a:rPr lang="en-IN" sz="2400" i="1" dirty="0" err="1">
                <a:latin typeface="+mn-lt"/>
              </a:rPr>
              <a:t>parentNode</a:t>
            </a:r>
            <a:r>
              <a:rPr lang="en-IN" sz="2400" dirty="0" err="1">
                <a:latin typeface="+mn-lt"/>
              </a:rPr>
              <a:t>.querySelectorAll</a:t>
            </a:r>
            <a:r>
              <a:rPr lang="en-IN" sz="2400" dirty="0">
                <a:latin typeface="+mn-lt"/>
              </a:rPr>
              <a:t>(</a:t>
            </a:r>
            <a:r>
              <a:rPr lang="en-IN" sz="2400" i="1" dirty="0">
                <a:latin typeface="+mn-lt"/>
              </a:rPr>
              <a:t>selectors</a:t>
            </a:r>
            <a:r>
              <a:rPr lang="en-IN" sz="2400" dirty="0">
                <a:latin typeface="+mn-lt"/>
              </a:rPr>
              <a:t>);</a:t>
            </a: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-7938" y="80168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6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Traversing the DOM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 </a:t>
            </a: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-7938" y="80168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238" y="1376363"/>
            <a:ext cx="8732837" cy="468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6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Traversing the DOM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 </a:t>
            </a: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-7938" y="80168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5" y="1195388"/>
            <a:ext cx="76358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6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Traversing the DOM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 </a:t>
            </a: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-7938" y="80168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9400" y="1276350"/>
            <a:ext cx="7594600" cy="479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6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9700" y="1158875"/>
            <a:ext cx="60388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26CE0F-D7C8-4B91-957A-829C58DC9932}"/>
              </a:ext>
            </a:extLst>
          </p:cNvPr>
          <p:cNvCxnSpPr>
            <a:cxnSpLocks/>
          </p:cNvCxnSpPr>
          <p:nvPr/>
        </p:nvCxnSpPr>
        <p:spPr>
          <a:xfrm flipV="1">
            <a:off x="0" y="1232703"/>
            <a:ext cx="7924800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13424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Traversing the DOM</a:t>
            </a:r>
            <a:endParaRPr lang="en-GB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Document Object Model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9136" y="1614912"/>
            <a:ext cx="60388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2" name="Picture 6" descr="A close up of a logo&#10;&#10;Description automatically generated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3675" y="1492550"/>
            <a:ext cx="4483109" cy="3827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26CE0F-D7C8-4B91-957A-829C58DC9932}"/>
              </a:ext>
            </a:extLst>
          </p:cNvPr>
          <p:cNvCxnSpPr>
            <a:cxnSpLocks/>
          </p:cNvCxnSpPr>
          <p:nvPr/>
        </p:nvCxnSpPr>
        <p:spPr>
          <a:xfrm flipV="1">
            <a:off x="0" y="1232703"/>
            <a:ext cx="7924800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13424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Traversing the DOM</a:t>
            </a:r>
            <a:endParaRPr lang="en-GB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Document Object Model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26CE0F-D7C8-4B91-957A-829C58DC9932}"/>
              </a:ext>
            </a:extLst>
          </p:cNvPr>
          <p:cNvCxnSpPr>
            <a:cxnSpLocks/>
          </p:cNvCxnSpPr>
          <p:nvPr/>
        </p:nvCxnSpPr>
        <p:spPr>
          <a:xfrm flipV="1">
            <a:off x="0" y="1232703"/>
            <a:ext cx="7924800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13424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Creating Element Objects</a:t>
            </a:r>
            <a:endParaRPr lang="en-GB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Document Object Model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79425" y="1731469"/>
          <a:ext cx="8707439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829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Method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Description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document.createElement</a:t>
                      </a:r>
                      <a:r>
                        <a:rPr lang="en-US" sz="2400" dirty="0"/>
                        <a:t>()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Create a</a:t>
                      </a:r>
                      <a:r>
                        <a:rPr lang="en-US" sz="2400" baseline="0" dirty="0"/>
                        <a:t> new element node using tag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document.createTextNode</a:t>
                      </a:r>
                      <a:r>
                        <a:rPr lang="en-US" sz="2400" dirty="0"/>
                        <a:t>()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Create a new text</a:t>
                      </a:r>
                      <a:r>
                        <a:rPr lang="en-US" sz="2400" baseline="0" dirty="0"/>
                        <a:t> node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93280" y="3394014"/>
          <a:ext cx="8707439" cy="21031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790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Property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Description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node.textContent</a:t>
                      </a:r>
                      <a:r>
                        <a:rPr lang="en-US" sz="2400" dirty="0"/>
                        <a:t> or </a:t>
                      </a:r>
                      <a:r>
                        <a:rPr lang="en-US" sz="2400" dirty="0" err="1"/>
                        <a:t>node.innerText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Get or set the text content of an element</a:t>
                      </a:r>
                      <a:r>
                        <a:rPr lang="en-US" sz="2400" baseline="0" dirty="0"/>
                        <a:t> node</a:t>
                      </a:r>
                      <a:r>
                        <a:rPr lang="en-US" sz="2400" dirty="0"/>
                        <a:t>  (without</a:t>
                      </a:r>
                      <a:r>
                        <a:rPr lang="en-US" sz="2400" baseline="0" dirty="0"/>
                        <a:t> HTML tags)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node.innerHTML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Get or set the HTML content enclosed in the element tag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26CE0F-D7C8-4B91-957A-829C58DC9932}"/>
              </a:ext>
            </a:extLst>
          </p:cNvPr>
          <p:cNvCxnSpPr>
            <a:cxnSpLocks/>
          </p:cNvCxnSpPr>
          <p:nvPr/>
        </p:nvCxnSpPr>
        <p:spPr>
          <a:xfrm flipV="1">
            <a:off x="0" y="1232703"/>
            <a:ext cx="7924800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13424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Manipulating Nodes in the DOM</a:t>
            </a:r>
            <a:endParaRPr lang="en-GB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Document Object Model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64116" y="1580800"/>
          <a:ext cx="8637009" cy="363509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07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7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Method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Description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853">
                <a:tc>
                  <a:txBody>
                    <a:bodyPr/>
                    <a:lstStyle/>
                    <a:p>
                      <a:r>
                        <a:rPr lang="en-US" sz="2400" dirty="0" err="1"/>
                        <a:t>node.appendChild</a:t>
                      </a:r>
                      <a:r>
                        <a:rPr lang="en-US" sz="2400" dirty="0"/>
                        <a:t>()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 a node as the last</a:t>
                      </a:r>
                      <a:r>
                        <a:rPr lang="en-US" sz="2400" baseline="0" dirty="0"/>
                        <a:t> child of the parent element.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node.insertBefore</a:t>
                      </a:r>
                      <a:r>
                        <a:rPr lang="en-US" sz="2400" dirty="0"/>
                        <a:t>()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Insert a node into the </a:t>
                      </a:r>
                      <a:r>
                        <a:rPr lang="en-US" sz="2400" dirty="0" err="1"/>
                        <a:t>parentbefore</a:t>
                      </a:r>
                      <a:r>
                        <a:rPr lang="en-US" sz="2400" dirty="0"/>
                        <a:t> a specific</a:t>
                      </a:r>
                      <a:r>
                        <a:rPr lang="en-US" sz="2400" baseline="0" dirty="0"/>
                        <a:t> sibling node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node.replaceChild</a:t>
                      </a:r>
                      <a:r>
                        <a:rPr lang="en-US" sz="2400" dirty="0"/>
                        <a:t>()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Replace an existing node</a:t>
                      </a:r>
                      <a:r>
                        <a:rPr lang="en-US" sz="2400" baseline="0" dirty="0"/>
                        <a:t> with a new node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677">
                <a:tc>
                  <a:txBody>
                    <a:bodyPr/>
                    <a:lstStyle/>
                    <a:p>
                      <a:r>
                        <a:rPr lang="en-US" sz="2400" dirty="0" err="1"/>
                        <a:t>node.removeChild</a:t>
                      </a:r>
                      <a:r>
                        <a:rPr lang="en-US" sz="2400" dirty="0"/>
                        <a:t>()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Removes child node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node.remove</a:t>
                      </a:r>
                      <a:r>
                        <a:rPr lang="en-US" sz="2400" dirty="0"/>
                        <a:t>()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Removes</a:t>
                      </a:r>
                      <a:r>
                        <a:rPr lang="en-US" sz="2400" baseline="0" dirty="0"/>
                        <a:t> a node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1782" y="5569527"/>
            <a:ext cx="83647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+mn-lt"/>
              </a:rPr>
              <a:t>* node</a:t>
            </a:r>
            <a:r>
              <a:rPr lang="en-US" sz="2200" dirty="0">
                <a:latin typeface="+mn-lt"/>
              </a:rPr>
              <a:t> here can be </a:t>
            </a:r>
            <a:r>
              <a:rPr lang="en-US" sz="2200" dirty="0" err="1">
                <a:latin typeface="+mn-lt"/>
              </a:rPr>
              <a:t>document.body</a:t>
            </a:r>
            <a:r>
              <a:rPr lang="en-US" sz="2200" dirty="0">
                <a:latin typeface="+mn-lt"/>
              </a:rPr>
              <a:t> or any existing element in the DOM</a:t>
            </a:r>
            <a:endParaRPr lang="en-GB" sz="2200"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375" y="200025"/>
            <a:ext cx="7972425" cy="600075"/>
          </a:xfrm>
        </p:spPr>
        <p:txBody>
          <a:bodyPr/>
          <a:lstStyle/>
          <a:p>
            <a:r>
              <a:rPr lang="en-IN" dirty="0"/>
              <a:t>Introduction to DOM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542925" y="952500"/>
            <a:ext cx="11410950" cy="570547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b="1" dirty="0"/>
              <a:t>With the object model, JavaScript gets all the power it needs to create dynamic HTML: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JavaScript can change all the HTML elements in the page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JavaScript can change all the HTML attributes in the page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JavaScript can change all the CSS styles in the page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JavaScript can remove existing HTML elements and attributes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JavaScript can add new HTML elements and attributes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JavaScript can react to all existing HTML events in the page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JavaScript can create new HTML events in the page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186691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Kundhavai K R</a:t>
            </a:r>
            <a:endParaRPr lang="en-IN" sz="24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Department of Computer Science and Engineering</a:t>
            </a:r>
            <a:endParaRPr lang="en-IN" sz="2200" dirty="0"/>
          </a:p>
        </p:txBody>
      </p:sp>
      <p:grpSp>
        <p:nvGrpSpPr>
          <p:cNvPr id="2" name="Group 30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666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6019" y="1204210"/>
            <a:ext cx="748050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200" b="1" spc="-120" dirty="0">
                <a:solidFill>
                  <a:srgbClr val="404040"/>
                </a:solidFill>
                <a:latin typeface="Arial"/>
                <a:cs typeface="Arial"/>
              </a:rPr>
              <a:t>DOM </a:t>
            </a:r>
            <a:r>
              <a:rPr sz="2200" b="1" spc="-180" dirty="0">
                <a:solidFill>
                  <a:srgbClr val="404040"/>
                </a:solidFill>
                <a:latin typeface="Arial"/>
                <a:cs typeface="Arial"/>
              </a:rPr>
              <a:t>Tree 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sz="2200" spc="-25" dirty="0">
                <a:solidFill>
                  <a:srgbClr val="404040"/>
                </a:solidFill>
                <a:latin typeface="Arial"/>
                <a:cs typeface="Arial"/>
              </a:rPr>
              <a:t>or  </a:t>
            </a:r>
            <a:r>
              <a:rPr sz="2200" spc="-50" dirty="0">
                <a:solidFill>
                  <a:srgbClr val="404040"/>
                </a:solidFill>
                <a:latin typeface="Arial"/>
                <a:cs typeface="Arial"/>
              </a:rPr>
              <a:t>topmost object </a:t>
            </a:r>
            <a:r>
              <a:rPr sz="2200" spc="-95" dirty="0">
                <a:solidFill>
                  <a:srgbClr val="404040"/>
                </a:solidFill>
                <a:latin typeface="Arial"/>
                <a:cs typeface="Arial"/>
              </a:rPr>
              <a:t>called </a:t>
            </a:r>
            <a:r>
              <a:rPr sz="2200" spc="-3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200" b="1" spc="-170" dirty="0">
                <a:solidFill>
                  <a:srgbClr val="404040"/>
                </a:solidFill>
                <a:latin typeface="Arial"/>
                <a:cs typeface="Arial"/>
              </a:rPr>
              <a:t>Document</a:t>
            </a:r>
            <a:r>
              <a:rPr sz="2200" b="1" spc="-2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b="1" spc="-155" dirty="0">
                <a:solidFill>
                  <a:srgbClr val="404040"/>
                </a:solidFill>
                <a:latin typeface="Arial"/>
                <a:cs typeface="Arial"/>
              </a:rPr>
              <a:t>Root</a:t>
            </a:r>
            <a:r>
              <a:rPr sz="2200" spc="-155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0551" y="31284"/>
            <a:ext cx="9648824" cy="1065530"/>
          </a:xfrm>
          <a:prstGeom prst="rect">
            <a:avLst/>
          </a:prstGeom>
        </p:spPr>
        <p:txBody>
          <a:bodyPr vert="horz" wrap="square" lIns="0" tIns="11747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pc="70" dirty="0">
                <a:latin typeface="Georgia"/>
                <a:cs typeface="Georgia"/>
              </a:rPr>
              <a:t>The</a:t>
            </a:r>
            <a:r>
              <a:rPr spc="-20" dirty="0">
                <a:latin typeface="Georgia"/>
                <a:cs typeface="Georgia"/>
              </a:rPr>
              <a:t> DOM</a:t>
            </a:r>
            <a:endParaRPr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500" spc="45" dirty="0">
                <a:latin typeface="Georgia"/>
                <a:cs typeface="Georgia"/>
              </a:rPr>
              <a:t>Seems </a:t>
            </a:r>
            <a:r>
              <a:rPr sz="1500" spc="-10" dirty="0">
                <a:latin typeface="Georgia"/>
                <a:cs typeface="Georgia"/>
              </a:rPr>
              <a:t>familiar, </a:t>
            </a:r>
            <a:r>
              <a:rPr sz="1500" spc="75" dirty="0">
                <a:latin typeface="Georgia"/>
                <a:cs typeface="Georgia"/>
              </a:rPr>
              <a:t>because </a:t>
            </a:r>
            <a:r>
              <a:rPr sz="1500" spc="-40" dirty="0">
                <a:latin typeface="Georgia"/>
                <a:cs typeface="Georgia"/>
              </a:rPr>
              <a:t>it</a:t>
            </a:r>
            <a:r>
              <a:rPr sz="1500" spc="-125" dirty="0">
                <a:latin typeface="Georgia"/>
                <a:cs typeface="Georgia"/>
              </a:rPr>
              <a:t> </a:t>
            </a:r>
            <a:r>
              <a:rPr sz="1500" spc="-15" dirty="0">
                <a:latin typeface="Georgia"/>
                <a:cs typeface="Georgia"/>
              </a:rPr>
              <a:t>is!</a:t>
            </a:r>
            <a:endParaRPr sz="1500" dirty="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0099" y="1662343"/>
            <a:ext cx="9648823" cy="5146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42366" y="6619473"/>
            <a:ext cx="23926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9FDA"/>
                </a:solidFill>
                <a:latin typeface="Georgia"/>
                <a:ea typeface="+mn-ea"/>
                <a:cs typeface="Georg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5"/>
              </a:spcBef>
            </a:pPr>
            <a:r>
              <a:rPr lang="en-IN"/>
              <a:t> </a:t>
            </a:r>
            <a:endParaRPr spc="-1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971413" y="6619473"/>
            <a:ext cx="2502534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404040"/>
                </a:solidFill>
                <a:latin typeface="Georgia"/>
                <a:ea typeface="+mn-ea"/>
                <a:cs typeface="Georg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5"/>
              </a:spcBef>
            </a:pPr>
            <a:r>
              <a:rPr lang="en-IN">
                <a:solidFill>
                  <a:srgbClr val="009FDA"/>
                </a:solidFill>
              </a:rPr>
              <a:t>Fundamentals </a:t>
            </a:r>
            <a:r>
              <a:rPr lang="en-IN" spc="-5"/>
              <a:t>of </a:t>
            </a:r>
            <a:r>
              <a:rPr lang="en-IN" spc="35"/>
              <a:t>Web</a:t>
            </a:r>
            <a:r>
              <a:rPr lang="en-IN" spc="-75"/>
              <a:t> </a:t>
            </a:r>
            <a:r>
              <a:rPr lang="en-IN" spc="25"/>
              <a:t>Development</a:t>
            </a:r>
            <a:endParaRPr spc="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4" y="135764"/>
            <a:ext cx="3157220" cy="696595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latin typeface="Georgia"/>
                <a:cs typeface="Georgia"/>
              </a:rPr>
              <a:t>DOM</a:t>
            </a:r>
            <a:r>
              <a:rPr spc="-35" dirty="0">
                <a:latin typeface="Georgia"/>
                <a:cs typeface="Georgia"/>
              </a:rPr>
              <a:t> </a:t>
            </a:r>
            <a:r>
              <a:rPr spc="125" dirty="0">
                <a:latin typeface="Georgia"/>
                <a:cs typeface="Georgia"/>
              </a:rPr>
              <a:t>Nodes</a:t>
            </a:r>
            <a:endParaRPr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442366" y="6619473"/>
            <a:ext cx="23926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9FDA"/>
                </a:solidFill>
                <a:latin typeface="Georgia"/>
                <a:ea typeface="+mn-ea"/>
                <a:cs typeface="Georg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5"/>
              </a:spcBef>
            </a:pPr>
            <a:r>
              <a:rPr lang="en-IN"/>
              <a:t> </a:t>
            </a:r>
            <a:endParaRPr spc="-1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971413" y="6619473"/>
            <a:ext cx="2502534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404040"/>
                </a:solidFill>
                <a:latin typeface="Georgia"/>
                <a:ea typeface="+mn-ea"/>
                <a:cs typeface="Georg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5"/>
              </a:spcBef>
            </a:pPr>
            <a:r>
              <a:rPr lang="en-IN">
                <a:solidFill>
                  <a:srgbClr val="009FDA"/>
                </a:solidFill>
              </a:rPr>
              <a:t>Fundamentals </a:t>
            </a:r>
            <a:r>
              <a:rPr lang="en-IN" spc="-5"/>
              <a:t>of </a:t>
            </a:r>
            <a:r>
              <a:rPr lang="en-IN" spc="35"/>
              <a:t>Web</a:t>
            </a:r>
            <a:r>
              <a:rPr lang="en-IN" spc="-75"/>
              <a:t> </a:t>
            </a:r>
            <a:r>
              <a:rPr lang="en-IN" spc="25"/>
              <a:t>Development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552451" y="1617092"/>
            <a:ext cx="10334624" cy="34721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200" spc="-65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2200" spc="-3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200" spc="-135" dirty="0">
                <a:solidFill>
                  <a:srgbClr val="404040"/>
                </a:solidFill>
                <a:latin typeface="Arial"/>
                <a:cs typeface="Arial"/>
              </a:rPr>
              <a:t>DOM, </a:t>
            </a:r>
            <a:r>
              <a:rPr sz="2200" spc="-140" dirty="0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sz="2200" spc="-65" dirty="0">
                <a:solidFill>
                  <a:srgbClr val="404040"/>
                </a:solidFill>
                <a:latin typeface="Arial"/>
                <a:cs typeface="Arial"/>
              </a:rPr>
              <a:t>element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within </a:t>
            </a:r>
            <a:r>
              <a:rPr sz="2200" spc="-3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200" spc="-195" dirty="0">
                <a:solidFill>
                  <a:srgbClr val="404040"/>
                </a:solidFill>
                <a:latin typeface="Arial"/>
                <a:cs typeface="Arial"/>
              </a:rPr>
              <a:t>HTML</a:t>
            </a:r>
            <a:r>
              <a:rPr sz="2200" spc="-3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75" dirty="0">
                <a:solidFill>
                  <a:srgbClr val="404040"/>
                </a:solidFill>
                <a:latin typeface="Arial"/>
                <a:cs typeface="Arial"/>
              </a:rPr>
              <a:t>document  </a:t>
            </a:r>
            <a:r>
              <a:rPr sz="2200" spc="-114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200" spc="-95" dirty="0">
                <a:solidFill>
                  <a:srgbClr val="404040"/>
                </a:solidFill>
                <a:latin typeface="Arial"/>
                <a:cs typeface="Arial"/>
              </a:rPr>
              <a:t>called </a:t>
            </a:r>
            <a:r>
              <a:rPr sz="2200" spc="-17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200" b="1" spc="-130" dirty="0">
                <a:solidFill>
                  <a:srgbClr val="404040"/>
                </a:solidFill>
                <a:latin typeface="Arial"/>
                <a:cs typeface="Arial"/>
              </a:rPr>
              <a:t>node.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If </a:t>
            </a:r>
            <a:r>
              <a:rPr sz="2200" spc="-3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200" spc="-155" dirty="0">
                <a:solidFill>
                  <a:srgbClr val="404040"/>
                </a:solidFill>
                <a:latin typeface="Arial"/>
                <a:cs typeface="Arial"/>
              </a:rPr>
              <a:t>DOM </a:t>
            </a:r>
            <a:r>
              <a:rPr sz="2200" spc="-114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200" spc="-17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200" spc="-40" dirty="0">
                <a:solidFill>
                  <a:srgbClr val="404040"/>
                </a:solidFill>
                <a:latin typeface="Arial"/>
                <a:cs typeface="Arial"/>
              </a:rPr>
              <a:t>tree, then </a:t>
            </a:r>
            <a:r>
              <a:rPr sz="2200" spc="-140" dirty="0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sz="2200" spc="-90" dirty="0">
                <a:solidFill>
                  <a:srgbClr val="404040"/>
                </a:solidFill>
                <a:latin typeface="Arial"/>
                <a:cs typeface="Arial"/>
              </a:rPr>
              <a:t>node  </a:t>
            </a:r>
            <a:r>
              <a:rPr sz="2200" spc="-114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200" spc="-125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2200" spc="-50" dirty="0">
                <a:solidFill>
                  <a:srgbClr val="404040"/>
                </a:solidFill>
                <a:latin typeface="Arial"/>
                <a:cs typeface="Arial"/>
              </a:rPr>
              <a:t>individual</a:t>
            </a:r>
            <a:r>
              <a:rPr sz="22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95" dirty="0">
                <a:solidFill>
                  <a:srgbClr val="404040"/>
                </a:solidFill>
                <a:latin typeface="Arial"/>
                <a:cs typeface="Arial"/>
              </a:rPr>
              <a:t>branch.</a:t>
            </a:r>
            <a:endParaRPr sz="2200" dirty="0">
              <a:latin typeface="Arial"/>
              <a:cs typeface="Arial"/>
            </a:endParaRPr>
          </a:p>
          <a:p>
            <a:pPr marL="12700">
              <a:spcBef>
                <a:spcPts val="1730"/>
              </a:spcBef>
            </a:pPr>
            <a:r>
              <a:rPr sz="2200" spc="-125" dirty="0">
                <a:solidFill>
                  <a:srgbClr val="404040"/>
                </a:solidFill>
                <a:latin typeface="Arial"/>
                <a:cs typeface="Arial"/>
              </a:rPr>
              <a:t>There</a:t>
            </a:r>
            <a:r>
              <a:rPr sz="22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404040"/>
                </a:solidFill>
                <a:latin typeface="Arial"/>
                <a:cs typeface="Arial"/>
              </a:rPr>
              <a:t>are:</a:t>
            </a:r>
            <a:endParaRPr sz="2200" dirty="0">
              <a:latin typeface="Arial"/>
              <a:cs typeface="Arial"/>
            </a:endParaRPr>
          </a:p>
          <a:p>
            <a:pPr marL="354965" indent="-342265">
              <a:spcBef>
                <a:spcPts val="1725"/>
              </a:spcBef>
              <a:buClr>
                <a:srgbClr val="B08613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n w="0"/>
                <a:solidFill>
                  <a:schemeClr val="accent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</a:rPr>
              <a:t>element nodes,</a:t>
            </a:r>
          </a:p>
          <a:p>
            <a:pPr marL="354965" indent="-342265">
              <a:spcBef>
                <a:spcPts val="1730"/>
              </a:spcBef>
              <a:buClr>
                <a:srgbClr val="B08613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n w="0"/>
                <a:solidFill>
                  <a:schemeClr val="accent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</a:rPr>
              <a:t>text nodes, and</a:t>
            </a:r>
          </a:p>
          <a:p>
            <a:pPr marL="354965" indent="-342265">
              <a:spcBef>
                <a:spcPts val="1730"/>
              </a:spcBef>
              <a:buClr>
                <a:srgbClr val="B08613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n w="0"/>
                <a:solidFill>
                  <a:schemeClr val="accent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</a:rPr>
              <a:t>attribute nodes</a:t>
            </a:r>
          </a:p>
          <a:p>
            <a:pPr marL="12700">
              <a:spcBef>
                <a:spcPts val="1730"/>
              </a:spcBef>
            </a:pPr>
            <a:r>
              <a:rPr sz="2200" spc="-55" dirty="0">
                <a:solidFill>
                  <a:srgbClr val="404040"/>
                </a:solidFill>
                <a:latin typeface="Arial"/>
                <a:cs typeface="Arial"/>
              </a:rPr>
              <a:t>All </a:t>
            </a:r>
            <a:r>
              <a:rPr sz="2200" spc="-120" dirty="0">
                <a:solidFill>
                  <a:srgbClr val="404040"/>
                </a:solidFill>
                <a:latin typeface="Arial"/>
                <a:cs typeface="Arial"/>
              </a:rPr>
              <a:t>nodes </a:t>
            </a:r>
            <a:r>
              <a:rPr sz="2200" spc="-30" dirty="0">
                <a:solidFill>
                  <a:srgbClr val="404040"/>
                </a:solidFill>
                <a:latin typeface="Arial"/>
                <a:cs typeface="Arial"/>
              </a:rPr>
              <a:t>in the </a:t>
            </a:r>
            <a:r>
              <a:rPr sz="2200" spc="-155" dirty="0">
                <a:solidFill>
                  <a:srgbClr val="404040"/>
                </a:solidFill>
                <a:latin typeface="Arial"/>
                <a:cs typeface="Arial"/>
              </a:rPr>
              <a:t>DOM </a:t>
            </a:r>
            <a:r>
              <a:rPr sz="2200" spc="-125" dirty="0">
                <a:solidFill>
                  <a:srgbClr val="404040"/>
                </a:solidFill>
                <a:latin typeface="Arial"/>
                <a:cs typeface="Arial"/>
              </a:rPr>
              <a:t>share </a:t>
            </a:r>
            <a:r>
              <a:rPr sz="2200" spc="-17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200" spc="-100" dirty="0">
                <a:solidFill>
                  <a:srgbClr val="404040"/>
                </a:solidFill>
                <a:latin typeface="Arial"/>
                <a:cs typeface="Arial"/>
              </a:rPr>
              <a:t>common </a:t>
            </a:r>
            <a:r>
              <a:rPr sz="2200" spc="-90" dirty="0">
                <a:solidFill>
                  <a:srgbClr val="404040"/>
                </a:solidFill>
                <a:latin typeface="Arial"/>
                <a:cs typeface="Arial"/>
              </a:rPr>
              <a:t>set</a:t>
            </a:r>
            <a:r>
              <a:rPr sz="2200" spc="-2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lang="en-IN" sz="220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60">
                <a:solidFill>
                  <a:srgbClr val="404040"/>
                </a:solidFill>
                <a:latin typeface="Arial"/>
                <a:cs typeface="Arial"/>
              </a:rPr>
              <a:t>properties </a:t>
            </a:r>
            <a:r>
              <a:rPr sz="2200" spc="-10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404040"/>
                </a:solidFill>
                <a:latin typeface="Arial"/>
                <a:cs typeface="Arial"/>
              </a:rPr>
              <a:t>methods.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4" y="31284"/>
            <a:ext cx="3157220" cy="1065530"/>
          </a:xfrm>
          <a:prstGeom prst="rect">
            <a:avLst/>
          </a:prstGeom>
        </p:spPr>
        <p:txBody>
          <a:bodyPr vert="horz" wrap="square" lIns="0" tIns="11747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pc="-20" dirty="0">
                <a:latin typeface="Georgia"/>
                <a:cs typeface="Georgia"/>
              </a:rPr>
              <a:t>DOM</a:t>
            </a:r>
            <a:r>
              <a:rPr spc="-35" dirty="0">
                <a:latin typeface="Georgia"/>
                <a:cs typeface="Georgia"/>
              </a:rPr>
              <a:t> </a:t>
            </a:r>
            <a:r>
              <a:rPr spc="125" dirty="0">
                <a:latin typeface="Georgia"/>
                <a:cs typeface="Georgia"/>
              </a:rPr>
              <a:t>Nodes</a:t>
            </a:r>
            <a:endParaRPr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500" spc="15" dirty="0">
                <a:latin typeface="Georgia"/>
                <a:cs typeface="Georgia"/>
              </a:rPr>
              <a:t>Element, text </a:t>
            </a:r>
            <a:r>
              <a:rPr sz="1500" spc="25" dirty="0">
                <a:latin typeface="Georgia"/>
                <a:cs typeface="Georgia"/>
              </a:rPr>
              <a:t>and </a:t>
            </a:r>
            <a:r>
              <a:rPr sz="1500" spc="10" dirty="0">
                <a:latin typeface="Georgia"/>
                <a:cs typeface="Georgia"/>
              </a:rPr>
              <a:t>attribute</a:t>
            </a:r>
            <a:r>
              <a:rPr sz="1500" spc="-145" dirty="0">
                <a:latin typeface="Georgia"/>
                <a:cs typeface="Georgia"/>
              </a:rPr>
              <a:t> </a:t>
            </a:r>
            <a:r>
              <a:rPr sz="1500" spc="50" dirty="0">
                <a:latin typeface="Georgia"/>
                <a:cs typeface="Georgia"/>
              </a:rPr>
              <a:t>nodes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0175" y="1466850"/>
            <a:ext cx="8743950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442366" y="6619473"/>
            <a:ext cx="23926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9FDA"/>
                </a:solidFill>
                <a:latin typeface="Georgia"/>
                <a:ea typeface="+mn-ea"/>
                <a:cs typeface="Georg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5"/>
              </a:spcBef>
            </a:pPr>
            <a:r>
              <a:rPr lang="en-IN"/>
              <a:t> </a:t>
            </a:r>
            <a:endParaRPr spc="-1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971413" y="6619473"/>
            <a:ext cx="2502534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404040"/>
                </a:solidFill>
                <a:latin typeface="Georgia"/>
                <a:ea typeface="+mn-ea"/>
                <a:cs typeface="Georg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5"/>
              </a:spcBef>
            </a:pPr>
            <a:r>
              <a:rPr lang="en-IN">
                <a:solidFill>
                  <a:srgbClr val="009FDA"/>
                </a:solidFill>
              </a:rPr>
              <a:t>Fundamentals </a:t>
            </a:r>
            <a:r>
              <a:rPr lang="en-IN" spc="-5"/>
              <a:t>of </a:t>
            </a:r>
            <a:r>
              <a:rPr lang="en-IN" spc="35"/>
              <a:t>Web</a:t>
            </a:r>
            <a:r>
              <a:rPr lang="en-IN" spc="-75"/>
              <a:t> </a:t>
            </a:r>
            <a:r>
              <a:rPr lang="en-IN" spc="25"/>
              <a:t>Development</a:t>
            </a:r>
            <a:endParaRPr spc="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4" y="31284"/>
            <a:ext cx="3157220" cy="1065530"/>
          </a:xfrm>
          <a:prstGeom prst="rect">
            <a:avLst/>
          </a:prstGeom>
        </p:spPr>
        <p:txBody>
          <a:bodyPr vert="horz" wrap="square" lIns="0" tIns="11747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pc="-20" dirty="0">
                <a:latin typeface="Georgia"/>
                <a:cs typeface="Georgia"/>
              </a:rPr>
              <a:t>DOM</a:t>
            </a:r>
            <a:r>
              <a:rPr spc="-35" dirty="0">
                <a:latin typeface="Georgia"/>
                <a:cs typeface="Georgia"/>
              </a:rPr>
              <a:t> </a:t>
            </a:r>
            <a:r>
              <a:rPr spc="125" dirty="0">
                <a:latin typeface="Georgia"/>
                <a:cs typeface="Georgia"/>
              </a:rPr>
              <a:t>Nodes</a:t>
            </a:r>
            <a:endParaRPr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500" spc="10" dirty="0">
                <a:latin typeface="Georgia"/>
                <a:cs typeface="Georgia"/>
              </a:rPr>
              <a:t>Essential </a:t>
            </a:r>
            <a:r>
              <a:rPr sz="1500" spc="45" dirty="0">
                <a:latin typeface="Georgia"/>
                <a:cs typeface="Georgia"/>
              </a:rPr>
              <a:t>Node </a:t>
            </a:r>
            <a:r>
              <a:rPr sz="1500" spc="60" dirty="0">
                <a:latin typeface="Georgia"/>
                <a:cs typeface="Georgia"/>
              </a:rPr>
              <a:t>Object</a:t>
            </a:r>
            <a:r>
              <a:rPr sz="1500" spc="-30" dirty="0">
                <a:latin typeface="Georgia"/>
                <a:cs typeface="Georgia"/>
              </a:rPr>
              <a:t> </a:t>
            </a:r>
            <a:r>
              <a:rPr sz="1500" spc="40" dirty="0">
                <a:latin typeface="Georgia"/>
                <a:cs typeface="Georgia"/>
              </a:rPr>
              <a:t>properties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442366" y="6619473"/>
            <a:ext cx="23926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9FDA"/>
                </a:solidFill>
                <a:latin typeface="Georgia"/>
                <a:ea typeface="+mn-ea"/>
                <a:cs typeface="Georg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5"/>
              </a:spcBef>
            </a:pPr>
            <a:r>
              <a:rPr lang="en-IN"/>
              <a:t> </a:t>
            </a:r>
            <a:endParaRPr spc="-1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971413" y="6619473"/>
            <a:ext cx="2502534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404040"/>
                </a:solidFill>
                <a:latin typeface="Georgia"/>
                <a:ea typeface="+mn-ea"/>
                <a:cs typeface="Georg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5"/>
              </a:spcBef>
            </a:pPr>
            <a:r>
              <a:rPr lang="en-IN">
                <a:solidFill>
                  <a:srgbClr val="009FDA"/>
                </a:solidFill>
              </a:rPr>
              <a:t>Fundamentals </a:t>
            </a:r>
            <a:r>
              <a:rPr lang="en-IN" spc="-5"/>
              <a:t>of </a:t>
            </a:r>
            <a:r>
              <a:rPr lang="en-IN" spc="35"/>
              <a:t>Web</a:t>
            </a:r>
            <a:r>
              <a:rPr lang="en-IN" spc="-75"/>
              <a:t> </a:t>
            </a:r>
            <a:r>
              <a:rPr lang="en-IN" spc="25"/>
              <a:t>Development</a:t>
            </a:r>
            <a:endParaRPr spc="25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371601"/>
            <a:ext cx="9486900" cy="48005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4" y="31284"/>
            <a:ext cx="4546600" cy="1065530"/>
          </a:xfrm>
          <a:prstGeom prst="rect">
            <a:avLst/>
          </a:prstGeom>
        </p:spPr>
        <p:txBody>
          <a:bodyPr vert="horz" wrap="square" lIns="0" tIns="11747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pc="45" dirty="0">
                <a:latin typeface="Georgia"/>
                <a:cs typeface="Georgia"/>
              </a:rPr>
              <a:t>Document</a:t>
            </a:r>
            <a:r>
              <a:rPr spc="-25" dirty="0">
                <a:latin typeface="Georgia"/>
                <a:cs typeface="Georgia"/>
              </a:rPr>
              <a:t> </a:t>
            </a:r>
            <a:r>
              <a:rPr spc="185" dirty="0">
                <a:latin typeface="Georgia"/>
                <a:cs typeface="Georgia"/>
              </a:rPr>
              <a:t>Object</a:t>
            </a:r>
            <a:endParaRPr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500" spc="60" dirty="0">
                <a:latin typeface="Georgia"/>
                <a:cs typeface="Georgia"/>
              </a:rPr>
              <a:t>One </a:t>
            </a:r>
            <a:r>
              <a:rPr sz="1500" spc="-5" dirty="0">
                <a:latin typeface="Georgia"/>
                <a:cs typeface="Georgia"/>
              </a:rPr>
              <a:t>root </a:t>
            </a:r>
            <a:r>
              <a:rPr sz="1500" spc="-10" dirty="0">
                <a:latin typeface="Georgia"/>
                <a:cs typeface="Georgia"/>
              </a:rPr>
              <a:t>to </a:t>
            </a:r>
            <a:r>
              <a:rPr sz="1500" spc="30" dirty="0">
                <a:latin typeface="Georgia"/>
                <a:cs typeface="Georgia"/>
              </a:rPr>
              <a:t>ground </a:t>
            </a:r>
            <a:r>
              <a:rPr sz="1500" spc="5" dirty="0">
                <a:latin typeface="Georgia"/>
                <a:cs typeface="Georgia"/>
              </a:rPr>
              <a:t>them</a:t>
            </a:r>
            <a:r>
              <a:rPr sz="1500" spc="-25" dirty="0">
                <a:latin typeface="Georgia"/>
                <a:cs typeface="Georgia"/>
              </a:rPr>
              <a:t> </a:t>
            </a:r>
            <a:r>
              <a:rPr sz="1500" spc="10" dirty="0">
                <a:latin typeface="Georgia"/>
                <a:cs typeface="Georgia"/>
              </a:rPr>
              <a:t>all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442366" y="6619473"/>
            <a:ext cx="23926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9FDA"/>
                </a:solidFill>
                <a:latin typeface="Georgia"/>
                <a:ea typeface="+mn-ea"/>
                <a:cs typeface="Georg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5"/>
              </a:spcBef>
            </a:pPr>
            <a:r>
              <a:rPr lang="en-IN"/>
              <a:t> </a:t>
            </a:r>
            <a:endParaRPr spc="-1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971413" y="6619473"/>
            <a:ext cx="2502534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404040"/>
                </a:solidFill>
                <a:latin typeface="Georgia"/>
                <a:ea typeface="+mn-ea"/>
                <a:cs typeface="Georg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5"/>
              </a:spcBef>
            </a:pPr>
            <a:r>
              <a:rPr lang="en-IN">
                <a:solidFill>
                  <a:srgbClr val="009FDA"/>
                </a:solidFill>
              </a:rPr>
              <a:t>Fundamentals </a:t>
            </a:r>
            <a:r>
              <a:rPr lang="en-IN" spc="-5"/>
              <a:t>of </a:t>
            </a:r>
            <a:r>
              <a:rPr lang="en-IN" spc="35"/>
              <a:t>Web</a:t>
            </a:r>
            <a:r>
              <a:rPr lang="en-IN" spc="-75"/>
              <a:t> </a:t>
            </a:r>
            <a:r>
              <a:rPr lang="en-IN" spc="25"/>
              <a:t>Development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1266825" y="1663064"/>
            <a:ext cx="10058400" cy="15844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9270">
              <a:spcBef>
                <a:spcPts val="95"/>
              </a:spcBef>
            </a:pPr>
            <a:r>
              <a:rPr sz="2200" spc="-16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200" b="1" spc="-120" dirty="0">
                <a:solidFill>
                  <a:srgbClr val="404040"/>
                </a:solidFill>
                <a:latin typeface="Arial"/>
                <a:cs typeface="Arial"/>
              </a:rPr>
              <a:t>DOM </a:t>
            </a:r>
            <a:r>
              <a:rPr sz="2200" b="1" spc="-160" dirty="0">
                <a:solidFill>
                  <a:srgbClr val="404040"/>
                </a:solidFill>
                <a:latin typeface="Arial"/>
                <a:cs typeface="Arial"/>
              </a:rPr>
              <a:t>document </a:t>
            </a:r>
            <a:r>
              <a:rPr sz="2200" b="1" spc="-135" dirty="0">
                <a:solidFill>
                  <a:srgbClr val="404040"/>
                </a:solidFill>
                <a:latin typeface="Arial"/>
                <a:cs typeface="Arial"/>
              </a:rPr>
              <a:t>object </a:t>
            </a:r>
            <a:r>
              <a:rPr sz="2200" spc="-114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200" spc="-3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root </a:t>
            </a:r>
            <a:r>
              <a:rPr sz="2200" spc="-150" dirty="0">
                <a:solidFill>
                  <a:srgbClr val="404040"/>
                </a:solidFill>
                <a:latin typeface="Arial"/>
                <a:cs typeface="Arial"/>
              </a:rPr>
              <a:t>JavaScript  </a:t>
            </a:r>
            <a:r>
              <a:rPr sz="2200" spc="-50" dirty="0">
                <a:solidFill>
                  <a:srgbClr val="404040"/>
                </a:solidFill>
                <a:latin typeface="Arial"/>
                <a:cs typeface="Arial"/>
              </a:rPr>
              <a:t>object </a:t>
            </a:r>
            <a:r>
              <a:rPr sz="2200" spc="-80" dirty="0">
                <a:solidFill>
                  <a:srgbClr val="404040"/>
                </a:solidFill>
                <a:latin typeface="Arial"/>
                <a:cs typeface="Arial"/>
              </a:rPr>
              <a:t>representing </a:t>
            </a:r>
            <a:r>
              <a:rPr sz="2200" spc="-3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200" spc="-40" dirty="0">
                <a:solidFill>
                  <a:srgbClr val="404040"/>
                </a:solidFill>
                <a:latin typeface="Arial"/>
                <a:cs typeface="Arial"/>
              </a:rPr>
              <a:t>entire </a:t>
            </a:r>
            <a:r>
              <a:rPr sz="2200" spc="-195" dirty="0">
                <a:solidFill>
                  <a:srgbClr val="404040"/>
                </a:solidFill>
                <a:latin typeface="Arial"/>
                <a:cs typeface="Arial"/>
              </a:rPr>
              <a:t>HTML</a:t>
            </a:r>
            <a:r>
              <a:rPr sz="2200" spc="-3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75" dirty="0">
                <a:solidFill>
                  <a:srgbClr val="404040"/>
                </a:solidFill>
                <a:latin typeface="Arial"/>
                <a:cs typeface="Arial"/>
              </a:rPr>
              <a:t>document.</a:t>
            </a:r>
            <a:endParaRPr sz="2200" dirty="0">
              <a:latin typeface="Arial"/>
              <a:cs typeface="Arial"/>
            </a:endParaRPr>
          </a:p>
          <a:p>
            <a:pPr marL="12700" marR="5080">
              <a:spcBef>
                <a:spcPts val="1725"/>
              </a:spcBef>
            </a:pP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z="2200" spc="-95" dirty="0">
                <a:solidFill>
                  <a:srgbClr val="404040"/>
                </a:solidFill>
                <a:latin typeface="Arial"/>
                <a:cs typeface="Arial"/>
              </a:rPr>
              <a:t>contains </a:t>
            </a:r>
            <a:r>
              <a:rPr sz="2200" spc="-130" dirty="0">
                <a:solidFill>
                  <a:srgbClr val="404040"/>
                </a:solidFill>
                <a:latin typeface="Arial"/>
                <a:cs typeface="Arial"/>
              </a:rPr>
              <a:t>some </a:t>
            </a:r>
            <a:r>
              <a:rPr sz="2200" spc="-60" dirty="0">
                <a:solidFill>
                  <a:srgbClr val="404040"/>
                </a:solidFill>
                <a:latin typeface="Arial"/>
                <a:cs typeface="Arial"/>
              </a:rPr>
              <a:t>properties </a:t>
            </a:r>
            <a:r>
              <a:rPr sz="2200" spc="-10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200" spc="-85" dirty="0">
                <a:solidFill>
                  <a:srgbClr val="404040"/>
                </a:solidFill>
                <a:latin typeface="Arial"/>
                <a:cs typeface="Arial"/>
              </a:rPr>
              <a:t>methods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sz="2200" spc="-90" dirty="0">
                <a:solidFill>
                  <a:srgbClr val="404040"/>
                </a:solidFill>
                <a:latin typeface="Arial"/>
                <a:cs typeface="Arial"/>
              </a:rPr>
              <a:t>we</a:t>
            </a:r>
            <a:r>
              <a:rPr sz="2200" spc="-3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will  </a:t>
            </a:r>
            <a:r>
              <a:rPr sz="2200" spc="-155" dirty="0">
                <a:solidFill>
                  <a:srgbClr val="404040"/>
                </a:solidFill>
                <a:latin typeface="Arial"/>
                <a:cs typeface="Arial"/>
              </a:rPr>
              <a:t>use </a:t>
            </a:r>
            <a:r>
              <a:rPr sz="2200" spc="-95" dirty="0">
                <a:solidFill>
                  <a:srgbClr val="404040"/>
                </a:solidFill>
                <a:latin typeface="Arial"/>
                <a:cs typeface="Arial"/>
              </a:rPr>
              <a:t>extensively </a:t>
            </a:r>
            <a:r>
              <a:rPr sz="2200" spc="-30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2200" spc="-40" dirty="0">
                <a:solidFill>
                  <a:srgbClr val="404040"/>
                </a:solidFill>
                <a:latin typeface="Arial"/>
                <a:cs typeface="Arial"/>
              </a:rPr>
              <a:t>our </a:t>
            </a:r>
            <a:r>
              <a:rPr sz="2200" spc="-75" dirty="0">
                <a:solidFill>
                  <a:srgbClr val="404040"/>
                </a:solidFill>
                <a:latin typeface="Arial"/>
                <a:cs typeface="Arial"/>
              </a:rPr>
              <a:t>development </a:t>
            </a:r>
            <a:r>
              <a:rPr sz="2200" spc="-10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200" spc="-114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200" spc="-70" dirty="0">
                <a:solidFill>
                  <a:srgbClr val="404040"/>
                </a:solidFill>
                <a:latin typeface="Arial"/>
                <a:cs typeface="Arial"/>
              </a:rPr>
              <a:t>globally  </a:t>
            </a:r>
            <a:r>
              <a:rPr sz="2200" spc="-135" dirty="0">
                <a:solidFill>
                  <a:srgbClr val="404040"/>
                </a:solidFill>
                <a:latin typeface="Arial"/>
                <a:cs typeface="Arial"/>
              </a:rPr>
              <a:t>accessible </a:t>
            </a:r>
            <a:r>
              <a:rPr sz="2200" spc="-210" dirty="0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sz="22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b="1" spc="-150" dirty="0">
                <a:solidFill>
                  <a:srgbClr val="404040"/>
                </a:solidFill>
                <a:latin typeface="Arial"/>
                <a:cs typeface="Arial"/>
              </a:rPr>
              <a:t>document</a:t>
            </a:r>
            <a:r>
              <a:rPr sz="2200" spc="-15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4" y="31284"/>
            <a:ext cx="4546600" cy="1065530"/>
          </a:xfrm>
          <a:prstGeom prst="rect">
            <a:avLst/>
          </a:prstGeom>
        </p:spPr>
        <p:txBody>
          <a:bodyPr vert="horz" wrap="square" lIns="0" tIns="11747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pc="45" dirty="0">
                <a:latin typeface="Georgia"/>
                <a:cs typeface="Georgia"/>
              </a:rPr>
              <a:t>Document</a:t>
            </a:r>
            <a:r>
              <a:rPr spc="-25" dirty="0">
                <a:latin typeface="Georgia"/>
                <a:cs typeface="Georgia"/>
              </a:rPr>
              <a:t> </a:t>
            </a:r>
            <a:r>
              <a:rPr spc="185" dirty="0">
                <a:latin typeface="Georgia"/>
                <a:cs typeface="Georgia"/>
              </a:rPr>
              <a:t>Object</a:t>
            </a:r>
            <a:endParaRPr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500" spc="10" dirty="0">
                <a:latin typeface="Georgia"/>
                <a:cs typeface="Georgia"/>
              </a:rPr>
              <a:t>Document </a:t>
            </a:r>
            <a:r>
              <a:rPr sz="1500" spc="60" dirty="0">
                <a:latin typeface="Georgia"/>
                <a:cs typeface="Georgia"/>
              </a:rPr>
              <a:t>Object</a:t>
            </a:r>
            <a:r>
              <a:rPr sz="1500" spc="25" dirty="0">
                <a:latin typeface="Georgia"/>
                <a:cs typeface="Georgia"/>
              </a:rPr>
              <a:t> </a:t>
            </a:r>
            <a:r>
              <a:rPr sz="1500" spc="15" dirty="0">
                <a:latin typeface="Georgia"/>
                <a:cs typeface="Georgia"/>
              </a:rPr>
              <a:t>Methods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442366" y="6619473"/>
            <a:ext cx="23926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9FDA"/>
                </a:solidFill>
                <a:latin typeface="Georgia"/>
                <a:ea typeface="+mn-ea"/>
                <a:cs typeface="Georg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5"/>
              </a:spcBef>
            </a:pPr>
            <a:r>
              <a:rPr lang="en-IN"/>
              <a:t> </a:t>
            </a:r>
            <a:endParaRPr spc="-1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971413" y="6619473"/>
            <a:ext cx="2502534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404040"/>
                </a:solidFill>
                <a:latin typeface="Georgia"/>
                <a:ea typeface="+mn-ea"/>
                <a:cs typeface="Georg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5"/>
              </a:spcBef>
            </a:pPr>
            <a:r>
              <a:rPr lang="en-IN">
                <a:solidFill>
                  <a:srgbClr val="009FDA"/>
                </a:solidFill>
              </a:rPr>
              <a:t>Fundamentals </a:t>
            </a:r>
            <a:r>
              <a:rPr lang="en-IN" spc="-5"/>
              <a:t>of </a:t>
            </a:r>
            <a:r>
              <a:rPr lang="en-IN" spc="35"/>
              <a:t>Web</a:t>
            </a:r>
            <a:r>
              <a:rPr lang="en-IN" spc="-75"/>
              <a:t> </a:t>
            </a:r>
            <a:r>
              <a:rPr lang="en-IN" spc="25"/>
              <a:t>Development</a:t>
            </a:r>
            <a:endParaRPr spc="25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1352550"/>
            <a:ext cx="8496300" cy="4362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</TotalTime>
  <Words>1100</Words>
  <Application>Microsoft Office PowerPoint</Application>
  <PresentationFormat>Widescreen</PresentationFormat>
  <Paragraphs>168</Paragraphs>
  <Slides>30</Slides>
  <Notes>1</Notes>
  <HiddenSlides>11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Georgia</vt:lpstr>
      <vt:lpstr>Times New Roman</vt:lpstr>
      <vt:lpstr>Wingdings</vt:lpstr>
      <vt:lpstr>Office Theme</vt:lpstr>
      <vt:lpstr>PowerPoint Presentation</vt:lpstr>
      <vt:lpstr>The DOM Document Object Model</vt:lpstr>
      <vt:lpstr>Introduction to DOM</vt:lpstr>
      <vt:lpstr>The DOM Seems familiar, because it is!</vt:lpstr>
      <vt:lpstr>DOM Nodes</vt:lpstr>
      <vt:lpstr>DOM Nodes Element, text and attribute nodes</vt:lpstr>
      <vt:lpstr>DOM Nodes Essential Node Object properties</vt:lpstr>
      <vt:lpstr>Document Object One root to ground them all</vt:lpstr>
      <vt:lpstr>Document Object Document Object Methods</vt:lpstr>
      <vt:lpstr>Accessing nodes getElementById(), getElementsByTagName()</vt:lpstr>
      <vt:lpstr>Modifying a DOM element Some node properties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Kundhavai K R</cp:lastModifiedBy>
  <cp:revision>87</cp:revision>
  <dcterms:created xsi:type="dcterms:W3CDTF">2020-06-03T14:19:11Z</dcterms:created>
  <dcterms:modified xsi:type="dcterms:W3CDTF">2020-08-28T05:31:38Z</dcterms:modified>
</cp:coreProperties>
</file>