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67" r:id="rId4"/>
    <p:sldId id="259" r:id="rId5"/>
    <p:sldId id="261" r:id="rId6"/>
    <p:sldId id="260" r:id="rId7"/>
    <p:sldId id="280" r:id="rId8"/>
    <p:sldId id="279" r:id="rId9"/>
    <p:sldId id="266" r:id="rId10"/>
    <p:sldId id="262" r:id="rId11"/>
    <p:sldId id="263" r:id="rId12"/>
    <p:sldId id="264" r:id="rId13"/>
    <p:sldId id="272" r:id="rId14"/>
    <p:sldId id="273" r:id="rId15"/>
    <p:sldId id="274" r:id="rId16"/>
    <p:sldId id="275" r:id="rId17"/>
    <p:sldId id="276" r:id="rId18"/>
    <p:sldId id="278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r Saini" initials="AS" lastIdx="4" clrIdx="0">
    <p:extLst>
      <p:ext uri="{19B8F6BF-5375-455C-9EA6-DF929625EA0E}">
        <p15:presenceInfo xmlns:p15="http://schemas.microsoft.com/office/powerpoint/2012/main" userId="d0493f55c4cf1c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B4DC-6355-4A2D-9773-AF367B8E3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FF23D-DD2E-48FE-A1D5-AF43EB30C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FF46-F80F-4611-A78D-8BF235C3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8D32-A2E2-47E9-919D-14662A79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E96A-0CB3-47BB-A6C9-4C55A67E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9693-D30D-40BE-BA90-3219D65D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5A6BD-210D-4158-B010-54271576D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18F8-3927-4F72-B955-4694EDF4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0C56-9B69-417C-93F1-6408753D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ED9D-36F5-4ACA-B70A-C05D5091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2448E-9BD2-47DE-8468-C214BA860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3390C-1B05-4B82-AC14-5580BAD3D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6746-5E7C-4A43-B5A4-8A655107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47C8-93B9-4AFE-8183-D543765B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039D-089A-49DE-90AF-4C277FEE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7F78-CFD9-4C1C-A7FD-F7DFA80B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D882-503A-4D25-BD50-57DD9B76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BC878-F7BB-4CBB-A010-A46D9661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A15AA-2DD1-45FA-8452-F9EF173F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A2B7-CE0F-4E0C-9E5C-F869232F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0EB1-5E7F-4C79-BFA9-BB66DF96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3CEA7-B461-43A2-AA9C-D1375F5EF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01CB-0477-48B9-BD9C-68C257E9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E555-BB55-44CC-BD13-EE3CBD01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AB58-8C6B-4FD0-8AF9-7DD5587E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6CD8-D2E9-4EC3-9CEB-0111B514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C3DF-AA3E-4966-BDE7-12A6B6879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2B1C-A1B3-463C-997B-48F712B84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80BC5-657C-41FA-88A0-9A1EB715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3840C-ED17-40F1-930A-03C76EF0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A4811-E92E-426B-B852-27E7B4BB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9F8F-AD38-4880-B0D2-C5880BBA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53EA4-CE6B-43CD-B467-9980E7279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68401-6EC6-4B9B-A945-2BF0F8183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70A19-B5E8-4EE8-888D-79DDA450E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FD5E2-B080-4134-9B2A-696885B6A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65AF3-8391-439E-BA1C-77263834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B6078-C4CE-4DAB-B93C-9AC3D78F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83B13-F83E-49BD-A3D8-7A88DCC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DFF3-1A71-4323-8014-3688573E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F3F20-4467-45C1-87AE-A45904FF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877A2-1442-4412-A9FB-D1C405F5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A057D-EDEE-4918-8C4D-3E703643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7A040-20B1-4BD9-A886-4401338E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BF1DA-2374-4CA7-9ACE-B80E26C0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3EF16-D91F-4E80-9B8C-8343124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5775-8076-406C-AB4E-090795B3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5D5E-0852-4CA7-832C-45517224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18E0D-08FA-4BFD-9FEC-EEB676066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08E1E-3F97-4C50-A2C7-97D9098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63CE4-6473-467C-936E-FC90D22B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63314-F52D-4A97-A433-DB4FF195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7841-706A-4AEC-A726-D0CEDC2F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51280-251A-4DFE-9964-34BB7BD5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54FF-5B1C-4D35-8F2A-B78C29406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724E7-E113-44C2-B0D5-77053AFC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B0DC8-8177-42AC-A584-09057479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240D-B341-4CFA-A3E3-EB829B65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27AD7-CA4C-4CE0-90D4-A969929A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D1579-0977-443E-B646-DEE72524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E6A6-DD9A-43C5-8269-FABFC0670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6FAA-728B-4B50-B3B7-EBA4F664258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DBEC-1208-47EC-B2BD-CCFDED54C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AFB0-3BB3-4514-AEB6-5A8D66B9B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E5A5-638A-4FB2-8327-B5FA13C9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2281-2A6D-4B98-9675-CDE34467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28" y="644652"/>
            <a:ext cx="10296144" cy="556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stableMatching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Initialize all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∈ M and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∈ W to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∃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man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who still has a woman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propose to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 woman on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m’s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 to whom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has not yet proposed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become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engaged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some pair 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already exists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prefers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m’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m’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becomes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become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engaged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remain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engaged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all engaged pairs(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39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212046-8C31-491E-9024-DFB9D82DD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51016"/>
              </p:ext>
            </p:extLst>
          </p:nvPr>
        </p:nvGraphicFramePr>
        <p:xfrm>
          <a:off x="228600" y="293759"/>
          <a:ext cx="5741380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FD3167-FE6E-4389-A719-C5B0D129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04143"/>
              </p:ext>
            </p:extLst>
          </p:nvPr>
        </p:nvGraphicFramePr>
        <p:xfrm>
          <a:off x="6222020" y="293759"/>
          <a:ext cx="5741380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21DA20A-FE33-49E3-AEC3-A2FC87C67AB2}"/>
              </a:ext>
            </a:extLst>
          </p:cNvPr>
          <p:cNvSpPr/>
          <p:nvPr/>
        </p:nvSpPr>
        <p:spPr>
          <a:xfrm>
            <a:off x="1118822" y="3269565"/>
            <a:ext cx="3960936" cy="751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Gale–Shapley Matching Algorithm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3BEF5A8-09C5-466C-BA3A-6C1FCB6F12F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339617" y="-483528"/>
            <a:ext cx="1512766" cy="599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A894BC-BA9E-4A87-B3B1-DAAA395B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8506"/>
              </p:ext>
            </p:extLst>
          </p:nvPr>
        </p:nvGraphicFramePr>
        <p:xfrm>
          <a:off x="6096000" y="2903756"/>
          <a:ext cx="1815066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15066">
                  <a:extLst>
                    <a:ext uri="{9D8B030D-6E8A-4147-A177-3AD203B41FA5}">
                      <a16:colId xmlns:a16="http://schemas.microsoft.com/office/drawing/2014/main" val="19063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cand1 &lt;-&gt; 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cand2 &lt;-&gt; 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cand3 &lt;-&gt; 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2476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820A2E-96EA-4602-B1D9-29853A44F338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079758" y="3645436"/>
            <a:ext cx="1016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7E7E9D-D194-4A16-AC6C-2A65D173F709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3099290" y="1756799"/>
            <a:ext cx="0" cy="151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F7263EC-A408-4278-B842-276A466EA55A}"/>
              </a:ext>
            </a:extLst>
          </p:cNvPr>
          <p:cNvSpPr/>
          <p:nvPr/>
        </p:nvSpPr>
        <p:spPr>
          <a:xfrm>
            <a:off x="8865574" y="3277183"/>
            <a:ext cx="3097826" cy="751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Matches from the Original Preference Dataset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42D42E-6533-4ABE-A661-3F72CAD14F2D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7911066" y="3645436"/>
            <a:ext cx="954508" cy="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2D2DFED-6BBA-4BA2-9696-C3CBB5BA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28248"/>
              </p:ext>
            </p:extLst>
          </p:nvPr>
        </p:nvGraphicFramePr>
        <p:xfrm>
          <a:off x="228600" y="5101202"/>
          <a:ext cx="4306035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DDE27F9-53CA-44A3-8ED8-DED55B7EE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74026"/>
              </p:ext>
            </p:extLst>
          </p:nvPr>
        </p:nvGraphicFramePr>
        <p:xfrm>
          <a:off x="5504349" y="5101201"/>
          <a:ext cx="4306035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8C713EE-6211-4621-B8C9-AEE7FDE43FB1}"/>
              </a:ext>
            </a:extLst>
          </p:cNvPr>
          <p:cNvCxnSpPr>
            <a:cxnSpLocks/>
            <a:stCxn id="52" idx="2"/>
            <a:endCxn id="76" idx="0"/>
          </p:cNvCxnSpPr>
          <p:nvPr/>
        </p:nvCxnSpPr>
        <p:spPr>
          <a:xfrm rot="5400000">
            <a:off x="8499790" y="3186503"/>
            <a:ext cx="1072275" cy="2757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933B462-9BC1-4EA2-B0F8-92652F7F3AB1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rot="5400000">
            <a:off x="5861914" y="548629"/>
            <a:ext cx="1072276" cy="8032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5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1DA20A-FE33-49E3-AEC3-A2FC87C67AB2}"/>
              </a:ext>
            </a:extLst>
          </p:cNvPr>
          <p:cNvSpPr/>
          <p:nvPr/>
        </p:nvSpPr>
        <p:spPr>
          <a:xfrm>
            <a:off x="1118822" y="3269565"/>
            <a:ext cx="3960936" cy="751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Gale–Shapley Matching Algorithm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3BEF5A8-09C5-466C-BA3A-6C1FCB6F12F4}"/>
              </a:ext>
            </a:extLst>
          </p:cNvPr>
          <p:cNvCxnSpPr>
            <a:cxnSpLocks/>
            <a:stCxn id="76" idx="2"/>
            <a:endCxn id="7" idx="0"/>
          </p:cNvCxnSpPr>
          <p:nvPr/>
        </p:nvCxnSpPr>
        <p:spPr>
          <a:xfrm rot="5400000">
            <a:off x="5238193" y="-357815"/>
            <a:ext cx="1488478" cy="5766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A894BC-BA9E-4A87-B3B1-DAAA395B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82048"/>
              </p:ext>
            </p:extLst>
          </p:nvPr>
        </p:nvGraphicFramePr>
        <p:xfrm>
          <a:off x="6096000" y="2903756"/>
          <a:ext cx="1815066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15066">
                  <a:extLst>
                    <a:ext uri="{9D8B030D-6E8A-4147-A177-3AD203B41FA5}">
                      <a16:colId xmlns:a16="http://schemas.microsoft.com/office/drawing/2014/main" val="19063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cand1 &lt;-&gt; 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cand2 &lt;-&gt; 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cand3 &lt;-&gt; 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2476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820A2E-96EA-4602-B1D9-29853A44F338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079758" y="3645436"/>
            <a:ext cx="1016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7E7E9D-D194-4A16-AC6C-2A65D173F709}"/>
              </a:ext>
            </a:extLst>
          </p:cNvPr>
          <p:cNvCxnSpPr>
            <a:cxnSpLocks/>
            <a:stCxn id="75" idx="2"/>
            <a:endCxn id="7" idx="0"/>
          </p:cNvCxnSpPr>
          <p:nvPr/>
        </p:nvCxnSpPr>
        <p:spPr>
          <a:xfrm flipH="1">
            <a:off x="3099290" y="1781087"/>
            <a:ext cx="1" cy="148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F7263EC-A408-4278-B842-276A466EA55A}"/>
              </a:ext>
            </a:extLst>
          </p:cNvPr>
          <p:cNvSpPr/>
          <p:nvPr/>
        </p:nvSpPr>
        <p:spPr>
          <a:xfrm>
            <a:off x="8865574" y="3277183"/>
            <a:ext cx="3097826" cy="751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Matches from the Original Preference Dataset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42D42E-6533-4ABE-A661-3F72CAD14F2D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7911066" y="3645436"/>
            <a:ext cx="954508" cy="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2D2DFED-6BBA-4BA2-9696-C3CBB5BA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62503"/>
              </p:ext>
            </p:extLst>
          </p:nvPr>
        </p:nvGraphicFramePr>
        <p:xfrm>
          <a:off x="946274" y="318047"/>
          <a:ext cx="4306035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DDE27F9-53CA-44A3-8ED8-DED55B7EE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01297"/>
              </p:ext>
            </p:extLst>
          </p:nvPr>
        </p:nvGraphicFramePr>
        <p:xfrm>
          <a:off x="6712556" y="318047"/>
          <a:ext cx="4306035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F3D8C24-0D6B-4AB5-82C5-0AC6128D6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01798"/>
              </p:ext>
            </p:extLst>
          </p:nvPr>
        </p:nvGraphicFramePr>
        <p:xfrm>
          <a:off x="1118822" y="5085750"/>
          <a:ext cx="2870690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1F3A4A3-A66F-41DA-B03B-561BF95C0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17397"/>
              </p:ext>
            </p:extLst>
          </p:nvPr>
        </p:nvGraphicFramePr>
        <p:xfrm>
          <a:off x="5079758" y="5084907"/>
          <a:ext cx="2870690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63DEAEE-4B5C-4343-BC83-915FCD7C14B9}"/>
              </a:ext>
            </a:extLst>
          </p:cNvPr>
          <p:cNvCxnSpPr>
            <a:cxnSpLocks/>
            <a:stCxn id="52" idx="2"/>
            <a:endCxn id="25" idx="0"/>
          </p:cNvCxnSpPr>
          <p:nvPr/>
        </p:nvCxnSpPr>
        <p:spPr>
          <a:xfrm rot="5400000">
            <a:off x="7936805" y="2607224"/>
            <a:ext cx="1055981" cy="3899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601E1BB-EDF5-459D-A5B4-DDA1B82D94F8}"/>
              </a:ext>
            </a:extLst>
          </p:cNvPr>
          <p:cNvCxnSpPr>
            <a:cxnSpLocks/>
            <a:stCxn id="52" idx="2"/>
            <a:endCxn id="24" idx="0"/>
          </p:cNvCxnSpPr>
          <p:nvPr/>
        </p:nvCxnSpPr>
        <p:spPr>
          <a:xfrm rot="5400000">
            <a:off x="5955915" y="627178"/>
            <a:ext cx="1056824" cy="7860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4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1DA20A-FE33-49E3-AEC3-A2FC87C67AB2}"/>
              </a:ext>
            </a:extLst>
          </p:cNvPr>
          <p:cNvSpPr/>
          <p:nvPr/>
        </p:nvSpPr>
        <p:spPr>
          <a:xfrm>
            <a:off x="1118822" y="3269565"/>
            <a:ext cx="3960936" cy="751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Gale–Shapley Matching Algorithm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3BEF5A8-09C5-466C-BA3A-6C1FCB6F12F4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rot="5400000">
            <a:off x="4496876" y="382658"/>
            <a:ext cx="1489322" cy="4284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A894BC-BA9E-4A87-B3B1-DAAA395B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64482"/>
              </p:ext>
            </p:extLst>
          </p:nvPr>
        </p:nvGraphicFramePr>
        <p:xfrm>
          <a:off x="6096000" y="2903756"/>
          <a:ext cx="1815066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15066">
                  <a:extLst>
                    <a:ext uri="{9D8B030D-6E8A-4147-A177-3AD203B41FA5}">
                      <a16:colId xmlns:a16="http://schemas.microsoft.com/office/drawing/2014/main" val="19063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cand1 &lt;-&gt; 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cand2 &lt;-&gt; 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cand3 &lt;-&gt; 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2476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820A2E-96EA-4602-B1D9-29853A44F338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079758" y="3645436"/>
            <a:ext cx="1016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7E7E9D-D194-4A16-AC6C-2A65D173F709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3099289" y="1797382"/>
            <a:ext cx="1" cy="147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F7263EC-A408-4278-B842-276A466EA55A}"/>
              </a:ext>
            </a:extLst>
          </p:cNvPr>
          <p:cNvSpPr/>
          <p:nvPr/>
        </p:nvSpPr>
        <p:spPr>
          <a:xfrm>
            <a:off x="8690967" y="2071701"/>
            <a:ext cx="3097826" cy="751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Matches from the Original Preference Dataset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761A25-4418-442E-AB5D-BF046D7C8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72098"/>
              </p:ext>
            </p:extLst>
          </p:nvPr>
        </p:nvGraphicFramePr>
        <p:xfrm>
          <a:off x="1663944" y="334342"/>
          <a:ext cx="2870690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B77B604-6131-444E-B82B-0E6658448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08224"/>
              </p:ext>
            </p:extLst>
          </p:nvPr>
        </p:nvGraphicFramePr>
        <p:xfrm>
          <a:off x="5948438" y="317203"/>
          <a:ext cx="2870690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7FFE60-D9E1-4307-9D0E-A97F7B947BB9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10239880" y="2823444"/>
            <a:ext cx="1" cy="50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12DDF36-42FC-470D-8FA6-563A69433ED9}"/>
              </a:ext>
            </a:extLst>
          </p:cNvPr>
          <p:cNvSpPr/>
          <p:nvPr/>
        </p:nvSpPr>
        <p:spPr>
          <a:xfrm>
            <a:off x="8575025" y="3329026"/>
            <a:ext cx="3329712" cy="751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DAA Terminates due to Preference Datasets being Empty.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2BBE85B-F066-4213-94C8-53753175C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95272"/>
              </p:ext>
            </p:extLst>
          </p:nvPr>
        </p:nvGraphicFramePr>
        <p:xfrm>
          <a:off x="457200" y="5060618"/>
          <a:ext cx="4622556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55639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977C13-4A3E-481E-8204-E8BC16132F0A}"/>
              </a:ext>
            </a:extLst>
          </p:cNvPr>
          <p:cNvCxnSpPr>
            <a:cxnSpLocks/>
            <a:stCxn id="52" idx="1"/>
            <a:endCxn id="16" idx="3"/>
          </p:cNvCxnSpPr>
          <p:nvPr/>
        </p:nvCxnSpPr>
        <p:spPr>
          <a:xfrm rot="10800000" flipV="1">
            <a:off x="7911067" y="2447572"/>
            <a:ext cx="779901" cy="1197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FDE6E5D-A9CD-4B6A-893C-F5AB07B09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1026"/>
              </p:ext>
            </p:extLst>
          </p:nvPr>
        </p:nvGraphicFramePr>
        <p:xfrm>
          <a:off x="6048877" y="5060618"/>
          <a:ext cx="4622556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55639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1924C5D-C2AD-42A9-912D-BDAE7B431CD4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 rot="5400000">
            <a:off x="6014256" y="834992"/>
            <a:ext cx="979849" cy="7471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B6B8779-B7A3-4781-920D-7F32EAB7842C}"/>
              </a:ext>
            </a:extLst>
          </p:cNvPr>
          <p:cNvCxnSpPr>
            <a:cxnSpLocks/>
            <a:stCxn id="22" idx="2"/>
            <a:endCxn id="48" idx="0"/>
          </p:cNvCxnSpPr>
          <p:nvPr/>
        </p:nvCxnSpPr>
        <p:spPr>
          <a:xfrm rot="5400000">
            <a:off x="8810094" y="3630830"/>
            <a:ext cx="979849" cy="18797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8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65B8-B652-4837-99D7-C61F3D98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DAA Failure Example Figures</a:t>
            </a:r>
          </a:p>
        </p:txBody>
      </p:sp>
    </p:spTree>
    <p:extLst>
      <p:ext uri="{BB962C8B-B14F-4D97-AF65-F5344CB8AC3E}">
        <p14:creationId xmlns:p14="http://schemas.microsoft.com/office/powerpoint/2010/main" val="8631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212046-8C31-491E-9024-DFB9D82DD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01183"/>
              </p:ext>
            </p:extLst>
          </p:nvPr>
        </p:nvGraphicFramePr>
        <p:xfrm>
          <a:off x="228600" y="293759"/>
          <a:ext cx="5741380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FD3167-FE6E-4389-A719-C5B0D129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81869"/>
              </p:ext>
            </p:extLst>
          </p:nvPr>
        </p:nvGraphicFramePr>
        <p:xfrm>
          <a:off x="6222020" y="293759"/>
          <a:ext cx="5741380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21DA20A-FE33-49E3-AEC3-A2FC87C67AB2}"/>
              </a:ext>
            </a:extLst>
          </p:cNvPr>
          <p:cNvSpPr/>
          <p:nvPr/>
        </p:nvSpPr>
        <p:spPr>
          <a:xfrm>
            <a:off x="1118822" y="3269565"/>
            <a:ext cx="3960936" cy="751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Gale–Shapley Matching Algorithm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3BEF5A8-09C5-466C-BA3A-6C1FCB6F12F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339617" y="-483528"/>
            <a:ext cx="1512766" cy="599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A894BC-BA9E-4A87-B3B1-DAAA395BE90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903756"/>
          <a:ext cx="1815066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15066">
                  <a:extLst>
                    <a:ext uri="{9D8B030D-6E8A-4147-A177-3AD203B41FA5}">
                      <a16:colId xmlns:a16="http://schemas.microsoft.com/office/drawing/2014/main" val="19063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cand1 &lt;-&gt; 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cand2 &lt;-&gt; 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cand3 &lt;-&gt; 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2476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820A2E-96EA-4602-B1D9-29853A44F338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079758" y="3645436"/>
            <a:ext cx="1016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7E7E9D-D194-4A16-AC6C-2A65D173F709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3099290" y="1756799"/>
            <a:ext cx="0" cy="151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F7263EC-A408-4278-B842-276A466EA55A}"/>
              </a:ext>
            </a:extLst>
          </p:cNvPr>
          <p:cNvSpPr/>
          <p:nvPr/>
        </p:nvSpPr>
        <p:spPr>
          <a:xfrm>
            <a:off x="8865574" y="3277183"/>
            <a:ext cx="3097826" cy="751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Matches from the Original Preference Dataset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42D42E-6533-4ABE-A661-3F72CAD14F2D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7911066" y="3645436"/>
            <a:ext cx="954508" cy="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2D2DFED-6BBA-4BA2-9696-C3CBB5BA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80450"/>
              </p:ext>
            </p:extLst>
          </p:nvPr>
        </p:nvGraphicFramePr>
        <p:xfrm>
          <a:off x="228600" y="5101202"/>
          <a:ext cx="4306035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DDE27F9-53CA-44A3-8ED8-DED55B7EE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00953"/>
              </p:ext>
            </p:extLst>
          </p:nvPr>
        </p:nvGraphicFramePr>
        <p:xfrm>
          <a:off x="5504349" y="5101201"/>
          <a:ext cx="4306035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8C713EE-6211-4621-B8C9-AEE7FDE43FB1}"/>
              </a:ext>
            </a:extLst>
          </p:cNvPr>
          <p:cNvCxnSpPr>
            <a:cxnSpLocks/>
            <a:stCxn id="52" idx="2"/>
            <a:endCxn id="76" idx="0"/>
          </p:cNvCxnSpPr>
          <p:nvPr/>
        </p:nvCxnSpPr>
        <p:spPr>
          <a:xfrm rot="5400000">
            <a:off x="8499790" y="3186503"/>
            <a:ext cx="1072275" cy="2757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933B462-9BC1-4EA2-B0F8-92652F7F3AB1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rot="5400000">
            <a:off x="5861914" y="548629"/>
            <a:ext cx="1072276" cy="8032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4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1DA20A-FE33-49E3-AEC3-A2FC87C67AB2}"/>
              </a:ext>
            </a:extLst>
          </p:cNvPr>
          <p:cNvSpPr/>
          <p:nvPr/>
        </p:nvSpPr>
        <p:spPr>
          <a:xfrm>
            <a:off x="1118822" y="3269565"/>
            <a:ext cx="3960936" cy="751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Gale–Shapley Matching Algorithm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3BEF5A8-09C5-466C-BA3A-6C1FCB6F12F4}"/>
              </a:ext>
            </a:extLst>
          </p:cNvPr>
          <p:cNvCxnSpPr>
            <a:cxnSpLocks/>
            <a:stCxn id="76" idx="2"/>
            <a:endCxn id="7" idx="0"/>
          </p:cNvCxnSpPr>
          <p:nvPr/>
        </p:nvCxnSpPr>
        <p:spPr>
          <a:xfrm rot="5400000">
            <a:off x="5055313" y="-540695"/>
            <a:ext cx="1854238" cy="5766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A894BC-BA9E-4A87-B3B1-DAAA395B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00126"/>
              </p:ext>
            </p:extLst>
          </p:nvPr>
        </p:nvGraphicFramePr>
        <p:xfrm>
          <a:off x="6096000" y="2903756"/>
          <a:ext cx="1815066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15066">
                  <a:extLst>
                    <a:ext uri="{9D8B030D-6E8A-4147-A177-3AD203B41FA5}">
                      <a16:colId xmlns:a16="http://schemas.microsoft.com/office/drawing/2014/main" val="19063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cand1 &lt;-&gt; 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cand2 &lt;-&gt;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 &lt;-&gt; 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2476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820A2E-96EA-4602-B1D9-29853A44F338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079758" y="3645436"/>
            <a:ext cx="1016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7E7E9D-D194-4A16-AC6C-2A65D173F709}"/>
              </a:ext>
            </a:extLst>
          </p:cNvPr>
          <p:cNvCxnSpPr>
            <a:cxnSpLocks/>
            <a:stCxn id="75" idx="2"/>
            <a:endCxn id="7" idx="0"/>
          </p:cNvCxnSpPr>
          <p:nvPr/>
        </p:nvCxnSpPr>
        <p:spPr>
          <a:xfrm flipH="1">
            <a:off x="3099290" y="1415327"/>
            <a:ext cx="1" cy="185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F7263EC-A408-4278-B842-276A466EA55A}"/>
              </a:ext>
            </a:extLst>
          </p:cNvPr>
          <p:cNvSpPr/>
          <p:nvPr/>
        </p:nvSpPr>
        <p:spPr>
          <a:xfrm>
            <a:off x="8865574" y="3277183"/>
            <a:ext cx="3097826" cy="751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Matches from the Original Preference Dataset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42D42E-6533-4ABE-A661-3F72CAD14F2D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7911066" y="3645436"/>
            <a:ext cx="954508" cy="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2D2DFED-6BBA-4BA2-9696-C3CBB5BA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70043"/>
              </p:ext>
            </p:extLst>
          </p:nvPr>
        </p:nvGraphicFramePr>
        <p:xfrm>
          <a:off x="946274" y="318047"/>
          <a:ext cx="4306035" cy="10972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DDE27F9-53CA-44A3-8ED8-DED55B7EE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11366"/>
              </p:ext>
            </p:extLst>
          </p:nvPr>
        </p:nvGraphicFramePr>
        <p:xfrm>
          <a:off x="6712556" y="318047"/>
          <a:ext cx="4306035" cy="10972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F3D8C24-0D6B-4AB5-82C5-0AC6128D6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93107"/>
              </p:ext>
            </p:extLst>
          </p:nvPr>
        </p:nvGraphicFramePr>
        <p:xfrm>
          <a:off x="1118822" y="5085750"/>
          <a:ext cx="2870690" cy="10972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1F3A4A3-A66F-41DA-B03B-561BF95C0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0470"/>
              </p:ext>
            </p:extLst>
          </p:nvPr>
        </p:nvGraphicFramePr>
        <p:xfrm>
          <a:off x="5079758" y="5084907"/>
          <a:ext cx="2870690" cy="10972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63DEAEE-4B5C-4343-BC83-915FCD7C14B9}"/>
              </a:ext>
            </a:extLst>
          </p:cNvPr>
          <p:cNvCxnSpPr>
            <a:cxnSpLocks/>
            <a:stCxn id="52" idx="2"/>
            <a:endCxn id="25" idx="0"/>
          </p:cNvCxnSpPr>
          <p:nvPr/>
        </p:nvCxnSpPr>
        <p:spPr>
          <a:xfrm rot="5400000">
            <a:off x="7936805" y="2607224"/>
            <a:ext cx="1055981" cy="3899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601E1BB-EDF5-459D-A5B4-DDA1B82D94F8}"/>
              </a:ext>
            </a:extLst>
          </p:cNvPr>
          <p:cNvCxnSpPr>
            <a:cxnSpLocks/>
            <a:stCxn id="52" idx="2"/>
            <a:endCxn id="24" idx="0"/>
          </p:cNvCxnSpPr>
          <p:nvPr/>
        </p:nvCxnSpPr>
        <p:spPr>
          <a:xfrm rot="5400000">
            <a:off x="5955915" y="627178"/>
            <a:ext cx="1056824" cy="7860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1DA20A-FE33-49E3-AEC3-A2FC87C67AB2}"/>
              </a:ext>
            </a:extLst>
          </p:cNvPr>
          <p:cNvSpPr/>
          <p:nvPr/>
        </p:nvSpPr>
        <p:spPr>
          <a:xfrm>
            <a:off x="1118822" y="3269565"/>
            <a:ext cx="3960936" cy="751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Gale–Shapley Matching Algorithm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3BEF5A8-09C5-466C-BA3A-6C1FCB6F12F4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rot="5400000">
            <a:off x="4313996" y="199778"/>
            <a:ext cx="1855082" cy="4284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A894BC-BA9E-4A87-B3B1-DAAA395B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0648"/>
              </p:ext>
            </p:extLst>
          </p:nvPr>
        </p:nvGraphicFramePr>
        <p:xfrm>
          <a:off x="6096000" y="2903756"/>
          <a:ext cx="1815066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15066">
                  <a:extLst>
                    <a:ext uri="{9D8B030D-6E8A-4147-A177-3AD203B41FA5}">
                      <a16:colId xmlns:a16="http://schemas.microsoft.com/office/drawing/2014/main" val="19063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cand1 &lt;-&gt; 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cand2 &lt;-&gt; 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2476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820A2E-96EA-4602-B1D9-29853A44F338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079758" y="3645436"/>
            <a:ext cx="1016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7E7E9D-D194-4A16-AC6C-2A65D173F709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3099289" y="1431622"/>
            <a:ext cx="1" cy="183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F7263EC-A408-4278-B842-276A466EA55A}"/>
              </a:ext>
            </a:extLst>
          </p:cNvPr>
          <p:cNvSpPr/>
          <p:nvPr/>
        </p:nvSpPr>
        <p:spPr>
          <a:xfrm>
            <a:off x="8690967" y="2071701"/>
            <a:ext cx="3097826" cy="751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Matches from the Original Preference Dataset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761A25-4418-442E-AB5D-BF046D7C8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40298"/>
              </p:ext>
            </p:extLst>
          </p:nvPr>
        </p:nvGraphicFramePr>
        <p:xfrm>
          <a:off x="1663944" y="334342"/>
          <a:ext cx="2870690" cy="10972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B77B604-6131-444E-B82B-0E6658448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34081"/>
              </p:ext>
            </p:extLst>
          </p:nvPr>
        </p:nvGraphicFramePr>
        <p:xfrm>
          <a:off x="5948438" y="317203"/>
          <a:ext cx="2870690" cy="10972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5345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7FFE60-D9E1-4307-9D0E-A97F7B947BB9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10239880" y="2823444"/>
            <a:ext cx="1" cy="50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12DDF36-42FC-470D-8FA6-563A69433ED9}"/>
              </a:ext>
            </a:extLst>
          </p:cNvPr>
          <p:cNvSpPr/>
          <p:nvPr/>
        </p:nvSpPr>
        <p:spPr>
          <a:xfrm>
            <a:off x="8575025" y="3329026"/>
            <a:ext cx="3329712" cy="751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DAA Terminates due to Preference Datasets being Empty.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2BBE85B-F066-4213-94C8-53753175C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52092"/>
              </p:ext>
            </p:extLst>
          </p:nvPr>
        </p:nvGraphicFramePr>
        <p:xfrm>
          <a:off x="457200" y="5060618"/>
          <a:ext cx="4622556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55639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977C13-4A3E-481E-8204-E8BC16132F0A}"/>
              </a:ext>
            </a:extLst>
          </p:cNvPr>
          <p:cNvCxnSpPr>
            <a:cxnSpLocks/>
            <a:stCxn id="52" idx="1"/>
            <a:endCxn id="16" idx="3"/>
          </p:cNvCxnSpPr>
          <p:nvPr/>
        </p:nvCxnSpPr>
        <p:spPr>
          <a:xfrm rot="10800000" flipV="1">
            <a:off x="7911067" y="2447572"/>
            <a:ext cx="779901" cy="1197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FDE6E5D-A9CD-4B6A-893C-F5AB07B09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6521"/>
              </p:ext>
            </p:extLst>
          </p:nvPr>
        </p:nvGraphicFramePr>
        <p:xfrm>
          <a:off x="6048877" y="5060618"/>
          <a:ext cx="4622556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55639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1924C5D-C2AD-42A9-912D-BDAE7B431CD4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 rot="5400000">
            <a:off x="6014256" y="834992"/>
            <a:ext cx="979849" cy="7471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B6B8779-B7A3-4781-920D-7F32EAB7842C}"/>
              </a:ext>
            </a:extLst>
          </p:cNvPr>
          <p:cNvCxnSpPr>
            <a:cxnSpLocks/>
            <a:stCxn id="22" idx="2"/>
            <a:endCxn id="48" idx="0"/>
          </p:cNvCxnSpPr>
          <p:nvPr/>
        </p:nvCxnSpPr>
        <p:spPr>
          <a:xfrm rot="5400000">
            <a:off x="8810094" y="3630830"/>
            <a:ext cx="979849" cy="18797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4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FB45-197A-4F5D-955B-5E40578F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LMF (NNMF) on Preference Datasets Figures</a:t>
            </a:r>
          </a:p>
        </p:txBody>
      </p:sp>
    </p:spTree>
    <p:extLst>
      <p:ext uri="{BB962C8B-B14F-4D97-AF65-F5344CB8AC3E}">
        <p14:creationId xmlns:p14="http://schemas.microsoft.com/office/powerpoint/2010/main" val="372153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212046-8C31-491E-9024-DFB9D82DD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4397"/>
              </p:ext>
            </p:extLst>
          </p:nvPr>
        </p:nvGraphicFramePr>
        <p:xfrm>
          <a:off x="123092" y="179459"/>
          <a:ext cx="5820506" cy="24688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53086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2784288734"/>
                    </a:ext>
                  </a:extLst>
                </a:gridCol>
              </a:tblGrid>
              <a:tr h="32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87315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1065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21DA20A-FE33-49E3-AEC3-A2FC87C67AB2}"/>
              </a:ext>
            </a:extLst>
          </p:cNvPr>
          <p:cNvSpPr/>
          <p:nvPr/>
        </p:nvSpPr>
        <p:spPr>
          <a:xfrm>
            <a:off x="6904158" y="179459"/>
            <a:ext cx="4138979" cy="751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Non-Negative Matrix Factorization (LMF)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027F5B9-8EF1-46C8-886F-4BC94ACBDFAA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5943598" y="555331"/>
            <a:ext cx="960560" cy="858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15BD09-D6B3-4FF3-90EA-849D78FE174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973647" y="931202"/>
            <a:ext cx="1" cy="68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C2AE34A-F755-4A91-8ED2-C6F474E25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95142"/>
              </p:ext>
            </p:extLst>
          </p:nvPr>
        </p:nvGraphicFramePr>
        <p:xfrm>
          <a:off x="6063394" y="1615536"/>
          <a:ext cx="5820506" cy="24688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53086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2784288734"/>
                    </a:ext>
                  </a:extLst>
                </a:gridCol>
              </a:tblGrid>
              <a:tr h="32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87315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1065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E5043C3-F012-4E63-AD4B-AEEBABA42543}"/>
              </a:ext>
            </a:extLst>
          </p:cNvPr>
          <p:cNvSpPr/>
          <p:nvPr/>
        </p:nvSpPr>
        <p:spPr>
          <a:xfrm>
            <a:off x="6904157" y="4866592"/>
            <a:ext cx="4138979" cy="751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Re-Scale the Preferences to Integers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42D53A-00FC-4802-8147-F304DA3EE77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8973647" y="4084416"/>
            <a:ext cx="0" cy="78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7C208C-906D-4225-AC68-7069FE92FF62}"/>
              </a:ext>
            </a:extLst>
          </p:cNvPr>
          <p:cNvCxnSpPr>
            <a:cxnSpLocks/>
            <a:stCxn id="31" idx="1"/>
            <a:endCxn id="40" idx="3"/>
          </p:cNvCxnSpPr>
          <p:nvPr/>
        </p:nvCxnSpPr>
        <p:spPr>
          <a:xfrm flipH="1" flipV="1">
            <a:off x="5943598" y="5242463"/>
            <a:ext cx="960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D7F8F02-D0C7-4575-B4B7-0DDA27300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80292"/>
              </p:ext>
            </p:extLst>
          </p:nvPr>
        </p:nvGraphicFramePr>
        <p:xfrm>
          <a:off x="123092" y="4008023"/>
          <a:ext cx="5820506" cy="24688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53086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2784288734"/>
                    </a:ext>
                  </a:extLst>
                </a:gridCol>
              </a:tblGrid>
              <a:tr h="32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87315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1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6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8CADEF-9382-4145-89D7-AFD571E55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41133"/>
              </p:ext>
            </p:extLst>
          </p:nvPr>
        </p:nvGraphicFramePr>
        <p:xfrm>
          <a:off x="2902387" y="218076"/>
          <a:ext cx="5820506" cy="24688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53086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  <a:gridCol w="1216855">
                  <a:extLst>
                    <a:ext uri="{9D8B030D-6E8A-4147-A177-3AD203B41FA5}">
                      <a16:colId xmlns:a16="http://schemas.microsoft.com/office/drawing/2014/main" val="2784288734"/>
                    </a:ext>
                  </a:extLst>
                </a:gridCol>
              </a:tblGrid>
              <a:tr h="32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87315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106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94C0731-5DDD-4D5B-9712-8147FF9D1159}"/>
              </a:ext>
            </a:extLst>
          </p:cNvPr>
          <p:cNvSpPr/>
          <p:nvPr/>
        </p:nvSpPr>
        <p:spPr>
          <a:xfrm>
            <a:off x="4020300" y="3056021"/>
            <a:ext cx="3584679" cy="962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Preferences into a Descending List of Preferences. (Sparse to Dense Format)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B44F13-543E-49D1-B3E3-84386F8B3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56972"/>
              </p:ext>
            </p:extLst>
          </p:nvPr>
        </p:nvGraphicFramePr>
        <p:xfrm>
          <a:off x="2503955" y="4329098"/>
          <a:ext cx="6617370" cy="21945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83570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383450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383450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383450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  <a:gridCol w="1383450">
                  <a:extLst>
                    <a:ext uri="{9D8B030D-6E8A-4147-A177-3AD203B41FA5}">
                      <a16:colId xmlns:a16="http://schemas.microsoft.com/office/drawing/2014/main" val="2784288734"/>
                    </a:ext>
                  </a:extLst>
                </a:gridCol>
              </a:tblGrid>
              <a:tr h="32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87315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10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37E2CD-5401-4799-A369-241C9350ADF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12640" y="2686956"/>
            <a:ext cx="0" cy="36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71C006-CAC5-4292-A9F0-02EAB1E5C62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12640" y="4018547"/>
            <a:ext cx="0" cy="31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23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2281-2A6D-4B98-9675-CDE34467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30" y="745236"/>
            <a:ext cx="11085940" cy="5367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DAA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numberOfMatches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= 5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The maximum number of matches to find.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 // A counter for the current number of matches.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allMatches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A List to store all matches.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preference datasets are not empty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numberOfMatches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stableMatching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append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allMatches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every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original preference datasets.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allMatches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57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5CB7-E863-4168-AE96-C5EA66E8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DAA Example</a:t>
            </a:r>
          </a:p>
        </p:txBody>
      </p:sp>
    </p:spTree>
    <p:extLst>
      <p:ext uri="{BB962C8B-B14F-4D97-AF65-F5344CB8AC3E}">
        <p14:creationId xmlns:p14="http://schemas.microsoft.com/office/powerpoint/2010/main" val="205518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2669-D150-46D6-964B-1EF62025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err="1"/>
              <a:t>Input/Output</a:t>
            </a:r>
            <a:r>
              <a:rPr lang="en-US" dirty="0"/>
              <a:t> DAA Figures</a:t>
            </a:r>
          </a:p>
        </p:txBody>
      </p:sp>
    </p:spTree>
    <p:extLst>
      <p:ext uri="{BB962C8B-B14F-4D97-AF65-F5344CB8AC3E}">
        <p14:creationId xmlns:p14="http://schemas.microsoft.com/office/powerpoint/2010/main" val="253754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F96F51-0A44-4517-BD08-801E5F626732}"/>
              </a:ext>
            </a:extLst>
          </p:cNvPr>
          <p:cNvSpPr/>
          <p:nvPr/>
        </p:nvSpPr>
        <p:spPr>
          <a:xfrm>
            <a:off x="3590801" y="2836984"/>
            <a:ext cx="4055451" cy="751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Deferred Acceptance Algorithm (DAA)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CE4254-B5EC-4138-96E3-CFAED2EC4BD3}"/>
              </a:ext>
            </a:extLst>
          </p:cNvPr>
          <p:cNvSpPr/>
          <p:nvPr/>
        </p:nvSpPr>
        <p:spPr>
          <a:xfrm>
            <a:off x="1984098" y="1453833"/>
            <a:ext cx="3213405" cy="52534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Candidate Preferences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3AD2EC7-A1F6-470F-B325-6C189893AB3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16200000" flipH="1">
            <a:off x="4175759" y="1394215"/>
            <a:ext cx="857811" cy="202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6E11122-5F4F-44F6-8BAC-F464301AD627}"/>
              </a:ext>
            </a:extLst>
          </p:cNvPr>
          <p:cNvCxnSpPr>
            <a:cxnSpLocks/>
            <a:stCxn id="57" idx="2"/>
            <a:endCxn id="7" idx="0"/>
          </p:cNvCxnSpPr>
          <p:nvPr/>
        </p:nvCxnSpPr>
        <p:spPr>
          <a:xfrm rot="5400000">
            <a:off x="6203485" y="1394216"/>
            <a:ext cx="857811" cy="2027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AFB6CF-EB10-4B95-A467-0D435E41AFDE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5400000">
            <a:off x="5271871" y="3935383"/>
            <a:ext cx="6933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961D6-90F1-44B9-9859-9258CA0C597E}"/>
              </a:ext>
            </a:extLst>
          </p:cNvPr>
          <p:cNvSpPr/>
          <p:nvPr/>
        </p:nvSpPr>
        <p:spPr>
          <a:xfrm>
            <a:off x="3873985" y="4282040"/>
            <a:ext cx="3489081" cy="86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Candidate – Employer Matches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Medium vacancy rates.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High displacement.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5714F74-1978-472B-906A-F5ADECC200D7}"/>
              </a:ext>
            </a:extLst>
          </p:cNvPr>
          <p:cNvSpPr/>
          <p:nvPr/>
        </p:nvSpPr>
        <p:spPr>
          <a:xfrm>
            <a:off x="6039549" y="1453833"/>
            <a:ext cx="3213405" cy="52534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Employer Preferences</a:t>
            </a:r>
          </a:p>
        </p:txBody>
      </p:sp>
    </p:spTree>
    <p:extLst>
      <p:ext uri="{BB962C8B-B14F-4D97-AF65-F5344CB8AC3E}">
        <p14:creationId xmlns:p14="http://schemas.microsoft.com/office/powerpoint/2010/main" val="271309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F96F51-0A44-4517-BD08-801E5F626732}"/>
              </a:ext>
            </a:extLst>
          </p:cNvPr>
          <p:cNvSpPr/>
          <p:nvPr/>
        </p:nvSpPr>
        <p:spPr>
          <a:xfrm>
            <a:off x="3644408" y="4149423"/>
            <a:ext cx="3960936" cy="751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Deferred Acceptance Algorithm (DAA)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CE4254-B5EC-4138-96E3-CFAED2EC4BD3}"/>
              </a:ext>
            </a:extLst>
          </p:cNvPr>
          <p:cNvSpPr/>
          <p:nvPr/>
        </p:nvSpPr>
        <p:spPr>
          <a:xfrm>
            <a:off x="2037706" y="484124"/>
            <a:ext cx="3213405" cy="52534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Candidate Preferences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3AD2EC7-A1F6-470F-B325-6C189893AB34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rot="16200000" flipH="1">
            <a:off x="4221244" y="432628"/>
            <a:ext cx="826797" cy="1980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6E11122-5F4F-44F6-8BAC-F464301AD627}"/>
              </a:ext>
            </a:extLst>
          </p:cNvPr>
          <p:cNvCxnSpPr>
            <a:cxnSpLocks/>
            <a:stCxn id="57" idx="2"/>
            <a:endCxn id="19" idx="0"/>
          </p:cNvCxnSpPr>
          <p:nvPr/>
        </p:nvCxnSpPr>
        <p:spPr>
          <a:xfrm rot="5400000">
            <a:off x="6201713" y="432628"/>
            <a:ext cx="826797" cy="1980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961D6-90F1-44B9-9859-9258CA0C597E}"/>
              </a:ext>
            </a:extLst>
          </p:cNvPr>
          <p:cNvSpPr/>
          <p:nvPr/>
        </p:nvSpPr>
        <p:spPr>
          <a:xfrm>
            <a:off x="3873987" y="5416248"/>
            <a:ext cx="3489081" cy="86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</a:rPr>
              <a:t>Candidate – Employer Matches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Medium vacancy rates.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High displacement.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0703-C342-4998-8106-324F0838A4D2}"/>
              </a:ext>
            </a:extLst>
          </p:cNvPr>
          <p:cNvSpPr/>
          <p:nvPr/>
        </p:nvSpPr>
        <p:spPr>
          <a:xfrm>
            <a:off x="3644408" y="1836261"/>
            <a:ext cx="3960936" cy="604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Non-Negative Matrix Factorization (LMF)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B2B53FD-9CC0-4285-9A10-062991B43DDB}"/>
              </a:ext>
            </a:extLst>
          </p:cNvPr>
          <p:cNvSpPr/>
          <p:nvPr/>
        </p:nvSpPr>
        <p:spPr>
          <a:xfrm>
            <a:off x="2103647" y="2955813"/>
            <a:ext cx="3081522" cy="52534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LMF’d</a:t>
            </a:r>
            <a:r>
              <a:rPr lang="en-US" dirty="0">
                <a:solidFill>
                  <a:schemeClr val="tx1"/>
                </a:solidFill>
              </a:rPr>
              <a:t> Candidate Preferences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5714F74-1978-472B-906A-F5ADECC200D7}"/>
              </a:ext>
            </a:extLst>
          </p:cNvPr>
          <p:cNvSpPr/>
          <p:nvPr/>
        </p:nvSpPr>
        <p:spPr>
          <a:xfrm>
            <a:off x="5998642" y="484124"/>
            <a:ext cx="3213405" cy="52534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Employer Preferences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AC1FEFA-19A7-4439-9653-D7B0BA98DD1A}"/>
              </a:ext>
            </a:extLst>
          </p:cNvPr>
          <p:cNvSpPr/>
          <p:nvPr/>
        </p:nvSpPr>
        <p:spPr>
          <a:xfrm>
            <a:off x="6064583" y="2955813"/>
            <a:ext cx="3081522" cy="52534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LMF’d</a:t>
            </a:r>
            <a:r>
              <a:rPr lang="en-US" dirty="0">
                <a:solidFill>
                  <a:schemeClr val="tx1"/>
                </a:solidFill>
              </a:rPr>
              <a:t> Employer Preferences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D0BDCA-D9D1-47CC-9D4A-5B0C6B6BAAA5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rot="5400000">
            <a:off x="4377101" y="1708038"/>
            <a:ext cx="515082" cy="1980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051EDBC-F153-41EA-A99F-8B11AD01D388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16200000" flipH="1">
            <a:off x="6357569" y="1708038"/>
            <a:ext cx="515082" cy="1980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6C65A06-CB0D-497D-BFC0-DC57114BF896}"/>
              </a:ext>
            </a:extLst>
          </p:cNvPr>
          <p:cNvCxnSpPr>
            <a:cxnSpLocks/>
            <a:stCxn id="54" idx="2"/>
            <a:endCxn id="7" idx="0"/>
          </p:cNvCxnSpPr>
          <p:nvPr/>
        </p:nvCxnSpPr>
        <p:spPr>
          <a:xfrm rot="16200000" flipH="1">
            <a:off x="4300507" y="2825054"/>
            <a:ext cx="668270" cy="1980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330745C-4C49-4B3D-AAE6-FF8FD00A9EE8}"/>
              </a:ext>
            </a:extLst>
          </p:cNvPr>
          <p:cNvCxnSpPr>
            <a:cxnSpLocks/>
            <a:stCxn id="63" idx="2"/>
            <a:endCxn id="7" idx="0"/>
          </p:cNvCxnSpPr>
          <p:nvPr/>
        </p:nvCxnSpPr>
        <p:spPr>
          <a:xfrm rot="5400000">
            <a:off x="6280975" y="2825054"/>
            <a:ext cx="668270" cy="1980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72BC31-DA03-4DAD-886D-E2F9ABD0936F}"/>
              </a:ext>
            </a:extLst>
          </p:cNvPr>
          <p:cNvCxnSpPr>
            <a:stCxn id="7" idx="2"/>
            <a:endCxn id="26" idx="0"/>
          </p:cNvCxnSpPr>
          <p:nvPr/>
        </p:nvCxnSpPr>
        <p:spPr>
          <a:xfrm flipH="1">
            <a:off x="5618528" y="4901166"/>
            <a:ext cx="6348" cy="5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28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F96F51-0A44-4517-BD08-801E5F626732}"/>
              </a:ext>
            </a:extLst>
          </p:cNvPr>
          <p:cNvSpPr/>
          <p:nvPr/>
        </p:nvSpPr>
        <p:spPr>
          <a:xfrm>
            <a:off x="3644408" y="4149423"/>
            <a:ext cx="3960936" cy="751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Deferred Acceptance Algorithm (DAA)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CE4254-B5EC-4138-96E3-CFAED2EC4BD3}"/>
              </a:ext>
            </a:extLst>
          </p:cNvPr>
          <p:cNvSpPr/>
          <p:nvPr/>
        </p:nvSpPr>
        <p:spPr>
          <a:xfrm>
            <a:off x="2037706" y="484124"/>
            <a:ext cx="3213405" cy="52534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Candidate Preferences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3AD2EC7-A1F6-470F-B325-6C189893AB34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rot="16200000" flipH="1">
            <a:off x="4221244" y="432628"/>
            <a:ext cx="826797" cy="1980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6E11122-5F4F-44F6-8BAC-F464301AD627}"/>
              </a:ext>
            </a:extLst>
          </p:cNvPr>
          <p:cNvCxnSpPr>
            <a:cxnSpLocks/>
            <a:stCxn id="57" idx="2"/>
            <a:endCxn id="19" idx="0"/>
          </p:cNvCxnSpPr>
          <p:nvPr/>
        </p:nvCxnSpPr>
        <p:spPr>
          <a:xfrm rot="5400000">
            <a:off x="6201713" y="432628"/>
            <a:ext cx="826797" cy="1980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961D6-90F1-44B9-9859-9258CA0C597E}"/>
              </a:ext>
            </a:extLst>
          </p:cNvPr>
          <p:cNvSpPr/>
          <p:nvPr/>
        </p:nvSpPr>
        <p:spPr>
          <a:xfrm>
            <a:off x="3873987" y="5416248"/>
            <a:ext cx="3489081" cy="86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</a:rPr>
              <a:t>Candidate – Employer Matches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Medium vacancy rates.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High displacement.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0703-C342-4998-8106-324F0838A4D2}"/>
              </a:ext>
            </a:extLst>
          </p:cNvPr>
          <p:cNvSpPr/>
          <p:nvPr/>
        </p:nvSpPr>
        <p:spPr>
          <a:xfrm>
            <a:off x="3644408" y="1836261"/>
            <a:ext cx="3960936" cy="604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Non-Negative Matrix Factorization (LMF)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B2B53FD-9CC0-4285-9A10-062991B43DDB}"/>
              </a:ext>
            </a:extLst>
          </p:cNvPr>
          <p:cNvSpPr/>
          <p:nvPr/>
        </p:nvSpPr>
        <p:spPr>
          <a:xfrm>
            <a:off x="2103647" y="2955813"/>
            <a:ext cx="3081522" cy="52534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LMF’d</a:t>
            </a:r>
            <a:r>
              <a:rPr lang="en-US" dirty="0">
                <a:solidFill>
                  <a:schemeClr val="tx1"/>
                </a:solidFill>
              </a:rPr>
              <a:t> Candidate Preferences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5714F74-1978-472B-906A-F5ADECC200D7}"/>
              </a:ext>
            </a:extLst>
          </p:cNvPr>
          <p:cNvSpPr/>
          <p:nvPr/>
        </p:nvSpPr>
        <p:spPr>
          <a:xfrm>
            <a:off x="5998642" y="484124"/>
            <a:ext cx="3213405" cy="52534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Employer Preferences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AC1FEFA-19A7-4439-9653-D7B0BA98DD1A}"/>
              </a:ext>
            </a:extLst>
          </p:cNvPr>
          <p:cNvSpPr/>
          <p:nvPr/>
        </p:nvSpPr>
        <p:spPr>
          <a:xfrm>
            <a:off x="6064583" y="2955813"/>
            <a:ext cx="3081522" cy="52534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LMF’d</a:t>
            </a:r>
            <a:r>
              <a:rPr lang="en-US" dirty="0">
                <a:solidFill>
                  <a:schemeClr val="tx1"/>
                </a:solidFill>
              </a:rPr>
              <a:t> Employer Preferences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D0BDCA-D9D1-47CC-9D4A-5B0C6B6BAAA5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rot="5400000">
            <a:off x="4377101" y="1708038"/>
            <a:ext cx="515082" cy="1980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051EDBC-F153-41EA-A99F-8B11AD01D388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16200000" flipH="1">
            <a:off x="6357569" y="1708038"/>
            <a:ext cx="515082" cy="1980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6C65A06-CB0D-497D-BFC0-DC57114BF896}"/>
              </a:ext>
            </a:extLst>
          </p:cNvPr>
          <p:cNvCxnSpPr>
            <a:cxnSpLocks/>
            <a:stCxn id="54" idx="2"/>
            <a:endCxn id="7" idx="0"/>
          </p:cNvCxnSpPr>
          <p:nvPr/>
        </p:nvCxnSpPr>
        <p:spPr>
          <a:xfrm rot="16200000" flipH="1">
            <a:off x="4300507" y="2825054"/>
            <a:ext cx="668270" cy="1980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330745C-4C49-4B3D-AAE6-FF8FD00A9EE8}"/>
              </a:ext>
            </a:extLst>
          </p:cNvPr>
          <p:cNvCxnSpPr>
            <a:cxnSpLocks/>
            <a:stCxn id="63" idx="2"/>
            <a:endCxn id="7" idx="0"/>
          </p:cNvCxnSpPr>
          <p:nvPr/>
        </p:nvCxnSpPr>
        <p:spPr>
          <a:xfrm rot="5400000">
            <a:off x="6280975" y="2825054"/>
            <a:ext cx="668270" cy="1980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D29F6C1-DA88-4F4A-AAA8-A3599A219F6F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H="1" flipV="1">
            <a:off x="2037706" y="746793"/>
            <a:ext cx="1606702" cy="3778501"/>
          </a:xfrm>
          <a:prstGeom prst="bentConnector3">
            <a:avLst>
              <a:gd name="adj1" fmla="val -14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DE6210-B8F3-4516-9B83-7F2D6E26D566}"/>
              </a:ext>
            </a:extLst>
          </p:cNvPr>
          <p:cNvCxnSpPr>
            <a:cxnSpLocks/>
            <a:stCxn id="57" idx="3"/>
            <a:endCxn id="7" idx="3"/>
          </p:cNvCxnSpPr>
          <p:nvPr/>
        </p:nvCxnSpPr>
        <p:spPr>
          <a:xfrm flipH="1">
            <a:off x="7605344" y="746794"/>
            <a:ext cx="1606703" cy="3778501"/>
          </a:xfrm>
          <a:prstGeom prst="bentConnector3">
            <a:avLst>
              <a:gd name="adj1" fmla="val -14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70921E-7559-44F0-ADAB-DE11017EE7B6}"/>
              </a:ext>
            </a:extLst>
          </p:cNvPr>
          <p:cNvCxnSpPr>
            <a:stCxn id="7" idx="2"/>
            <a:endCxn id="26" idx="0"/>
          </p:cNvCxnSpPr>
          <p:nvPr/>
        </p:nvCxnSpPr>
        <p:spPr>
          <a:xfrm flipH="1">
            <a:off x="5618528" y="4901166"/>
            <a:ext cx="6348" cy="5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3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6864-E530-492F-BB49-6B3CE34E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(Sparse to Dense) Figure</a:t>
            </a:r>
          </a:p>
        </p:txBody>
      </p:sp>
    </p:spTree>
    <p:extLst>
      <p:ext uri="{BB962C8B-B14F-4D97-AF65-F5344CB8AC3E}">
        <p14:creationId xmlns:p14="http://schemas.microsoft.com/office/powerpoint/2010/main" val="5615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B74174-A7BC-4624-897F-C901499F0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19029"/>
              </p:ext>
            </p:extLst>
          </p:nvPr>
        </p:nvGraphicFramePr>
        <p:xfrm>
          <a:off x="284285" y="4465661"/>
          <a:ext cx="5565532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391383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F4C93A-DF28-4511-B02F-B6F61D19F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32366"/>
              </p:ext>
            </p:extLst>
          </p:nvPr>
        </p:nvGraphicFramePr>
        <p:xfrm>
          <a:off x="284285" y="407377"/>
          <a:ext cx="5565532" cy="17373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391383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of 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of 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028793-C35D-4B5A-8D69-152A82958C2D}"/>
              </a:ext>
            </a:extLst>
          </p:cNvPr>
          <p:cNvCxnSpPr>
            <a:cxnSpLocks/>
            <a:stCxn id="6" idx="2"/>
            <a:endCxn id="56" idx="0"/>
          </p:cNvCxnSpPr>
          <p:nvPr/>
        </p:nvCxnSpPr>
        <p:spPr>
          <a:xfrm>
            <a:off x="3067051" y="2144737"/>
            <a:ext cx="0" cy="60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452537-DA05-4592-AA46-C0F655B3E2FB}"/>
              </a:ext>
            </a:extLst>
          </p:cNvPr>
          <p:cNvCxnSpPr>
            <a:cxnSpLocks/>
            <a:stCxn id="56" idx="2"/>
            <a:endCxn id="4" idx="0"/>
          </p:cNvCxnSpPr>
          <p:nvPr/>
        </p:nvCxnSpPr>
        <p:spPr>
          <a:xfrm>
            <a:off x="3067051" y="3712410"/>
            <a:ext cx="0" cy="75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31BF5CF-4B43-40F2-B82D-9E6DA788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62123"/>
              </p:ext>
            </p:extLst>
          </p:nvPr>
        </p:nvGraphicFramePr>
        <p:xfrm>
          <a:off x="6342184" y="4465661"/>
          <a:ext cx="5565532" cy="1463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391383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2634997-E42C-4C22-8C0F-4FEB9D5F1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6100"/>
              </p:ext>
            </p:extLst>
          </p:nvPr>
        </p:nvGraphicFramePr>
        <p:xfrm>
          <a:off x="6342184" y="407377"/>
          <a:ext cx="5565532" cy="17373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391383">
                  <a:extLst>
                    <a:ext uri="{9D8B030D-6E8A-4147-A177-3AD203B41FA5}">
                      <a16:colId xmlns:a16="http://schemas.microsoft.com/office/drawing/2014/main" val="3005818874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469448940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1138504958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1956523912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of 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Preference of 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of emp3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0308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890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84471"/>
                  </a:ext>
                </a:extLst>
              </a:tr>
              <a:tr h="339799">
                <a:tc>
                  <a:txBody>
                    <a:bodyPr/>
                    <a:lstStyle/>
                    <a:p>
                      <a:r>
                        <a:rPr lang="en-US" dirty="0"/>
                        <a:t>cand3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049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320BBB-AEB4-4EA7-9510-5A527C45CF25}"/>
              </a:ext>
            </a:extLst>
          </p:cNvPr>
          <p:cNvCxnSpPr>
            <a:cxnSpLocks/>
            <a:stCxn id="19" idx="2"/>
            <a:endCxn id="61" idx="0"/>
          </p:cNvCxnSpPr>
          <p:nvPr/>
        </p:nvCxnSpPr>
        <p:spPr>
          <a:xfrm>
            <a:off x="9124950" y="2144737"/>
            <a:ext cx="0" cy="60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4F7447-3E68-4A89-A865-634524BCFE52}"/>
              </a:ext>
            </a:extLst>
          </p:cNvPr>
          <p:cNvCxnSpPr>
            <a:cxnSpLocks/>
            <a:stCxn id="61" idx="2"/>
            <a:endCxn id="18" idx="0"/>
          </p:cNvCxnSpPr>
          <p:nvPr/>
        </p:nvCxnSpPr>
        <p:spPr>
          <a:xfrm>
            <a:off x="9124950" y="3712410"/>
            <a:ext cx="0" cy="75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E00495A-3F46-4D1F-9E9B-CCBDCC44ACB6}"/>
              </a:ext>
            </a:extLst>
          </p:cNvPr>
          <p:cNvSpPr/>
          <p:nvPr/>
        </p:nvSpPr>
        <p:spPr>
          <a:xfrm>
            <a:off x="1274711" y="2749884"/>
            <a:ext cx="3584679" cy="962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Preferences into a Descending List of Preferences. (Sparse to Dense Format)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12E391-5188-46BE-9F6F-AE9A8DFC2BD2}"/>
              </a:ext>
            </a:extLst>
          </p:cNvPr>
          <p:cNvSpPr/>
          <p:nvPr/>
        </p:nvSpPr>
        <p:spPr>
          <a:xfrm>
            <a:off x="7332610" y="2749884"/>
            <a:ext cx="3584679" cy="962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Preferences into a Descending List of Preferences. (Sparse to Dense Format)</a:t>
            </a:r>
          </a:p>
        </p:txBody>
      </p:sp>
    </p:spTree>
    <p:extLst>
      <p:ext uri="{BB962C8B-B14F-4D97-AF65-F5344CB8AC3E}">
        <p14:creationId xmlns:p14="http://schemas.microsoft.com/office/powerpoint/2010/main" val="121035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6864-E530-492F-BB49-6B3CE34E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DAA Example Figures</a:t>
            </a:r>
          </a:p>
        </p:txBody>
      </p:sp>
    </p:spTree>
    <p:extLst>
      <p:ext uri="{BB962C8B-B14F-4D97-AF65-F5344CB8AC3E}">
        <p14:creationId xmlns:p14="http://schemas.microsoft.com/office/powerpoint/2010/main" val="376528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1089</Words>
  <Application>Microsoft Office PowerPoint</Application>
  <PresentationFormat>Widescreen</PresentationFormat>
  <Paragraphs>556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General Input/Output DAA Figures</vt:lpstr>
      <vt:lpstr>PowerPoint Presentation</vt:lpstr>
      <vt:lpstr>PowerPoint Presentation</vt:lpstr>
      <vt:lpstr>PowerPoint Presentation</vt:lpstr>
      <vt:lpstr>Data Prep (Sparse to Dense) Figure</vt:lpstr>
      <vt:lpstr>PowerPoint Presentation</vt:lpstr>
      <vt:lpstr>DAA Example Figures</vt:lpstr>
      <vt:lpstr>PowerPoint Presentation</vt:lpstr>
      <vt:lpstr>PowerPoint Presentation</vt:lpstr>
      <vt:lpstr>PowerPoint Presentation</vt:lpstr>
      <vt:lpstr>DAA Failure Example Figures</vt:lpstr>
      <vt:lpstr>PowerPoint Presentation</vt:lpstr>
      <vt:lpstr>PowerPoint Presentation</vt:lpstr>
      <vt:lpstr>PowerPoint Presentation</vt:lpstr>
      <vt:lpstr>LMF (NNMF) on Preference Datasets Figures</vt:lpstr>
      <vt:lpstr>PowerPoint Presentation</vt:lpstr>
      <vt:lpstr>PowerPoint Presentation</vt:lpstr>
      <vt:lpstr>Mixed DAA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Saini</dc:creator>
  <cp:lastModifiedBy>Amar Saini</cp:lastModifiedBy>
  <cp:revision>86</cp:revision>
  <dcterms:created xsi:type="dcterms:W3CDTF">2018-08-12T22:22:15Z</dcterms:created>
  <dcterms:modified xsi:type="dcterms:W3CDTF">2018-08-15T16:39:31Z</dcterms:modified>
</cp:coreProperties>
</file>