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1" r:id="rId3"/>
    <p:sldId id="258" r:id="rId4"/>
    <p:sldId id="262" r:id="rId5"/>
    <p:sldId id="263" r:id="rId6"/>
    <p:sldId id="264" r:id="rId7"/>
    <p:sldId id="265"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6/21/2025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6/21/2025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6/21/2025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6/21/2025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6/21/2025</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data.cityofchicago.org/Transportation/Traffic-Crashes-Crashes/85ca-t3if"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E4AB6-6A39-4B2E-921E-DDCFCAE2C202}"/>
              </a:ext>
            </a:extLst>
          </p:cNvPr>
          <p:cNvSpPr>
            <a:spLocks noGrp="1"/>
          </p:cNvSpPr>
          <p:nvPr>
            <p:ph type="ctrTitle"/>
          </p:nvPr>
        </p:nvSpPr>
        <p:spPr>
          <a:xfrm>
            <a:off x="1647825" y="371475"/>
            <a:ext cx="9567068" cy="6486525"/>
          </a:xfrm>
        </p:spPr>
        <p:txBody>
          <a:bodyPr>
            <a:normAutofit fontScale="90000"/>
          </a:bodyPr>
          <a:lstStyle/>
          <a:p>
            <a:r>
              <a:rPr lang="en-US" sz="4000" b="1" dirty="0"/>
              <a:t>Phase 4 Project Submission</a:t>
            </a:r>
            <a:br>
              <a:rPr lang="en-US" sz="4000" dirty="0"/>
            </a:br>
            <a:r>
              <a:rPr lang="en-US" sz="4000" b="1" dirty="0">
                <a:solidFill>
                  <a:srgbClr val="FF0000"/>
                </a:solidFill>
              </a:rPr>
              <a:t>Student names:</a:t>
            </a:r>
            <a:r>
              <a:rPr lang="en-US" sz="4000" dirty="0"/>
              <a:t> </a:t>
            </a:r>
            <a:r>
              <a:rPr lang="en-US" sz="4000" dirty="0">
                <a:latin typeface="Arial" panose="020B0604020202020204" pitchFamily="34" charset="0"/>
                <a:cs typeface="Arial" panose="020B0604020202020204" pitchFamily="34" charset="0"/>
              </a:rPr>
              <a:t>Benson Amara, </a:t>
            </a:r>
            <a:r>
              <a:rPr lang="en-US" sz="4000" dirty="0" err="1">
                <a:latin typeface="Arial" panose="020B0604020202020204" pitchFamily="34" charset="0"/>
                <a:cs typeface="Arial" panose="020B0604020202020204" pitchFamily="34" charset="0"/>
              </a:rPr>
              <a:t>Fransiscar</a:t>
            </a:r>
            <a:r>
              <a:rPr lang="en-US" sz="4000" dirty="0">
                <a:latin typeface="Arial" panose="020B0604020202020204" pitchFamily="34" charset="0"/>
                <a:cs typeface="Arial" panose="020B0604020202020204" pitchFamily="34" charset="0"/>
              </a:rPr>
              <a:t> </a:t>
            </a:r>
            <a:r>
              <a:rPr lang="en-US" sz="4000" dirty="0" err="1">
                <a:latin typeface="Arial" panose="020B0604020202020204" pitchFamily="34" charset="0"/>
                <a:cs typeface="Arial" panose="020B0604020202020204" pitchFamily="34" charset="0"/>
              </a:rPr>
              <a:t>Mutie</a:t>
            </a:r>
            <a:r>
              <a:rPr lang="en-US" sz="4000" dirty="0">
                <a:latin typeface="Arial" panose="020B0604020202020204" pitchFamily="34" charset="0"/>
                <a:cs typeface="Arial" panose="020B0604020202020204" pitchFamily="34" charset="0"/>
              </a:rPr>
              <a:t>, Rahab </a:t>
            </a:r>
            <a:r>
              <a:rPr lang="en-US" sz="4000" dirty="0" err="1">
                <a:latin typeface="Arial" panose="020B0604020202020204" pitchFamily="34" charset="0"/>
                <a:cs typeface="Arial" panose="020B0604020202020204" pitchFamily="34" charset="0"/>
              </a:rPr>
              <a:t>Gachie</a:t>
            </a:r>
            <a:br>
              <a:rPr lang="en-US" sz="4000" dirty="0"/>
            </a:br>
            <a:r>
              <a:rPr lang="en-US" sz="4000" b="1" dirty="0"/>
              <a:t>TM</a:t>
            </a:r>
            <a:r>
              <a:rPr lang="en-US" sz="4000" dirty="0"/>
              <a:t>: </a:t>
            </a:r>
            <a:r>
              <a:rPr lang="en-US" sz="4000" dirty="0">
                <a:latin typeface="Arial" panose="020B0604020202020204" pitchFamily="34" charset="0"/>
                <a:cs typeface="Arial" panose="020B0604020202020204" pitchFamily="34" charset="0"/>
              </a:rPr>
              <a:t>Brian </a:t>
            </a:r>
            <a:r>
              <a:rPr lang="en-US" sz="4000" dirty="0" err="1">
                <a:latin typeface="Arial" panose="020B0604020202020204" pitchFamily="34" charset="0"/>
                <a:cs typeface="Arial" panose="020B0604020202020204" pitchFamily="34" charset="0"/>
              </a:rPr>
              <a:t>Chacha</a:t>
            </a:r>
            <a:br>
              <a:rPr lang="en-US" sz="4000" dirty="0"/>
            </a:br>
            <a:r>
              <a:rPr lang="en-US" sz="4000" dirty="0"/>
              <a:t>Topic: </a:t>
            </a:r>
            <a:r>
              <a:rPr lang="en-US" sz="4000" b="1" dirty="0"/>
              <a:t>Model Interpretability</a:t>
            </a:r>
            <a:br>
              <a:rPr lang="en-US" dirty="0"/>
            </a:br>
            <a:r>
              <a:rPr lang="en-US" sz="2200" b="1" dirty="0"/>
              <a:t>DATASET : Chicago Traffic Crashes (</a:t>
            </a:r>
            <a:r>
              <a:rPr lang="en-US" sz="1400" dirty="0">
                <a:solidFill>
                  <a:srgbClr val="00B0F0"/>
                </a:solidFill>
                <a:hlinkClick r:id="rId2">
                  <a:extLst>
                    <a:ext uri="{A12FA001-AC4F-418D-AE19-62706E023703}">
                      <ahyp:hlinkClr xmlns:ahyp="http://schemas.microsoft.com/office/drawing/2018/hyperlinkcolor" val="tx"/>
                    </a:ext>
                  </a:extLst>
                </a:hlinkClick>
              </a:rPr>
              <a:t>https://data.cityofchicago.org/Transportation/Traffic-Crashes-Crashes/85ca-t3if</a:t>
            </a:r>
            <a:r>
              <a:rPr lang="en-US" sz="1400" dirty="0">
                <a:solidFill>
                  <a:srgbClr val="00B0F0"/>
                </a:solidFill>
              </a:rPr>
              <a:t> ) </a:t>
            </a:r>
            <a:r>
              <a:rPr lang="en-US" sz="2200" b="1" dirty="0">
                <a:solidFill>
                  <a:schemeClr val="tx1"/>
                </a:solidFill>
              </a:rPr>
              <a:t>with three datasets</a:t>
            </a:r>
            <a:br>
              <a:rPr lang="en-US" sz="1400" dirty="0"/>
            </a:br>
            <a:br>
              <a:rPr lang="en-US" sz="1400" b="1" dirty="0"/>
            </a:br>
            <a:r>
              <a:rPr lang="en-US" sz="2200" b="1" dirty="0"/>
              <a:t>Traffic Crashes-Crashes Data:</a:t>
            </a:r>
            <a:r>
              <a:rPr lang="en-US" sz="2200" dirty="0"/>
              <a:t> Shows information about each traffic crash on city streets within the City of Chicago</a:t>
            </a:r>
            <a:br>
              <a:rPr lang="en-US" sz="2200" dirty="0"/>
            </a:br>
            <a:r>
              <a:rPr lang="en-US" sz="2200" b="1" dirty="0"/>
              <a:t>Traffic Crashes-Driver/Passenger Data:</a:t>
            </a:r>
            <a:r>
              <a:rPr lang="en-US" sz="2200" dirty="0"/>
              <a:t> Contains information about people involved in a crash and if any injuries were sustained</a:t>
            </a:r>
            <a:br>
              <a:rPr lang="en-US" sz="2200" dirty="0"/>
            </a:br>
            <a:r>
              <a:rPr lang="en-US" sz="2200" b="1" dirty="0"/>
              <a:t>Traffic Crashes- Vehicle Data:</a:t>
            </a:r>
            <a:r>
              <a:rPr lang="en-US" sz="2200" dirty="0"/>
              <a:t> Contains information about vehicles involved in a traffic crash</a:t>
            </a:r>
            <a:br>
              <a:rPr lang="en-US" sz="2200" dirty="0"/>
            </a:br>
            <a:endParaRPr lang="en-KE" dirty="0"/>
          </a:p>
        </p:txBody>
      </p:sp>
    </p:spTree>
    <p:extLst>
      <p:ext uri="{BB962C8B-B14F-4D97-AF65-F5344CB8AC3E}">
        <p14:creationId xmlns:p14="http://schemas.microsoft.com/office/powerpoint/2010/main" val="31553208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7D726-6E73-4412-ADB2-9B71E4326AE9}"/>
              </a:ext>
            </a:extLst>
          </p:cNvPr>
          <p:cNvSpPr>
            <a:spLocks noGrp="1"/>
          </p:cNvSpPr>
          <p:nvPr>
            <p:ph type="title"/>
          </p:nvPr>
        </p:nvSpPr>
        <p:spPr>
          <a:xfrm>
            <a:off x="1057275" y="540544"/>
            <a:ext cx="10868025" cy="1341782"/>
          </a:xfrm>
        </p:spPr>
        <p:txBody>
          <a:bodyPr>
            <a:normAutofit fontScale="90000"/>
          </a:bodyPr>
          <a:lstStyle/>
          <a:p>
            <a:r>
              <a:rPr lang="en-US" sz="3200" dirty="0">
                <a:solidFill>
                  <a:srgbClr val="00B0F0"/>
                </a:solidFill>
              </a:rPr>
              <a:t>🚗 </a:t>
            </a:r>
            <a:r>
              <a:rPr lang="en-US" sz="3200" b="1" dirty="0">
                <a:solidFill>
                  <a:srgbClr val="00B0F0"/>
                </a:solidFill>
              </a:rPr>
              <a:t>Understanding the Causes of Traffic Crashes in Chicago</a:t>
            </a:r>
            <a:br>
              <a:rPr lang="en-KE" dirty="0">
                <a:solidFill>
                  <a:srgbClr val="00B0F0"/>
                </a:solidFill>
              </a:rPr>
            </a:br>
            <a:endParaRPr lang="en-KE" dirty="0"/>
          </a:p>
        </p:txBody>
      </p:sp>
      <p:sp>
        <p:nvSpPr>
          <p:cNvPr id="3" name="Content Placeholder 2">
            <a:extLst>
              <a:ext uri="{FF2B5EF4-FFF2-40B4-BE49-F238E27FC236}">
                <a16:creationId xmlns:a16="http://schemas.microsoft.com/office/drawing/2014/main" id="{F0BDC053-FEE9-467B-9DED-108638C51848}"/>
              </a:ext>
            </a:extLst>
          </p:cNvPr>
          <p:cNvSpPr>
            <a:spLocks noGrp="1"/>
          </p:cNvSpPr>
          <p:nvPr>
            <p:ph idx="1"/>
          </p:nvPr>
        </p:nvSpPr>
        <p:spPr>
          <a:xfrm>
            <a:off x="6096001" y="1592035"/>
            <a:ext cx="6040440" cy="5265965"/>
          </a:xfrm>
        </p:spPr>
        <p:txBody>
          <a:bodyPr>
            <a:normAutofit fontScale="85000" lnSpcReduction="20000"/>
          </a:bodyPr>
          <a:lstStyle/>
          <a:p>
            <a:pPr marL="0" indent="0">
              <a:buNone/>
            </a:pPr>
            <a:endParaRPr lang="en-US" sz="1600" dirty="0"/>
          </a:p>
          <a:p>
            <a:pPr marL="0" indent="0">
              <a:buNone/>
            </a:pPr>
            <a:r>
              <a:rPr lang="en-US" sz="1900" dirty="0"/>
              <a:t>🔍 </a:t>
            </a:r>
            <a:r>
              <a:rPr lang="en-US" sz="1900" b="1" dirty="0">
                <a:solidFill>
                  <a:srgbClr val="FF0000"/>
                </a:solidFill>
              </a:rPr>
              <a:t>Our Big Question</a:t>
            </a:r>
            <a:r>
              <a:rPr lang="en-US" sz="1900" b="1" dirty="0"/>
              <a:t>: </a:t>
            </a:r>
            <a:r>
              <a:rPr lang="en-US" sz="1900" b="1" dirty="0">
                <a:solidFill>
                  <a:schemeClr val="tx1"/>
                </a:solidFill>
              </a:rPr>
              <a:t>Can we use data to uncover the key factors behind vehicle crashes in Chicago, and predict the most likely cause based on the conditions at the time?</a:t>
            </a:r>
          </a:p>
          <a:p>
            <a:pPr marL="0" indent="0">
              <a:buNone/>
            </a:pPr>
            <a:r>
              <a:rPr lang="en-US" b="1" dirty="0"/>
              <a:t>Key Questions</a:t>
            </a:r>
          </a:p>
          <a:p>
            <a:r>
              <a:rPr lang="en-US" dirty="0"/>
              <a:t>What are the most significant factors contributing to vehicle crashes in Chicago?</a:t>
            </a:r>
          </a:p>
          <a:p>
            <a:r>
              <a:rPr lang="en-US" dirty="0"/>
              <a:t>How do weather conditions impact the likelihood of different types of accidents?</a:t>
            </a:r>
          </a:p>
          <a:p>
            <a:r>
              <a:rPr lang="en-US" dirty="0"/>
              <a:t>How does lighting condition affect accident causation patterns?</a:t>
            </a:r>
          </a:p>
          <a:p>
            <a:r>
              <a:rPr lang="en-US" dirty="0"/>
              <a:t>Are certain vehicle types more prone to specific accident causes?</a:t>
            </a:r>
          </a:p>
          <a:p>
            <a:r>
              <a:rPr lang="en-US" dirty="0"/>
              <a:t>What time of day sees the highest frequency of different accident types?</a:t>
            </a:r>
          </a:p>
          <a:p>
            <a:r>
              <a:rPr lang="en-US" dirty="0"/>
              <a:t>How do driver demographics (age, gender) correlate with accident causes?</a:t>
            </a:r>
          </a:p>
          <a:p>
            <a:r>
              <a:rPr lang="en-US" dirty="0"/>
              <a:t>Which areas/streets in Chicago have the highest concentration of preventable accidents?</a:t>
            </a:r>
          </a:p>
          <a:p>
            <a:r>
              <a:rPr lang="en-US" dirty="0"/>
              <a:t>Are there specific combinations of factors that lead to particularly severe accidents?</a:t>
            </a:r>
          </a:p>
          <a:p>
            <a:pPr marL="0" indent="0">
              <a:buNone/>
            </a:pPr>
            <a:endParaRPr lang="en-US" sz="1600" b="1" dirty="0">
              <a:solidFill>
                <a:schemeClr val="tx1"/>
              </a:solidFill>
            </a:endParaRPr>
          </a:p>
          <a:p>
            <a:pPr marL="0" indent="0">
              <a:buNone/>
            </a:pPr>
            <a:endParaRPr lang="en-KE" dirty="0"/>
          </a:p>
        </p:txBody>
      </p:sp>
      <p:sp>
        <p:nvSpPr>
          <p:cNvPr id="4" name="Text Placeholder 3">
            <a:extLst>
              <a:ext uri="{FF2B5EF4-FFF2-40B4-BE49-F238E27FC236}">
                <a16:creationId xmlns:a16="http://schemas.microsoft.com/office/drawing/2014/main" id="{AA6373B1-7B15-49C5-8858-AED25C7E11CE}"/>
              </a:ext>
            </a:extLst>
          </p:cNvPr>
          <p:cNvSpPr>
            <a:spLocks noGrp="1"/>
          </p:cNvSpPr>
          <p:nvPr>
            <p:ph type="body" sz="half" idx="2"/>
          </p:nvPr>
        </p:nvSpPr>
        <p:spPr>
          <a:xfrm>
            <a:off x="952500" y="1771651"/>
            <a:ext cx="4781549" cy="4257674"/>
          </a:xfrm>
        </p:spPr>
        <p:txBody>
          <a:bodyPr>
            <a:normAutofit lnSpcReduction="10000"/>
          </a:bodyPr>
          <a:lstStyle/>
          <a:p>
            <a:pPr algn="ctr"/>
            <a:r>
              <a:rPr lang="en-US" sz="2100" b="1" dirty="0"/>
              <a:t>What was done</a:t>
            </a:r>
          </a:p>
          <a:p>
            <a:r>
              <a:rPr lang="en-US" sz="1500" dirty="0"/>
              <a:t>Analyzed thousands of traffic crash records from the City of Chicago's official data portal. The goal was to understand why crashes happen,  and more importantly, to predict what might cause them in the future.</a:t>
            </a:r>
          </a:p>
          <a:p>
            <a:endParaRPr lang="en-US" sz="1500" b="1" dirty="0"/>
          </a:p>
          <a:p>
            <a:pPr algn="ctr"/>
            <a:r>
              <a:rPr lang="en-US" b="1" dirty="0"/>
              <a:t>We used the following information</a:t>
            </a:r>
          </a:p>
          <a:p>
            <a:pPr>
              <a:buFont typeface="Wingdings" panose="05000000000000000000" pitchFamily="2" charset="2"/>
              <a:buChar char="Ø"/>
            </a:pPr>
            <a:r>
              <a:rPr lang="en-US" dirty="0"/>
              <a:t>Road and weather conditions</a:t>
            </a:r>
          </a:p>
          <a:p>
            <a:pPr>
              <a:buFont typeface="Wingdings" panose="05000000000000000000" pitchFamily="2" charset="2"/>
              <a:buChar char="Ø"/>
            </a:pPr>
            <a:r>
              <a:rPr lang="en-US" dirty="0"/>
              <a:t>Type of vehicle</a:t>
            </a:r>
          </a:p>
          <a:p>
            <a:pPr>
              <a:buFont typeface="Wingdings" panose="05000000000000000000" pitchFamily="2" charset="2"/>
              <a:buChar char="Ø"/>
            </a:pPr>
            <a:r>
              <a:rPr lang="en-US" dirty="0"/>
              <a:t>Time of day</a:t>
            </a:r>
          </a:p>
          <a:p>
            <a:pPr>
              <a:buFont typeface="Wingdings" panose="05000000000000000000" pitchFamily="2" charset="2"/>
              <a:buChar char="Ø"/>
            </a:pPr>
            <a:r>
              <a:rPr lang="en-US" dirty="0"/>
              <a:t>Location of the crash</a:t>
            </a:r>
          </a:p>
          <a:p>
            <a:pPr>
              <a:buFont typeface="Wingdings" panose="05000000000000000000" pitchFamily="2" charset="2"/>
              <a:buChar char="Ø"/>
            </a:pPr>
            <a:r>
              <a:rPr lang="en-US" dirty="0"/>
              <a:t>Driver and passenger details</a:t>
            </a:r>
          </a:p>
          <a:p>
            <a:r>
              <a:rPr lang="en-US" dirty="0"/>
              <a:t>To ask the big question</a:t>
            </a:r>
          </a:p>
          <a:p>
            <a:endParaRPr lang="en-KE" dirty="0"/>
          </a:p>
        </p:txBody>
      </p:sp>
      <p:sp>
        <p:nvSpPr>
          <p:cNvPr id="5" name="Title 1">
            <a:extLst>
              <a:ext uri="{FF2B5EF4-FFF2-40B4-BE49-F238E27FC236}">
                <a16:creationId xmlns:a16="http://schemas.microsoft.com/office/drawing/2014/main" id="{C2F2195A-DC12-4CBA-9E5E-7CB4D2C0EA84}"/>
              </a:ext>
            </a:extLst>
          </p:cNvPr>
          <p:cNvSpPr txBox="1">
            <a:spLocks/>
          </p:cNvSpPr>
          <p:nvPr/>
        </p:nvSpPr>
        <p:spPr>
          <a:xfrm>
            <a:off x="1739349" y="604231"/>
            <a:ext cx="9765264" cy="924117"/>
          </a:xfrm>
          <a:prstGeom prst="rect">
            <a:avLst/>
          </a:prstGeom>
        </p:spPr>
        <p:txBody>
          <a:bodyPr vert="horz" lIns="91440" tIns="45720" rIns="91440" bIns="45720" rtlCol="0" anchor="b">
            <a:normAutofit/>
          </a:bodyPr>
          <a:lstStyle>
            <a:lvl1pPr algn="l" defTabSz="457200" rtl="0" eaLnBrk="1" latinLnBrk="0" hangingPunct="1">
              <a:spcBef>
                <a:spcPct val="0"/>
              </a:spcBef>
              <a:buNone/>
              <a:defRPr sz="2000" b="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KE" sz="2400" dirty="0">
              <a:solidFill>
                <a:srgbClr val="00B0F0"/>
              </a:solidFill>
            </a:endParaRPr>
          </a:p>
        </p:txBody>
      </p:sp>
      <p:sp>
        <p:nvSpPr>
          <p:cNvPr id="6" name="Arrow: Right 5">
            <a:extLst>
              <a:ext uri="{FF2B5EF4-FFF2-40B4-BE49-F238E27FC236}">
                <a16:creationId xmlns:a16="http://schemas.microsoft.com/office/drawing/2014/main" id="{FF28B296-C784-4DD3-BC56-3F850AF8E6FA}"/>
              </a:ext>
            </a:extLst>
          </p:cNvPr>
          <p:cNvSpPr/>
          <p:nvPr/>
        </p:nvSpPr>
        <p:spPr>
          <a:xfrm flipV="1">
            <a:off x="5734050" y="3796935"/>
            <a:ext cx="361950" cy="4591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Tree>
    <p:extLst>
      <p:ext uri="{BB962C8B-B14F-4D97-AF65-F5344CB8AC3E}">
        <p14:creationId xmlns:p14="http://schemas.microsoft.com/office/powerpoint/2010/main" val="41845553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92A1B-C6BF-4C2E-9196-303149D1E502}"/>
              </a:ext>
            </a:extLst>
          </p:cNvPr>
          <p:cNvSpPr>
            <a:spLocks noGrp="1"/>
          </p:cNvSpPr>
          <p:nvPr>
            <p:ph type="title"/>
          </p:nvPr>
        </p:nvSpPr>
        <p:spPr/>
        <p:txBody>
          <a:bodyPr/>
          <a:lstStyle/>
          <a:p>
            <a:r>
              <a:rPr lang="en-US" b="1" dirty="0">
                <a:solidFill>
                  <a:srgbClr val="00B0F0"/>
                </a:solidFill>
              </a:rPr>
              <a:t>🧠Methodology</a:t>
            </a:r>
            <a:endParaRPr lang="en-KE" b="1" dirty="0">
              <a:solidFill>
                <a:srgbClr val="00B0F0"/>
              </a:solidFill>
            </a:endParaRPr>
          </a:p>
        </p:txBody>
      </p:sp>
      <p:sp>
        <p:nvSpPr>
          <p:cNvPr id="4" name="Content Placeholder 3">
            <a:extLst>
              <a:ext uri="{FF2B5EF4-FFF2-40B4-BE49-F238E27FC236}">
                <a16:creationId xmlns:a16="http://schemas.microsoft.com/office/drawing/2014/main" id="{2CC7B366-36C5-4951-A3F5-143128482052}"/>
              </a:ext>
            </a:extLst>
          </p:cNvPr>
          <p:cNvSpPr>
            <a:spLocks noGrp="1"/>
          </p:cNvSpPr>
          <p:nvPr>
            <p:ph sz="half" idx="2"/>
          </p:nvPr>
        </p:nvSpPr>
        <p:spPr>
          <a:xfrm>
            <a:off x="1753107" y="3091459"/>
            <a:ext cx="4342893" cy="1861542"/>
          </a:xfrm>
        </p:spPr>
        <p:txBody>
          <a:bodyPr>
            <a:normAutofit/>
          </a:bodyPr>
          <a:lstStyle/>
          <a:p>
            <a:r>
              <a:rPr lang="en-US" sz="2400" b="1" dirty="0">
                <a:solidFill>
                  <a:srgbClr val="FF0000"/>
                </a:solidFill>
              </a:rPr>
              <a:t>We built a computer model that learns patterns from past crashes</a:t>
            </a:r>
            <a:endParaRPr lang="en-KE" sz="2400" b="1" dirty="0">
              <a:solidFill>
                <a:srgbClr val="FF0000"/>
              </a:solidFill>
            </a:endParaRPr>
          </a:p>
        </p:txBody>
      </p:sp>
      <p:sp>
        <p:nvSpPr>
          <p:cNvPr id="5" name="Text Placeholder 4">
            <a:extLst>
              <a:ext uri="{FF2B5EF4-FFF2-40B4-BE49-F238E27FC236}">
                <a16:creationId xmlns:a16="http://schemas.microsoft.com/office/drawing/2014/main" id="{F61B6A32-7387-4A62-B070-F4059E1DDD6A}"/>
              </a:ext>
            </a:extLst>
          </p:cNvPr>
          <p:cNvSpPr>
            <a:spLocks noGrp="1"/>
          </p:cNvSpPr>
          <p:nvPr>
            <p:ph type="body" sz="quarter" idx="3"/>
          </p:nvPr>
        </p:nvSpPr>
        <p:spPr/>
        <p:txBody>
          <a:bodyPr/>
          <a:lstStyle/>
          <a:p>
            <a:r>
              <a:rPr lang="en-US" dirty="0">
                <a:solidFill>
                  <a:srgbClr val="00B050"/>
                </a:solidFill>
              </a:rPr>
              <a:t>📈 </a:t>
            </a:r>
            <a:r>
              <a:rPr lang="en-US" b="1" dirty="0">
                <a:solidFill>
                  <a:srgbClr val="00B050"/>
                </a:solidFill>
              </a:rPr>
              <a:t>How Accurate Was It?</a:t>
            </a:r>
            <a:endParaRPr lang="en-KE" dirty="0">
              <a:solidFill>
                <a:srgbClr val="00B050"/>
              </a:solidFill>
            </a:endParaRPr>
          </a:p>
        </p:txBody>
      </p:sp>
      <p:sp>
        <p:nvSpPr>
          <p:cNvPr id="6" name="Content Placeholder 5">
            <a:extLst>
              <a:ext uri="{FF2B5EF4-FFF2-40B4-BE49-F238E27FC236}">
                <a16:creationId xmlns:a16="http://schemas.microsoft.com/office/drawing/2014/main" id="{974EA53D-E20C-46C8-9A1A-67423A607909}"/>
              </a:ext>
            </a:extLst>
          </p:cNvPr>
          <p:cNvSpPr>
            <a:spLocks noGrp="1"/>
          </p:cNvSpPr>
          <p:nvPr>
            <p:ph sz="quarter" idx="4"/>
          </p:nvPr>
        </p:nvSpPr>
        <p:spPr>
          <a:xfrm>
            <a:off x="6096000" y="2545738"/>
            <a:ext cx="5409631" cy="2578712"/>
          </a:xfrm>
        </p:spPr>
        <p:txBody>
          <a:bodyPr/>
          <a:lstStyle/>
          <a:p>
            <a:r>
              <a:rPr lang="en-US" b="1" dirty="0"/>
              <a:t>Key metrics we used to evaluate it:</a:t>
            </a:r>
          </a:p>
          <a:p>
            <a:pPr marL="0" lvl="0" indent="0" defTabSz="914400" eaLnBrk="0" fontAlgn="base" hangingPunct="0">
              <a:spcBef>
                <a:spcPct val="0"/>
              </a:spcBef>
              <a:spcAft>
                <a:spcPct val="0"/>
              </a:spcAft>
              <a:buClrTx/>
              <a:buNone/>
            </a:pPr>
            <a:r>
              <a:rPr lang="en-KE" altLang="en-KE" b="1" dirty="0">
                <a:solidFill>
                  <a:schemeClr val="tx1"/>
                </a:solidFill>
                <a:latin typeface="Arial" panose="020B0604020202020204" pitchFamily="34" charset="0"/>
              </a:rPr>
              <a:t>Accuracy</a:t>
            </a:r>
            <a:r>
              <a:rPr lang="en-KE" altLang="en-KE" dirty="0">
                <a:solidFill>
                  <a:schemeClr val="tx1"/>
                </a:solidFill>
                <a:latin typeface="Arial" panose="020B0604020202020204" pitchFamily="34" charset="0"/>
              </a:rPr>
              <a:t>: How often the model correctly guessed the cause</a:t>
            </a:r>
          </a:p>
          <a:p>
            <a:pPr marL="0" lvl="0" indent="0" defTabSz="914400" eaLnBrk="0" fontAlgn="base" hangingPunct="0">
              <a:spcBef>
                <a:spcPct val="0"/>
              </a:spcBef>
              <a:spcAft>
                <a:spcPct val="0"/>
              </a:spcAft>
              <a:buClrTx/>
              <a:buFontTx/>
              <a:buChar char="•"/>
            </a:pPr>
            <a:r>
              <a:rPr lang="en-KE" altLang="en-KE" dirty="0">
                <a:solidFill>
                  <a:schemeClr val="tx1"/>
                </a:solidFill>
                <a:latin typeface="Arial" panose="020B0604020202020204" pitchFamily="34" charset="0"/>
              </a:rPr>
              <a:t> </a:t>
            </a:r>
            <a:r>
              <a:rPr lang="en-US" altLang="en-KE" b="1" dirty="0">
                <a:solidFill>
                  <a:schemeClr val="tx1"/>
                </a:solidFill>
                <a:latin typeface="Arial" panose="020B0604020202020204" pitchFamily="34" charset="0"/>
              </a:rPr>
              <a:t>Classification Report </a:t>
            </a:r>
            <a:r>
              <a:rPr lang="en-US" altLang="en-KE" dirty="0">
                <a:solidFill>
                  <a:schemeClr val="tx1"/>
                </a:solidFill>
                <a:latin typeface="Arial" panose="020B0604020202020204" pitchFamily="34" charset="0"/>
              </a:rPr>
              <a:t>(</a:t>
            </a:r>
            <a:r>
              <a:rPr lang="en-KE" altLang="en-KE" b="1" dirty="0">
                <a:solidFill>
                  <a:schemeClr val="tx1"/>
                </a:solidFill>
                <a:latin typeface="Arial" panose="020B0604020202020204" pitchFamily="34" charset="0"/>
              </a:rPr>
              <a:t>Precision</a:t>
            </a:r>
            <a:r>
              <a:rPr lang="en-US" altLang="en-KE" b="1" dirty="0">
                <a:solidFill>
                  <a:schemeClr val="tx1"/>
                </a:solidFill>
                <a:latin typeface="Arial" panose="020B0604020202020204" pitchFamily="34" charset="0"/>
              </a:rPr>
              <a:t>, </a:t>
            </a:r>
            <a:r>
              <a:rPr lang="en-KE" altLang="en-KE" b="1" dirty="0">
                <a:solidFill>
                  <a:schemeClr val="tx1"/>
                </a:solidFill>
                <a:latin typeface="Arial" panose="020B0604020202020204" pitchFamily="34" charset="0"/>
              </a:rPr>
              <a:t>Recall</a:t>
            </a:r>
            <a:r>
              <a:rPr lang="en-US" altLang="en-KE" b="1" dirty="0">
                <a:solidFill>
                  <a:schemeClr val="tx1"/>
                </a:solidFill>
                <a:latin typeface="Arial" panose="020B0604020202020204" pitchFamily="34" charset="0"/>
              </a:rPr>
              <a:t> &amp; F1)</a:t>
            </a:r>
            <a:r>
              <a:rPr lang="en-KE" altLang="en-KE" dirty="0">
                <a:solidFill>
                  <a:schemeClr val="tx1"/>
                </a:solidFill>
                <a:latin typeface="Arial" panose="020B0604020202020204" pitchFamily="34" charset="0"/>
              </a:rPr>
              <a:t>: How well it distinguished between different causes</a:t>
            </a:r>
          </a:p>
          <a:p>
            <a:pPr marL="0" lvl="0" indent="0" defTabSz="914400" eaLnBrk="0" fontAlgn="base" hangingPunct="0">
              <a:spcBef>
                <a:spcPct val="0"/>
              </a:spcBef>
              <a:spcAft>
                <a:spcPct val="0"/>
              </a:spcAft>
              <a:buClrTx/>
              <a:buFontTx/>
              <a:buChar char="•"/>
            </a:pPr>
            <a:r>
              <a:rPr lang="en-KE" altLang="en-KE" b="1" dirty="0">
                <a:solidFill>
                  <a:schemeClr val="tx1"/>
                </a:solidFill>
                <a:latin typeface="Arial" panose="020B0604020202020204" pitchFamily="34" charset="0"/>
              </a:rPr>
              <a:t>Confusion Matrix</a:t>
            </a:r>
            <a:r>
              <a:rPr lang="en-KE" altLang="en-KE" dirty="0">
                <a:solidFill>
                  <a:schemeClr val="tx1"/>
                </a:solidFill>
                <a:latin typeface="Arial" panose="020B0604020202020204" pitchFamily="34" charset="0"/>
              </a:rPr>
              <a:t>: A table that shows how many times the model got it right vs. confused it with something else</a:t>
            </a:r>
            <a:endParaRPr lang="en-US" altLang="en-KE" dirty="0">
              <a:solidFill>
                <a:schemeClr val="tx1"/>
              </a:solidFill>
              <a:latin typeface="Arial" panose="020B0604020202020204" pitchFamily="34" charset="0"/>
            </a:endParaRPr>
          </a:p>
          <a:p>
            <a:pPr marL="0" lvl="0" indent="0" defTabSz="914400" eaLnBrk="0" fontAlgn="base" hangingPunct="0">
              <a:spcBef>
                <a:spcPct val="0"/>
              </a:spcBef>
              <a:spcAft>
                <a:spcPct val="0"/>
              </a:spcAft>
              <a:buClrTx/>
              <a:buFontTx/>
              <a:buChar char="•"/>
            </a:pPr>
            <a:endParaRPr lang="en-KE" altLang="en-KE" dirty="0">
              <a:solidFill>
                <a:schemeClr val="tx1"/>
              </a:solidFill>
              <a:latin typeface="Arial" panose="020B0604020202020204" pitchFamily="34" charset="0"/>
            </a:endParaRPr>
          </a:p>
        </p:txBody>
      </p:sp>
      <p:sp>
        <p:nvSpPr>
          <p:cNvPr id="10" name="Rectangle 4">
            <a:extLst>
              <a:ext uri="{FF2B5EF4-FFF2-40B4-BE49-F238E27FC236}">
                <a16:creationId xmlns:a16="http://schemas.microsoft.com/office/drawing/2014/main" id="{5AB20786-5C89-4615-806E-5E1F928D31DD}"/>
              </a:ext>
            </a:extLst>
          </p:cNvPr>
          <p:cNvSpPr>
            <a:spLocks noGrp="1" noChangeArrowheads="1"/>
          </p:cNvSpPr>
          <p:nvPr>
            <p:ph type="body" idx="1"/>
          </p:nvPr>
        </p:nvSpPr>
        <p:spPr bwMode="auto">
          <a:xfrm>
            <a:off x="1190625" y="5220308"/>
            <a:ext cx="1084649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KE" altLang="en-KE" sz="1800" b="1" i="0" u="none" strike="noStrike" cap="none" normalizeH="0" baseline="0" dirty="0">
                <a:ln>
                  <a:noFill/>
                </a:ln>
                <a:solidFill>
                  <a:schemeClr val="tx1"/>
                </a:solidFill>
                <a:effectLst/>
                <a:latin typeface="Arial" panose="020B0604020202020204" pitchFamily="34" charset="0"/>
              </a:rPr>
              <a:t>Result</a:t>
            </a:r>
            <a:r>
              <a:rPr kumimoji="0" lang="en-KE" altLang="en-KE" sz="1800" b="0" i="0" u="none" strike="noStrike" cap="none" normalizeH="0" baseline="0" dirty="0">
                <a:ln>
                  <a:noFill/>
                </a:ln>
                <a:solidFill>
                  <a:schemeClr val="tx1"/>
                </a:solidFill>
                <a:effectLst/>
                <a:latin typeface="Arial" panose="020B0604020202020204" pitchFamily="34" charset="0"/>
              </a:rPr>
              <a:t>: The model was able to correctly predict the top causes of crashes with around </a:t>
            </a:r>
            <a:r>
              <a:rPr kumimoji="0" lang="en-US" altLang="en-KE" sz="1800" b="1" i="0" u="none" strike="noStrike" cap="none" normalizeH="0" baseline="0" dirty="0">
                <a:ln>
                  <a:noFill/>
                </a:ln>
                <a:solidFill>
                  <a:schemeClr val="tx1"/>
                </a:solidFill>
                <a:effectLst/>
                <a:latin typeface="Arial" panose="020B0604020202020204" pitchFamily="34" charset="0"/>
              </a:rPr>
              <a:t>31</a:t>
            </a:r>
            <a:r>
              <a:rPr kumimoji="0" lang="en-KE" altLang="en-KE" sz="1800" b="1" i="0" u="none" strike="noStrike" cap="none" normalizeH="0" baseline="0" dirty="0">
                <a:ln>
                  <a:noFill/>
                </a:ln>
                <a:solidFill>
                  <a:schemeClr val="tx1"/>
                </a:solidFill>
                <a:effectLst/>
                <a:latin typeface="Arial" panose="020B0604020202020204" pitchFamily="34" charset="0"/>
              </a:rPr>
              <a:t> reliability</a:t>
            </a:r>
            <a:r>
              <a:rPr kumimoji="0" lang="en-KE" altLang="en-KE" sz="1800" b="0" i="0" u="none" strike="noStrike" cap="none" normalizeH="0" baseline="0" dirty="0">
                <a:ln>
                  <a:noFill/>
                </a:ln>
                <a:solidFill>
                  <a:schemeClr val="tx1"/>
                </a:solidFill>
                <a:effectLst/>
                <a:latin typeface="Arial" panose="020B0604020202020204" pitchFamily="34" charset="0"/>
              </a:rPr>
              <a:t>, depending on the situation.</a:t>
            </a:r>
          </a:p>
        </p:txBody>
      </p:sp>
    </p:spTree>
    <p:extLst>
      <p:ext uri="{BB962C8B-B14F-4D97-AF65-F5344CB8AC3E}">
        <p14:creationId xmlns:p14="http://schemas.microsoft.com/office/powerpoint/2010/main" val="33426772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4B600-BAFA-4DA9-82A0-B4E682A37BA9}"/>
              </a:ext>
            </a:extLst>
          </p:cNvPr>
          <p:cNvSpPr>
            <a:spLocks noGrp="1"/>
          </p:cNvSpPr>
          <p:nvPr>
            <p:ph type="title"/>
          </p:nvPr>
        </p:nvSpPr>
        <p:spPr/>
        <p:txBody>
          <a:bodyPr/>
          <a:lstStyle/>
          <a:p>
            <a:r>
              <a:rPr lang="en-US" dirty="0">
                <a:solidFill>
                  <a:schemeClr val="accent1">
                    <a:lumMod val="60000"/>
                    <a:lumOff val="40000"/>
                  </a:schemeClr>
                </a:solidFill>
              </a:rPr>
              <a:t>💡 </a:t>
            </a:r>
            <a:r>
              <a:rPr lang="en-US" b="1" dirty="0">
                <a:solidFill>
                  <a:schemeClr val="accent1">
                    <a:lumMod val="60000"/>
                    <a:lumOff val="40000"/>
                  </a:schemeClr>
                </a:solidFill>
              </a:rPr>
              <a:t>What the Model Found Most Predictive</a:t>
            </a:r>
            <a:endParaRPr lang="en-KE" dirty="0">
              <a:solidFill>
                <a:schemeClr val="accent1">
                  <a:lumMod val="60000"/>
                  <a:lumOff val="40000"/>
                </a:schemeClr>
              </a:solidFill>
            </a:endParaRPr>
          </a:p>
        </p:txBody>
      </p:sp>
      <p:sp>
        <p:nvSpPr>
          <p:cNvPr id="3" name="Content Placeholder 2">
            <a:extLst>
              <a:ext uri="{FF2B5EF4-FFF2-40B4-BE49-F238E27FC236}">
                <a16:creationId xmlns:a16="http://schemas.microsoft.com/office/drawing/2014/main" id="{E7236927-96DA-4D0C-B3D7-4C153B446D2B}"/>
              </a:ext>
            </a:extLst>
          </p:cNvPr>
          <p:cNvSpPr>
            <a:spLocks noGrp="1"/>
          </p:cNvSpPr>
          <p:nvPr>
            <p:ph sz="half" idx="1"/>
          </p:nvPr>
        </p:nvSpPr>
        <p:spPr>
          <a:xfrm>
            <a:off x="209552" y="2219325"/>
            <a:ext cx="3952873" cy="4091947"/>
          </a:xfrm>
        </p:spPr>
        <p:txBody>
          <a:bodyPr/>
          <a:lstStyle/>
          <a:p>
            <a:pPr>
              <a:defRPr sz="2000"/>
            </a:pPr>
            <a:r>
              <a:rPr lang="en-US" dirty="0"/>
              <a:t>Weather (e.g. rain, snow, clear skies)</a:t>
            </a:r>
          </a:p>
          <a:p>
            <a:pPr>
              <a:defRPr sz="2000"/>
            </a:pPr>
            <a:r>
              <a:rPr lang="en-US" dirty="0"/>
              <a:t>Lighting (daylight vs. dark)</a:t>
            </a:r>
          </a:p>
          <a:p>
            <a:pPr>
              <a:defRPr sz="2000"/>
            </a:pPr>
            <a:r>
              <a:rPr lang="en-US" dirty="0"/>
              <a:t>Speed limits</a:t>
            </a:r>
          </a:p>
          <a:p>
            <a:pPr>
              <a:defRPr sz="2000"/>
            </a:pPr>
            <a:r>
              <a:rPr lang="en-US" dirty="0"/>
              <a:t>Time of day</a:t>
            </a:r>
          </a:p>
          <a:p>
            <a:pPr>
              <a:defRPr sz="2000"/>
            </a:pPr>
            <a:r>
              <a:rPr lang="en-US" dirty="0"/>
              <a:t>Driver age and vehicle type</a:t>
            </a:r>
          </a:p>
          <a:p>
            <a:endParaRPr lang="en-KE" dirty="0"/>
          </a:p>
        </p:txBody>
      </p:sp>
      <p:sp>
        <p:nvSpPr>
          <p:cNvPr id="4" name="Content Placeholder 3">
            <a:extLst>
              <a:ext uri="{FF2B5EF4-FFF2-40B4-BE49-F238E27FC236}">
                <a16:creationId xmlns:a16="http://schemas.microsoft.com/office/drawing/2014/main" id="{DBD82EEA-BCBF-4953-B978-2006D3A7110E}"/>
              </a:ext>
            </a:extLst>
          </p:cNvPr>
          <p:cNvSpPr>
            <a:spLocks noGrp="1"/>
          </p:cNvSpPr>
          <p:nvPr>
            <p:ph sz="half" idx="2"/>
          </p:nvPr>
        </p:nvSpPr>
        <p:spPr>
          <a:xfrm>
            <a:off x="7476497" y="2126222"/>
            <a:ext cx="4313864" cy="3777622"/>
          </a:xfrm>
        </p:spPr>
        <p:txBody>
          <a:bodyPr/>
          <a:lstStyle/>
          <a:p>
            <a:endParaRPr lang="en-US" dirty="0"/>
          </a:p>
          <a:p>
            <a:pPr>
              <a:buFont typeface="Wingdings" panose="05000000000000000000" pitchFamily="2" charset="2"/>
              <a:buChar char="Ø"/>
              <a:defRPr sz="2000"/>
            </a:pPr>
            <a:r>
              <a:rPr lang="en-US" dirty="0"/>
              <a:t>Target high-risk areas with better signage or signals</a:t>
            </a:r>
          </a:p>
          <a:p>
            <a:pPr>
              <a:buFont typeface="Wingdings" panose="05000000000000000000" pitchFamily="2" charset="2"/>
              <a:buChar char="Ø"/>
              <a:defRPr sz="2000"/>
            </a:pPr>
            <a:r>
              <a:rPr lang="en-US" dirty="0"/>
              <a:t>Adjust enforcement strategies by time and location</a:t>
            </a:r>
          </a:p>
          <a:p>
            <a:pPr>
              <a:buFont typeface="Wingdings" panose="05000000000000000000" pitchFamily="2" charset="2"/>
              <a:buChar char="Ø"/>
              <a:defRPr sz="2000"/>
            </a:pPr>
            <a:r>
              <a:rPr lang="en-US" dirty="0"/>
              <a:t>Improve road design where crashes often happen</a:t>
            </a:r>
          </a:p>
          <a:p>
            <a:pPr>
              <a:buFont typeface="Wingdings" panose="05000000000000000000" pitchFamily="2" charset="2"/>
              <a:buChar char="Ø"/>
              <a:defRPr sz="2000"/>
            </a:pPr>
            <a:r>
              <a:rPr lang="en-US" dirty="0"/>
              <a:t>Inform driver education to focus on real risk behaviors</a:t>
            </a:r>
          </a:p>
          <a:p>
            <a:pPr marL="0" indent="0">
              <a:buNone/>
            </a:pPr>
            <a:endParaRPr lang="en-KE" dirty="0"/>
          </a:p>
        </p:txBody>
      </p:sp>
      <p:sp>
        <p:nvSpPr>
          <p:cNvPr id="5" name="Rectangle 4">
            <a:extLst>
              <a:ext uri="{FF2B5EF4-FFF2-40B4-BE49-F238E27FC236}">
                <a16:creationId xmlns:a16="http://schemas.microsoft.com/office/drawing/2014/main" id="{4D26045A-98AF-4921-AF55-D2BB3BD127BD}"/>
              </a:ext>
            </a:extLst>
          </p:cNvPr>
          <p:cNvSpPr/>
          <p:nvPr/>
        </p:nvSpPr>
        <p:spPr>
          <a:xfrm>
            <a:off x="4314825" y="3267075"/>
            <a:ext cx="2266951" cy="400110"/>
          </a:xfrm>
          <a:prstGeom prst="rect">
            <a:avLst/>
          </a:prstGeom>
        </p:spPr>
        <p:txBody>
          <a:bodyPr wrap="square">
            <a:spAutoFit/>
          </a:bodyPr>
          <a:lstStyle/>
          <a:p>
            <a:r>
              <a:rPr lang="en-US" sz="2000" b="1" dirty="0">
                <a:solidFill>
                  <a:srgbClr val="FF0000"/>
                </a:solidFill>
              </a:rPr>
              <a:t>Why This Matters</a:t>
            </a:r>
          </a:p>
        </p:txBody>
      </p:sp>
      <p:sp>
        <p:nvSpPr>
          <p:cNvPr id="6" name="Arrow: Right 5">
            <a:extLst>
              <a:ext uri="{FF2B5EF4-FFF2-40B4-BE49-F238E27FC236}">
                <a16:creationId xmlns:a16="http://schemas.microsoft.com/office/drawing/2014/main" id="{D6F0854B-4C85-44CF-9ED7-F77738E90D2C}"/>
              </a:ext>
            </a:extLst>
          </p:cNvPr>
          <p:cNvSpPr/>
          <p:nvPr/>
        </p:nvSpPr>
        <p:spPr>
          <a:xfrm>
            <a:off x="6781800" y="3429000"/>
            <a:ext cx="318641" cy="1846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E"/>
          </a:p>
        </p:txBody>
      </p:sp>
    </p:spTree>
    <p:extLst>
      <p:ext uri="{BB962C8B-B14F-4D97-AF65-F5344CB8AC3E}">
        <p14:creationId xmlns:p14="http://schemas.microsoft.com/office/powerpoint/2010/main" val="7400716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3E258-4586-43B6-9948-FB764B73D902}"/>
              </a:ext>
            </a:extLst>
          </p:cNvPr>
          <p:cNvSpPr>
            <a:spLocks noGrp="1"/>
          </p:cNvSpPr>
          <p:nvPr>
            <p:ph type="title"/>
          </p:nvPr>
        </p:nvSpPr>
        <p:spPr/>
        <p:txBody>
          <a:bodyPr/>
          <a:lstStyle/>
          <a:p>
            <a:r>
              <a:rPr lang="en-KE" b="1" dirty="0">
                <a:solidFill>
                  <a:schemeClr val="bg2">
                    <a:lumMod val="50000"/>
                  </a:schemeClr>
                </a:solidFill>
              </a:rPr>
              <a:t>🛑 Most Common Causes Predicted</a:t>
            </a:r>
            <a:br>
              <a:rPr lang="en-KE" dirty="0"/>
            </a:br>
            <a:endParaRPr lang="en-KE" dirty="0"/>
          </a:p>
        </p:txBody>
      </p:sp>
      <p:sp>
        <p:nvSpPr>
          <p:cNvPr id="4" name="Content Placeholder 3">
            <a:extLst>
              <a:ext uri="{FF2B5EF4-FFF2-40B4-BE49-F238E27FC236}">
                <a16:creationId xmlns:a16="http://schemas.microsoft.com/office/drawing/2014/main" id="{A6A8DD12-0144-4000-873E-D1431030F5E4}"/>
              </a:ext>
            </a:extLst>
          </p:cNvPr>
          <p:cNvSpPr>
            <a:spLocks noGrp="1"/>
          </p:cNvSpPr>
          <p:nvPr>
            <p:ph sz="half" idx="2"/>
          </p:nvPr>
        </p:nvSpPr>
        <p:spPr>
          <a:xfrm>
            <a:off x="1076325" y="1581149"/>
            <a:ext cx="10496549" cy="3714751"/>
          </a:xfrm>
        </p:spPr>
        <p:txBody>
          <a:bodyPr/>
          <a:lstStyle/>
          <a:p>
            <a:pPr>
              <a:defRPr sz="2000"/>
            </a:pPr>
            <a:r>
              <a:rPr lang="en-US" b="1" dirty="0"/>
              <a:t>Unable to determine</a:t>
            </a:r>
          </a:p>
          <a:p>
            <a:pPr>
              <a:defRPr sz="2000"/>
            </a:pPr>
            <a:r>
              <a:rPr lang="en-US" b="1" dirty="0"/>
              <a:t>Failing to give right of way</a:t>
            </a:r>
          </a:p>
          <a:p>
            <a:pPr>
              <a:defRPr sz="2000"/>
            </a:pPr>
            <a:r>
              <a:rPr lang="en-US" b="1" dirty="0"/>
              <a:t>Improper lane usage/improper overtaking</a:t>
            </a:r>
          </a:p>
          <a:p>
            <a:pPr>
              <a:defRPr sz="2000"/>
            </a:pPr>
            <a:r>
              <a:rPr lang="en-US" b="1" dirty="0"/>
              <a:t>Following too closely</a:t>
            </a:r>
          </a:p>
          <a:p>
            <a:pPr>
              <a:defRPr sz="2000"/>
            </a:pPr>
            <a:r>
              <a:rPr lang="en-US" b="1" dirty="0"/>
              <a:t>Failing to reduce speed to avoid crash</a:t>
            </a:r>
          </a:p>
          <a:p>
            <a:pPr>
              <a:defRPr sz="2000"/>
            </a:pPr>
            <a:endParaRPr lang="en-US" dirty="0"/>
          </a:p>
          <a:p>
            <a:endParaRPr lang="en-KE" dirty="0"/>
          </a:p>
        </p:txBody>
      </p:sp>
    </p:spTree>
    <p:extLst>
      <p:ext uri="{BB962C8B-B14F-4D97-AF65-F5344CB8AC3E}">
        <p14:creationId xmlns:p14="http://schemas.microsoft.com/office/powerpoint/2010/main" val="2804846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2A6AB-5F62-4F83-8DEA-07E511A63089}"/>
              </a:ext>
            </a:extLst>
          </p:cNvPr>
          <p:cNvSpPr>
            <a:spLocks noGrp="1"/>
          </p:cNvSpPr>
          <p:nvPr>
            <p:ph type="title"/>
          </p:nvPr>
        </p:nvSpPr>
        <p:spPr/>
        <p:txBody>
          <a:bodyPr>
            <a:normAutofit/>
          </a:bodyPr>
          <a:lstStyle/>
          <a:p>
            <a:r>
              <a:rPr lang="en-KE" b="1" dirty="0"/>
              <a:t>Why This Matters</a:t>
            </a:r>
            <a:br>
              <a:rPr lang="en-KE" dirty="0"/>
            </a:br>
            <a:endParaRPr lang="en-KE" dirty="0"/>
          </a:p>
        </p:txBody>
      </p:sp>
      <p:sp>
        <p:nvSpPr>
          <p:cNvPr id="3" name="Content Placeholder 2">
            <a:extLst>
              <a:ext uri="{FF2B5EF4-FFF2-40B4-BE49-F238E27FC236}">
                <a16:creationId xmlns:a16="http://schemas.microsoft.com/office/drawing/2014/main" id="{246E8A13-4D73-46A4-85C0-F94B186F5CEA}"/>
              </a:ext>
            </a:extLst>
          </p:cNvPr>
          <p:cNvSpPr>
            <a:spLocks noGrp="1"/>
          </p:cNvSpPr>
          <p:nvPr>
            <p:ph idx="1"/>
          </p:nvPr>
        </p:nvSpPr>
        <p:spPr/>
        <p:txBody>
          <a:bodyPr/>
          <a:lstStyle/>
          <a:p>
            <a:pPr marL="0" indent="0" algn="ctr">
              <a:buNone/>
            </a:pPr>
            <a:r>
              <a:rPr lang="en-KE" sz="2400" b="1" dirty="0">
                <a:solidFill>
                  <a:srgbClr val="00B0F0"/>
                </a:solidFill>
              </a:rPr>
              <a:t>With this kind of analysis, the City of Chicago can</a:t>
            </a:r>
            <a:r>
              <a:rPr lang="en-KE" sz="2400" b="1" dirty="0"/>
              <a:t>:</a:t>
            </a:r>
            <a:endParaRPr lang="en-US" sz="2400" b="1" dirty="0"/>
          </a:p>
          <a:p>
            <a:pPr marL="0" indent="0" algn="ctr">
              <a:buNone/>
            </a:pPr>
            <a:endParaRPr lang="en-US" b="1" dirty="0"/>
          </a:p>
          <a:p>
            <a:pPr>
              <a:buFont typeface="Wingdings" panose="05000000000000000000" pitchFamily="2" charset="2"/>
              <a:buChar char="Ø"/>
            </a:pPr>
            <a:r>
              <a:rPr lang="en-KE" b="1" dirty="0"/>
              <a:t>Target high-risk areas</a:t>
            </a:r>
            <a:r>
              <a:rPr lang="en-KE" dirty="0"/>
              <a:t> with better signage or traffic signals</a:t>
            </a:r>
            <a:endParaRPr lang="en-US" dirty="0"/>
          </a:p>
          <a:p>
            <a:pPr>
              <a:buFont typeface="Wingdings" panose="05000000000000000000" pitchFamily="2" charset="2"/>
              <a:buChar char="Ø"/>
            </a:pPr>
            <a:r>
              <a:rPr lang="en-KE" b="1" dirty="0"/>
              <a:t>Adjust enforcement</a:t>
            </a:r>
            <a:r>
              <a:rPr lang="en-KE" dirty="0"/>
              <a:t> strategies based on time and location</a:t>
            </a:r>
            <a:endParaRPr lang="en-US" dirty="0"/>
          </a:p>
          <a:p>
            <a:pPr>
              <a:buFont typeface="Wingdings" panose="05000000000000000000" pitchFamily="2" charset="2"/>
              <a:buChar char="Ø"/>
            </a:pPr>
            <a:r>
              <a:rPr lang="en-KE" b="1" dirty="0"/>
              <a:t>Improve road design</a:t>
            </a:r>
            <a:r>
              <a:rPr lang="en-KE" dirty="0"/>
              <a:t> in places prone to specific types of crashes</a:t>
            </a:r>
            <a:endParaRPr lang="en-US" dirty="0"/>
          </a:p>
          <a:p>
            <a:pPr>
              <a:buFont typeface="Wingdings" panose="05000000000000000000" pitchFamily="2" charset="2"/>
              <a:buChar char="Ø"/>
            </a:pPr>
            <a:r>
              <a:rPr lang="en-KE" b="1" dirty="0"/>
              <a:t>Inform driver education</a:t>
            </a:r>
            <a:r>
              <a:rPr lang="en-KE" dirty="0"/>
              <a:t> programs to focus on the top risk </a:t>
            </a:r>
            <a:r>
              <a:rPr lang="en-US" dirty="0" err="1"/>
              <a:t>behaviours</a:t>
            </a:r>
            <a:br>
              <a:rPr lang="en-KE" dirty="0"/>
            </a:br>
            <a:endParaRPr lang="en-KE" dirty="0"/>
          </a:p>
        </p:txBody>
      </p:sp>
    </p:spTree>
    <p:extLst>
      <p:ext uri="{BB962C8B-B14F-4D97-AF65-F5344CB8AC3E}">
        <p14:creationId xmlns:p14="http://schemas.microsoft.com/office/powerpoint/2010/main" val="12054734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30D9CF2-5A1D-4C0D-B38B-9B2E261D6330}"/>
              </a:ext>
            </a:extLst>
          </p:cNvPr>
          <p:cNvSpPr>
            <a:spLocks noGrp="1"/>
          </p:cNvSpPr>
          <p:nvPr>
            <p:ph idx="1"/>
          </p:nvPr>
        </p:nvSpPr>
        <p:spPr/>
        <p:txBody>
          <a:bodyPr>
            <a:normAutofit/>
          </a:bodyPr>
          <a:lstStyle/>
          <a:p>
            <a:pPr marL="0" indent="0" algn="ctr">
              <a:buNone/>
            </a:pPr>
            <a:r>
              <a:rPr lang="en-US" sz="4400" b="1" dirty="0">
                <a:solidFill>
                  <a:srgbClr val="FF0000"/>
                </a:solidFill>
              </a:rPr>
              <a:t>THANK YOU</a:t>
            </a:r>
            <a:endParaRPr lang="en-KE" sz="4400" b="1" dirty="0">
              <a:solidFill>
                <a:srgbClr val="FF0000"/>
              </a:solidFill>
            </a:endParaRPr>
          </a:p>
        </p:txBody>
      </p:sp>
    </p:spTree>
    <p:extLst>
      <p:ext uri="{BB962C8B-B14F-4D97-AF65-F5344CB8AC3E}">
        <p14:creationId xmlns:p14="http://schemas.microsoft.com/office/powerpoint/2010/main" val="298053200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307</TotalTime>
  <Words>589</Words>
  <Application>Microsoft Office PowerPoint</Application>
  <PresentationFormat>Widescreen</PresentationFormat>
  <Paragraphs>57</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Century Gothic</vt:lpstr>
      <vt:lpstr>Wingdings</vt:lpstr>
      <vt:lpstr>Wingdings 3</vt:lpstr>
      <vt:lpstr>Wisp</vt:lpstr>
      <vt:lpstr>Phase 4 Project Submission Student names: Benson Amara, Fransiscar Mutie, Rahab Gachie TM: Brian Chacha Topic: Model Interpretability DATASET : Chicago Traffic Crashes (https://data.cityofchicago.org/Transportation/Traffic-Crashes-Crashes/85ca-t3if ) with three datasets  Traffic Crashes-Crashes Data: Shows information about each traffic crash on city streets within the City of Chicago Traffic Crashes-Driver/Passenger Data: Contains information about people involved in a crash and if any injuries were sustained Traffic Crashes- Vehicle Data: Contains information about vehicles involved in a traffic crash </vt:lpstr>
      <vt:lpstr>🚗 Understanding the Causes of Traffic Crashes in Chicago </vt:lpstr>
      <vt:lpstr>🧠Methodology</vt:lpstr>
      <vt:lpstr>💡 What the Model Found Most Predictive</vt:lpstr>
      <vt:lpstr>🛑 Most Common Causes Predicted </vt:lpstr>
      <vt:lpstr>Why This Matters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22</cp:revision>
  <dcterms:created xsi:type="dcterms:W3CDTF">2025-06-20T13:26:34Z</dcterms:created>
  <dcterms:modified xsi:type="dcterms:W3CDTF">2025-06-21T14:27:38Z</dcterms:modified>
</cp:coreProperties>
</file>