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243208" y="2858518"/>
            <a:ext cx="9144000" cy="1668284"/>
          </a:xfrm>
        </p:spPr>
        <p:txBody>
          <a:bodyPr anchor="b"/>
          <a:lstStyle>
            <a:lvl1pPr algn="l">
              <a:lnSpc>
                <a:spcPct val="100000"/>
              </a:lnSpc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 err="1"/>
              <a:t>заголовок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243208" y="4700789"/>
            <a:ext cx="9144000" cy="678712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>
                <a:latin typeface="PermianSansTypeface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972751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CC95058E-60BC-473D-85F6-86265DE2F0F2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0A789F85-EFDA-4D88-A8A5-82AE0C52C31E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51" y="764789"/>
            <a:ext cx="1237049" cy="1237049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972751" y="2559028"/>
            <a:ext cx="109074" cy="282047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0321689" y="229031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0969171" y="-28046"/>
            <a:ext cx="1222829" cy="128341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572483" y="644154"/>
            <a:ext cx="954313" cy="10015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1132457" y="5169133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1433892" y="4646864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0830666" y="5664686"/>
            <a:ext cx="993018" cy="1042217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0049401" y="3948216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0460196" y="3754568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1293215" y="2514070"/>
            <a:ext cx="369013" cy="387296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75138" y="596905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-181705" y="6066489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10566898" y="609419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18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838200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428015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628864" y="1937433"/>
            <a:ext cx="1344456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8167484" y="1882894"/>
            <a:ext cx="1446845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94480" y="2846730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94480" y="3670642"/>
            <a:ext cx="4299187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6682481" y="2846730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6682481" y="3670642"/>
            <a:ext cx="4299187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924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838200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606471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374743" y="2177142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747157" y="1937433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515427" y="1882894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9283699" y="1882894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28474" y="2846730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28474" y="3670642"/>
            <a:ext cx="2600098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4794931" y="2846730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4794931" y="3670642"/>
            <a:ext cx="2600098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8561388" y="2843667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8561388" y="3667579"/>
            <a:ext cx="2600098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9303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678542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437617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185879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471385" y="1937433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4230459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978721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868816" y="2846730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868816" y="3670642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3626077" y="2846730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3626077" y="3670642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6372524" y="2843667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6372524" y="3667579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8945635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9738477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4"/>
          </p:nvPr>
        </p:nvSpPr>
        <p:spPr>
          <a:xfrm>
            <a:off x="9132280" y="2843667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Объект 3"/>
          <p:cNvSpPr>
            <a:spLocks noGrp="1"/>
          </p:cNvSpPr>
          <p:nvPr>
            <p:ph sz="half" idx="15"/>
          </p:nvPr>
        </p:nvSpPr>
        <p:spPr>
          <a:xfrm>
            <a:off x="9132280" y="3667579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38326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838200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8552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428015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94480" y="2360275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94480" y="3367320"/>
            <a:ext cx="4299187" cy="320765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6682481" y="2360275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6682481" y="3367320"/>
            <a:ext cx="4299187" cy="320765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1345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838200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606471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374743" y="2177142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28474" y="2180205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28474" y="3167178"/>
            <a:ext cx="2600098" cy="340779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4794931" y="2180205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4794931" y="3167178"/>
            <a:ext cx="2600098" cy="340779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8561388" y="2177142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8561388" y="3164115"/>
            <a:ext cx="2600098" cy="340779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7589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678542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437617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185879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868816" y="2287134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868816" y="3217976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3626077" y="2287134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3626077" y="3217976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6372524" y="2284071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6372524" y="3214913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8945635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4"/>
          </p:nvPr>
        </p:nvSpPr>
        <p:spPr>
          <a:xfrm>
            <a:off x="9132280" y="2284071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Объект 3"/>
          <p:cNvSpPr>
            <a:spLocks noGrp="1"/>
          </p:cNvSpPr>
          <p:nvPr>
            <p:ph sz="half" idx="15"/>
          </p:nvPr>
        </p:nvSpPr>
        <p:spPr>
          <a:xfrm>
            <a:off x="9132280" y="3214913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9545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5360563" y="3037417"/>
            <a:ext cx="6831437" cy="3236383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122044" y="3037417"/>
            <a:ext cx="3873289" cy="3236383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исунок 6"/>
          <p:cNvSpPr>
            <a:spLocks noGrp="1"/>
          </p:cNvSpPr>
          <p:nvPr>
            <p:ph type="pic" sz="quarter" idx="15"/>
          </p:nvPr>
        </p:nvSpPr>
        <p:spPr>
          <a:xfrm>
            <a:off x="5360562" y="0"/>
            <a:ext cx="6831437" cy="2699657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6035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1" y="0"/>
            <a:ext cx="61976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6634617" y="992187"/>
            <a:ext cx="4991326" cy="4873625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594180" y="696685"/>
            <a:ext cx="4907187" cy="5476647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473907" y="503916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407233" y="195032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0143176" y="6173333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3876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939800" y="1891051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409916" cy="1325563"/>
          </a:xfrm>
        </p:spPr>
        <p:txBody>
          <a:bodyPr/>
          <a:lstStyle>
            <a:lvl1pPr algn="r"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47775" y="2195849"/>
            <a:ext cx="2613025" cy="4106863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633685" y="1891051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1" name="Рисунок 3"/>
          <p:cNvSpPr>
            <a:spLocks noGrp="1"/>
          </p:cNvSpPr>
          <p:nvPr>
            <p:ph type="pic" sz="quarter" idx="11"/>
          </p:nvPr>
        </p:nvSpPr>
        <p:spPr>
          <a:xfrm>
            <a:off x="4941660" y="2195849"/>
            <a:ext cx="2613025" cy="4106863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8327116" y="1929036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3" name="Рисунок 3"/>
          <p:cNvSpPr>
            <a:spLocks noGrp="1"/>
          </p:cNvSpPr>
          <p:nvPr>
            <p:ph type="pic" sz="quarter" idx="12"/>
          </p:nvPr>
        </p:nvSpPr>
        <p:spPr>
          <a:xfrm>
            <a:off x="8635091" y="2233834"/>
            <a:ext cx="2613025" cy="4106863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857269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074" y="2548392"/>
            <a:ext cx="3207656" cy="160020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049487" y="-4764"/>
            <a:ext cx="8142514" cy="4286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0"/>
          </p:nvPr>
        </p:nvSpPr>
        <p:spPr>
          <a:xfrm>
            <a:off x="4049487" y="4281488"/>
            <a:ext cx="8142513" cy="2576512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323217" y="457200"/>
            <a:ext cx="7375297" cy="334554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1168742" y="311976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470177" y="2597497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119109" y="362997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60009" y="2521179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99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058E-60BC-473D-85F6-86265DE2F0F2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89F85-EFDA-4D88-A8A5-82AE0C52C31E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365124"/>
            <a:ext cx="12192000" cy="13255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838200" y="1851660"/>
            <a:ext cx="10515600" cy="427450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739285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074" y="1633770"/>
            <a:ext cx="3207656" cy="160020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049487" y="-4764"/>
            <a:ext cx="8142514" cy="6862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274054" y="5745962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575489" y="5223693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224421" y="6256173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27771" y="1389065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630057" y="1016000"/>
            <a:ext cx="6643997" cy="47299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иаграмма 4"/>
          <p:cNvSpPr>
            <a:spLocks noGrp="1"/>
          </p:cNvSpPr>
          <p:nvPr>
            <p:ph type="chart" sz="quarter" idx="11"/>
          </p:nvPr>
        </p:nvSpPr>
        <p:spPr>
          <a:xfrm>
            <a:off x="4746625" y="1146175"/>
            <a:ext cx="6421438" cy="4398963"/>
          </a:xfrm>
        </p:spPr>
        <p:txBody>
          <a:bodyPr/>
          <a:lstStyle/>
          <a:p>
            <a:r>
              <a:rPr lang="ru-RU"/>
              <a:t>Вставка диаграммы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622074" y="3478675"/>
            <a:ext cx="3207656" cy="174501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493128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5666" y="840014"/>
            <a:ext cx="6455648" cy="1131796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638972" y="5545139"/>
            <a:ext cx="1553028" cy="132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74922" y="323744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иаграмма 4"/>
          <p:cNvSpPr>
            <a:spLocks noGrp="1"/>
          </p:cNvSpPr>
          <p:nvPr>
            <p:ph type="chart" sz="quarter" idx="11"/>
          </p:nvPr>
        </p:nvSpPr>
        <p:spPr>
          <a:xfrm>
            <a:off x="975666" y="2278742"/>
            <a:ext cx="10110039" cy="2959465"/>
          </a:xfr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2"/>
          </p:nvPr>
        </p:nvSpPr>
        <p:spPr>
          <a:xfrm>
            <a:off x="0" y="5545138"/>
            <a:ext cx="10609263" cy="1312862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75666" y="0"/>
            <a:ext cx="446735" cy="46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3072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337676" y="2993874"/>
            <a:ext cx="3618108" cy="2104571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2993874"/>
            <a:ext cx="1337676" cy="2104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исунок 6"/>
          <p:cNvSpPr>
            <a:spLocks noGrp="1"/>
          </p:cNvSpPr>
          <p:nvPr>
            <p:ph type="pic" sz="quarter" idx="15"/>
          </p:nvPr>
        </p:nvSpPr>
        <p:spPr>
          <a:xfrm>
            <a:off x="4955784" y="2993874"/>
            <a:ext cx="3618108" cy="2104571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2" name="Рисунок 6"/>
          <p:cNvSpPr>
            <a:spLocks noGrp="1"/>
          </p:cNvSpPr>
          <p:nvPr>
            <p:ph type="pic" sz="quarter" idx="16"/>
          </p:nvPr>
        </p:nvSpPr>
        <p:spPr>
          <a:xfrm>
            <a:off x="8573892" y="2993874"/>
            <a:ext cx="3618108" cy="2104571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Текст 2"/>
          <p:cNvSpPr>
            <a:spLocks noGrp="1"/>
          </p:cNvSpPr>
          <p:nvPr>
            <p:ph type="body" idx="1"/>
          </p:nvPr>
        </p:nvSpPr>
        <p:spPr>
          <a:xfrm>
            <a:off x="1775130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7"/>
          </p:nvPr>
        </p:nvSpPr>
        <p:spPr>
          <a:xfrm>
            <a:off x="5393238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idx="18"/>
          </p:nvPr>
        </p:nvSpPr>
        <p:spPr>
          <a:xfrm>
            <a:off x="9011346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0972800" y="524932"/>
            <a:ext cx="462417" cy="485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1587129" y="1117711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70259" y="5520313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1489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1" y="1"/>
            <a:ext cx="728481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7284813" y="1"/>
            <a:ext cx="4907187" cy="2946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8" name="Рисунок 12"/>
          <p:cNvSpPr>
            <a:spLocks noGrp="1"/>
          </p:cNvSpPr>
          <p:nvPr>
            <p:ph type="pic" sz="quarter" idx="11"/>
          </p:nvPr>
        </p:nvSpPr>
        <p:spPr>
          <a:xfrm>
            <a:off x="7284812" y="2946401"/>
            <a:ext cx="4907187" cy="2452913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2" name="Рисунок 12"/>
          <p:cNvSpPr>
            <a:spLocks noGrp="1"/>
          </p:cNvSpPr>
          <p:nvPr>
            <p:ph type="pic" sz="quarter" idx="12"/>
          </p:nvPr>
        </p:nvSpPr>
        <p:spPr>
          <a:xfrm>
            <a:off x="7284813" y="5399314"/>
            <a:ext cx="4907187" cy="1458686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596673" y="2061029"/>
            <a:ext cx="6079897" cy="4285797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5552039" cy="120226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 rot="5400000">
            <a:off x="14680" y="5772209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 rot="5400000">
            <a:off x="857620" y="6057690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 rot="5400000">
            <a:off x="446550" y="490912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6082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0914742" y="0"/>
            <a:ext cx="12772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0885488" cy="3468914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857828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Текст 2"/>
          <p:cNvSpPr>
            <a:spLocks noGrp="1"/>
          </p:cNvSpPr>
          <p:nvPr>
            <p:ph type="body" idx="1"/>
          </p:nvPr>
        </p:nvSpPr>
        <p:spPr>
          <a:xfrm>
            <a:off x="812799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5014684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Текст 2"/>
          <p:cNvSpPr>
            <a:spLocks noGrp="1"/>
          </p:cNvSpPr>
          <p:nvPr>
            <p:ph type="body" idx="11"/>
          </p:nvPr>
        </p:nvSpPr>
        <p:spPr>
          <a:xfrm>
            <a:off x="3969655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8171540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Текст 2"/>
          <p:cNvSpPr>
            <a:spLocks noGrp="1"/>
          </p:cNvSpPr>
          <p:nvPr>
            <p:ph type="body" idx="12"/>
          </p:nvPr>
        </p:nvSpPr>
        <p:spPr>
          <a:xfrm>
            <a:off x="7126511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212897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10733" y="2815771"/>
            <a:ext cx="1874895" cy="311940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4" y="944010"/>
            <a:ext cx="4918756" cy="120226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788813" y="0"/>
            <a:ext cx="5733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6096001" y="560009"/>
            <a:ext cx="5016820" cy="5782734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5" name="Рисунок 12"/>
          <p:cNvSpPr>
            <a:spLocks noGrp="1"/>
          </p:cNvSpPr>
          <p:nvPr>
            <p:ph type="pic" sz="quarter" idx="11"/>
          </p:nvPr>
        </p:nvSpPr>
        <p:spPr>
          <a:xfrm>
            <a:off x="1903979" y="2815771"/>
            <a:ext cx="1986803" cy="311940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6" name="Рисунок 12"/>
          <p:cNvSpPr>
            <a:spLocks noGrp="1"/>
          </p:cNvSpPr>
          <p:nvPr>
            <p:ph type="pic" sz="quarter" idx="12"/>
          </p:nvPr>
        </p:nvSpPr>
        <p:spPr>
          <a:xfrm>
            <a:off x="3902350" y="2815771"/>
            <a:ext cx="1874895" cy="311940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70609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5413829" y="0"/>
            <a:ext cx="6778171" cy="6857999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07542" y="1156202"/>
            <a:ext cx="3483429" cy="2023549"/>
          </a:xfr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algn="ctr"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8122888" y="1156202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lnSpc>
                <a:spcPct val="100000"/>
              </a:lnSpc>
            </a:pPr>
            <a:r>
              <a:rPr lang="ru-RU" sz="2400" dirty="0"/>
              <a:t>Образец 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заголовка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107542" y="3776030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lnSpc>
                <a:spcPct val="100000"/>
              </a:lnSpc>
            </a:pPr>
            <a:r>
              <a:rPr lang="ru-RU" sz="2400" dirty="0"/>
              <a:t>Образец 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заголовка</a:t>
            </a: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8122888" y="3776030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lnSpc>
                <a:spcPct val="100000"/>
              </a:lnSpc>
            </a:pPr>
            <a:r>
              <a:rPr lang="ru-RU" sz="2400" dirty="0"/>
              <a:t>Образец 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заголовка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631045" y="2039934"/>
            <a:ext cx="3650668" cy="2051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2B824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dirty="0">
                <a:solidFill>
                  <a:schemeClr val="accent1"/>
                </a:solidFill>
              </a:rPr>
              <a:t>Образец заголовка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2163105" y="6255898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415453" y="5799579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1746595" y="638413"/>
            <a:ext cx="235300" cy="2469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860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10884127" cy="120226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 rot="5400000">
            <a:off x="14680" y="596089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 rot="5400000">
            <a:off x="857620" y="605769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 rot="5400000">
            <a:off x="113295" y="466223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504140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168997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8833854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Прямоугольник 23"/>
          <p:cNvSpPr/>
          <p:nvPr/>
        </p:nvSpPr>
        <p:spPr>
          <a:xfrm rot="5400000">
            <a:off x="10477113" y="-36940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 rot="5400000">
            <a:off x="11344112" y="74780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8194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10884127" cy="120226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 rot="5400000">
            <a:off x="14680" y="596089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 rot="5400000">
            <a:off x="857620" y="605769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 rot="5400000">
            <a:off x="113295" y="466223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Прямоугольник 23"/>
          <p:cNvSpPr/>
          <p:nvPr/>
        </p:nvSpPr>
        <p:spPr>
          <a:xfrm rot="5400000">
            <a:off x="10477113" y="-36940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 rot="5400000">
            <a:off x="11344112" y="74780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1458330" y="2451100"/>
            <a:ext cx="2051050" cy="2057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3"/>
          </p:nvPr>
        </p:nvSpPr>
        <p:spPr>
          <a:xfrm>
            <a:off x="5123187" y="2451100"/>
            <a:ext cx="2051050" cy="2057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14"/>
          </p:nvPr>
        </p:nvSpPr>
        <p:spPr>
          <a:xfrm>
            <a:off x="8788044" y="2451100"/>
            <a:ext cx="2051050" cy="2057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2945401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8668543" y="2489162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5022735" y="2489162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335314" y="2474647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734181"/>
            <a:ext cx="10884127" cy="120226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1458330" y="2625272"/>
            <a:ext cx="2051050" cy="2057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3"/>
          </p:nvPr>
        </p:nvSpPr>
        <p:spPr>
          <a:xfrm>
            <a:off x="5123187" y="2625272"/>
            <a:ext cx="2051050" cy="2057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14"/>
          </p:nvPr>
        </p:nvSpPr>
        <p:spPr>
          <a:xfrm>
            <a:off x="8788044" y="2625272"/>
            <a:ext cx="2051050" cy="2057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54401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1362" y="1375304"/>
            <a:ext cx="485775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5360563" y="3037417"/>
            <a:ext cx="6831437" cy="3236383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122044" y="3037417"/>
            <a:ext cx="3873289" cy="3236383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618322" y="524933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974229" y="229763"/>
            <a:ext cx="281236" cy="295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68402" y="5913315"/>
            <a:ext cx="388412" cy="407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0743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0" y="0"/>
            <a:ext cx="6110514" cy="3473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1763" y="1931068"/>
            <a:ext cx="5166988" cy="61007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Рисунок 2"/>
          <p:cNvSpPr>
            <a:spLocks noGrp="1"/>
          </p:cNvSpPr>
          <p:nvPr>
            <p:ph type="pic" sz="quarter" idx="13"/>
          </p:nvPr>
        </p:nvSpPr>
        <p:spPr>
          <a:xfrm>
            <a:off x="6110514" y="0"/>
            <a:ext cx="6081486" cy="3473599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5" name="Рисунок 2"/>
          <p:cNvSpPr>
            <a:spLocks noGrp="1"/>
          </p:cNvSpPr>
          <p:nvPr>
            <p:ph type="pic" sz="quarter" idx="14"/>
          </p:nvPr>
        </p:nvSpPr>
        <p:spPr>
          <a:xfrm>
            <a:off x="0" y="3473599"/>
            <a:ext cx="6110514" cy="3473599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6110514" y="3473599"/>
            <a:ext cx="6110514" cy="3473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Текст 2"/>
          <p:cNvSpPr>
            <a:spLocks noGrp="1"/>
          </p:cNvSpPr>
          <p:nvPr>
            <p:ph type="body" idx="15" hasCustomPrompt="1"/>
          </p:nvPr>
        </p:nvSpPr>
        <p:spPr>
          <a:xfrm>
            <a:off x="471763" y="998612"/>
            <a:ext cx="5166988" cy="73818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число</a:t>
            </a:r>
          </a:p>
        </p:txBody>
      </p:sp>
      <p:sp>
        <p:nvSpPr>
          <p:cNvPr id="31" name="Текст 2"/>
          <p:cNvSpPr>
            <a:spLocks noGrp="1"/>
          </p:cNvSpPr>
          <p:nvPr>
            <p:ph type="body" idx="16"/>
          </p:nvPr>
        </p:nvSpPr>
        <p:spPr>
          <a:xfrm>
            <a:off x="6582277" y="5371590"/>
            <a:ext cx="5166988" cy="61007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2" name="Текст 2"/>
          <p:cNvSpPr>
            <a:spLocks noGrp="1"/>
          </p:cNvSpPr>
          <p:nvPr>
            <p:ph type="body" idx="17" hasCustomPrompt="1"/>
          </p:nvPr>
        </p:nvSpPr>
        <p:spPr>
          <a:xfrm>
            <a:off x="6582277" y="4439134"/>
            <a:ext cx="5166988" cy="73818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число</a:t>
            </a:r>
          </a:p>
        </p:txBody>
      </p:sp>
    </p:spTree>
    <p:extLst>
      <p:ext uri="{BB962C8B-B14F-4D97-AF65-F5344CB8AC3E}">
        <p14:creationId xmlns:p14="http://schemas.microsoft.com/office/powerpoint/2010/main" val="21198326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08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C95058E-60BC-473D-85F6-86265DE2F0F2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A789F85-EFDA-4D88-A8A5-82AE0C52C31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6"/>
          <p:cNvSpPr>
            <a:spLocks noGrp="1"/>
          </p:cNvSpPr>
          <p:nvPr>
            <p:ph type="pic" sz="quarter" idx="13"/>
          </p:nvPr>
        </p:nvSpPr>
        <p:spPr>
          <a:xfrm>
            <a:off x="0" y="988484"/>
            <a:ext cx="8610600" cy="3414183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7703132" y="1580885"/>
            <a:ext cx="3650668" cy="205157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838200" y="4847961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idx="14"/>
          </p:nvPr>
        </p:nvSpPr>
        <p:spPr>
          <a:xfrm>
            <a:off x="4038600" y="4847960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Текст 2"/>
          <p:cNvSpPr>
            <a:spLocks noGrp="1"/>
          </p:cNvSpPr>
          <p:nvPr>
            <p:ph type="body" idx="15"/>
          </p:nvPr>
        </p:nvSpPr>
        <p:spPr>
          <a:xfrm>
            <a:off x="7239000" y="4842934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24956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344945" y="674600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597293" y="218281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846254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7046654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07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6311" y="2478088"/>
            <a:ext cx="4857750" cy="2852737"/>
          </a:xfrm>
        </p:spPr>
        <p:txBody>
          <a:bodyPr anchor="b"/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6311" y="5357813"/>
            <a:ext cx="4857750" cy="7381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8805332" y="0"/>
            <a:ext cx="3081867" cy="6858000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5621867" y="0"/>
            <a:ext cx="3064933" cy="6858000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979964" y="299371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621992" y="0"/>
            <a:ext cx="1222829" cy="128341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230758" y="714494"/>
            <a:ext cx="954313" cy="10015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1919658" y="606567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1362815" y="6163109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63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-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2248429"/>
            <a:ext cx="3869267" cy="23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266266" y="795867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266266" y="2633133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266266" y="4470399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5265738" y="795338"/>
            <a:ext cx="2082800" cy="1592262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1"/>
          </p:nvPr>
        </p:nvSpPr>
        <p:spPr>
          <a:xfrm>
            <a:off x="5265738" y="2632604"/>
            <a:ext cx="2082800" cy="1592262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2" name="Рисунок 7"/>
          <p:cNvSpPr>
            <a:spLocks noGrp="1"/>
          </p:cNvSpPr>
          <p:nvPr>
            <p:ph type="pic" sz="quarter" idx="12"/>
          </p:nvPr>
        </p:nvSpPr>
        <p:spPr>
          <a:xfrm>
            <a:off x="5265738" y="4470134"/>
            <a:ext cx="2082800" cy="1592262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idx="1"/>
          </p:nvPr>
        </p:nvSpPr>
        <p:spPr>
          <a:xfrm>
            <a:off x="7594600" y="1016189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3"/>
          </p:nvPr>
        </p:nvSpPr>
        <p:spPr>
          <a:xfrm>
            <a:off x="7594600" y="2834740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idx="14"/>
          </p:nvPr>
        </p:nvSpPr>
        <p:spPr>
          <a:xfrm>
            <a:off x="7594600" y="4682143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1104592" y="5394464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0768579" y="6375107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305129" y="4470134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4715924" y="4276486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0509290" y="355847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10939961" y="494552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11632096" y="134659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11643692" y="4987890"/>
            <a:ext cx="884321" cy="928135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54319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-244699" y="-244699"/>
            <a:ext cx="12672812" cy="740535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6278" y="2795194"/>
            <a:ext cx="5950857" cy="1325563"/>
          </a:xfr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algn="ctr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475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0" y="1825625"/>
            <a:ext cx="7315200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/>
          </p:nvPr>
        </p:nvSpPr>
        <p:spPr>
          <a:xfrm>
            <a:off x="251582" y="0"/>
            <a:ext cx="3493104" cy="6858000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0964" y="6176962"/>
            <a:ext cx="406878" cy="427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58460" y="6047467"/>
            <a:ext cx="246763" cy="258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927317" y="193901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74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0" y="1973943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/>
          </p:nvPr>
        </p:nvSpPr>
        <p:spPr>
          <a:xfrm>
            <a:off x="251582" y="0"/>
            <a:ext cx="3493104" cy="6858000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0964" y="6176962"/>
            <a:ext cx="406878" cy="427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58460" y="6047467"/>
            <a:ext cx="246763" cy="258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927317" y="193901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5"/>
          </p:nvPr>
        </p:nvSpPr>
        <p:spPr>
          <a:xfrm>
            <a:off x="4038600" y="2554514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Объект 2"/>
          <p:cNvSpPr>
            <a:spLocks noGrp="1"/>
          </p:cNvSpPr>
          <p:nvPr>
            <p:ph idx="16"/>
          </p:nvPr>
        </p:nvSpPr>
        <p:spPr>
          <a:xfrm>
            <a:off x="4038600" y="3534229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7"/>
          </p:nvPr>
        </p:nvSpPr>
        <p:spPr>
          <a:xfrm>
            <a:off x="4038600" y="4114800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Объект 2"/>
          <p:cNvSpPr>
            <a:spLocks noGrp="1"/>
          </p:cNvSpPr>
          <p:nvPr>
            <p:ph idx="18"/>
          </p:nvPr>
        </p:nvSpPr>
        <p:spPr>
          <a:xfrm>
            <a:off x="4038600" y="5116285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Объект 2"/>
          <p:cNvSpPr>
            <a:spLocks noGrp="1"/>
          </p:cNvSpPr>
          <p:nvPr>
            <p:ph idx="19"/>
          </p:nvPr>
        </p:nvSpPr>
        <p:spPr>
          <a:xfrm>
            <a:off x="4038600" y="5696856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9277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119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fld id="{CC95058E-60BC-473D-85F6-86265DE2F0F2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904049" y="631190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476049" y="63119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fld id="{0A789F85-EFDA-4D88-A8A5-82AE0C52C3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5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EF42CB-DD88-465E-94DF-6BD6288B3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Вычисление выражения с использованием стека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2C63A4-04D9-4669-B32F-0077F5E73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208" y="5861680"/>
            <a:ext cx="4131874" cy="483461"/>
          </a:xfrm>
        </p:spPr>
        <p:txBody>
          <a:bodyPr>
            <a:noAutofit/>
          </a:bodyPr>
          <a:lstStyle/>
          <a:p>
            <a:r>
              <a:rPr lang="ru-RU" sz="11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Чеповецкий Александр ПМИ-ИТ-7-2024 1 курс</a:t>
            </a:r>
          </a:p>
        </p:txBody>
      </p:sp>
    </p:spTree>
    <p:extLst>
      <p:ext uri="{BB962C8B-B14F-4D97-AF65-F5344CB8AC3E}">
        <p14:creationId xmlns:p14="http://schemas.microsoft.com/office/powerpoint/2010/main" val="5544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AB5CA9-F363-4CFF-8A91-172FB18F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8243BB-0184-4034-BD80-0E24290432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218372"/>
            <a:ext cx="10515600" cy="4274503"/>
          </a:xfrm>
        </p:spPr>
        <p:txBody>
          <a:bodyPr/>
          <a:lstStyle/>
          <a:p>
            <a:pPr marL="0" indent="0">
              <a:buNone/>
            </a:pPr>
            <a:r>
              <a:rPr lang="ru-RU" sz="2200" dirty="0">
                <a:cs typeface="Times New Roman" panose="02020603050405020304" pitchFamily="18" charset="0"/>
              </a:rPr>
              <a:t>Используя структуру </a:t>
            </a:r>
            <a:r>
              <a:rPr lang="ru-RU" sz="2200" b="1" dirty="0">
                <a:cs typeface="Times New Roman" panose="02020603050405020304" pitchFamily="18" charset="0"/>
              </a:rPr>
              <a:t>стека</a:t>
            </a:r>
            <a:r>
              <a:rPr lang="ru-RU" sz="2200" dirty="0">
                <a:cs typeface="Times New Roman" panose="02020603050405020304" pitchFamily="18" charset="0"/>
              </a:rPr>
              <a:t>, необходимо вычислить значение выражения, содержащего две операции: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200" dirty="0"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200" dirty="0">
                <a:cs typeface="Times New Roman" panose="02020603050405020304" pitchFamily="18" charset="0"/>
              </a:rPr>
              <a:t>m(x, y) — минимум из двух чисел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200" dirty="0">
                <a:cs typeface="Times New Roman" panose="02020603050405020304" pitchFamily="18" charset="0"/>
              </a:rPr>
              <a:t>M(x, y) — максимум из двух чисел</a:t>
            </a:r>
          </a:p>
          <a:p>
            <a:pPr marL="0" indent="0">
              <a:buNone/>
            </a:pPr>
            <a:endParaRPr lang="en-US" altLang="ru-RU" sz="22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altLang="ru-RU" sz="2200" dirty="0">
                <a:cs typeface="Times New Roman" panose="02020603050405020304" pitchFamily="18" charset="0"/>
              </a:rPr>
              <a:t>Операции могут быть вложенными.</a:t>
            </a:r>
            <a:br>
              <a:rPr lang="ru-RU" altLang="ru-RU" sz="2200" dirty="0">
                <a:cs typeface="Times New Roman" panose="02020603050405020304" pitchFamily="18" charset="0"/>
              </a:rPr>
            </a:br>
            <a:r>
              <a:rPr lang="ru-RU" altLang="ru-RU" sz="2200" dirty="0">
                <a:cs typeface="Times New Roman" panose="02020603050405020304" pitchFamily="18" charset="0"/>
              </a:rPr>
              <a:t>Вводится строка </a:t>
            </a:r>
            <a:r>
              <a:rPr lang="ru-RU" altLang="ru-RU" sz="2200" b="1" dirty="0">
                <a:cs typeface="Times New Roman" panose="02020603050405020304" pitchFamily="18" charset="0"/>
              </a:rPr>
              <a:t>без пробелов</a:t>
            </a:r>
            <a:r>
              <a:rPr lang="ru-RU" altLang="ru-RU" sz="2200" dirty="0">
                <a:cs typeface="Times New Roman" panose="02020603050405020304" pitchFamily="18" charset="0"/>
              </a:rPr>
              <a:t>, содержащая только корректные символы.</a:t>
            </a:r>
            <a:br>
              <a:rPr lang="ru-RU" altLang="ru-RU" sz="2200" dirty="0">
                <a:cs typeface="Times New Roman" panose="02020603050405020304" pitchFamily="18" charset="0"/>
              </a:rPr>
            </a:br>
            <a:endParaRPr lang="ru-RU" altLang="ru-RU" sz="22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altLang="ru-RU" sz="2200" dirty="0">
                <a:cs typeface="Times New Roman" panose="02020603050405020304" pitchFamily="18" charset="0"/>
              </a:rPr>
              <a:t>Пример: </a:t>
            </a:r>
            <a:r>
              <a:rPr lang="ru-RU" altLang="ru-RU" sz="2200" b="1" dirty="0">
                <a:cs typeface="Times New Roman" panose="02020603050405020304" pitchFamily="18" charset="0"/>
              </a:rPr>
              <a:t>M(15,m(16,8)) </a:t>
            </a:r>
            <a:r>
              <a:rPr lang="ru-RU" altLang="ru-RU" sz="2200" dirty="0">
                <a:cs typeface="Times New Roman" panose="02020603050405020304" pitchFamily="18" charset="0"/>
              </a:rPr>
              <a:t>→ результат: </a:t>
            </a:r>
            <a:r>
              <a:rPr lang="ru-RU" altLang="ru-RU" sz="2200" b="1" dirty="0">
                <a:cs typeface="Times New Roman" panose="02020603050405020304" pitchFamily="18" charset="0"/>
              </a:rPr>
              <a:t>15</a:t>
            </a:r>
            <a:r>
              <a:rPr lang="ru-RU" altLang="ru-RU" sz="2200" dirty="0"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889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3EB88-A96B-4DA2-BFA6-B80D22535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требования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1EE7DD-B345-4D16-8D40-A2EE6396C45D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838200" y="2274099"/>
            <a:ext cx="722422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Использование структуры стека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RU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Вложенные вызовы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m(...), M(...)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RU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Только целые положительные числа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ru-RU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Выражение вводится вручную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ru-RU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ru-RU" dirty="0"/>
              <a:t> 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Интерфейс с проверкой корректности ввода</a:t>
            </a:r>
          </a:p>
        </p:txBody>
      </p:sp>
    </p:spTree>
    <p:extLst>
      <p:ext uri="{BB962C8B-B14F-4D97-AF65-F5344CB8AC3E}">
        <p14:creationId xmlns:p14="http://schemas.microsoft.com/office/powerpoint/2010/main" val="290359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F41AAF5-88A8-412D-A1EB-8843BA4F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73" y="313519"/>
            <a:ext cx="5552039" cy="1202267"/>
          </a:xfrm>
        </p:spPr>
        <p:txBody>
          <a:bodyPr/>
          <a:lstStyle/>
          <a:p>
            <a:r>
              <a:rPr lang="ru-RU" dirty="0"/>
              <a:t>Алгоритм решения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92BB38A-D28A-496E-A6CC-91B0F2AA86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6673" y="1780690"/>
            <a:ext cx="628915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Проверка валидности выражения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Сканирование строки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справа налево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Чтение чисел → в стек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Обнаружение функции m или 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Взять 2 числа из стека → применить функцию → положить результат обратно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Повторять до конца выражения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Вернуть результат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7A3FDB-3637-4CF9-9730-21F00126D4F5}"/>
              </a:ext>
            </a:extLst>
          </p:cNvPr>
          <p:cNvSpPr txBox="1"/>
          <p:nvPr/>
        </p:nvSpPr>
        <p:spPr>
          <a:xfrm>
            <a:off x="7319270" y="112707"/>
            <a:ext cx="4872730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50" dirty="0">
                <a:latin typeface="Consolas" panose="020B0609020204030204" pitchFamily="49" charset="0"/>
              </a:rPr>
              <a:t> </a:t>
            </a:r>
            <a:r>
              <a:rPr lang="en-US" sz="850" dirty="0">
                <a:latin typeface="Consolas" panose="020B0609020204030204" pitchFamily="49" charset="0"/>
              </a:rPr>
              <a:t>     </a:t>
            </a:r>
            <a:r>
              <a:rPr lang="ru-RU" sz="850" dirty="0">
                <a:latin typeface="Consolas" panose="020B0609020204030204" pitchFamily="49" charset="0"/>
              </a:rPr>
              <a:t>┌────────────────────────────────────┐</a:t>
            </a:r>
          </a:p>
          <a:p>
            <a:r>
              <a:rPr lang="ru-RU" sz="850" dirty="0">
                <a:latin typeface="Consolas" panose="020B0609020204030204" pitchFamily="49" charset="0"/>
              </a:rPr>
              <a:t>      │     Ввод выражения от пользователя</a:t>
            </a:r>
            <a:r>
              <a:rPr lang="en-US" sz="850" dirty="0">
                <a:latin typeface="Consolas" panose="020B0609020204030204" pitchFamily="49" charset="0"/>
              </a:rPr>
              <a:t> </a:t>
            </a:r>
            <a:r>
              <a:rPr lang="ru-RU" sz="850" dirty="0">
                <a:latin typeface="Consolas" panose="020B0609020204030204" pitchFamily="49" charset="0"/>
              </a:rPr>
              <a:t>│</a:t>
            </a:r>
          </a:p>
          <a:p>
            <a:r>
              <a:rPr lang="ru-RU" sz="850" dirty="0">
                <a:latin typeface="Consolas" panose="020B0609020204030204" pitchFamily="49" charset="0"/>
              </a:rPr>
              <a:t>      └────────────────────────────────────┘</a:t>
            </a:r>
          </a:p>
          <a:p>
            <a:r>
              <a:rPr lang="ru-RU" sz="850" dirty="0">
                <a:latin typeface="Consolas" panose="020B0609020204030204" pitchFamily="49" charset="0"/>
              </a:rPr>
              <a:t>                     </a:t>
            </a:r>
            <a:r>
              <a:rPr lang="en-US" sz="850" dirty="0">
                <a:latin typeface="Consolas" panose="020B0609020204030204" pitchFamily="49" charset="0"/>
              </a:rPr>
              <a:t>   </a:t>
            </a:r>
            <a:r>
              <a:rPr lang="ru-RU" sz="850" dirty="0">
                <a:latin typeface="Consolas" panose="020B0609020204030204" pitchFamily="49" charset="0"/>
              </a:rPr>
              <a:t>│</a:t>
            </a:r>
          </a:p>
          <a:p>
            <a:r>
              <a:rPr lang="ru-RU" sz="850" dirty="0">
                <a:latin typeface="Consolas" panose="020B0609020204030204" pitchFamily="49" charset="0"/>
              </a:rPr>
              <a:t>                     </a:t>
            </a:r>
            <a:r>
              <a:rPr lang="en-US" sz="850" dirty="0">
                <a:latin typeface="Consolas" panose="020B0609020204030204" pitchFamily="49" charset="0"/>
              </a:rPr>
              <a:t>   </a:t>
            </a:r>
            <a:r>
              <a:rPr lang="ru-RU" sz="850" dirty="0">
                <a:latin typeface="Consolas" panose="020B0609020204030204" pitchFamily="49" charset="0"/>
              </a:rPr>
              <a:t>▼</a:t>
            </a:r>
          </a:p>
          <a:p>
            <a:r>
              <a:rPr lang="ru-RU" sz="850" dirty="0">
                <a:latin typeface="Consolas" panose="020B0609020204030204" pitchFamily="49" charset="0"/>
              </a:rPr>
              <a:t>      ┌────────────────────────────────────┐</a:t>
            </a:r>
          </a:p>
          <a:p>
            <a:r>
              <a:rPr lang="ru-RU" sz="850" dirty="0">
                <a:latin typeface="Consolas" panose="020B0609020204030204" pitchFamily="49" charset="0"/>
              </a:rPr>
              <a:t>      │ </a:t>
            </a:r>
            <a:r>
              <a:rPr lang="en-US" sz="850" dirty="0">
                <a:latin typeface="Consolas" panose="020B0609020204030204" pitchFamily="49" charset="0"/>
              </a:rPr>
              <a:t>  </a:t>
            </a:r>
            <a:r>
              <a:rPr lang="ru-RU" sz="850" dirty="0">
                <a:latin typeface="Consolas" panose="020B0609020204030204" pitchFamily="49" charset="0"/>
              </a:rPr>
              <a:t>Проверка допустимых символов     │</a:t>
            </a:r>
          </a:p>
          <a:p>
            <a:r>
              <a:rPr lang="ru-RU" sz="850" dirty="0">
                <a:latin typeface="Consolas" panose="020B0609020204030204" pitchFamily="49" charset="0"/>
              </a:rPr>
              <a:t>      │ </a:t>
            </a:r>
            <a:r>
              <a:rPr lang="en-US" sz="850" dirty="0">
                <a:latin typeface="Consolas" panose="020B0609020204030204" pitchFamily="49" charset="0"/>
              </a:rPr>
              <a:t>  </a:t>
            </a:r>
            <a:r>
              <a:rPr lang="ru-RU" sz="850" dirty="0">
                <a:latin typeface="Consolas" panose="020B0609020204030204" pitchFamily="49" charset="0"/>
              </a:rPr>
              <a:t>и баланса скобок                 │</a:t>
            </a:r>
          </a:p>
          <a:p>
            <a:r>
              <a:rPr lang="ru-RU" sz="850" dirty="0">
                <a:latin typeface="Consolas" panose="020B0609020204030204" pitchFamily="49" charset="0"/>
              </a:rPr>
              <a:t>      └────────────────────────────────────┘</a:t>
            </a:r>
          </a:p>
          <a:p>
            <a:r>
              <a:rPr lang="ru-RU" sz="850" dirty="0">
                <a:latin typeface="Consolas" panose="020B0609020204030204" pitchFamily="49" charset="0"/>
              </a:rPr>
              <a:t>                     │</a:t>
            </a:r>
          </a:p>
          <a:p>
            <a:r>
              <a:rPr lang="ru-RU" sz="850" dirty="0">
                <a:latin typeface="Consolas" panose="020B0609020204030204" pitchFamily="49" charset="0"/>
              </a:rPr>
              <a:t>        ┌────────────┴─────────────┐</a:t>
            </a:r>
          </a:p>
          <a:p>
            <a:r>
              <a:rPr lang="ru-RU" sz="850" dirty="0">
                <a:latin typeface="Consolas" panose="020B0609020204030204" pitchFamily="49" charset="0"/>
              </a:rPr>
              <a:t>        ▼                          ▼</a:t>
            </a:r>
          </a:p>
          <a:p>
            <a:r>
              <a:rPr lang="ru-RU" sz="850" dirty="0">
                <a:latin typeface="Consolas" panose="020B0609020204030204" pitchFamily="49" charset="0"/>
              </a:rPr>
              <a:t>  ┌─────────────┐           ┌────────────────┐</a:t>
            </a:r>
          </a:p>
          <a:p>
            <a:r>
              <a:rPr lang="ru-RU" sz="850" dirty="0">
                <a:latin typeface="Consolas" panose="020B0609020204030204" pitchFamily="49" charset="0"/>
              </a:rPr>
              <a:t>  │ Некорректно │           │   </a:t>
            </a:r>
            <a:r>
              <a:rPr lang="en-US" sz="850" dirty="0">
                <a:latin typeface="Consolas" panose="020B0609020204030204" pitchFamily="49" charset="0"/>
              </a:rPr>
              <a:t> </a:t>
            </a:r>
            <a:r>
              <a:rPr lang="ru-RU" sz="850" dirty="0">
                <a:latin typeface="Consolas" panose="020B0609020204030204" pitchFamily="49" charset="0"/>
              </a:rPr>
              <a:t>Корректно   │</a:t>
            </a:r>
          </a:p>
          <a:p>
            <a:r>
              <a:rPr lang="ru-RU" sz="850" dirty="0">
                <a:latin typeface="Consolas" panose="020B0609020204030204" pitchFamily="49" charset="0"/>
              </a:rPr>
              <a:t>  └──────┬──────┘           └────────┬───────┘</a:t>
            </a:r>
          </a:p>
          <a:p>
            <a:r>
              <a:rPr lang="ru-RU" sz="850" dirty="0">
                <a:latin typeface="Consolas" panose="020B0609020204030204" pitchFamily="49" charset="0"/>
              </a:rPr>
              <a:t>        </a:t>
            </a:r>
            <a:r>
              <a:rPr lang="en-US" sz="850" dirty="0">
                <a:latin typeface="Consolas" panose="020B0609020204030204" pitchFamily="49" charset="0"/>
              </a:rPr>
              <a:t> </a:t>
            </a:r>
            <a:r>
              <a:rPr lang="ru-RU" sz="850" dirty="0">
                <a:latin typeface="Consolas" panose="020B0609020204030204" pitchFamily="49" charset="0"/>
              </a:rPr>
              <a:t>│</a:t>
            </a:r>
            <a:r>
              <a:rPr lang="en-US" sz="850" dirty="0">
                <a:latin typeface="Consolas" panose="020B0609020204030204" pitchFamily="49" charset="0"/>
              </a:rPr>
              <a:t>                           </a:t>
            </a:r>
            <a:r>
              <a:rPr lang="ru-RU" sz="850" dirty="0">
                <a:latin typeface="Consolas" panose="020B0609020204030204" pitchFamily="49" charset="0"/>
              </a:rPr>
              <a:t>│</a:t>
            </a:r>
          </a:p>
          <a:p>
            <a:r>
              <a:rPr lang="ru-RU" sz="850" dirty="0">
                <a:latin typeface="Consolas" panose="020B0609020204030204" pitchFamily="49" charset="0"/>
              </a:rPr>
              <a:t>        </a:t>
            </a:r>
            <a:r>
              <a:rPr lang="en-US" sz="850" dirty="0">
                <a:latin typeface="Consolas" panose="020B0609020204030204" pitchFamily="49" charset="0"/>
              </a:rPr>
              <a:t> </a:t>
            </a:r>
            <a:r>
              <a:rPr lang="ru-RU" sz="850" dirty="0">
                <a:latin typeface="Consolas" panose="020B0609020204030204" pitchFamily="49" charset="0"/>
              </a:rPr>
              <a:t>▼ </a:t>
            </a:r>
            <a:r>
              <a:rPr lang="en-US" sz="850" dirty="0">
                <a:latin typeface="Consolas" panose="020B0609020204030204" pitchFamily="49" charset="0"/>
              </a:rPr>
              <a:t>                          </a:t>
            </a:r>
            <a:r>
              <a:rPr lang="ru-RU" sz="850" dirty="0">
                <a:latin typeface="Consolas" panose="020B0609020204030204" pitchFamily="49" charset="0"/>
              </a:rPr>
              <a:t>│</a:t>
            </a:r>
          </a:p>
          <a:p>
            <a:r>
              <a:rPr lang="ru-RU" sz="850" dirty="0">
                <a:latin typeface="Consolas" panose="020B0609020204030204" pitchFamily="49" charset="0"/>
              </a:rPr>
              <a:t>┌────────────────┐</a:t>
            </a:r>
            <a:r>
              <a:rPr lang="en-US" sz="850" dirty="0">
                <a:latin typeface="Consolas" panose="020B0609020204030204" pitchFamily="49" charset="0"/>
              </a:rPr>
              <a:t>                   </a:t>
            </a:r>
            <a:r>
              <a:rPr lang="ru-RU" sz="850" dirty="0">
                <a:latin typeface="Consolas" panose="020B0609020204030204" pitchFamily="49" charset="0"/>
              </a:rPr>
              <a:t>▼</a:t>
            </a:r>
            <a:endParaRPr lang="en-US" sz="850" dirty="0">
              <a:latin typeface="Consolas" panose="020B0609020204030204" pitchFamily="49" charset="0"/>
            </a:endParaRPr>
          </a:p>
          <a:p>
            <a:r>
              <a:rPr lang="ru-RU" sz="850" dirty="0">
                <a:latin typeface="Consolas" panose="020B0609020204030204" pitchFamily="49" charset="0"/>
              </a:rPr>
              <a:t>│</a:t>
            </a:r>
            <a:r>
              <a:rPr lang="en-US" sz="850" dirty="0">
                <a:latin typeface="Consolas" panose="020B0609020204030204" pitchFamily="49" charset="0"/>
              </a:rPr>
              <a:t> </a:t>
            </a:r>
            <a:r>
              <a:rPr lang="ru-RU" sz="850" dirty="0">
                <a:latin typeface="Consolas" panose="020B0609020204030204" pitchFamily="49" charset="0"/>
              </a:rPr>
              <a:t>Повторный ввод │      ┌──────────────────────────┐</a:t>
            </a:r>
          </a:p>
          <a:p>
            <a:r>
              <a:rPr lang="ru-RU" sz="850" dirty="0">
                <a:latin typeface="Consolas" panose="020B0609020204030204" pitchFamily="49" charset="0"/>
              </a:rPr>
              <a:t>└────────────────┘      │  Обход выражения справа  │</a:t>
            </a:r>
          </a:p>
          <a:p>
            <a:r>
              <a:rPr lang="ru-RU" sz="850" dirty="0">
                <a:latin typeface="Consolas" panose="020B0609020204030204" pitchFamily="49" charset="0"/>
              </a:rPr>
              <a:t>                        │       налево             │</a:t>
            </a:r>
          </a:p>
          <a:p>
            <a:r>
              <a:rPr lang="ru-RU" sz="850" dirty="0">
                <a:latin typeface="Consolas" panose="020B0609020204030204" pitchFamily="49" charset="0"/>
              </a:rPr>
              <a:t>                        └────────────┬─────────────┘</a:t>
            </a:r>
          </a:p>
          <a:p>
            <a:r>
              <a:rPr lang="ru-RU" sz="850" dirty="0">
                <a:latin typeface="Consolas" panose="020B0609020204030204" pitchFamily="49" charset="0"/>
              </a:rPr>
              <a:t>                                     │</a:t>
            </a:r>
          </a:p>
          <a:p>
            <a:r>
              <a:rPr lang="ru-RU" sz="850" dirty="0">
                <a:latin typeface="Consolas" panose="020B0609020204030204" pitchFamily="49" charset="0"/>
              </a:rPr>
              <a:t>         </a:t>
            </a:r>
            <a:r>
              <a:rPr lang="en-US" sz="850" dirty="0">
                <a:latin typeface="Consolas" panose="020B0609020204030204" pitchFamily="49" charset="0"/>
              </a:rPr>
              <a:t> </a:t>
            </a:r>
            <a:r>
              <a:rPr lang="ru-RU" sz="850" dirty="0">
                <a:latin typeface="Consolas" panose="020B0609020204030204" pitchFamily="49" charset="0"/>
              </a:rPr>
              <a:t>┌──────────────────────────┼───────────────────────────┐</a:t>
            </a:r>
          </a:p>
          <a:p>
            <a:r>
              <a:rPr lang="ru-RU" sz="850" dirty="0">
                <a:latin typeface="Consolas" panose="020B0609020204030204" pitchFamily="49" charset="0"/>
              </a:rPr>
              <a:t>          ▼                         </a:t>
            </a:r>
            <a:r>
              <a:rPr lang="en-US" sz="850" dirty="0">
                <a:latin typeface="Consolas" panose="020B0609020204030204" pitchFamily="49" charset="0"/>
              </a:rPr>
              <a:t> </a:t>
            </a:r>
            <a:r>
              <a:rPr lang="ru-RU" sz="850" dirty="0">
                <a:latin typeface="Consolas" panose="020B0609020204030204" pitchFamily="49" charset="0"/>
              </a:rPr>
              <a:t>▼                           ▼</a:t>
            </a:r>
          </a:p>
          <a:p>
            <a:r>
              <a:rPr lang="ru-RU" sz="850" dirty="0">
                <a:latin typeface="Consolas" panose="020B0609020204030204" pitchFamily="49" charset="0"/>
              </a:rPr>
              <a:t>  ┌────────────────┐     ┌──────────────────────────┐  ┌─────────────────────┐</a:t>
            </a:r>
          </a:p>
          <a:p>
            <a:r>
              <a:rPr lang="ru-RU" sz="850" dirty="0">
                <a:latin typeface="Consolas" panose="020B0609020204030204" pitchFamily="49" charset="0"/>
              </a:rPr>
              <a:t>  │ Найдено число  │     │ Найдена операция </a:t>
            </a:r>
            <a:r>
              <a:rPr lang="en-US" sz="850" dirty="0">
                <a:latin typeface="Consolas" panose="020B0609020204030204" pitchFamily="49" charset="0"/>
              </a:rPr>
              <a:t>m </a:t>
            </a:r>
            <a:r>
              <a:rPr lang="ru-RU" sz="850" dirty="0">
                <a:latin typeface="Consolas" panose="020B0609020204030204" pitchFamily="49" charset="0"/>
              </a:rPr>
              <a:t>или </a:t>
            </a:r>
            <a:r>
              <a:rPr lang="en-US" sz="850" dirty="0">
                <a:latin typeface="Consolas" panose="020B0609020204030204" pitchFamily="49" charset="0"/>
              </a:rPr>
              <a:t>M │  │ </a:t>
            </a:r>
            <a:r>
              <a:rPr lang="ru-RU" sz="850" dirty="0">
                <a:latin typeface="Consolas" panose="020B0609020204030204" pitchFamily="49" charset="0"/>
              </a:rPr>
              <a:t>Найден символ (, ), │</a:t>
            </a:r>
          </a:p>
          <a:p>
            <a:r>
              <a:rPr lang="ru-RU" sz="850" dirty="0">
                <a:latin typeface="Consolas" panose="020B0609020204030204" pitchFamily="49" charset="0"/>
              </a:rPr>
              <a:t>  └──────┬─────────┘     └────────────┬─────────────┘  │      или , —        │</a:t>
            </a:r>
          </a:p>
          <a:p>
            <a:r>
              <a:rPr lang="ru-RU" sz="850" dirty="0">
                <a:latin typeface="Consolas" panose="020B0609020204030204" pitchFamily="49" charset="0"/>
              </a:rPr>
              <a:t>         │                            │                │     пропустить      │</a:t>
            </a:r>
          </a:p>
          <a:p>
            <a:r>
              <a:rPr lang="ru-RU" sz="850" dirty="0">
                <a:latin typeface="Consolas" panose="020B0609020204030204" pitchFamily="49" charset="0"/>
              </a:rPr>
              <a:t>         ▼                            ▼                └──────────┬──────────┘</a:t>
            </a:r>
          </a:p>
          <a:p>
            <a:r>
              <a:rPr lang="ru-RU" sz="850" dirty="0">
                <a:latin typeface="Consolas" panose="020B0609020204030204" pitchFamily="49" charset="0"/>
              </a:rPr>
              <a:t>┌────────────────┐</a:t>
            </a:r>
            <a:r>
              <a:rPr lang="en-US" sz="850" dirty="0">
                <a:latin typeface="Consolas" panose="020B0609020204030204" pitchFamily="49" charset="0"/>
              </a:rPr>
              <a:t>     </a:t>
            </a:r>
            <a:r>
              <a:rPr lang="ru-RU" sz="850" dirty="0">
                <a:latin typeface="Consolas" panose="020B0609020204030204" pitchFamily="49" charset="0"/>
              </a:rPr>
              <a:t>┌────────────────────────────┐</a:t>
            </a:r>
            <a:r>
              <a:rPr lang="en-US" sz="850" dirty="0">
                <a:latin typeface="Consolas" panose="020B0609020204030204" pitchFamily="49" charset="0"/>
              </a:rPr>
              <a:t>             </a:t>
            </a:r>
            <a:r>
              <a:rPr lang="ru-RU" sz="850" dirty="0">
                <a:latin typeface="Consolas" panose="020B0609020204030204" pitchFamily="49" charset="0"/>
              </a:rPr>
              <a:t>▼</a:t>
            </a:r>
            <a:endParaRPr lang="en-US" sz="850" dirty="0">
              <a:latin typeface="Consolas" panose="020B0609020204030204" pitchFamily="49" charset="0"/>
            </a:endParaRPr>
          </a:p>
          <a:p>
            <a:r>
              <a:rPr lang="ru-RU" sz="850" dirty="0">
                <a:latin typeface="Consolas" panose="020B0609020204030204" pitchFamily="49" charset="0"/>
              </a:rPr>
              <a:t>│</a:t>
            </a:r>
            <a:r>
              <a:rPr lang="en-US" sz="850" dirty="0">
                <a:latin typeface="Consolas" panose="020B0609020204030204" pitchFamily="49" charset="0"/>
              </a:rPr>
              <a:t> </a:t>
            </a:r>
            <a:r>
              <a:rPr lang="ru-RU" sz="850" dirty="0">
                <a:latin typeface="Consolas" panose="020B0609020204030204" pitchFamily="49" charset="0"/>
              </a:rPr>
              <a:t>Занести в стек │ </a:t>
            </a:r>
            <a:r>
              <a:rPr lang="en-US" sz="850" dirty="0">
                <a:latin typeface="Consolas" panose="020B0609020204030204" pitchFamily="49" charset="0"/>
              </a:rPr>
              <a:t>    </a:t>
            </a:r>
            <a:r>
              <a:rPr lang="ru-RU" sz="850" dirty="0">
                <a:latin typeface="Consolas" panose="020B0609020204030204" pitchFamily="49" charset="0"/>
              </a:rPr>
              <a:t>│</a:t>
            </a:r>
            <a:r>
              <a:rPr lang="en-US" sz="850" dirty="0">
                <a:latin typeface="Consolas" panose="020B0609020204030204" pitchFamily="49" charset="0"/>
              </a:rPr>
              <a:t> </a:t>
            </a:r>
            <a:r>
              <a:rPr lang="ru-RU" sz="850" dirty="0">
                <a:latin typeface="Consolas" panose="020B0609020204030204" pitchFamily="49" charset="0"/>
              </a:rPr>
              <a:t>Взять 2 значения из стека</a:t>
            </a:r>
            <a:r>
              <a:rPr lang="en-US" sz="850" dirty="0">
                <a:latin typeface="Consolas" panose="020B0609020204030204" pitchFamily="49" charset="0"/>
              </a:rPr>
              <a:t>  </a:t>
            </a:r>
            <a:r>
              <a:rPr lang="ru-RU" sz="850" dirty="0">
                <a:latin typeface="Consolas" panose="020B0609020204030204" pitchFamily="49" charset="0"/>
              </a:rPr>
              <a:t>│</a:t>
            </a:r>
            <a:r>
              <a:rPr lang="en-US" sz="850" dirty="0">
                <a:latin typeface="Consolas" panose="020B0609020204030204" pitchFamily="49" charset="0"/>
              </a:rPr>
              <a:t>    </a:t>
            </a:r>
            <a:r>
              <a:rPr lang="ru-RU" sz="850" dirty="0">
                <a:latin typeface="Consolas" panose="020B0609020204030204" pitchFamily="49" charset="0"/>
              </a:rPr>
              <a:t>┌───────────────────┐</a:t>
            </a:r>
          </a:p>
          <a:p>
            <a:r>
              <a:rPr lang="ru-RU" sz="850" dirty="0">
                <a:latin typeface="Consolas" panose="020B0609020204030204" pitchFamily="49" charset="0"/>
              </a:rPr>
              <a:t>└────────────────┘ </a:t>
            </a:r>
            <a:r>
              <a:rPr lang="en-US" sz="850" dirty="0">
                <a:latin typeface="Consolas" panose="020B0609020204030204" pitchFamily="49" charset="0"/>
              </a:rPr>
              <a:t>    </a:t>
            </a:r>
            <a:r>
              <a:rPr lang="ru-RU" sz="850" dirty="0">
                <a:latin typeface="Consolas" panose="020B0609020204030204" pitchFamily="49" charset="0"/>
              </a:rPr>
              <a:t>│ </a:t>
            </a:r>
            <a:r>
              <a:rPr lang="en-US" sz="850" dirty="0">
                <a:latin typeface="Consolas" panose="020B0609020204030204" pitchFamily="49" charset="0"/>
              </a:rPr>
              <a:t>min(a, b) </a:t>
            </a:r>
            <a:r>
              <a:rPr lang="ru-RU" sz="850" dirty="0">
                <a:latin typeface="Consolas" panose="020B0609020204030204" pitchFamily="49" charset="0"/>
              </a:rPr>
              <a:t>или </a:t>
            </a:r>
            <a:r>
              <a:rPr lang="en-US" sz="850" dirty="0">
                <a:latin typeface="Consolas" panose="020B0609020204030204" pitchFamily="49" charset="0"/>
              </a:rPr>
              <a:t>max(a, b)    </a:t>
            </a:r>
            <a:r>
              <a:rPr lang="ru-RU" sz="850" dirty="0">
                <a:latin typeface="Consolas" panose="020B0609020204030204" pitchFamily="49" charset="0"/>
              </a:rPr>
              <a:t>│</a:t>
            </a:r>
            <a:r>
              <a:rPr lang="en-US" sz="850" dirty="0">
                <a:latin typeface="Consolas" panose="020B0609020204030204" pitchFamily="49" charset="0"/>
              </a:rPr>
              <a:t>    </a:t>
            </a:r>
            <a:r>
              <a:rPr lang="ru-RU" sz="850" dirty="0">
                <a:latin typeface="Consolas" panose="020B0609020204030204" pitchFamily="49" charset="0"/>
              </a:rPr>
              <a:t>│</a:t>
            </a:r>
            <a:r>
              <a:rPr lang="en-US" sz="850" dirty="0">
                <a:latin typeface="Consolas" panose="020B0609020204030204" pitchFamily="49" charset="0"/>
              </a:rPr>
              <a:t> </a:t>
            </a:r>
            <a:r>
              <a:rPr lang="ru-RU" sz="850" dirty="0">
                <a:latin typeface="Consolas" panose="020B0609020204030204" pitchFamily="49" charset="0"/>
              </a:rPr>
              <a:t>Продолжить обход</a:t>
            </a:r>
            <a:r>
              <a:rPr lang="en-US" sz="850" dirty="0">
                <a:latin typeface="Consolas" panose="020B0609020204030204" pitchFamily="49" charset="0"/>
              </a:rPr>
              <a:t>  </a:t>
            </a:r>
            <a:r>
              <a:rPr lang="ru-RU" sz="850" dirty="0">
                <a:latin typeface="Consolas" panose="020B0609020204030204" pitchFamily="49" charset="0"/>
              </a:rPr>
              <a:t>│</a:t>
            </a:r>
          </a:p>
          <a:p>
            <a:r>
              <a:rPr lang="ru-RU" sz="850" dirty="0">
                <a:latin typeface="Consolas" panose="020B0609020204030204" pitchFamily="49" charset="0"/>
              </a:rPr>
              <a:t> </a:t>
            </a:r>
            <a:r>
              <a:rPr lang="en-US" sz="850" dirty="0">
                <a:latin typeface="Consolas" panose="020B0609020204030204" pitchFamily="49" charset="0"/>
              </a:rPr>
              <a:t>                      </a:t>
            </a:r>
            <a:r>
              <a:rPr lang="ru-RU" sz="850" dirty="0">
                <a:latin typeface="Consolas" panose="020B0609020204030204" pitchFamily="49" charset="0"/>
              </a:rPr>
              <a:t>│ Поместить результат в стек │</a:t>
            </a:r>
            <a:r>
              <a:rPr lang="en-US" sz="850" dirty="0">
                <a:latin typeface="Consolas" panose="020B0609020204030204" pitchFamily="49" charset="0"/>
              </a:rPr>
              <a:t>    </a:t>
            </a:r>
            <a:r>
              <a:rPr lang="ru-RU" sz="850" dirty="0">
                <a:latin typeface="Consolas" panose="020B0609020204030204" pitchFamily="49" charset="0"/>
              </a:rPr>
              <a:t>└───────────────────┘</a:t>
            </a:r>
          </a:p>
          <a:p>
            <a:r>
              <a:rPr lang="ru-RU" sz="850" dirty="0">
                <a:latin typeface="Consolas" panose="020B0609020204030204" pitchFamily="49" charset="0"/>
              </a:rPr>
              <a:t>                     </a:t>
            </a:r>
            <a:r>
              <a:rPr lang="en-US" sz="850" dirty="0">
                <a:latin typeface="Consolas" panose="020B0609020204030204" pitchFamily="49" charset="0"/>
              </a:rPr>
              <a:t> </a:t>
            </a:r>
            <a:r>
              <a:rPr lang="ru-RU" sz="850" dirty="0">
                <a:latin typeface="Consolas" panose="020B0609020204030204" pitchFamily="49" charset="0"/>
              </a:rPr>
              <a:t> └────────────────────────────┘</a:t>
            </a:r>
            <a:endParaRPr lang="en-US" sz="850" dirty="0">
              <a:latin typeface="Consolas" panose="020B0609020204030204" pitchFamily="49" charset="0"/>
            </a:endParaRPr>
          </a:p>
          <a:p>
            <a:r>
              <a:rPr lang="en-US" sz="850" dirty="0">
                <a:latin typeface="Consolas" panose="020B0609020204030204" pitchFamily="49" charset="0"/>
              </a:rPr>
              <a:t>		      </a:t>
            </a:r>
            <a:r>
              <a:rPr lang="ru-RU" sz="850" dirty="0">
                <a:latin typeface="Consolas" panose="020B0609020204030204" pitchFamily="49" charset="0"/>
              </a:rPr>
              <a:t>│</a:t>
            </a:r>
          </a:p>
          <a:p>
            <a:r>
              <a:rPr lang="ru-RU" sz="850" dirty="0">
                <a:latin typeface="Consolas" panose="020B0609020204030204" pitchFamily="49" charset="0"/>
              </a:rPr>
              <a:t>                                     ▼</a:t>
            </a:r>
          </a:p>
          <a:p>
            <a:r>
              <a:rPr lang="ru-RU" sz="850" dirty="0">
                <a:latin typeface="Consolas" panose="020B0609020204030204" pitchFamily="49" charset="0"/>
              </a:rPr>
              <a:t>                        ┌────────────────────────┐</a:t>
            </a:r>
          </a:p>
          <a:p>
            <a:r>
              <a:rPr lang="ru-RU" sz="850" dirty="0">
                <a:latin typeface="Consolas" panose="020B0609020204030204" pitchFamily="49" charset="0"/>
              </a:rPr>
              <a:t>                        │ В конце в стеке 1 эл-т?│</a:t>
            </a:r>
          </a:p>
          <a:p>
            <a:r>
              <a:rPr lang="ru-RU" sz="850" dirty="0">
                <a:latin typeface="Consolas" panose="020B0609020204030204" pitchFamily="49" charset="0"/>
              </a:rPr>
              <a:t>                        └────────────┬───────────┘</a:t>
            </a:r>
          </a:p>
          <a:p>
            <a:r>
              <a:rPr lang="ru-RU" sz="850" dirty="0">
                <a:latin typeface="Consolas" panose="020B0609020204030204" pitchFamily="49" charset="0"/>
              </a:rPr>
              <a:t>                                     │</a:t>
            </a:r>
          </a:p>
          <a:p>
            <a:r>
              <a:rPr lang="ru-RU" sz="850" dirty="0">
                <a:latin typeface="Consolas" panose="020B0609020204030204" pitchFamily="49" charset="0"/>
              </a:rPr>
              <a:t>                   ┌─────────────────┴──────────────┐</a:t>
            </a:r>
          </a:p>
          <a:p>
            <a:r>
              <a:rPr lang="ru-RU" sz="850" dirty="0">
                <a:latin typeface="Consolas" panose="020B0609020204030204" pitchFamily="49" charset="0"/>
              </a:rPr>
              <a:t>                   ▼                             </a:t>
            </a:r>
            <a:r>
              <a:rPr lang="en-US" sz="850" dirty="0">
                <a:latin typeface="Consolas" panose="020B0609020204030204" pitchFamily="49" charset="0"/>
              </a:rPr>
              <a:t>  </a:t>
            </a:r>
            <a:r>
              <a:rPr lang="ru-RU" sz="850" dirty="0">
                <a:latin typeface="Consolas" panose="020B0609020204030204" pitchFamily="49" charset="0"/>
              </a:rPr>
              <a:t> ▼</a:t>
            </a:r>
          </a:p>
          <a:p>
            <a:r>
              <a:rPr lang="ru-RU" sz="850" dirty="0">
                <a:latin typeface="Consolas" panose="020B0609020204030204" pitchFamily="49" charset="0"/>
              </a:rPr>
              <a:t>           ┌──────────────┐               ┌────────────────────┐</a:t>
            </a:r>
          </a:p>
          <a:p>
            <a:r>
              <a:rPr lang="ru-RU" sz="850" dirty="0">
                <a:latin typeface="Consolas" panose="020B0609020204030204" pitchFamily="49" charset="0"/>
              </a:rPr>
              <a:t>           │ Вывод ответа │               │ Ошибка вычисления  │</a:t>
            </a:r>
          </a:p>
          <a:p>
            <a:r>
              <a:rPr lang="ru-RU" sz="850" dirty="0">
                <a:latin typeface="Consolas" panose="020B0609020204030204" pitchFamily="49" charset="0"/>
              </a:rPr>
              <a:t>           └──────────────┘               └─────────┬──────────┘</a:t>
            </a:r>
          </a:p>
          <a:p>
            <a:r>
              <a:rPr lang="ru-RU" sz="850" dirty="0">
                <a:latin typeface="Consolas" panose="020B0609020204030204" pitchFamily="49" charset="0"/>
              </a:rPr>
              <a:t>                                              </a:t>
            </a:r>
            <a:r>
              <a:rPr lang="en-US" sz="850" dirty="0">
                <a:latin typeface="Consolas" panose="020B0609020204030204" pitchFamily="49" charset="0"/>
              </a:rPr>
              <a:t>      </a:t>
            </a:r>
            <a:r>
              <a:rPr lang="ru-RU" sz="850" dirty="0">
                <a:latin typeface="Consolas" panose="020B0609020204030204" pitchFamily="49" charset="0"/>
              </a:rPr>
              <a:t>▼</a:t>
            </a:r>
          </a:p>
          <a:p>
            <a:r>
              <a:rPr lang="ru-RU" sz="850" dirty="0">
                <a:latin typeface="Consolas" panose="020B0609020204030204" pitchFamily="49" charset="0"/>
              </a:rPr>
              <a:t>                                     </a:t>
            </a:r>
            <a:r>
              <a:rPr lang="en-US" sz="850" dirty="0">
                <a:latin typeface="Consolas" panose="020B0609020204030204" pitchFamily="49" charset="0"/>
              </a:rPr>
              <a:t>       </a:t>
            </a:r>
            <a:r>
              <a:rPr lang="ru-RU" sz="850" dirty="0">
                <a:latin typeface="Consolas" panose="020B0609020204030204" pitchFamily="49" charset="0"/>
              </a:rPr>
              <a:t>┌────────────────┐</a:t>
            </a:r>
            <a:endParaRPr lang="en-US" sz="850" dirty="0">
              <a:latin typeface="Consolas" panose="020B0609020204030204" pitchFamily="49" charset="0"/>
            </a:endParaRPr>
          </a:p>
          <a:p>
            <a:r>
              <a:rPr lang="en-US" sz="850" dirty="0">
                <a:latin typeface="Consolas" panose="020B0609020204030204" pitchFamily="49" charset="0"/>
              </a:rPr>
              <a:t>                                            | </a:t>
            </a:r>
            <a:r>
              <a:rPr lang="ru-RU" sz="850" dirty="0">
                <a:latin typeface="Consolas" panose="020B0609020204030204" pitchFamily="49" charset="0"/>
              </a:rPr>
              <a:t>Повторный ввод</a:t>
            </a:r>
            <a:r>
              <a:rPr lang="en-US" sz="850" dirty="0">
                <a:latin typeface="Consolas" panose="020B0609020204030204" pitchFamily="49" charset="0"/>
              </a:rPr>
              <a:t> </a:t>
            </a:r>
            <a:r>
              <a:rPr lang="ru-RU" sz="850" dirty="0">
                <a:latin typeface="Consolas" panose="020B0609020204030204" pitchFamily="49" charset="0"/>
              </a:rPr>
              <a:t>│</a:t>
            </a:r>
            <a:endParaRPr lang="en-US" sz="850" dirty="0">
              <a:latin typeface="Consolas" panose="020B0609020204030204" pitchFamily="49" charset="0"/>
            </a:endParaRPr>
          </a:p>
          <a:p>
            <a:r>
              <a:rPr lang="en-US" sz="850" dirty="0">
                <a:latin typeface="Consolas" panose="020B0609020204030204" pitchFamily="49" charset="0"/>
              </a:rPr>
              <a:t>                                            </a:t>
            </a:r>
            <a:r>
              <a:rPr lang="ru-RU" sz="850" dirty="0">
                <a:latin typeface="Consolas" panose="020B0609020204030204" pitchFamily="49" charset="0"/>
              </a:rPr>
              <a:t>└────────────────┘</a:t>
            </a:r>
          </a:p>
        </p:txBody>
      </p:sp>
    </p:spTree>
    <p:extLst>
      <p:ext uri="{BB962C8B-B14F-4D97-AF65-F5344CB8AC3E}">
        <p14:creationId xmlns:p14="http://schemas.microsoft.com/office/powerpoint/2010/main" val="172689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EB15AC-FE9E-4E4E-8AE3-9C7FE5D231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7380" y="1159838"/>
            <a:ext cx="5668010" cy="6667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57F6A1-9060-4441-8586-C546BB78BE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2143" y="2157922"/>
            <a:ext cx="5668010" cy="6667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59984AC-889A-4B58-830E-E3CB0452A4D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2143" y="3156006"/>
            <a:ext cx="5668010" cy="6572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074066F-E54A-462B-A440-46D53CED74E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76905" y="4109867"/>
            <a:ext cx="5658485" cy="6953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BC5F682-31A5-49F2-9451-1BC405A5967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86430" y="5101828"/>
            <a:ext cx="5648960" cy="6667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E47B2A5-8BBB-48DD-B344-798AF9311268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86430" y="6065214"/>
            <a:ext cx="5648961" cy="69532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FB403E0-1C21-424F-AD57-BB3429D038AC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256611" y="1236378"/>
            <a:ext cx="5746614" cy="67627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29DCE0C-A6D9-4425-AEEF-BDE487D312CD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6251849" y="2168978"/>
            <a:ext cx="5751376" cy="9144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D7098E1-74E4-4FE9-87FF-37A64934BC1B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6251849" y="3360793"/>
            <a:ext cx="5751376" cy="90487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7939925-ADEE-4215-BEC2-33DD18E54371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6251849" y="4614521"/>
            <a:ext cx="5751376" cy="8763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26BA1C1-D08E-48B6-9415-3A9F1A5239C7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6251849" y="5790859"/>
            <a:ext cx="5751377" cy="866775"/>
          </a:xfrm>
          <a:prstGeom prst="rect">
            <a:avLst/>
          </a:prstGeom>
        </p:spPr>
      </p:pic>
      <p:sp>
        <p:nvSpPr>
          <p:cNvPr id="19" name="Заголовок 5">
            <a:extLst>
              <a:ext uri="{FF2B5EF4-FFF2-40B4-BE49-F238E27FC236}">
                <a16:creationId xmlns:a16="http://schemas.microsoft.com/office/drawing/2014/main" id="{6AA28B5C-4F96-43B3-971B-832D4CC4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09" y="247033"/>
            <a:ext cx="5552039" cy="617886"/>
          </a:xfrm>
        </p:spPr>
        <p:txBody>
          <a:bodyPr>
            <a:normAutofit fontScale="90000"/>
          </a:bodyPr>
          <a:lstStyle/>
          <a:p>
            <a:r>
              <a:rPr lang="ru-RU" dirty="0"/>
              <a:t>Интерфейс программы</a:t>
            </a: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AE4EBB8F-EFC1-4A9B-8240-6EBE1EFE345D}"/>
              </a:ext>
            </a:extLst>
          </p:cNvPr>
          <p:cNvCxnSpPr/>
          <p:nvPr/>
        </p:nvCxnSpPr>
        <p:spPr>
          <a:xfrm>
            <a:off x="474209" y="204107"/>
            <a:ext cx="51754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1D52291D-9685-4FF4-8F77-AAD50F098356}"/>
              </a:ext>
            </a:extLst>
          </p:cNvPr>
          <p:cNvCxnSpPr/>
          <p:nvPr/>
        </p:nvCxnSpPr>
        <p:spPr>
          <a:xfrm>
            <a:off x="474208" y="864919"/>
            <a:ext cx="51754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55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B2BA3F7-7E8F-48AE-8013-FBB830AC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DC52A2E-F8E8-43E7-8DD6-DA0ECEB6F9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3248" y="2070607"/>
            <a:ext cx="4878788" cy="60659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/>
              <a:t>Недопустимы символ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C85DC45-2E1E-4B3C-B1D6-51A8E88A4A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89455" y="4381087"/>
            <a:ext cx="5751376" cy="9144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84D03D0-8441-4000-8751-8062E6B0FC7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89455" y="3149996"/>
            <a:ext cx="5751376" cy="9048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895C3D2-3C8D-4376-94BA-25BEB9F88A8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989455" y="1943084"/>
            <a:ext cx="5751376" cy="8763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DE6927B-7449-43B4-97D5-D88D860F328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989455" y="5626099"/>
            <a:ext cx="5751377" cy="866775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70500DD-F054-464E-AC8A-F9D453CCF6E2}"/>
              </a:ext>
            </a:extLst>
          </p:cNvPr>
          <p:cNvSpPr/>
          <p:nvPr/>
        </p:nvSpPr>
        <p:spPr>
          <a:xfrm>
            <a:off x="517954" y="4576677"/>
            <a:ext cx="48740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dirty="0"/>
              <a:t>Недостающий аргумент</a:t>
            </a:r>
            <a:endParaRPr lang="ru-RU" altLang="ru-RU" sz="28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55200B8-7754-4FBE-BD43-4139E90358E6}"/>
              </a:ext>
            </a:extLst>
          </p:cNvPr>
          <p:cNvSpPr/>
          <p:nvPr/>
        </p:nvSpPr>
        <p:spPr>
          <a:xfrm>
            <a:off x="510895" y="5797876"/>
            <a:ext cx="37832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dirty="0"/>
              <a:t>Более двух аргументов </a:t>
            </a:r>
            <a:endParaRPr lang="ru-RU" altLang="ru-RU" sz="280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32F7CAB-800A-4902-BA36-0FB62C361B2E}"/>
              </a:ext>
            </a:extLst>
          </p:cNvPr>
          <p:cNvSpPr/>
          <p:nvPr/>
        </p:nvSpPr>
        <p:spPr>
          <a:xfrm>
            <a:off x="517954" y="3340823"/>
            <a:ext cx="4735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dirty="0"/>
              <a:t>Несбалансированные скобки </a:t>
            </a:r>
            <a:endParaRPr lang="ru-RU" altLang="ru-RU" sz="2800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CAA9ADC-5E4F-45EC-B542-A4E4012D239E}"/>
              </a:ext>
            </a:extLst>
          </p:cNvPr>
          <p:cNvCxnSpPr/>
          <p:nvPr/>
        </p:nvCxnSpPr>
        <p:spPr>
          <a:xfrm>
            <a:off x="4071068" y="2354305"/>
            <a:ext cx="1725433" cy="0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83034620-CE4B-4AE2-BA54-B22C74EC77F2}"/>
              </a:ext>
            </a:extLst>
          </p:cNvPr>
          <p:cNvCxnSpPr>
            <a:cxnSpLocks/>
          </p:cNvCxnSpPr>
          <p:nvPr/>
        </p:nvCxnSpPr>
        <p:spPr>
          <a:xfrm>
            <a:off x="5147546" y="3638830"/>
            <a:ext cx="648955" cy="10488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282CFB1F-8445-46BB-8279-58A1240412DB}"/>
              </a:ext>
            </a:extLst>
          </p:cNvPr>
          <p:cNvCxnSpPr>
            <a:cxnSpLocks/>
          </p:cNvCxnSpPr>
          <p:nvPr/>
        </p:nvCxnSpPr>
        <p:spPr>
          <a:xfrm>
            <a:off x="4436690" y="4876193"/>
            <a:ext cx="1359811" cy="0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C787D7A-9812-495B-AF88-3523641828A8}"/>
              </a:ext>
            </a:extLst>
          </p:cNvPr>
          <p:cNvCxnSpPr>
            <a:cxnSpLocks/>
          </p:cNvCxnSpPr>
          <p:nvPr/>
        </p:nvCxnSpPr>
        <p:spPr>
          <a:xfrm>
            <a:off x="4294110" y="6084791"/>
            <a:ext cx="1502391" cy="0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49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C08BA4-844E-46BB-87CE-FC821EEDB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FC0E29-3ABC-43BE-9297-3D99B403D720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64489" y="2130977"/>
            <a:ext cx="807708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Реализована корректная работа со стеком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Программа обрабатывает вложенные выражения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Предусмотрена «защита от дурака»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Интерфейс удобен для пользователя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ru-RU" altLang="ru-RU" dirty="0"/>
              <a:t>Достаточное кол-во тестов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62796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Другая 37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C62E3E"/>
      </a:accent1>
      <a:accent2>
        <a:srgbClr val="FFC000"/>
      </a:accent2>
      <a:accent3>
        <a:srgbClr val="A5A5A5"/>
      </a:accent3>
      <a:accent4>
        <a:srgbClr val="7030A0"/>
      </a:accent4>
      <a:accent5>
        <a:srgbClr val="4DFE9D"/>
      </a:accent5>
      <a:accent6>
        <a:srgbClr val="046DD5"/>
      </a:accent6>
      <a:hlink>
        <a:srgbClr val="2992FA"/>
      </a:hlink>
      <a:folHlink>
        <a:srgbClr val="7030A0"/>
      </a:folHlink>
    </a:clrScheme>
    <a:fontScheme name="Другая 13">
      <a:majorFont>
        <a:latin typeface="PermianSerifTypeface"/>
        <a:ea typeface=""/>
        <a:cs typeface=""/>
      </a:majorFont>
      <a:minorFont>
        <a:latin typeface="PermianSansTypeface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FA6C6EDE-031D-485D-AAF8-5605251B2B5A}" vid="{E31A8738-4142-4630-A984-DEF8ADDC27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100</TotalTime>
  <Words>414</Words>
  <Application>Microsoft Office PowerPoint</Application>
  <PresentationFormat>Широкоэкранный</PresentationFormat>
  <Paragraphs>100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Consolas</vt:lpstr>
      <vt:lpstr>PermianSansTypeface</vt:lpstr>
      <vt:lpstr>PermianSerifTypeface</vt:lpstr>
      <vt:lpstr>Times New Roman</vt:lpstr>
      <vt:lpstr>Тема1</vt:lpstr>
      <vt:lpstr>Вычисление выражения с использованием стека</vt:lpstr>
      <vt:lpstr>Постановка задачи</vt:lpstr>
      <vt:lpstr>Ключевые требования</vt:lpstr>
      <vt:lpstr>Алгоритм решения</vt:lpstr>
      <vt:lpstr>Интерфейс программы</vt:lpstr>
      <vt:lpstr>Обработка ошибок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Вычисление выражения с использованием стека</dc:title>
  <dc:creator>Amaranth</dc:creator>
  <cp:lastModifiedBy>Amaranth</cp:lastModifiedBy>
  <cp:revision>11</cp:revision>
  <dcterms:created xsi:type="dcterms:W3CDTF">2025-06-12T12:00:18Z</dcterms:created>
  <dcterms:modified xsi:type="dcterms:W3CDTF">2025-06-12T13:41:17Z</dcterms:modified>
</cp:coreProperties>
</file>