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21596d8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21596d8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21596d84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21596d84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21596d8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21596d8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21596d84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21596d84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21596d8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21596d8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21596d84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21596d84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21596d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21596d8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21596d84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21596d84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21596d8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1596d8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1596d84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1596d84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1596d8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1596d8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21596d84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21596d84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21596d8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21596d8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21596d84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21596d84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SQL Final Project Submission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Name : Amardeep Jha</a:t>
            </a:r>
            <a:endParaRPr/>
          </a:p>
          <a:p>
            <a:pPr indent="0" lvl="0" marL="0" rtl="0" algn="ctr">
              <a:spcBef>
                <a:spcPts val="0"/>
              </a:spcBef>
              <a:spcAft>
                <a:spcPts val="0"/>
              </a:spcAft>
              <a:buNone/>
            </a:pPr>
            <a:r>
              <a:rPr lang="en-GB"/>
              <a:t>Batch : March 15,2024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772175" y="434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t>To get 2-3 bowlers with the best strike rate and who have bowled at least 500 balls in IPL so far.To do that you have to make a list of 10 players</a:t>
            </a:r>
            <a:endParaRPr b="1" sz="1200"/>
          </a:p>
        </p:txBody>
      </p:sp>
      <p:sp>
        <p:nvSpPr>
          <p:cNvPr id="183" name="Google Shape;183;p22"/>
          <p:cNvSpPr txBox="1"/>
          <p:nvPr>
            <p:ph idx="1" type="body"/>
          </p:nvPr>
        </p:nvSpPr>
        <p:spPr>
          <a:xfrm>
            <a:off x="264725" y="1129000"/>
            <a:ext cx="4307400" cy="3819600"/>
          </a:xfrm>
          <a:prstGeom prst="rect">
            <a:avLst/>
          </a:prstGeom>
          <a:solidFill>
            <a:schemeClr val="dk2"/>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sz="1900">
                <a:solidFill>
                  <a:schemeClr val="dk1"/>
                </a:solidFill>
              </a:rPr>
              <a:t>Query to answer this question below given,</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GB" sz="1900">
                <a:solidFill>
                  <a:schemeClr val="dk1"/>
                </a:solidFill>
              </a:rPr>
              <a:t>WITH BowlerStats AS (</a:t>
            </a:r>
            <a:endParaRPr sz="1900">
              <a:solidFill>
                <a:schemeClr val="dk1"/>
              </a:solidFill>
            </a:endParaRPr>
          </a:p>
          <a:p>
            <a:pPr indent="0" lvl="0" marL="0" rtl="0" algn="l">
              <a:spcBef>
                <a:spcPts val="0"/>
              </a:spcBef>
              <a:spcAft>
                <a:spcPts val="0"/>
              </a:spcAft>
              <a:buNone/>
            </a:pPr>
            <a:r>
              <a:rPr lang="en-GB" sz="1900">
                <a:solidFill>
                  <a:schemeClr val="dk1"/>
                </a:solidFill>
              </a:rPr>
              <a:t>    SELECT</a:t>
            </a:r>
            <a:endParaRPr sz="1900">
              <a:solidFill>
                <a:schemeClr val="dk1"/>
              </a:solidFill>
            </a:endParaRPr>
          </a:p>
          <a:p>
            <a:pPr indent="0" lvl="0" marL="0" rtl="0" algn="l">
              <a:spcBef>
                <a:spcPts val="0"/>
              </a:spcBef>
              <a:spcAft>
                <a:spcPts val="0"/>
              </a:spcAft>
              <a:buNone/>
            </a:pPr>
            <a:r>
              <a:rPr lang="en-GB" sz="1900">
                <a:solidFill>
                  <a:schemeClr val="dk1"/>
                </a:solidFill>
              </a:rPr>
              <a:t>        bowler,</a:t>
            </a:r>
            <a:endParaRPr sz="1900">
              <a:solidFill>
                <a:schemeClr val="dk1"/>
              </a:solidFill>
            </a:endParaRPr>
          </a:p>
          <a:p>
            <a:pPr indent="0" lvl="0" marL="0" rtl="0" algn="l">
              <a:spcBef>
                <a:spcPts val="0"/>
              </a:spcBef>
              <a:spcAft>
                <a:spcPts val="0"/>
              </a:spcAft>
              <a:buNone/>
            </a:pPr>
            <a:r>
              <a:rPr lang="en-GB" sz="1900">
                <a:solidFill>
                  <a:schemeClr val="dk1"/>
                </a:solidFill>
              </a:rPr>
              <a:t>        COUNT(*) AS balls_bowled,</a:t>
            </a:r>
            <a:endParaRPr sz="1900">
              <a:solidFill>
                <a:schemeClr val="dk1"/>
              </a:solidFill>
            </a:endParaRPr>
          </a:p>
          <a:p>
            <a:pPr indent="0" lvl="0" marL="0" rtl="0" algn="l">
              <a:spcBef>
                <a:spcPts val="0"/>
              </a:spcBef>
              <a:spcAft>
                <a:spcPts val="0"/>
              </a:spcAft>
              <a:buNone/>
            </a:pPr>
            <a:r>
              <a:rPr lang="en-GB" sz="1900">
                <a:solidFill>
                  <a:schemeClr val="dk1"/>
                </a:solidFill>
              </a:rPr>
              <a:t>        SUM(CASE WHEN is_wicket = 1 THEN 1 ELSE 0 END) AS wickets_taken</a:t>
            </a:r>
            <a:endParaRPr sz="1900">
              <a:solidFill>
                <a:schemeClr val="dk1"/>
              </a:solidFill>
            </a:endParaRPr>
          </a:p>
          <a:p>
            <a:pPr indent="0" lvl="0" marL="0" rtl="0" algn="l">
              <a:spcBef>
                <a:spcPts val="0"/>
              </a:spcBef>
              <a:spcAft>
                <a:spcPts val="0"/>
              </a:spcAft>
              <a:buNone/>
            </a:pPr>
            <a:r>
              <a:rPr lang="en-GB" sz="1900">
                <a:solidFill>
                  <a:schemeClr val="dk1"/>
                </a:solidFill>
              </a:rPr>
              <a:t>    FROM</a:t>
            </a:r>
            <a:endParaRPr sz="1900">
              <a:solidFill>
                <a:schemeClr val="dk1"/>
              </a:solidFill>
            </a:endParaRPr>
          </a:p>
          <a:p>
            <a:pPr indent="0" lvl="0" marL="0" rtl="0" algn="l">
              <a:spcBef>
                <a:spcPts val="0"/>
              </a:spcBef>
              <a:spcAft>
                <a:spcPts val="0"/>
              </a:spcAft>
              <a:buNone/>
            </a:pPr>
            <a:r>
              <a:rPr lang="en-GB" sz="1900">
                <a:solidFill>
                  <a:schemeClr val="dk1"/>
                </a:solidFill>
              </a:rPr>
              <a:t>        deliveries</a:t>
            </a:r>
            <a:endParaRPr sz="1900">
              <a:solidFill>
                <a:schemeClr val="dk1"/>
              </a:solidFill>
            </a:endParaRPr>
          </a:p>
          <a:p>
            <a:pPr indent="0" lvl="0" marL="0" rtl="0" algn="l">
              <a:spcBef>
                <a:spcPts val="0"/>
              </a:spcBef>
              <a:spcAft>
                <a:spcPts val="0"/>
              </a:spcAft>
              <a:buNone/>
            </a:pPr>
            <a:r>
              <a:rPr lang="en-GB" sz="1900">
                <a:solidFill>
                  <a:schemeClr val="dk1"/>
                </a:solidFill>
              </a:rPr>
              <a:t>    GROUP BY</a:t>
            </a:r>
            <a:endParaRPr sz="1900">
              <a:solidFill>
                <a:schemeClr val="dk1"/>
              </a:solidFill>
            </a:endParaRPr>
          </a:p>
          <a:p>
            <a:pPr indent="0" lvl="0" marL="0" rtl="0" algn="l">
              <a:spcBef>
                <a:spcPts val="0"/>
              </a:spcBef>
              <a:spcAft>
                <a:spcPts val="0"/>
              </a:spcAft>
              <a:buNone/>
            </a:pPr>
            <a:r>
              <a:rPr lang="en-GB" sz="1900">
                <a:solidFill>
                  <a:schemeClr val="dk1"/>
                </a:solidFill>
              </a:rPr>
              <a:t>        bowler</a:t>
            </a:r>
            <a:endParaRPr sz="1900">
              <a:solidFill>
                <a:schemeClr val="dk1"/>
              </a:solidFill>
            </a:endParaRPr>
          </a:p>
          <a:p>
            <a:pPr indent="0" lvl="0" marL="0" marR="0" rtl="0" algn="l">
              <a:lnSpc>
                <a:spcPct val="115000"/>
              </a:lnSpc>
              <a:spcBef>
                <a:spcPts val="0"/>
              </a:spcBef>
              <a:spcAft>
                <a:spcPts val="0"/>
              </a:spcAft>
              <a:buNone/>
            </a:pPr>
            <a:r>
              <a:rPr lang="en-GB" sz="1900">
                <a:solidFill>
                  <a:schemeClr val="dk1"/>
                </a:solidFill>
              </a:rPr>
              <a:t>    HAVING</a:t>
            </a:r>
            <a:endParaRPr sz="4800">
              <a:solidFill>
                <a:schemeClr val="dk1"/>
              </a:solidFill>
            </a:endParaRPr>
          </a:p>
          <a:p>
            <a:pPr indent="0" lvl="0" marL="0" marR="0" rtl="0" algn="l">
              <a:lnSpc>
                <a:spcPct val="115000"/>
              </a:lnSpc>
              <a:spcBef>
                <a:spcPts val="0"/>
              </a:spcBef>
              <a:spcAft>
                <a:spcPts val="0"/>
              </a:spcAft>
              <a:buNone/>
            </a:pPr>
            <a:r>
              <a:rPr lang="en-GB" sz="1900">
                <a:solidFill>
                  <a:schemeClr val="dk1"/>
                </a:solidFill>
              </a:rPr>
              <a:t>        COUNT(*) &gt;= 500</a:t>
            </a:r>
            <a:endParaRPr sz="4800">
              <a:solidFill>
                <a:schemeClr val="dk1"/>
              </a:solidFill>
            </a:endParaRPr>
          </a:p>
          <a:p>
            <a:pPr indent="0" lvl="0" marL="0" rtl="0" algn="l">
              <a:spcBef>
                <a:spcPts val="0"/>
              </a:spcBef>
              <a:spcAft>
                <a:spcPts val="0"/>
              </a:spcAft>
              <a:buNone/>
            </a:pPr>
            <a:r>
              <a:rPr lang="en-GB" sz="1900">
                <a:solidFill>
                  <a:schemeClr val="dk1"/>
                </a:solidFill>
              </a:rPr>
              <a:t>)</a:t>
            </a:r>
            <a:endParaRPr sz="1900">
              <a:solidFill>
                <a:schemeClr val="dk1"/>
              </a:solidFill>
            </a:endParaRPr>
          </a:p>
          <a:p>
            <a:pPr indent="0" lvl="0" marL="0" rtl="0" algn="l">
              <a:spcBef>
                <a:spcPts val="0"/>
              </a:spcBef>
              <a:spcAft>
                <a:spcPts val="0"/>
              </a:spcAft>
              <a:buNone/>
            </a:pPr>
            <a:r>
              <a:rPr lang="en-GB" sz="1900">
                <a:solidFill>
                  <a:schemeClr val="dk1"/>
                </a:solidFill>
              </a:rPr>
              <a:t>SELECT</a:t>
            </a:r>
            <a:endParaRPr sz="1900">
              <a:solidFill>
                <a:schemeClr val="dk1"/>
              </a:solidFill>
            </a:endParaRPr>
          </a:p>
          <a:p>
            <a:pPr indent="0" lvl="0" marL="0" rtl="0" algn="l">
              <a:spcBef>
                <a:spcPts val="0"/>
              </a:spcBef>
              <a:spcAft>
                <a:spcPts val="0"/>
              </a:spcAft>
              <a:buNone/>
            </a:pPr>
            <a:r>
              <a:rPr lang="en-GB" sz="1900">
                <a:solidFill>
                  <a:schemeClr val="dk1"/>
                </a:solidFill>
              </a:rPr>
              <a:t>    bowler,</a:t>
            </a:r>
            <a:endParaRPr sz="1900">
              <a:solidFill>
                <a:schemeClr val="dk1"/>
              </a:solidFill>
            </a:endParaRPr>
          </a:p>
          <a:p>
            <a:pPr indent="0" lvl="0" marL="0" rtl="0" algn="l">
              <a:spcBef>
                <a:spcPts val="0"/>
              </a:spcBef>
              <a:spcAft>
                <a:spcPts val="0"/>
              </a:spcAft>
              <a:buNone/>
            </a:pPr>
            <a:r>
              <a:rPr lang="en-GB" sz="1900">
                <a:solidFill>
                  <a:schemeClr val="dk1"/>
                </a:solidFill>
              </a:rPr>
              <a:t>    balls_bowled / (wickets_taken * 1.0) AS strike_rate</a:t>
            </a:r>
            <a:endParaRPr sz="1900">
              <a:solidFill>
                <a:schemeClr val="dk1"/>
              </a:solidFill>
            </a:endParaRPr>
          </a:p>
          <a:p>
            <a:pPr indent="0" lvl="0" marL="0" rtl="0" algn="l">
              <a:spcBef>
                <a:spcPts val="0"/>
              </a:spcBef>
              <a:spcAft>
                <a:spcPts val="0"/>
              </a:spcAft>
              <a:buNone/>
            </a:pPr>
            <a:r>
              <a:rPr lang="en-GB" sz="1900">
                <a:solidFill>
                  <a:schemeClr val="dk1"/>
                </a:solidFill>
              </a:rPr>
              <a:t>FROM</a:t>
            </a:r>
            <a:endParaRPr sz="1900">
              <a:solidFill>
                <a:schemeClr val="dk1"/>
              </a:solidFill>
            </a:endParaRPr>
          </a:p>
          <a:p>
            <a:pPr indent="0" lvl="0" marL="0" rtl="0" algn="l">
              <a:spcBef>
                <a:spcPts val="0"/>
              </a:spcBef>
              <a:spcAft>
                <a:spcPts val="0"/>
              </a:spcAft>
              <a:buNone/>
            </a:pPr>
            <a:r>
              <a:rPr lang="en-GB" sz="1900">
                <a:solidFill>
                  <a:schemeClr val="dk1"/>
                </a:solidFill>
              </a:rPr>
              <a:t>    BowlerStats</a:t>
            </a:r>
            <a:endParaRPr sz="1900">
              <a:solidFill>
                <a:schemeClr val="dk1"/>
              </a:solidFill>
            </a:endParaRPr>
          </a:p>
          <a:p>
            <a:pPr indent="0" lvl="0" marL="0" rtl="0" algn="l">
              <a:spcBef>
                <a:spcPts val="0"/>
              </a:spcBef>
              <a:spcAft>
                <a:spcPts val="0"/>
              </a:spcAft>
              <a:buNone/>
            </a:pPr>
            <a:r>
              <a:rPr lang="en-GB" sz="1900">
                <a:solidFill>
                  <a:schemeClr val="dk1"/>
                </a:solidFill>
              </a:rPr>
              <a:t>ORDER BY</a:t>
            </a:r>
            <a:endParaRPr sz="1900">
              <a:solidFill>
                <a:schemeClr val="dk1"/>
              </a:solidFill>
            </a:endParaRPr>
          </a:p>
          <a:p>
            <a:pPr indent="0" lvl="0" marL="0" rtl="0" algn="l">
              <a:spcBef>
                <a:spcPts val="0"/>
              </a:spcBef>
              <a:spcAft>
                <a:spcPts val="0"/>
              </a:spcAft>
              <a:buNone/>
            </a:pPr>
            <a:r>
              <a:rPr lang="en-GB" sz="1900">
                <a:solidFill>
                  <a:schemeClr val="dk1"/>
                </a:solidFill>
              </a:rPr>
              <a:t>    strike_rate ASC</a:t>
            </a:r>
            <a:endParaRPr sz="1900">
              <a:solidFill>
                <a:schemeClr val="dk1"/>
              </a:solidFill>
            </a:endParaRPr>
          </a:p>
          <a:p>
            <a:pPr indent="0" lvl="0" marL="0" rtl="0" algn="l">
              <a:spcBef>
                <a:spcPts val="0"/>
              </a:spcBef>
              <a:spcAft>
                <a:spcPts val="0"/>
              </a:spcAft>
              <a:buNone/>
            </a:pPr>
            <a:r>
              <a:rPr lang="en-GB" sz="1900">
                <a:solidFill>
                  <a:schemeClr val="dk1"/>
                </a:solidFill>
              </a:rPr>
              <a:t>LIMIT 10;</a:t>
            </a:r>
            <a:endParaRPr sz="19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p>
        </p:txBody>
      </p:sp>
      <p:pic>
        <p:nvPicPr>
          <p:cNvPr id="184" name="Google Shape;184;p22"/>
          <p:cNvPicPr preferRelativeResize="0"/>
          <p:nvPr/>
        </p:nvPicPr>
        <p:blipFill>
          <a:blip r:embed="rId3">
            <a:alphaModFix/>
          </a:blip>
          <a:stretch>
            <a:fillRect/>
          </a:stretch>
        </p:blipFill>
        <p:spPr>
          <a:xfrm>
            <a:off x="4724525" y="1190750"/>
            <a:ext cx="4179125" cy="330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2442325" y="1279750"/>
            <a:ext cx="3419850" cy="320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36950" y="3054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t>To get 2-3 All_rounders with the best batting as well as bowling strike rate and who have faced at least 500 balls in IPL so far and have bowled minimum 300 balls.To do that you have to make a list of 10 players</a:t>
            </a:r>
            <a:endParaRPr b="1" sz="1200"/>
          </a:p>
        </p:txBody>
      </p:sp>
      <p:sp>
        <p:nvSpPr>
          <p:cNvPr id="195" name="Google Shape;195;p24"/>
          <p:cNvSpPr txBox="1"/>
          <p:nvPr>
            <p:ph idx="1" type="body"/>
          </p:nvPr>
        </p:nvSpPr>
        <p:spPr>
          <a:xfrm>
            <a:off x="311700" y="1152475"/>
            <a:ext cx="3988800" cy="3502500"/>
          </a:xfrm>
          <a:prstGeom prst="rect">
            <a:avLst/>
          </a:prstGeom>
          <a:solidFill>
            <a:schemeClr val="dk2"/>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sz="1400">
                <a:solidFill>
                  <a:schemeClr val="dk1"/>
                </a:solidFill>
              </a:rPr>
              <a:t>Query to answer this question below given,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GB" sz="1400">
                <a:solidFill>
                  <a:schemeClr val="dk1"/>
                </a:solidFill>
              </a:rPr>
              <a:t>WITH PlayerStats AS (</a:t>
            </a:r>
            <a:endParaRPr sz="1400">
              <a:solidFill>
                <a:schemeClr val="dk1"/>
              </a:solidFill>
            </a:endParaRPr>
          </a:p>
          <a:p>
            <a:pPr indent="0" lvl="0" marL="0" rtl="0" algn="l">
              <a:spcBef>
                <a:spcPts val="0"/>
              </a:spcBef>
              <a:spcAft>
                <a:spcPts val="0"/>
              </a:spcAft>
              <a:buNone/>
            </a:pPr>
            <a:r>
              <a:rPr lang="en-GB" sz="1400">
                <a:solidFill>
                  <a:schemeClr val="dk1"/>
                </a:solidFill>
              </a:rPr>
              <a:t>    SELECT</a:t>
            </a:r>
            <a:endParaRPr sz="1400">
              <a:solidFill>
                <a:schemeClr val="dk1"/>
              </a:solidFill>
            </a:endParaRPr>
          </a:p>
          <a:p>
            <a:pPr indent="0" lvl="0" marL="0" rtl="0" algn="l">
              <a:spcBef>
                <a:spcPts val="0"/>
              </a:spcBef>
              <a:spcAft>
                <a:spcPts val="0"/>
              </a:spcAft>
              <a:buNone/>
            </a:pPr>
            <a:r>
              <a:rPr lang="en-GB" sz="1400">
                <a:solidFill>
                  <a:schemeClr val="dk1"/>
                </a:solidFill>
              </a:rPr>
              <a:t>        batsman AS player,</a:t>
            </a:r>
            <a:endParaRPr sz="1400">
              <a:solidFill>
                <a:schemeClr val="dk1"/>
              </a:solidFill>
            </a:endParaRPr>
          </a:p>
          <a:p>
            <a:pPr indent="0" lvl="0" marL="0" rtl="0" algn="l">
              <a:spcBef>
                <a:spcPts val="0"/>
              </a:spcBef>
              <a:spcAft>
                <a:spcPts val="0"/>
              </a:spcAft>
              <a:buNone/>
            </a:pPr>
            <a:r>
              <a:rPr lang="en-GB" sz="1400">
                <a:solidFill>
                  <a:schemeClr val="dk1"/>
                </a:solidFill>
              </a:rPr>
              <a:t>        COUNT(*) FILTER (WHERE batsman_runs IS NOT NULL) AS balls_faced,</a:t>
            </a:r>
            <a:endParaRPr sz="1400">
              <a:solidFill>
                <a:schemeClr val="dk1"/>
              </a:solidFill>
            </a:endParaRPr>
          </a:p>
          <a:p>
            <a:pPr indent="0" lvl="0" marL="0" rtl="0" algn="l">
              <a:spcBef>
                <a:spcPts val="0"/>
              </a:spcBef>
              <a:spcAft>
                <a:spcPts val="0"/>
              </a:spcAft>
              <a:buNone/>
            </a:pPr>
            <a:r>
              <a:rPr lang="en-GB" sz="1400">
                <a:solidFill>
                  <a:schemeClr val="dk1"/>
                </a:solidFill>
              </a:rPr>
              <a:t>        SUM(batsman_runs) AS total_runs,</a:t>
            </a:r>
            <a:endParaRPr sz="1400">
              <a:solidFill>
                <a:schemeClr val="dk1"/>
              </a:solidFill>
            </a:endParaRPr>
          </a:p>
          <a:p>
            <a:pPr indent="0" lvl="0" marL="0" rtl="0" algn="l">
              <a:spcBef>
                <a:spcPts val="0"/>
              </a:spcBef>
              <a:spcAft>
                <a:spcPts val="0"/>
              </a:spcAft>
              <a:buNone/>
            </a:pPr>
            <a:r>
              <a:rPr lang="en-GB" sz="1400">
                <a:solidFill>
                  <a:schemeClr val="dk1"/>
                </a:solidFill>
              </a:rPr>
              <a:t>        SUM(CASE WHEN is_wicket = 1 THEN 1 ELSE 0 END) AS wickets_taken,</a:t>
            </a:r>
            <a:endParaRPr sz="1400">
              <a:solidFill>
                <a:schemeClr val="dk1"/>
              </a:solidFill>
            </a:endParaRPr>
          </a:p>
          <a:p>
            <a:pPr indent="0" lvl="0" marL="0" rtl="0" algn="l">
              <a:spcBef>
                <a:spcPts val="0"/>
              </a:spcBef>
              <a:spcAft>
                <a:spcPts val="0"/>
              </a:spcAft>
              <a:buNone/>
            </a:pPr>
            <a:r>
              <a:rPr lang="en-GB" sz="1400">
                <a:solidFill>
                  <a:schemeClr val="dk1"/>
                </a:solidFill>
              </a:rPr>
              <a:t>        COUNT(*) FILTER (WHERE extra_runs IS NOT NULL OR batsman_runs IS NOT NULL) AS balls_bowled</a:t>
            </a:r>
            <a:endParaRPr sz="1400">
              <a:solidFill>
                <a:schemeClr val="dk1"/>
              </a:solidFill>
            </a:endParaRPr>
          </a:p>
          <a:p>
            <a:pPr indent="0" lvl="0" marL="0" rtl="0" algn="l">
              <a:spcBef>
                <a:spcPts val="0"/>
              </a:spcBef>
              <a:spcAft>
                <a:spcPts val="0"/>
              </a:spcAft>
              <a:buNone/>
            </a:pPr>
            <a:r>
              <a:rPr lang="en-GB" sz="1400">
                <a:solidFill>
                  <a:schemeClr val="dk1"/>
                </a:solidFill>
              </a:rPr>
              <a:t>    FROM deliveries</a:t>
            </a:r>
            <a:endParaRPr sz="1400">
              <a:solidFill>
                <a:schemeClr val="dk1"/>
              </a:solidFill>
            </a:endParaRPr>
          </a:p>
          <a:p>
            <a:pPr indent="0" lvl="0" marL="0" rtl="0" algn="l">
              <a:spcBef>
                <a:spcPts val="0"/>
              </a:spcBef>
              <a:spcAft>
                <a:spcPts val="0"/>
              </a:spcAft>
              <a:buNone/>
            </a:pPr>
            <a:r>
              <a:rPr lang="en-GB" sz="1400">
                <a:solidFill>
                  <a:schemeClr val="dk1"/>
                </a:solidFill>
              </a:rPr>
              <a:t>    GROUP BY batsman</a:t>
            </a:r>
            <a:endParaRPr sz="1400">
              <a:solidFill>
                <a:schemeClr val="dk1"/>
              </a:solidFill>
            </a:endParaRPr>
          </a:p>
          <a:p>
            <a:pPr indent="0" lvl="0" marL="0" rtl="0" algn="l">
              <a:spcBef>
                <a:spcPts val="0"/>
              </a:spcBef>
              <a:spcAft>
                <a:spcPts val="0"/>
              </a:spcAft>
              <a:buNone/>
            </a:pPr>
            <a:r>
              <a:rPr lang="en-GB" sz="1400">
                <a:solidFill>
                  <a:schemeClr val="dk1"/>
                </a:solidFill>
              </a:rPr>
              <a:t>    HAVING COUNT(*) FILTER (WHERE batsman_runs IS NOT NULL) &gt;= 500</a:t>
            </a:r>
            <a:endParaRPr sz="1400">
              <a:solidFill>
                <a:schemeClr val="dk1"/>
              </a:solidFill>
            </a:endParaRPr>
          </a:p>
          <a:p>
            <a:pPr indent="0" lvl="0" marL="0" rtl="0" algn="l">
              <a:spcBef>
                <a:spcPts val="0"/>
              </a:spcBef>
              <a:spcAft>
                <a:spcPts val="0"/>
              </a:spcAft>
              <a:buNone/>
            </a:pPr>
            <a:r>
              <a:rPr lang="en-GB" sz="1400">
                <a:solidFill>
                  <a:schemeClr val="dk1"/>
                </a:solidFill>
              </a:rPr>
              <a:t>        AND COUNT(*) FILTER (WHERE extra_runs IS NOT NULL OR batsman_runs IS NOT NULL) &gt;= 300</a:t>
            </a:r>
            <a:endParaRPr sz="1400">
              <a:solidFill>
                <a:schemeClr val="dk1"/>
              </a:solidFill>
            </a:endParaRPr>
          </a:p>
          <a:p>
            <a:pPr indent="0" lvl="0" marL="0" rtl="0" algn="l">
              <a:spcBef>
                <a:spcPts val="0"/>
              </a:spcBef>
              <a:spcAft>
                <a:spcPts val="0"/>
              </a:spcAft>
              <a:buNone/>
            </a:pPr>
            <a:r>
              <a:rPr lang="en-GB" sz="1400">
                <a:solidFill>
                  <a:schemeClr val="dk1"/>
                </a:solidFill>
              </a:rPr>
              <a:t>        AND SUM(CASE WHEN is_wicket = 1 THEN 1 ELSE 0 END) &gt; 0 -- Ensure they have taken at least one wicket</a:t>
            </a:r>
            <a:endParaRPr sz="1400">
              <a:solidFill>
                <a:schemeClr val="dk1"/>
              </a:solidFill>
            </a:endParaRPr>
          </a:p>
          <a:p>
            <a:pPr indent="0" lvl="0" marL="0" rtl="0" algn="l">
              <a:spcBef>
                <a:spcPts val="0"/>
              </a:spcBef>
              <a:spcAft>
                <a:spcPts val="0"/>
              </a:spcAft>
              <a:buNone/>
            </a:pPr>
            <a:r>
              <a:rPr lang="en-GB" sz="1400">
                <a:solidFill>
                  <a:schemeClr val="dk1"/>
                </a:solidFill>
              </a:rPr>
              <a:t>)</a:t>
            </a:r>
            <a:endParaRPr sz="1400">
              <a:solidFill>
                <a:schemeClr val="dk1"/>
              </a:solidFill>
            </a:endParaRPr>
          </a:p>
          <a:p>
            <a:pPr indent="0" lvl="0" marL="0" rtl="0" algn="l">
              <a:spcBef>
                <a:spcPts val="0"/>
              </a:spcBef>
              <a:spcAft>
                <a:spcPts val="0"/>
              </a:spcAft>
              <a:buNone/>
            </a:pPr>
            <a:r>
              <a:rPr lang="en-GB" sz="1400">
                <a:solidFill>
                  <a:schemeClr val="dk1"/>
                </a:solidFill>
              </a:rPr>
              <a:t>SELECT player,</a:t>
            </a:r>
            <a:endParaRPr sz="1400">
              <a:solidFill>
                <a:schemeClr val="dk1"/>
              </a:solidFill>
            </a:endParaRPr>
          </a:p>
          <a:p>
            <a:pPr indent="0" lvl="0" marL="0" rtl="0" algn="l">
              <a:spcBef>
                <a:spcPts val="0"/>
              </a:spcBef>
              <a:spcAft>
                <a:spcPts val="0"/>
              </a:spcAft>
              <a:buNone/>
            </a:pPr>
            <a:r>
              <a:rPr lang="en-GB" sz="1400">
                <a:solidFill>
                  <a:schemeClr val="dk1"/>
                </a:solidFill>
              </a:rPr>
              <a:t>    (total_runs * 1.0 / balls_faced) * 100 AS batting_strike_rate,</a:t>
            </a:r>
            <a:endParaRPr sz="1400">
              <a:solidFill>
                <a:schemeClr val="dk1"/>
              </a:solidFill>
            </a:endParaRPr>
          </a:p>
          <a:p>
            <a:pPr indent="0" lvl="0" marL="0" rtl="0" algn="l">
              <a:spcBef>
                <a:spcPts val="0"/>
              </a:spcBef>
              <a:spcAft>
                <a:spcPts val="0"/>
              </a:spcAft>
              <a:buNone/>
            </a:pPr>
            <a:r>
              <a:rPr lang="en-GB" sz="1400">
                <a:solidFill>
                  <a:schemeClr val="dk1"/>
                </a:solidFill>
              </a:rPr>
              <a:t>    (balls_bowled * 1.0 / wickets_taken) AS bowling_strike_rate</a:t>
            </a:r>
            <a:endParaRPr sz="1400">
              <a:solidFill>
                <a:schemeClr val="dk1"/>
              </a:solidFill>
            </a:endParaRPr>
          </a:p>
          <a:p>
            <a:pPr indent="0" lvl="0" marL="0" rtl="0" algn="l">
              <a:spcBef>
                <a:spcPts val="0"/>
              </a:spcBef>
              <a:spcAft>
                <a:spcPts val="0"/>
              </a:spcAft>
              <a:buNone/>
            </a:pPr>
            <a:r>
              <a:rPr lang="en-GB" sz="1400">
                <a:solidFill>
                  <a:schemeClr val="dk1"/>
                </a:solidFill>
              </a:rPr>
              <a:t>FROM PlayerStats</a:t>
            </a:r>
            <a:endParaRPr sz="1400">
              <a:solidFill>
                <a:schemeClr val="dk1"/>
              </a:solidFill>
            </a:endParaRPr>
          </a:p>
          <a:p>
            <a:pPr indent="0" lvl="0" marL="0" rtl="0" algn="l">
              <a:spcBef>
                <a:spcPts val="0"/>
              </a:spcBef>
              <a:spcAft>
                <a:spcPts val="0"/>
              </a:spcAft>
              <a:buNone/>
            </a:pPr>
            <a:r>
              <a:rPr lang="en-GB" sz="1400">
                <a:solidFill>
                  <a:schemeClr val="dk1"/>
                </a:solidFill>
              </a:rPr>
              <a:t>Where player not in ('JC Buttler', 'RR Pant')</a:t>
            </a:r>
            <a:endParaRPr sz="1400">
              <a:solidFill>
                <a:schemeClr val="dk1"/>
              </a:solidFill>
            </a:endParaRPr>
          </a:p>
          <a:p>
            <a:pPr indent="0" lvl="0" marL="0" rtl="0" algn="l">
              <a:spcBef>
                <a:spcPts val="0"/>
              </a:spcBef>
              <a:spcAft>
                <a:spcPts val="0"/>
              </a:spcAft>
              <a:buNone/>
            </a:pPr>
            <a:r>
              <a:rPr lang="en-GB" sz="1400">
                <a:solidFill>
                  <a:schemeClr val="dk1"/>
                </a:solidFill>
              </a:rPr>
              <a:t>ORDER BY batting_strike_rate DESC, bowling_strike_rate ASC</a:t>
            </a:r>
            <a:endParaRPr sz="1400">
              <a:solidFill>
                <a:schemeClr val="dk1"/>
              </a:solidFill>
            </a:endParaRPr>
          </a:p>
          <a:p>
            <a:pPr indent="0" lvl="0" marL="0" rtl="0" algn="l">
              <a:spcBef>
                <a:spcPts val="0"/>
              </a:spcBef>
              <a:spcAft>
                <a:spcPts val="0"/>
              </a:spcAft>
              <a:buNone/>
            </a:pPr>
            <a:r>
              <a:rPr lang="en-GB" sz="1400">
                <a:solidFill>
                  <a:schemeClr val="dk1"/>
                </a:solidFill>
              </a:rPr>
              <a:t>LIMIT 10;</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p>
        </p:txBody>
      </p:sp>
      <p:pic>
        <p:nvPicPr>
          <p:cNvPr id="196" name="Google Shape;196;p24"/>
          <p:cNvPicPr preferRelativeResize="0"/>
          <p:nvPr/>
        </p:nvPicPr>
        <p:blipFill>
          <a:blip r:embed="rId3">
            <a:alphaModFix/>
          </a:blip>
          <a:stretch>
            <a:fillRect/>
          </a:stretch>
        </p:blipFill>
        <p:spPr>
          <a:xfrm>
            <a:off x="4572000" y="1260025"/>
            <a:ext cx="4352700" cy="300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a:blip r:embed="rId3">
            <a:alphaModFix/>
          </a:blip>
          <a:stretch>
            <a:fillRect/>
          </a:stretch>
        </p:blipFill>
        <p:spPr>
          <a:xfrm>
            <a:off x="1314975" y="871725"/>
            <a:ext cx="6167775" cy="358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596025" y="35240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1200"/>
              <a:t>Define a criteria best suited for a wicketkeeper required in a t20 team so that your team will be complete and have everything required for winning this year’s IPL. </a:t>
            </a:r>
            <a:endParaRPr b="1" sz="1200">
              <a:solidFill>
                <a:srgbClr val="484848"/>
              </a:solidFill>
              <a:highlight>
                <a:srgbClr val="FFFFFF"/>
              </a:highlight>
            </a:endParaRPr>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t/>
            </a:r>
            <a:endParaRPr b="1" sz="1200"/>
          </a:p>
        </p:txBody>
      </p:sp>
      <p:sp>
        <p:nvSpPr>
          <p:cNvPr id="207" name="Google Shape;207;p26"/>
          <p:cNvSpPr txBox="1"/>
          <p:nvPr>
            <p:ph idx="1" type="body"/>
          </p:nvPr>
        </p:nvSpPr>
        <p:spPr>
          <a:xfrm>
            <a:off x="596025" y="1035050"/>
            <a:ext cx="3624600" cy="3819600"/>
          </a:xfrm>
          <a:prstGeom prst="rect">
            <a:avLst/>
          </a:prstGeom>
        </p:spPr>
        <p:txBody>
          <a:bodyPr anchorCtr="0" anchor="t" bIns="91425" lIns="91425" spcFirstLastPara="1" rIns="91425" wrap="square" tIns="91425">
            <a:noAutofit/>
          </a:bodyPr>
          <a:lstStyle/>
          <a:p>
            <a:pPr indent="0" lvl="0" marL="0" rtl="0" algn="l">
              <a:lnSpc>
                <a:spcPct val="140000"/>
              </a:lnSpc>
              <a:spcBef>
                <a:spcPts val="1400"/>
              </a:spcBef>
              <a:spcAft>
                <a:spcPts val="0"/>
              </a:spcAft>
              <a:buClr>
                <a:schemeClr val="dk1"/>
              </a:buClr>
              <a:buSzPts val="852"/>
              <a:buFont typeface="Arial"/>
              <a:buNone/>
            </a:pPr>
            <a:r>
              <a:rPr b="1" lang="en-GB" sz="1478">
                <a:solidFill>
                  <a:srgbClr val="0D0D0D"/>
                </a:solidFill>
                <a:highlight>
                  <a:srgbClr val="FFFFFF"/>
                </a:highlight>
                <a:latin typeface="Roboto"/>
                <a:ea typeface="Roboto"/>
                <a:cs typeface="Roboto"/>
                <a:sym typeface="Roboto"/>
              </a:rPr>
              <a:t>Batting Criteria (40 points total)</a:t>
            </a:r>
            <a:endParaRPr b="1" sz="1478">
              <a:solidFill>
                <a:srgbClr val="0D0D0D"/>
              </a:solidFill>
              <a:highlight>
                <a:srgbClr val="FFFFFF"/>
              </a:highlight>
              <a:latin typeface="Roboto"/>
              <a:ea typeface="Roboto"/>
              <a:cs typeface="Roboto"/>
              <a:sym typeface="Roboto"/>
            </a:endParaRPr>
          </a:p>
          <a:p>
            <a:pPr indent="-300355" lvl="0" marL="457200" rtl="0" algn="l">
              <a:lnSpc>
                <a:spcPct val="95000"/>
              </a:lnSpc>
              <a:spcBef>
                <a:spcPts val="60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Strike Rate: 15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Average Runs per Match: 10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Boundary Hitting Ability: 10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Finishing Ability: 5 points</a:t>
            </a:r>
            <a:endParaRPr sz="1130">
              <a:solidFill>
                <a:srgbClr val="0D0D0D"/>
              </a:solidFill>
              <a:highlight>
                <a:srgbClr val="FFFFFF"/>
              </a:highlight>
              <a:latin typeface="Roboto"/>
              <a:ea typeface="Roboto"/>
              <a:cs typeface="Roboto"/>
              <a:sym typeface="Roboto"/>
            </a:endParaRPr>
          </a:p>
          <a:p>
            <a:pPr indent="0" lvl="0" marL="0" rtl="0" algn="l">
              <a:lnSpc>
                <a:spcPct val="140000"/>
              </a:lnSpc>
              <a:spcBef>
                <a:spcPts val="2100"/>
              </a:spcBef>
              <a:spcAft>
                <a:spcPts val="0"/>
              </a:spcAft>
              <a:buClr>
                <a:schemeClr val="dk1"/>
              </a:buClr>
              <a:buSzPts val="852"/>
              <a:buFont typeface="Arial"/>
              <a:buNone/>
            </a:pPr>
            <a:r>
              <a:rPr b="1" lang="en-GB" sz="1478">
                <a:solidFill>
                  <a:srgbClr val="0D0D0D"/>
                </a:solidFill>
                <a:highlight>
                  <a:srgbClr val="FFFFFF"/>
                </a:highlight>
                <a:latin typeface="Roboto"/>
                <a:ea typeface="Roboto"/>
                <a:cs typeface="Roboto"/>
                <a:sym typeface="Roboto"/>
              </a:rPr>
              <a:t>Wicketkeeping Criteria (30 points total)</a:t>
            </a:r>
            <a:endParaRPr b="1" sz="1478">
              <a:solidFill>
                <a:srgbClr val="0D0D0D"/>
              </a:solidFill>
              <a:highlight>
                <a:srgbClr val="FFFFFF"/>
              </a:highlight>
              <a:latin typeface="Roboto"/>
              <a:ea typeface="Roboto"/>
              <a:cs typeface="Roboto"/>
              <a:sym typeface="Roboto"/>
            </a:endParaRPr>
          </a:p>
          <a:p>
            <a:pPr indent="-300355" lvl="0" marL="457200" rtl="0" algn="l">
              <a:lnSpc>
                <a:spcPct val="95000"/>
              </a:lnSpc>
              <a:spcBef>
                <a:spcPts val="60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Dismissals per Match: 15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Stumping Speed and Accuracy: 10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Byes Conceded: 5 points</a:t>
            </a:r>
            <a:endParaRPr sz="1130">
              <a:solidFill>
                <a:srgbClr val="0D0D0D"/>
              </a:solidFill>
              <a:highlight>
                <a:srgbClr val="FFFFFF"/>
              </a:highlight>
              <a:latin typeface="Roboto"/>
              <a:ea typeface="Roboto"/>
              <a:cs typeface="Roboto"/>
              <a:sym typeface="Roboto"/>
            </a:endParaRPr>
          </a:p>
          <a:p>
            <a:pPr indent="0" lvl="0" marL="0" rtl="0" algn="l">
              <a:lnSpc>
                <a:spcPct val="140000"/>
              </a:lnSpc>
              <a:spcBef>
                <a:spcPts val="2100"/>
              </a:spcBef>
              <a:spcAft>
                <a:spcPts val="0"/>
              </a:spcAft>
              <a:buClr>
                <a:schemeClr val="dk1"/>
              </a:buClr>
              <a:buSzPts val="852"/>
              <a:buFont typeface="Arial"/>
              <a:buNone/>
            </a:pPr>
            <a:r>
              <a:rPr b="1" lang="en-GB" sz="1478">
                <a:solidFill>
                  <a:srgbClr val="0D0D0D"/>
                </a:solidFill>
                <a:highlight>
                  <a:srgbClr val="FFFFFF"/>
                </a:highlight>
                <a:latin typeface="Roboto"/>
                <a:ea typeface="Roboto"/>
                <a:cs typeface="Roboto"/>
                <a:sym typeface="Roboto"/>
              </a:rPr>
              <a:t>Overall Impact Criteria (30 points total)</a:t>
            </a:r>
            <a:endParaRPr b="1" sz="1478">
              <a:solidFill>
                <a:srgbClr val="0D0D0D"/>
              </a:solidFill>
              <a:highlight>
                <a:srgbClr val="FFFFFF"/>
              </a:highlight>
              <a:latin typeface="Roboto"/>
              <a:ea typeface="Roboto"/>
              <a:cs typeface="Roboto"/>
              <a:sym typeface="Roboto"/>
            </a:endParaRPr>
          </a:p>
          <a:p>
            <a:pPr indent="-300355" lvl="0" marL="457200" rtl="0" algn="l">
              <a:lnSpc>
                <a:spcPct val="95000"/>
              </a:lnSpc>
              <a:spcBef>
                <a:spcPts val="60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Fielding Skills: 10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Versatility: 10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Fitness and Agility: 5 points</a:t>
            </a:r>
            <a:endParaRPr sz="1130">
              <a:solidFill>
                <a:srgbClr val="0D0D0D"/>
              </a:solidFill>
              <a:highlight>
                <a:srgbClr val="FFFFFF"/>
              </a:highlight>
              <a:latin typeface="Roboto"/>
              <a:ea typeface="Roboto"/>
              <a:cs typeface="Roboto"/>
              <a:sym typeface="Roboto"/>
            </a:endParaRPr>
          </a:p>
          <a:p>
            <a:pPr indent="-300355" lvl="0" marL="457200" rtl="0" algn="l">
              <a:lnSpc>
                <a:spcPct val="95000"/>
              </a:lnSpc>
              <a:spcBef>
                <a:spcPts val="0"/>
              </a:spcBef>
              <a:spcAft>
                <a:spcPts val="0"/>
              </a:spcAft>
              <a:buClr>
                <a:srgbClr val="0D0D0D"/>
              </a:buClr>
              <a:buSzPts val="1130"/>
              <a:buFont typeface="Roboto"/>
              <a:buAutoNum type="arabicPeriod"/>
            </a:pPr>
            <a:r>
              <a:rPr lang="en-GB" sz="1130">
                <a:solidFill>
                  <a:srgbClr val="0D0D0D"/>
                </a:solidFill>
                <a:highlight>
                  <a:srgbClr val="FFFFFF"/>
                </a:highlight>
                <a:latin typeface="Roboto"/>
                <a:ea typeface="Roboto"/>
                <a:cs typeface="Roboto"/>
                <a:sym typeface="Roboto"/>
              </a:rPr>
              <a:t>Experience and Leadership: 5 points</a:t>
            </a:r>
            <a:endParaRPr sz="1130">
              <a:solidFill>
                <a:srgbClr val="0D0D0D"/>
              </a:solidFill>
              <a:highlight>
                <a:srgbClr val="FFFFFF"/>
              </a:highlight>
              <a:latin typeface="Roboto"/>
              <a:ea typeface="Roboto"/>
              <a:cs typeface="Roboto"/>
              <a:sym typeface="Roboto"/>
            </a:endParaRPr>
          </a:p>
          <a:p>
            <a:pPr indent="0" lvl="0" marL="0" rtl="0" algn="l">
              <a:lnSpc>
                <a:spcPct val="95000"/>
              </a:lnSpc>
              <a:spcBef>
                <a:spcPts val="2100"/>
              </a:spcBef>
              <a:spcAft>
                <a:spcPts val="1200"/>
              </a:spcAft>
              <a:buSzPts val="852"/>
              <a:buNone/>
            </a:pPr>
            <a:r>
              <a:t/>
            </a:r>
            <a:endParaRPr sz="1052">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800875" y="1073325"/>
            <a:ext cx="6634800" cy="27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900">
                <a:solidFill>
                  <a:schemeClr val="dk2"/>
                </a:solidFill>
                <a:latin typeface="Calibri"/>
                <a:ea typeface="Calibri"/>
                <a:cs typeface="Calibri"/>
                <a:sym typeface="Calibri"/>
              </a:rPr>
              <a:t>Thank You for Your Support</a:t>
            </a:r>
            <a:endParaRPr b="1" sz="69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4344725" y="1104575"/>
            <a:ext cx="4546599" cy="3456475"/>
          </a:xfrm>
          <a:prstGeom prst="rect">
            <a:avLst/>
          </a:prstGeom>
          <a:noFill/>
          <a:ln>
            <a:noFill/>
          </a:ln>
        </p:spPr>
      </p:pic>
      <p:sp>
        <p:nvSpPr>
          <p:cNvPr id="135" name="Google Shape;135;p14"/>
          <p:cNvSpPr txBox="1"/>
          <p:nvPr>
            <p:ph type="title"/>
          </p:nvPr>
        </p:nvSpPr>
        <p:spPr>
          <a:xfrm>
            <a:off x="748700" y="387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400"/>
              <a:t>To get 2-3 players with high S.R who have faced at least 500 balls.And to do that you have to make a list of 10 players</a:t>
            </a:r>
            <a:endParaRPr b="1" sz="3100"/>
          </a:p>
        </p:txBody>
      </p:sp>
      <p:sp>
        <p:nvSpPr>
          <p:cNvPr id="136" name="Google Shape;136;p14"/>
          <p:cNvSpPr txBox="1"/>
          <p:nvPr>
            <p:ph idx="1" type="body"/>
          </p:nvPr>
        </p:nvSpPr>
        <p:spPr>
          <a:xfrm>
            <a:off x="264725" y="1104575"/>
            <a:ext cx="4080000" cy="3656100"/>
          </a:xfrm>
          <a:prstGeom prst="rect">
            <a:avLst/>
          </a:prstGeom>
          <a:solidFill>
            <a:schemeClr val="dk2"/>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Query to answer this question below given,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SELECT</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Batsman,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COUNT(*) AS Balls_Faced,</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SUM(Batsman_Runs) AS Total_Runs,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(SUM(Batsman_Runs) * 1.0 / COUNT(*)) * 100 AS Strike_Rate</a:t>
            </a:r>
            <a:endParaRPr sz="1100">
              <a:solidFill>
                <a:schemeClr val="dk1"/>
              </a:solidFill>
            </a:endParaRPr>
          </a:p>
          <a:p>
            <a:pPr indent="0" lvl="0" marL="0" marR="0" rtl="0" algn="l">
              <a:lnSpc>
                <a:spcPct val="115000"/>
              </a:lnSpc>
              <a:spcBef>
                <a:spcPts val="0"/>
              </a:spcBef>
              <a:spcAft>
                <a:spcPts val="0"/>
              </a:spcAft>
              <a:buNone/>
            </a:pPr>
            <a:r>
              <a:rPr lang="en-GB" sz="1100">
                <a:solidFill>
                  <a:schemeClr val="dk1"/>
                </a:solidFill>
              </a:rPr>
              <a:t>FROM</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deliveries</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Where extra_runs = 0</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GROUP BY</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Batsman</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HAVING</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    COUNT(*) &gt; 500</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ORDER BY Strike_Rate desc limit 10;</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blip>
          <a:stretch>
            <a:fillRect/>
          </a:stretch>
        </p:blipFill>
        <p:spPr>
          <a:xfrm>
            <a:off x="1248687" y="444875"/>
            <a:ext cx="6646625" cy="408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72175" y="3758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t>T</a:t>
            </a:r>
            <a:r>
              <a:rPr b="1" lang="en-GB" sz="1300"/>
              <a:t>o get 2-3 players with good Average who have played more than 2 ipl seasons. And to do that you have to make a list of 10 players</a:t>
            </a:r>
            <a:endParaRPr b="1" sz="3300"/>
          </a:p>
        </p:txBody>
      </p:sp>
      <p:sp>
        <p:nvSpPr>
          <p:cNvPr id="147" name="Google Shape;147;p16"/>
          <p:cNvSpPr txBox="1"/>
          <p:nvPr>
            <p:ph idx="1" type="body"/>
          </p:nvPr>
        </p:nvSpPr>
        <p:spPr>
          <a:xfrm>
            <a:off x="311700" y="1152475"/>
            <a:ext cx="4260300" cy="3338100"/>
          </a:xfrm>
          <a:prstGeom prst="rect">
            <a:avLst/>
          </a:prstGeom>
          <a:solidFill>
            <a:schemeClr val="dk2"/>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100">
                <a:solidFill>
                  <a:schemeClr val="dk1"/>
                </a:solidFill>
              </a:rPr>
              <a:t>Query to answer this question below given,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select a.batsman, count(distinct(extract(year from m.date))) as season_played,</a:t>
            </a:r>
            <a:endParaRPr sz="1100">
              <a:solidFill>
                <a:schemeClr val="dk1"/>
              </a:solidFill>
            </a:endParaRPr>
          </a:p>
          <a:p>
            <a:pPr indent="0" lvl="0" marL="0" marR="0" rtl="0" algn="l">
              <a:lnSpc>
                <a:spcPct val="115000"/>
              </a:lnSpc>
              <a:spcBef>
                <a:spcPts val="0"/>
              </a:spcBef>
              <a:spcAft>
                <a:spcPts val="0"/>
              </a:spcAft>
              <a:buNone/>
            </a:pPr>
            <a:r>
              <a:rPr lang="en-GB" sz="1100">
                <a:solidFill>
                  <a:schemeClr val="dk1"/>
                </a:solidFill>
              </a:rPr>
              <a:t>        (sum(a.</a:t>
            </a:r>
            <a:r>
              <a:rPr lang="en-GB" sz="1063">
                <a:solidFill>
                  <a:schemeClr val="dk1"/>
                </a:solidFill>
              </a:rPr>
              <a:t>batsman_runs</a:t>
            </a:r>
            <a:r>
              <a:rPr lang="en-GB" sz="1100">
                <a:solidFill>
                  <a:schemeClr val="dk1"/>
                </a:solidFill>
              </a:rPr>
              <a:t>)*1.0/count(case when a.is_wicket = 1 then a.is_wicket end)) as batting_average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from deliveries  as a</a:t>
            </a:r>
            <a:endParaRPr sz="1100">
              <a:solidFill>
                <a:schemeClr val="dk1"/>
              </a:solidFill>
            </a:endParaRPr>
          </a:p>
          <a:p>
            <a:pPr indent="0" lvl="0" marL="0" rtl="0" algn="l">
              <a:spcBef>
                <a:spcPts val="0"/>
              </a:spcBef>
              <a:spcAft>
                <a:spcPts val="0"/>
              </a:spcAft>
              <a:buNone/>
            </a:pPr>
            <a:r>
              <a:rPr lang="en-GB" sz="1100">
                <a:solidFill>
                  <a:schemeClr val="dk1"/>
                </a:solidFill>
              </a:rPr>
              <a:t>left join matches as m</a:t>
            </a:r>
            <a:endParaRPr sz="1100">
              <a:solidFill>
                <a:schemeClr val="dk1"/>
              </a:solidFill>
            </a:endParaRPr>
          </a:p>
          <a:p>
            <a:pPr indent="0" lvl="0" marL="0" rtl="0" algn="l">
              <a:spcBef>
                <a:spcPts val="0"/>
              </a:spcBef>
              <a:spcAft>
                <a:spcPts val="0"/>
              </a:spcAft>
              <a:buNone/>
            </a:pPr>
            <a:r>
              <a:rPr lang="en-GB" sz="1100">
                <a:solidFill>
                  <a:schemeClr val="dk1"/>
                </a:solidFill>
              </a:rPr>
              <a:t>on a.id = m.id</a:t>
            </a:r>
            <a:endParaRPr sz="1100">
              <a:solidFill>
                <a:schemeClr val="dk1"/>
              </a:solidFill>
            </a:endParaRPr>
          </a:p>
          <a:p>
            <a:pPr indent="0" lvl="0" marL="0" rtl="0" algn="l">
              <a:spcBef>
                <a:spcPts val="0"/>
              </a:spcBef>
              <a:spcAft>
                <a:spcPts val="0"/>
              </a:spcAft>
              <a:buNone/>
            </a:pPr>
            <a:r>
              <a:rPr lang="en-GB" sz="1100">
                <a:solidFill>
                  <a:schemeClr val="dk1"/>
                </a:solidFill>
              </a:rPr>
              <a:t>group by a.batsman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having count(distinct(extract(year from m.date)))&gt;2</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order by batting_average desc</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limit 10;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4676125" y="1152475"/>
            <a:ext cx="4121850" cy="326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1342052" y="1246425"/>
            <a:ext cx="5577026" cy="319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264725" y="480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t> Now you need to get 2-3 Hard-hitting players who have scored most runs in boundaries and have played more the 2 ipl season. To do that you have to make a list of 10 players</a:t>
            </a:r>
            <a:endParaRPr b="1" sz="3300"/>
          </a:p>
        </p:txBody>
      </p:sp>
      <p:sp>
        <p:nvSpPr>
          <p:cNvPr id="159" name="Google Shape;159;p18"/>
          <p:cNvSpPr txBox="1"/>
          <p:nvPr>
            <p:ph idx="1" type="body"/>
          </p:nvPr>
        </p:nvSpPr>
        <p:spPr>
          <a:xfrm>
            <a:off x="311700" y="1152475"/>
            <a:ext cx="3706800" cy="3796200"/>
          </a:xfrm>
          <a:prstGeom prst="rect">
            <a:avLst/>
          </a:prstGeom>
          <a:solidFill>
            <a:schemeClr val="dk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17">
                <a:solidFill>
                  <a:schemeClr val="dk1"/>
                </a:solidFill>
              </a:rPr>
              <a:t>WITH BoundaryStats AS (</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SELECT</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d.batsman AS player,</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SUM(CASE WHEN d.batsman_runs = 4 THEN 4 WHEN d.batsman_runs = 6 THEN 6 ELSE 0 END) AS boundary_runs,</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COUNT(DISTINCT EXTRACT(YEAR FROM m.date)) AS seasons_played,</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SUM(d.batsman_runs) AS total_runs,</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COUNT(d.ball) AS total_balls_faced</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FROM deliveries d</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JOIN matches m ON d.id = m.id</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GROUP BY d.batsman</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HAVING COUNT(DISTINCT EXTRACT(YEAR FROM m.date)) &gt; 2 -- Played more than 2 IPL seasons</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SELECT </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player,</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boundary_runs,</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total_runs,</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total_balls_faced,</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    (boundary_runs * 1.0 / total_runs) * 100 AS boundary_percentage</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FROM BoundaryStats</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ORDER BY boundary_percentage DESC</a:t>
            </a:r>
            <a:endParaRPr sz="1217">
              <a:solidFill>
                <a:schemeClr val="dk1"/>
              </a:solidFill>
            </a:endParaRPr>
          </a:p>
          <a:p>
            <a:pPr indent="0" lvl="0" marL="0" rtl="0" algn="l">
              <a:lnSpc>
                <a:spcPct val="95000"/>
              </a:lnSpc>
              <a:spcBef>
                <a:spcPts val="1200"/>
              </a:spcBef>
              <a:spcAft>
                <a:spcPts val="0"/>
              </a:spcAft>
              <a:buNone/>
            </a:pPr>
            <a:r>
              <a:rPr lang="en-GB" sz="1217">
                <a:solidFill>
                  <a:schemeClr val="dk1"/>
                </a:solidFill>
              </a:rPr>
              <a:t>LIMIT 10;</a:t>
            </a:r>
            <a:endParaRPr sz="1217">
              <a:solidFill>
                <a:schemeClr val="dk1"/>
              </a:solidFill>
            </a:endParaRPr>
          </a:p>
          <a:p>
            <a:pPr indent="0" lvl="0" marL="0" rtl="0" algn="l">
              <a:lnSpc>
                <a:spcPct val="95000"/>
              </a:lnSpc>
              <a:spcBef>
                <a:spcPts val="1200"/>
              </a:spcBef>
              <a:spcAft>
                <a:spcPts val="1200"/>
              </a:spcAft>
              <a:buSzPts val="275"/>
              <a:buNone/>
            </a:pPr>
            <a:r>
              <a:t/>
            </a:r>
            <a:endParaRPr sz="1217">
              <a:solidFill>
                <a:schemeClr val="dk1"/>
              </a:solidFill>
            </a:endParaRPr>
          </a:p>
        </p:txBody>
      </p:sp>
      <p:pic>
        <p:nvPicPr>
          <p:cNvPr id="160" name="Google Shape;160;p18"/>
          <p:cNvPicPr preferRelativeResize="0"/>
          <p:nvPr/>
        </p:nvPicPr>
        <p:blipFill rotWithShape="1">
          <a:blip r:embed="rId3">
            <a:alphaModFix/>
          </a:blip>
          <a:srcRect b="0" l="0" r="1584" t="0"/>
          <a:stretch/>
        </p:blipFill>
        <p:spPr>
          <a:xfrm>
            <a:off x="4170900" y="1205375"/>
            <a:ext cx="4744500" cy="2892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788600" y="925675"/>
            <a:ext cx="7566801" cy="365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736950" y="4580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t> To get 2-3 bowlers with good economy who have bowled at least 500 balls in IPL so far.To do that you have to make a list of 10 players</a:t>
            </a:r>
            <a:endParaRPr b="1" sz="3300"/>
          </a:p>
        </p:txBody>
      </p:sp>
      <p:sp>
        <p:nvSpPr>
          <p:cNvPr id="171" name="Google Shape;171;p20"/>
          <p:cNvSpPr txBox="1"/>
          <p:nvPr>
            <p:ph idx="1" type="body"/>
          </p:nvPr>
        </p:nvSpPr>
        <p:spPr>
          <a:xfrm>
            <a:off x="311700" y="1152475"/>
            <a:ext cx="3918300" cy="3819600"/>
          </a:xfrm>
          <a:prstGeom prst="rect">
            <a:avLst/>
          </a:prstGeom>
          <a:solidFill>
            <a:schemeClr val="dk2"/>
          </a:solidFill>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GB" sz="4800">
                <a:solidFill>
                  <a:schemeClr val="dk1"/>
                </a:solidFill>
              </a:rPr>
              <a:t>Query to answer this question below given,</a:t>
            </a:r>
            <a:endParaRPr sz="4800">
              <a:solidFill>
                <a:schemeClr val="dk1"/>
              </a:solidFill>
            </a:endParaRPr>
          </a:p>
          <a:p>
            <a:pPr indent="0" lvl="0" marL="0" rtl="0" algn="l">
              <a:spcBef>
                <a:spcPts val="0"/>
              </a:spcBef>
              <a:spcAft>
                <a:spcPts val="0"/>
              </a:spcAft>
              <a:buNone/>
            </a:pPr>
            <a:r>
              <a:t/>
            </a:r>
            <a:endParaRPr sz="4800">
              <a:solidFill>
                <a:schemeClr val="dk1"/>
              </a:solidFill>
            </a:endParaRPr>
          </a:p>
          <a:p>
            <a:pPr indent="0" lvl="0" marL="0" rtl="0" algn="l">
              <a:spcBef>
                <a:spcPts val="0"/>
              </a:spcBef>
              <a:spcAft>
                <a:spcPts val="0"/>
              </a:spcAft>
              <a:buNone/>
            </a:pPr>
            <a:r>
              <a:rPr lang="en-GB" sz="4800">
                <a:solidFill>
                  <a:schemeClr val="dk1"/>
                </a:solidFill>
              </a:rPr>
              <a:t> SELECT</a:t>
            </a:r>
            <a:endParaRPr sz="4800">
              <a:solidFill>
                <a:schemeClr val="dk1"/>
              </a:solidFill>
            </a:endParaRPr>
          </a:p>
          <a:p>
            <a:pPr indent="0" lvl="0" marL="0" rtl="0" algn="l">
              <a:spcBef>
                <a:spcPts val="0"/>
              </a:spcBef>
              <a:spcAft>
                <a:spcPts val="0"/>
              </a:spcAft>
              <a:buNone/>
            </a:pPr>
            <a:r>
              <a:rPr lang="en-GB" sz="4800">
                <a:solidFill>
                  <a:schemeClr val="dk1"/>
                </a:solidFill>
              </a:rPr>
              <a:t>    bowler,</a:t>
            </a:r>
            <a:endParaRPr sz="4800">
              <a:solidFill>
                <a:schemeClr val="dk1"/>
              </a:solidFill>
            </a:endParaRPr>
          </a:p>
          <a:p>
            <a:pPr indent="0" lvl="0" marL="0" rtl="0" algn="l">
              <a:spcBef>
                <a:spcPts val="0"/>
              </a:spcBef>
              <a:spcAft>
                <a:spcPts val="0"/>
              </a:spcAft>
              <a:buNone/>
            </a:pPr>
            <a:r>
              <a:rPr lang="en-GB" sz="4800">
                <a:solidFill>
                  <a:schemeClr val="dk1"/>
                </a:solidFill>
              </a:rPr>
              <a:t>    SUM(total_runs) AS total_runs_conceded,</a:t>
            </a:r>
            <a:endParaRPr sz="4800">
              <a:solidFill>
                <a:schemeClr val="dk1"/>
              </a:solidFill>
            </a:endParaRPr>
          </a:p>
          <a:p>
            <a:pPr indent="0" lvl="0" marL="0" rtl="0" algn="l">
              <a:spcBef>
                <a:spcPts val="0"/>
              </a:spcBef>
              <a:spcAft>
                <a:spcPts val="0"/>
              </a:spcAft>
              <a:buNone/>
            </a:pPr>
            <a:r>
              <a:rPr lang="en-GB" sz="4800">
                <a:solidFill>
                  <a:schemeClr val="dk1"/>
                </a:solidFill>
              </a:rPr>
              <a:t>    SUM(total_balls) / 6.0 AS total_overs_bowled,</a:t>
            </a:r>
            <a:endParaRPr sz="4800">
              <a:solidFill>
                <a:schemeClr val="dk1"/>
              </a:solidFill>
            </a:endParaRPr>
          </a:p>
          <a:p>
            <a:pPr indent="0" lvl="0" marL="0" rtl="0" algn="l">
              <a:spcBef>
                <a:spcPts val="0"/>
              </a:spcBef>
              <a:spcAft>
                <a:spcPts val="0"/>
              </a:spcAft>
              <a:buNone/>
            </a:pPr>
            <a:r>
              <a:rPr lang="en-GB" sz="4800">
                <a:solidFill>
                  <a:schemeClr val="dk1"/>
                </a:solidFill>
              </a:rPr>
              <a:t>    SUM(total_runs) / (SUM(total_balls) / 6.0) AS economy</a:t>
            </a:r>
            <a:endParaRPr sz="4800">
              <a:solidFill>
                <a:schemeClr val="dk1"/>
              </a:solidFill>
            </a:endParaRPr>
          </a:p>
          <a:p>
            <a:pPr indent="0" lvl="0" marL="0" rtl="0" algn="l">
              <a:spcBef>
                <a:spcPts val="0"/>
              </a:spcBef>
              <a:spcAft>
                <a:spcPts val="0"/>
              </a:spcAft>
              <a:buNone/>
            </a:pPr>
            <a:r>
              <a:rPr lang="en-GB" sz="4800">
                <a:solidFill>
                  <a:schemeClr val="dk1"/>
                </a:solidFill>
              </a:rPr>
              <a:t>FROM (</a:t>
            </a:r>
            <a:endParaRPr sz="4800">
              <a:solidFill>
                <a:schemeClr val="dk1"/>
              </a:solidFill>
            </a:endParaRPr>
          </a:p>
          <a:p>
            <a:pPr indent="0" lvl="0" marL="0" rtl="0" algn="l">
              <a:spcBef>
                <a:spcPts val="0"/>
              </a:spcBef>
              <a:spcAft>
                <a:spcPts val="0"/>
              </a:spcAft>
              <a:buNone/>
            </a:pPr>
            <a:r>
              <a:rPr lang="en-GB" sz="4800">
                <a:solidFill>
                  <a:schemeClr val="dk1"/>
                </a:solidFill>
              </a:rPr>
              <a:t>    SELECT d.bowler, SUM(d.total_runs) AS total_runs, COUNT(*) AS total_balls</a:t>
            </a:r>
            <a:endParaRPr sz="4800">
              <a:solidFill>
                <a:schemeClr val="dk1"/>
              </a:solidFill>
            </a:endParaRPr>
          </a:p>
          <a:p>
            <a:pPr indent="0" lvl="0" marL="0" marR="0" rtl="0" algn="l">
              <a:lnSpc>
                <a:spcPct val="115000"/>
              </a:lnSpc>
              <a:spcBef>
                <a:spcPts val="0"/>
              </a:spcBef>
              <a:spcAft>
                <a:spcPts val="0"/>
              </a:spcAft>
              <a:buNone/>
            </a:pPr>
            <a:r>
              <a:rPr lang="en-GB" sz="4800">
                <a:solidFill>
                  <a:schemeClr val="dk1"/>
                </a:solidFill>
              </a:rPr>
              <a:t>    FROM deliveries d</a:t>
            </a:r>
            <a:endParaRPr sz="4071">
              <a:solidFill>
                <a:schemeClr val="dk1"/>
              </a:solidFill>
            </a:endParaRPr>
          </a:p>
          <a:p>
            <a:pPr indent="0" lvl="0" marL="0" rtl="0" algn="l">
              <a:spcBef>
                <a:spcPts val="0"/>
              </a:spcBef>
              <a:spcAft>
                <a:spcPts val="0"/>
              </a:spcAft>
              <a:buNone/>
            </a:pPr>
            <a:r>
              <a:rPr lang="en-GB" sz="4800">
                <a:solidFill>
                  <a:schemeClr val="dk1"/>
                </a:solidFill>
              </a:rPr>
              <a:t>    INNER JOIN matches m ON d.match_id = m.match_id</a:t>
            </a:r>
            <a:endParaRPr sz="4800">
              <a:solidFill>
                <a:schemeClr val="dk1"/>
              </a:solidFill>
            </a:endParaRPr>
          </a:p>
          <a:p>
            <a:pPr indent="0" lvl="0" marL="0" rtl="0" algn="l">
              <a:spcBef>
                <a:spcPts val="0"/>
              </a:spcBef>
              <a:spcAft>
                <a:spcPts val="0"/>
              </a:spcAft>
              <a:buNone/>
            </a:pPr>
            <a:r>
              <a:rPr lang="en-GB" sz="4800">
                <a:solidFill>
                  <a:schemeClr val="dk1"/>
                </a:solidFill>
              </a:rPr>
              <a:t>    GROUP BY d.bowler</a:t>
            </a:r>
            <a:endParaRPr sz="4800">
              <a:solidFill>
                <a:schemeClr val="dk1"/>
              </a:solidFill>
            </a:endParaRPr>
          </a:p>
          <a:p>
            <a:pPr indent="0" lvl="0" marL="0" rtl="0" algn="l">
              <a:spcBef>
                <a:spcPts val="0"/>
              </a:spcBef>
              <a:spcAft>
                <a:spcPts val="0"/>
              </a:spcAft>
              <a:buNone/>
            </a:pPr>
            <a:r>
              <a:rPr lang="en-GB" sz="4800">
                <a:solidFill>
                  <a:schemeClr val="dk1"/>
                </a:solidFill>
              </a:rPr>
              <a:t>    HAVING  COUNT(*) &gt;= 500</a:t>
            </a:r>
            <a:endParaRPr sz="4800">
              <a:solidFill>
                <a:schemeClr val="dk1"/>
              </a:solidFill>
            </a:endParaRPr>
          </a:p>
          <a:p>
            <a:pPr indent="0" lvl="0" marL="0" rtl="0" algn="l">
              <a:spcBef>
                <a:spcPts val="0"/>
              </a:spcBef>
              <a:spcAft>
                <a:spcPts val="0"/>
              </a:spcAft>
              <a:buNone/>
            </a:pPr>
            <a:r>
              <a:rPr lang="en-GB" sz="4800">
                <a:solidFill>
                  <a:schemeClr val="dk1"/>
                </a:solidFill>
              </a:rPr>
              <a:t>) AS BowlingStats</a:t>
            </a:r>
            <a:endParaRPr sz="4800">
              <a:solidFill>
                <a:schemeClr val="dk1"/>
              </a:solidFill>
            </a:endParaRPr>
          </a:p>
          <a:p>
            <a:pPr indent="0" lvl="0" marL="0" rtl="0" algn="l">
              <a:spcBef>
                <a:spcPts val="0"/>
              </a:spcBef>
              <a:spcAft>
                <a:spcPts val="0"/>
              </a:spcAft>
              <a:buNone/>
            </a:pPr>
            <a:r>
              <a:rPr lang="en-GB" sz="4800">
                <a:solidFill>
                  <a:schemeClr val="dk1"/>
                </a:solidFill>
              </a:rPr>
              <a:t>GROUP BY bowler</a:t>
            </a:r>
            <a:endParaRPr sz="4800">
              <a:solidFill>
                <a:schemeClr val="dk1"/>
              </a:solidFill>
            </a:endParaRPr>
          </a:p>
          <a:p>
            <a:pPr indent="0" lvl="0" marL="0" rtl="0" algn="l">
              <a:spcBef>
                <a:spcPts val="0"/>
              </a:spcBef>
              <a:spcAft>
                <a:spcPts val="0"/>
              </a:spcAft>
              <a:buNone/>
            </a:pPr>
            <a:r>
              <a:rPr lang="en-GB" sz="4800">
                <a:solidFill>
                  <a:schemeClr val="dk1"/>
                </a:solidFill>
              </a:rPr>
              <a:t>ORDER BY economy ASC</a:t>
            </a:r>
            <a:endParaRPr sz="4800">
              <a:solidFill>
                <a:schemeClr val="dk1"/>
              </a:solidFill>
            </a:endParaRPr>
          </a:p>
          <a:p>
            <a:pPr indent="0" lvl="0" marL="0" rtl="0" algn="l">
              <a:spcBef>
                <a:spcPts val="0"/>
              </a:spcBef>
              <a:spcAft>
                <a:spcPts val="0"/>
              </a:spcAft>
              <a:buNone/>
            </a:pPr>
            <a:r>
              <a:rPr lang="en-GB" sz="4800">
                <a:solidFill>
                  <a:schemeClr val="dk1"/>
                </a:solidFill>
              </a:rPr>
              <a:t>LIMIT 10;</a:t>
            </a:r>
            <a:endParaRPr sz="48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p>
        </p:txBody>
      </p:sp>
      <p:pic>
        <p:nvPicPr>
          <p:cNvPr id="172" name="Google Shape;172;p20"/>
          <p:cNvPicPr preferRelativeResize="0"/>
          <p:nvPr/>
        </p:nvPicPr>
        <p:blipFill>
          <a:blip r:embed="rId3">
            <a:alphaModFix/>
          </a:blip>
          <a:stretch>
            <a:fillRect/>
          </a:stretch>
        </p:blipFill>
        <p:spPr>
          <a:xfrm>
            <a:off x="4382400" y="1237725"/>
            <a:ext cx="4403824" cy="3103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1538100" y="976325"/>
            <a:ext cx="4288850" cy="319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