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70" r:id="rId14"/>
    <p:sldId id="269" r:id="rId15"/>
    <p:sldId id="271" r:id="rId16"/>
    <p:sldId id="274" r:id="rId17"/>
    <p:sldId id="272" r:id="rId18"/>
    <p:sldId id="273"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DCF7F7-D337-4276-8B4D-69727A27623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ED60009-18CD-4A3D-BFA6-E44EF301E6BC}">
      <dgm:prSet/>
      <dgm:spPr/>
      <dgm:t>
        <a:bodyPr/>
        <a:lstStyle/>
        <a:p>
          <a:r>
            <a:rPr lang="en-US"/>
            <a:t>Embedded Project:</a:t>
          </a:r>
        </a:p>
      </dgm:t>
    </dgm:pt>
    <dgm:pt modelId="{9DCCE1CA-CE2B-484A-8088-DDDD8033C4DD}" type="parTrans" cxnId="{9ED05ADE-0257-4213-9BC8-28AAF9513D30}">
      <dgm:prSet/>
      <dgm:spPr/>
      <dgm:t>
        <a:bodyPr/>
        <a:lstStyle/>
        <a:p>
          <a:endParaRPr lang="en-US"/>
        </a:p>
      </dgm:t>
    </dgm:pt>
    <dgm:pt modelId="{4201DD1A-F225-412B-A18D-E76F2065612C}" type="sibTrans" cxnId="{9ED05ADE-0257-4213-9BC8-28AAF9513D30}">
      <dgm:prSet/>
      <dgm:spPr/>
      <dgm:t>
        <a:bodyPr/>
        <a:lstStyle/>
        <a:p>
          <a:endParaRPr lang="en-US"/>
        </a:p>
      </dgm:t>
    </dgm:pt>
    <dgm:pt modelId="{03E864D9-65F2-47D1-8209-40385548A84F}">
      <dgm:prSet/>
      <dgm:spPr/>
      <dgm:t>
        <a:bodyPr/>
        <a:lstStyle/>
        <a:p>
          <a:r>
            <a:rPr lang="en-IN"/>
            <a:t>Remote Distance Measuring Device</a:t>
          </a:r>
          <a:endParaRPr lang="en-US"/>
        </a:p>
      </dgm:t>
    </dgm:pt>
    <dgm:pt modelId="{EF6DCE2F-16D7-4CEB-B3E4-495A51904BCD}" type="parTrans" cxnId="{66BC08F5-E109-4DF5-8309-E7B130E31C03}">
      <dgm:prSet/>
      <dgm:spPr/>
      <dgm:t>
        <a:bodyPr/>
        <a:lstStyle/>
        <a:p>
          <a:endParaRPr lang="en-US"/>
        </a:p>
      </dgm:t>
    </dgm:pt>
    <dgm:pt modelId="{F8FEFC79-8436-45B8-BFA8-8C1BACFE1009}" type="sibTrans" cxnId="{66BC08F5-E109-4DF5-8309-E7B130E31C03}">
      <dgm:prSet/>
      <dgm:spPr/>
      <dgm:t>
        <a:bodyPr/>
        <a:lstStyle/>
        <a:p>
          <a:endParaRPr lang="en-US"/>
        </a:p>
      </dgm:t>
    </dgm:pt>
    <dgm:pt modelId="{75378C1B-DCA5-425D-8C87-F4FC917306C2}">
      <dgm:prSet/>
      <dgm:spPr/>
      <dgm:t>
        <a:bodyPr/>
        <a:lstStyle/>
        <a:p>
          <a:r>
            <a:rPr lang="en-IN"/>
            <a:t>Embedded System to control water tap supply automatically</a:t>
          </a:r>
          <a:endParaRPr lang="en-US"/>
        </a:p>
      </dgm:t>
    </dgm:pt>
    <dgm:pt modelId="{B0BD3222-5200-4532-ACEA-2B16DD59B5B6}" type="parTrans" cxnId="{F47170E7-48D6-4CD1-9E4D-28D0D2FAE7D6}">
      <dgm:prSet/>
      <dgm:spPr/>
      <dgm:t>
        <a:bodyPr/>
        <a:lstStyle/>
        <a:p>
          <a:endParaRPr lang="en-US"/>
        </a:p>
      </dgm:t>
    </dgm:pt>
    <dgm:pt modelId="{8A554B0F-E804-4E5C-BEE0-111E8C62F4E2}" type="sibTrans" cxnId="{F47170E7-48D6-4CD1-9E4D-28D0D2FAE7D6}">
      <dgm:prSet/>
      <dgm:spPr/>
      <dgm:t>
        <a:bodyPr/>
        <a:lstStyle/>
        <a:p>
          <a:endParaRPr lang="en-US"/>
        </a:p>
      </dgm:t>
    </dgm:pt>
    <dgm:pt modelId="{9DFA1F2B-4943-4FC6-B60A-D03E0EA42DC6}">
      <dgm:prSet/>
      <dgm:spPr/>
      <dgm:t>
        <a:bodyPr/>
        <a:lstStyle/>
        <a:p>
          <a:r>
            <a:rPr lang="en-US"/>
            <a:t>By:-</a:t>
          </a:r>
        </a:p>
      </dgm:t>
    </dgm:pt>
    <dgm:pt modelId="{0D111A82-0812-431E-A022-0F86D441B6FD}" type="parTrans" cxnId="{A2C7414E-38CC-4BF5-90A1-65D4A017A678}">
      <dgm:prSet/>
      <dgm:spPr/>
      <dgm:t>
        <a:bodyPr/>
        <a:lstStyle/>
        <a:p>
          <a:endParaRPr lang="en-US"/>
        </a:p>
      </dgm:t>
    </dgm:pt>
    <dgm:pt modelId="{44B84BB1-0196-4E23-B24C-438C3488542F}" type="sibTrans" cxnId="{A2C7414E-38CC-4BF5-90A1-65D4A017A678}">
      <dgm:prSet/>
      <dgm:spPr/>
      <dgm:t>
        <a:bodyPr/>
        <a:lstStyle/>
        <a:p>
          <a:endParaRPr lang="en-US"/>
        </a:p>
      </dgm:t>
    </dgm:pt>
    <dgm:pt modelId="{150B4E90-3062-4710-9049-584FC1BC86EA}">
      <dgm:prSet/>
      <dgm:spPr/>
      <dgm:t>
        <a:bodyPr/>
        <a:lstStyle/>
        <a:p>
          <a:r>
            <a:rPr lang="en-US" dirty="0"/>
            <a:t>Sonali Pradhan</a:t>
          </a:r>
        </a:p>
      </dgm:t>
    </dgm:pt>
    <dgm:pt modelId="{A8419FF5-2CE3-4F9C-8756-A7CF18B47221}" type="parTrans" cxnId="{C5770BCF-529A-4C72-A31F-73F52A37870F}">
      <dgm:prSet/>
      <dgm:spPr/>
      <dgm:t>
        <a:bodyPr/>
        <a:lstStyle/>
        <a:p>
          <a:endParaRPr lang="en-US"/>
        </a:p>
      </dgm:t>
    </dgm:pt>
    <dgm:pt modelId="{6027D4B8-32C4-4EC8-B303-3C169DAF5113}" type="sibTrans" cxnId="{C5770BCF-529A-4C72-A31F-73F52A37870F}">
      <dgm:prSet/>
      <dgm:spPr/>
      <dgm:t>
        <a:bodyPr/>
        <a:lstStyle/>
        <a:p>
          <a:endParaRPr lang="en-US"/>
        </a:p>
      </dgm:t>
    </dgm:pt>
    <dgm:pt modelId="{77D1EBC0-1B02-4637-8692-63B2A1BCF26A}">
      <dgm:prSet/>
      <dgm:spPr/>
      <dgm:t>
        <a:bodyPr/>
        <a:lstStyle/>
        <a:p>
          <a:r>
            <a:rPr lang="en-US" dirty="0"/>
            <a:t>Amardeep </a:t>
          </a:r>
          <a:r>
            <a:rPr lang="en-US" dirty="0" err="1"/>
            <a:t>Kasaudhan</a:t>
          </a:r>
          <a:endParaRPr lang="en-US" dirty="0"/>
        </a:p>
      </dgm:t>
    </dgm:pt>
    <dgm:pt modelId="{948CF31F-0E26-434B-9268-CACA0A48A11E}" type="parTrans" cxnId="{410F90C0-9CF0-454F-89AD-78C581DB371D}">
      <dgm:prSet/>
      <dgm:spPr/>
      <dgm:t>
        <a:bodyPr/>
        <a:lstStyle/>
        <a:p>
          <a:endParaRPr lang="en-US"/>
        </a:p>
      </dgm:t>
    </dgm:pt>
    <dgm:pt modelId="{E086D23E-DE7A-49AB-9D50-BFC2C7B46F31}" type="sibTrans" cxnId="{410F90C0-9CF0-454F-89AD-78C581DB371D}">
      <dgm:prSet/>
      <dgm:spPr/>
      <dgm:t>
        <a:bodyPr/>
        <a:lstStyle/>
        <a:p>
          <a:endParaRPr lang="en-US"/>
        </a:p>
      </dgm:t>
    </dgm:pt>
    <dgm:pt modelId="{97DC0C82-0790-4460-8B83-9287C09E327C}">
      <dgm:prSet/>
      <dgm:spPr/>
      <dgm:t>
        <a:bodyPr/>
        <a:lstStyle/>
        <a:p>
          <a:r>
            <a:rPr lang="en-US" dirty="0"/>
            <a:t>Adarsh Priyaranjan</a:t>
          </a:r>
        </a:p>
      </dgm:t>
    </dgm:pt>
    <dgm:pt modelId="{775EB50A-C282-4B98-B109-35D39FE13F9F}" type="parTrans" cxnId="{A6A4ED42-3D43-4D03-83E4-A4B357D0E32C}">
      <dgm:prSet/>
      <dgm:spPr/>
    </dgm:pt>
    <dgm:pt modelId="{3D659118-F151-448E-8246-4AA5738E5074}" type="sibTrans" cxnId="{A6A4ED42-3D43-4D03-83E4-A4B357D0E32C}">
      <dgm:prSet/>
      <dgm:spPr/>
    </dgm:pt>
    <dgm:pt modelId="{7D910C31-8DD2-4D21-BE49-955809D08CC4}" type="pres">
      <dgm:prSet presAssocID="{03DCF7F7-D337-4276-8B4D-69727A276239}" presName="Name0" presStyleCnt="0">
        <dgm:presLayoutVars>
          <dgm:dir/>
          <dgm:animLvl val="lvl"/>
          <dgm:resizeHandles val="exact"/>
        </dgm:presLayoutVars>
      </dgm:prSet>
      <dgm:spPr/>
    </dgm:pt>
    <dgm:pt modelId="{7AD8ACBE-9BE2-489A-B7F2-226271C9448F}" type="pres">
      <dgm:prSet presAssocID="{5ED60009-18CD-4A3D-BFA6-E44EF301E6BC}" presName="linNode" presStyleCnt="0"/>
      <dgm:spPr/>
    </dgm:pt>
    <dgm:pt modelId="{29337A2D-3671-4E1C-B735-F5E4142D6F96}" type="pres">
      <dgm:prSet presAssocID="{5ED60009-18CD-4A3D-BFA6-E44EF301E6BC}" presName="parentText" presStyleLbl="node1" presStyleIdx="0" presStyleCnt="2">
        <dgm:presLayoutVars>
          <dgm:chMax val="1"/>
          <dgm:bulletEnabled val="1"/>
        </dgm:presLayoutVars>
      </dgm:prSet>
      <dgm:spPr/>
    </dgm:pt>
    <dgm:pt modelId="{AA259470-932F-4F5C-B2D8-68289FD07E04}" type="pres">
      <dgm:prSet presAssocID="{5ED60009-18CD-4A3D-BFA6-E44EF301E6BC}" presName="descendantText" presStyleLbl="alignAccFollowNode1" presStyleIdx="0" presStyleCnt="2">
        <dgm:presLayoutVars>
          <dgm:bulletEnabled val="1"/>
        </dgm:presLayoutVars>
      </dgm:prSet>
      <dgm:spPr/>
    </dgm:pt>
    <dgm:pt modelId="{CBC7D2D6-05CA-4DFB-926A-863642479582}" type="pres">
      <dgm:prSet presAssocID="{4201DD1A-F225-412B-A18D-E76F2065612C}" presName="sp" presStyleCnt="0"/>
      <dgm:spPr/>
    </dgm:pt>
    <dgm:pt modelId="{F640D3CB-34E7-4A2B-9BC2-BFFE38DD166D}" type="pres">
      <dgm:prSet presAssocID="{9DFA1F2B-4943-4FC6-B60A-D03E0EA42DC6}" presName="linNode" presStyleCnt="0"/>
      <dgm:spPr/>
    </dgm:pt>
    <dgm:pt modelId="{D3DD52A8-CC4C-4EAF-A8B4-BBC2F5E3D97D}" type="pres">
      <dgm:prSet presAssocID="{9DFA1F2B-4943-4FC6-B60A-D03E0EA42DC6}" presName="parentText" presStyleLbl="node1" presStyleIdx="1" presStyleCnt="2">
        <dgm:presLayoutVars>
          <dgm:chMax val="1"/>
          <dgm:bulletEnabled val="1"/>
        </dgm:presLayoutVars>
      </dgm:prSet>
      <dgm:spPr/>
    </dgm:pt>
    <dgm:pt modelId="{E937AE97-682C-4ED2-B614-6B47B39BA313}" type="pres">
      <dgm:prSet presAssocID="{9DFA1F2B-4943-4FC6-B60A-D03E0EA42DC6}" presName="descendantText" presStyleLbl="alignAccFollowNode1" presStyleIdx="1" presStyleCnt="2">
        <dgm:presLayoutVars>
          <dgm:bulletEnabled val="1"/>
        </dgm:presLayoutVars>
      </dgm:prSet>
      <dgm:spPr/>
    </dgm:pt>
  </dgm:ptLst>
  <dgm:cxnLst>
    <dgm:cxn modelId="{85935B04-A283-4BEB-B54B-FAB4E8795094}" type="presOf" srcId="{77D1EBC0-1B02-4637-8692-63B2A1BCF26A}" destId="{E937AE97-682C-4ED2-B614-6B47B39BA313}" srcOrd="0" destOrd="1" presId="urn:microsoft.com/office/officeart/2005/8/layout/vList5"/>
    <dgm:cxn modelId="{7C1B9B0F-2C8E-44CE-8344-CD77B98A3816}" type="presOf" srcId="{75378C1B-DCA5-425D-8C87-F4FC917306C2}" destId="{AA259470-932F-4F5C-B2D8-68289FD07E04}" srcOrd="0" destOrd="1" presId="urn:microsoft.com/office/officeart/2005/8/layout/vList5"/>
    <dgm:cxn modelId="{EE9D0B25-0205-4768-9834-FCAE95A99E78}" type="presOf" srcId="{9DFA1F2B-4943-4FC6-B60A-D03E0EA42DC6}" destId="{D3DD52A8-CC4C-4EAF-A8B4-BBC2F5E3D97D}" srcOrd="0" destOrd="0" presId="urn:microsoft.com/office/officeart/2005/8/layout/vList5"/>
    <dgm:cxn modelId="{80C6703A-2886-43A1-8AA1-096D7E69146A}" type="presOf" srcId="{03DCF7F7-D337-4276-8B4D-69727A276239}" destId="{7D910C31-8DD2-4D21-BE49-955809D08CC4}" srcOrd="0" destOrd="0" presId="urn:microsoft.com/office/officeart/2005/8/layout/vList5"/>
    <dgm:cxn modelId="{D6DD493B-11BA-4119-BCDF-203450D57B8E}" type="presOf" srcId="{150B4E90-3062-4710-9049-584FC1BC86EA}" destId="{E937AE97-682C-4ED2-B614-6B47B39BA313}" srcOrd="0" destOrd="0" presId="urn:microsoft.com/office/officeart/2005/8/layout/vList5"/>
    <dgm:cxn modelId="{A6A4ED42-3D43-4D03-83E4-A4B357D0E32C}" srcId="{9DFA1F2B-4943-4FC6-B60A-D03E0EA42DC6}" destId="{97DC0C82-0790-4460-8B83-9287C09E327C}" srcOrd="2" destOrd="0" parTransId="{775EB50A-C282-4B98-B109-35D39FE13F9F}" sibTransId="{3D659118-F151-448E-8246-4AA5738E5074}"/>
    <dgm:cxn modelId="{460F2563-28F3-4DB6-A921-BE853C6F3504}" type="presOf" srcId="{5ED60009-18CD-4A3D-BFA6-E44EF301E6BC}" destId="{29337A2D-3671-4E1C-B735-F5E4142D6F96}" srcOrd="0" destOrd="0" presId="urn:microsoft.com/office/officeart/2005/8/layout/vList5"/>
    <dgm:cxn modelId="{03624745-4CAE-4A0E-9F2E-0185C42E51B4}" type="presOf" srcId="{97DC0C82-0790-4460-8B83-9287C09E327C}" destId="{E937AE97-682C-4ED2-B614-6B47B39BA313}" srcOrd="0" destOrd="2" presId="urn:microsoft.com/office/officeart/2005/8/layout/vList5"/>
    <dgm:cxn modelId="{A2C7414E-38CC-4BF5-90A1-65D4A017A678}" srcId="{03DCF7F7-D337-4276-8B4D-69727A276239}" destId="{9DFA1F2B-4943-4FC6-B60A-D03E0EA42DC6}" srcOrd="1" destOrd="0" parTransId="{0D111A82-0812-431E-A022-0F86D441B6FD}" sibTransId="{44B84BB1-0196-4E23-B24C-438C3488542F}"/>
    <dgm:cxn modelId="{410F90C0-9CF0-454F-89AD-78C581DB371D}" srcId="{9DFA1F2B-4943-4FC6-B60A-D03E0EA42DC6}" destId="{77D1EBC0-1B02-4637-8692-63B2A1BCF26A}" srcOrd="1" destOrd="0" parTransId="{948CF31F-0E26-434B-9268-CACA0A48A11E}" sibTransId="{E086D23E-DE7A-49AB-9D50-BFC2C7B46F31}"/>
    <dgm:cxn modelId="{C5770BCF-529A-4C72-A31F-73F52A37870F}" srcId="{9DFA1F2B-4943-4FC6-B60A-D03E0EA42DC6}" destId="{150B4E90-3062-4710-9049-584FC1BC86EA}" srcOrd="0" destOrd="0" parTransId="{A8419FF5-2CE3-4F9C-8756-A7CF18B47221}" sibTransId="{6027D4B8-32C4-4EC8-B303-3C169DAF5113}"/>
    <dgm:cxn modelId="{5718EAD9-70EB-4BB3-82E7-2C90235B2C0F}" type="presOf" srcId="{03E864D9-65F2-47D1-8209-40385548A84F}" destId="{AA259470-932F-4F5C-B2D8-68289FD07E04}" srcOrd="0" destOrd="0" presId="urn:microsoft.com/office/officeart/2005/8/layout/vList5"/>
    <dgm:cxn modelId="{9ED05ADE-0257-4213-9BC8-28AAF9513D30}" srcId="{03DCF7F7-D337-4276-8B4D-69727A276239}" destId="{5ED60009-18CD-4A3D-BFA6-E44EF301E6BC}" srcOrd="0" destOrd="0" parTransId="{9DCCE1CA-CE2B-484A-8088-DDDD8033C4DD}" sibTransId="{4201DD1A-F225-412B-A18D-E76F2065612C}"/>
    <dgm:cxn modelId="{F47170E7-48D6-4CD1-9E4D-28D0D2FAE7D6}" srcId="{5ED60009-18CD-4A3D-BFA6-E44EF301E6BC}" destId="{75378C1B-DCA5-425D-8C87-F4FC917306C2}" srcOrd="1" destOrd="0" parTransId="{B0BD3222-5200-4532-ACEA-2B16DD59B5B6}" sibTransId="{8A554B0F-E804-4E5C-BEE0-111E8C62F4E2}"/>
    <dgm:cxn modelId="{66BC08F5-E109-4DF5-8309-E7B130E31C03}" srcId="{5ED60009-18CD-4A3D-BFA6-E44EF301E6BC}" destId="{03E864D9-65F2-47D1-8209-40385548A84F}" srcOrd="0" destOrd="0" parTransId="{EF6DCE2F-16D7-4CEB-B3E4-495A51904BCD}" sibTransId="{F8FEFC79-8436-45B8-BFA8-8C1BACFE1009}"/>
    <dgm:cxn modelId="{16EECF31-20A5-49C9-8FB8-8DB28F1CEA3E}" type="presParOf" srcId="{7D910C31-8DD2-4D21-BE49-955809D08CC4}" destId="{7AD8ACBE-9BE2-489A-B7F2-226271C9448F}" srcOrd="0" destOrd="0" presId="urn:microsoft.com/office/officeart/2005/8/layout/vList5"/>
    <dgm:cxn modelId="{BDB537A3-7EE6-4807-B79F-CA90196EB60A}" type="presParOf" srcId="{7AD8ACBE-9BE2-489A-B7F2-226271C9448F}" destId="{29337A2D-3671-4E1C-B735-F5E4142D6F96}" srcOrd="0" destOrd="0" presId="urn:microsoft.com/office/officeart/2005/8/layout/vList5"/>
    <dgm:cxn modelId="{7483735A-7587-4DC5-A8FD-4813546760A7}" type="presParOf" srcId="{7AD8ACBE-9BE2-489A-B7F2-226271C9448F}" destId="{AA259470-932F-4F5C-B2D8-68289FD07E04}" srcOrd="1" destOrd="0" presId="urn:microsoft.com/office/officeart/2005/8/layout/vList5"/>
    <dgm:cxn modelId="{FA268ED2-0A5E-4E7B-A24F-EC642A15B5FF}" type="presParOf" srcId="{7D910C31-8DD2-4D21-BE49-955809D08CC4}" destId="{CBC7D2D6-05CA-4DFB-926A-863642479582}" srcOrd="1" destOrd="0" presId="urn:microsoft.com/office/officeart/2005/8/layout/vList5"/>
    <dgm:cxn modelId="{C130DFB7-CBC9-4663-90D9-A9B74D18B521}" type="presParOf" srcId="{7D910C31-8DD2-4D21-BE49-955809D08CC4}" destId="{F640D3CB-34E7-4A2B-9BC2-BFFE38DD166D}" srcOrd="2" destOrd="0" presId="urn:microsoft.com/office/officeart/2005/8/layout/vList5"/>
    <dgm:cxn modelId="{CD94F896-561C-469A-A438-142AC6ABFF38}" type="presParOf" srcId="{F640D3CB-34E7-4A2B-9BC2-BFFE38DD166D}" destId="{D3DD52A8-CC4C-4EAF-A8B4-BBC2F5E3D97D}" srcOrd="0" destOrd="0" presId="urn:microsoft.com/office/officeart/2005/8/layout/vList5"/>
    <dgm:cxn modelId="{6142103B-8E3E-4395-B000-55B5B45E868B}" type="presParOf" srcId="{F640D3CB-34E7-4A2B-9BC2-BFFE38DD166D}" destId="{E937AE97-682C-4ED2-B614-6B47B39BA31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259470-932F-4F5C-B2D8-68289FD07E04}">
      <dsp:nvSpPr>
        <dsp:cNvPr id="0" name=""/>
        <dsp:cNvSpPr/>
      </dsp:nvSpPr>
      <dsp:spPr>
        <a:xfrm rot="5400000">
          <a:off x="5642755" y="-1925188"/>
          <a:ext cx="1873637" cy="61925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a:lnSpc>
              <a:spcPct val="90000"/>
            </a:lnSpc>
            <a:spcBef>
              <a:spcPct val="0"/>
            </a:spcBef>
            <a:spcAft>
              <a:spcPct val="15000"/>
            </a:spcAft>
            <a:buChar char="•"/>
          </a:pPr>
          <a:r>
            <a:rPr lang="en-IN" sz="3000" kern="1200"/>
            <a:t>Remote Distance Measuring Device</a:t>
          </a:r>
          <a:endParaRPr lang="en-US" sz="3000" kern="1200"/>
        </a:p>
        <a:p>
          <a:pPr marL="285750" lvl="1" indent="-285750" algn="l" defTabSz="1333500">
            <a:lnSpc>
              <a:spcPct val="90000"/>
            </a:lnSpc>
            <a:spcBef>
              <a:spcPct val="0"/>
            </a:spcBef>
            <a:spcAft>
              <a:spcPct val="15000"/>
            </a:spcAft>
            <a:buChar char="•"/>
          </a:pPr>
          <a:r>
            <a:rPr lang="en-IN" sz="3000" kern="1200"/>
            <a:t>Embedded System to control water tap supply automatically</a:t>
          </a:r>
          <a:endParaRPr lang="en-US" sz="3000" kern="1200"/>
        </a:p>
      </dsp:txBody>
      <dsp:txXfrm rot="-5400000">
        <a:off x="3483304" y="325726"/>
        <a:ext cx="6101077" cy="1690711"/>
      </dsp:txXfrm>
    </dsp:sp>
    <dsp:sp modelId="{29337A2D-3671-4E1C-B735-F5E4142D6F96}">
      <dsp:nvSpPr>
        <dsp:cNvPr id="0" name=""/>
        <dsp:cNvSpPr/>
      </dsp:nvSpPr>
      <dsp:spPr>
        <a:xfrm>
          <a:off x="0" y="58"/>
          <a:ext cx="3483304" cy="234204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93345" rIns="186690" bIns="93345" numCol="1" spcCol="1270" anchor="ctr" anchorCtr="0">
          <a:noAutofit/>
        </a:bodyPr>
        <a:lstStyle/>
        <a:p>
          <a:pPr marL="0" lvl="0" indent="0" algn="ctr" defTabSz="2178050">
            <a:lnSpc>
              <a:spcPct val="90000"/>
            </a:lnSpc>
            <a:spcBef>
              <a:spcPct val="0"/>
            </a:spcBef>
            <a:spcAft>
              <a:spcPct val="35000"/>
            </a:spcAft>
            <a:buNone/>
          </a:pPr>
          <a:r>
            <a:rPr lang="en-US" sz="4900" kern="1200"/>
            <a:t>Embedded Project:</a:t>
          </a:r>
        </a:p>
      </dsp:txBody>
      <dsp:txXfrm>
        <a:off x="114329" y="114387"/>
        <a:ext cx="3254646" cy="2113389"/>
      </dsp:txXfrm>
    </dsp:sp>
    <dsp:sp modelId="{E937AE97-682C-4ED2-B614-6B47B39BA313}">
      <dsp:nvSpPr>
        <dsp:cNvPr id="0" name=""/>
        <dsp:cNvSpPr/>
      </dsp:nvSpPr>
      <dsp:spPr>
        <a:xfrm rot="5400000">
          <a:off x="5642755" y="533961"/>
          <a:ext cx="1873637" cy="61925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a:t>Sonali Pradhan</a:t>
          </a:r>
        </a:p>
        <a:p>
          <a:pPr marL="285750" lvl="1" indent="-285750" algn="l" defTabSz="1333500">
            <a:lnSpc>
              <a:spcPct val="90000"/>
            </a:lnSpc>
            <a:spcBef>
              <a:spcPct val="0"/>
            </a:spcBef>
            <a:spcAft>
              <a:spcPct val="15000"/>
            </a:spcAft>
            <a:buChar char="•"/>
          </a:pPr>
          <a:r>
            <a:rPr lang="en-US" sz="3000" kern="1200" dirty="0"/>
            <a:t>Amardeep </a:t>
          </a:r>
          <a:r>
            <a:rPr lang="en-US" sz="3000" kern="1200" dirty="0" err="1"/>
            <a:t>Kasaudhan</a:t>
          </a:r>
          <a:endParaRPr lang="en-US" sz="3000" kern="1200" dirty="0"/>
        </a:p>
        <a:p>
          <a:pPr marL="285750" lvl="1" indent="-285750" algn="l" defTabSz="1333500">
            <a:lnSpc>
              <a:spcPct val="90000"/>
            </a:lnSpc>
            <a:spcBef>
              <a:spcPct val="0"/>
            </a:spcBef>
            <a:spcAft>
              <a:spcPct val="15000"/>
            </a:spcAft>
            <a:buChar char="•"/>
          </a:pPr>
          <a:r>
            <a:rPr lang="en-US" sz="3000" kern="1200" dirty="0"/>
            <a:t>Adarsh Priyaranjan</a:t>
          </a:r>
        </a:p>
      </dsp:txBody>
      <dsp:txXfrm rot="-5400000">
        <a:off x="3483304" y="2784876"/>
        <a:ext cx="6101077" cy="1690711"/>
      </dsp:txXfrm>
    </dsp:sp>
    <dsp:sp modelId="{D3DD52A8-CC4C-4EAF-A8B4-BBC2F5E3D97D}">
      <dsp:nvSpPr>
        <dsp:cNvPr id="0" name=""/>
        <dsp:cNvSpPr/>
      </dsp:nvSpPr>
      <dsp:spPr>
        <a:xfrm>
          <a:off x="0" y="2459208"/>
          <a:ext cx="3483304" cy="234204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93345" rIns="186690" bIns="93345" numCol="1" spcCol="1270" anchor="ctr" anchorCtr="0">
          <a:noAutofit/>
        </a:bodyPr>
        <a:lstStyle/>
        <a:p>
          <a:pPr marL="0" lvl="0" indent="0" algn="ctr" defTabSz="2178050">
            <a:lnSpc>
              <a:spcPct val="90000"/>
            </a:lnSpc>
            <a:spcBef>
              <a:spcPct val="0"/>
            </a:spcBef>
            <a:spcAft>
              <a:spcPct val="35000"/>
            </a:spcAft>
            <a:buNone/>
          </a:pPr>
          <a:r>
            <a:rPr lang="en-US" sz="4900" kern="1200"/>
            <a:t>By:-</a:t>
          </a:r>
        </a:p>
      </dsp:txBody>
      <dsp:txXfrm>
        <a:off x="114329" y="2573537"/>
        <a:ext cx="3254646" cy="211338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E38A6-A8BF-4021-8313-AF3B99C62B0A}" type="datetimeFigureOut">
              <a:rPr lang="en-IN" smtClean="0"/>
              <a:t>04-12-2023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840DBE-3D69-4D64-A1BD-42AF5799E642}" type="slidenum">
              <a:rPr lang="en-IN" smtClean="0"/>
              <a:t>‹#›</a:t>
            </a:fld>
            <a:endParaRPr lang="en-IN"/>
          </a:p>
        </p:txBody>
      </p:sp>
    </p:spTree>
    <p:extLst>
      <p:ext uri="{BB962C8B-B14F-4D97-AF65-F5344CB8AC3E}">
        <p14:creationId xmlns:p14="http://schemas.microsoft.com/office/powerpoint/2010/main" val="1512334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BB577-713C-192C-E6CF-F6B1F64C79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6506877-596E-AC40-D60D-513A304D35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985DDE-7E8C-4EC2-0191-B7581E2B6CE8}"/>
              </a:ext>
            </a:extLst>
          </p:cNvPr>
          <p:cNvSpPr>
            <a:spLocks noGrp="1"/>
          </p:cNvSpPr>
          <p:nvPr>
            <p:ph type="dt" sz="half" idx="10"/>
          </p:nvPr>
        </p:nvSpPr>
        <p:spPr/>
        <p:txBody>
          <a:bodyPr/>
          <a:lstStyle/>
          <a:p>
            <a:fld id="{C7300AEE-91EF-4033-B131-AC600AD17C59}" type="datetimeFigureOut">
              <a:rPr lang="en-IN" smtClean="0"/>
              <a:t>04-12-2023</a:t>
            </a:fld>
            <a:endParaRPr lang="en-IN"/>
          </a:p>
        </p:txBody>
      </p:sp>
      <p:sp>
        <p:nvSpPr>
          <p:cNvPr id="5" name="Footer Placeholder 4">
            <a:extLst>
              <a:ext uri="{FF2B5EF4-FFF2-40B4-BE49-F238E27FC236}">
                <a16:creationId xmlns:a16="http://schemas.microsoft.com/office/drawing/2014/main" id="{DFEE8EBC-77E2-70E8-C7C2-EFAA3C5E43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9F82C5-F55B-C543-8CA7-A7CAC2902FBF}"/>
              </a:ext>
            </a:extLst>
          </p:cNvPr>
          <p:cNvSpPr>
            <a:spLocks noGrp="1"/>
          </p:cNvSpPr>
          <p:nvPr>
            <p:ph type="sldNum" sz="quarter" idx="12"/>
          </p:nvPr>
        </p:nvSpPr>
        <p:spPr/>
        <p:txBody>
          <a:bodyPr/>
          <a:lstStyle/>
          <a:p>
            <a:fld id="{09B6BD25-E4A5-4E37-A115-25681089759D}" type="slidenum">
              <a:rPr lang="en-IN" smtClean="0"/>
              <a:t>‹#›</a:t>
            </a:fld>
            <a:endParaRPr lang="en-IN"/>
          </a:p>
        </p:txBody>
      </p:sp>
    </p:spTree>
    <p:extLst>
      <p:ext uri="{BB962C8B-B14F-4D97-AF65-F5344CB8AC3E}">
        <p14:creationId xmlns:p14="http://schemas.microsoft.com/office/powerpoint/2010/main" val="191369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0E679-255E-A02B-B2C5-C7194162828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2D99A7-B7F6-11E3-160A-F87387BE8C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C26FDA-9394-28E2-BC66-9C9987E5C136}"/>
              </a:ext>
            </a:extLst>
          </p:cNvPr>
          <p:cNvSpPr>
            <a:spLocks noGrp="1"/>
          </p:cNvSpPr>
          <p:nvPr>
            <p:ph type="dt" sz="half" idx="10"/>
          </p:nvPr>
        </p:nvSpPr>
        <p:spPr/>
        <p:txBody>
          <a:bodyPr/>
          <a:lstStyle/>
          <a:p>
            <a:fld id="{C7300AEE-91EF-4033-B131-AC600AD17C59}" type="datetimeFigureOut">
              <a:rPr lang="en-IN" smtClean="0"/>
              <a:t>04-12-2023</a:t>
            </a:fld>
            <a:endParaRPr lang="en-IN"/>
          </a:p>
        </p:txBody>
      </p:sp>
      <p:sp>
        <p:nvSpPr>
          <p:cNvPr id="5" name="Footer Placeholder 4">
            <a:extLst>
              <a:ext uri="{FF2B5EF4-FFF2-40B4-BE49-F238E27FC236}">
                <a16:creationId xmlns:a16="http://schemas.microsoft.com/office/drawing/2014/main" id="{786F898D-20BA-2AE2-7AEF-61E61DCC9B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F54A27-6D5B-2A4E-E7D8-A215485A591C}"/>
              </a:ext>
            </a:extLst>
          </p:cNvPr>
          <p:cNvSpPr>
            <a:spLocks noGrp="1"/>
          </p:cNvSpPr>
          <p:nvPr>
            <p:ph type="sldNum" sz="quarter" idx="12"/>
          </p:nvPr>
        </p:nvSpPr>
        <p:spPr/>
        <p:txBody>
          <a:bodyPr/>
          <a:lstStyle/>
          <a:p>
            <a:fld id="{09B6BD25-E4A5-4E37-A115-25681089759D}" type="slidenum">
              <a:rPr lang="en-IN" smtClean="0"/>
              <a:t>‹#›</a:t>
            </a:fld>
            <a:endParaRPr lang="en-IN"/>
          </a:p>
        </p:txBody>
      </p:sp>
    </p:spTree>
    <p:extLst>
      <p:ext uri="{BB962C8B-B14F-4D97-AF65-F5344CB8AC3E}">
        <p14:creationId xmlns:p14="http://schemas.microsoft.com/office/powerpoint/2010/main" val="3913527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ECD94B-31AB-2663-CB50-71512C6005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32D0D4-51E9-CE48-F0DB-465DD57CC6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D3ECE6-3E40-1315-BB4E-63CC41573F7C}"/>
              </a:ext>
            </a:extLst>
          </p:cNvPr>
          <p:cNvSpPr>
            <a:spLocks noGrp="1"/>
          </p:cNvSpPr>
          <p:nvPr>
            <p:ph type="dt" sz="half" idx="10"/>
          </p:nvPr>
        </p:nvSpPr>
        <p:spPr/>
        <p:txBody>
          <a:bodyPr/>
          <a:lstStyle/>
          <a:p>
            <a:fld id="{C7300AEE-91EF-4033-B131-AC600AD17C59}" type="datetimeFigureOut">
              <a:rPr lang="en-IN" smtClean="0"/>
              <a:t>04-12-2023</a:t>
            </a:fld>
            <a:endParaRPr lang="en-IN"/>
          </a:p>
        </p:txBody>
      </p:sp>
      <p:sp>
        <p:nvSpPr>
          <p:cNvPr id="5" name="Footer Placeholder 4">
            <a:extLst>
              <a:ext uri="{FF2B5EF4-FFF2-40B4-BE49-F238E27FC236}">
                <a16:creationId xmlns:a16="http://schemas.microsoft.com/office/drawing/2014/main" id="{96179A94-F486-0F62-F1A5-CF11C6E953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51DA3E-36C3-552A-727A-8A13708EB732}"/>
              </a:ext>
            </a:extLst>
          </p:cNvPr>
          <p:cNvSpPr>
            <a:spLocks noGrp="1"/>
          </p:cNvSpPr>
          <p:nvPr>
            <p:ph type="sldNum" sz="quarter" idx="12"/>
          </p:nvPr>
        </p:nvSpPr>
        <p:spPr/>
        <p:txBody>
          <a:bodyPr/>
          <a:lstStyle/>
          <a:p>
            <a:fld id="{09B6BD25-E4A5-4E37-A115-25681089759D}" type="slidenum">
              <a:rPr lang="en-IN" smtClean="0"/>
              <a:t>‹#›</a:t>
            </a:fld>
            <a:endParaRPr lang="en-IN"/>
          </a:p>
        </p:txBody>
      </p:sp>
    </p:spTree>
    <p:extLst>
      <p:ext uri="{BB962C8B-B14F-4D97-AF65-F5344CB8AC3E}">
        <p14:creationId xmlns:p14="http://schemas.microsoft.com/office/powerpoint/2010/main" val="1833414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32E68-887C-610E-E185-F9C291CC67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EE2F7F-D221-49D8-CC5F-B30A633E52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74BEB5-A8AD-3C13-A9F9-3A3AD60DDC19}"/>
              </a:ext>
            </a:extLst>
          </p:cNvPr>
          <p:cNvSpPr>
            <a:spLocks noGrp="1"/>
          </p:cNvSpPr>
          <p:nvPr>
            <p:ph type="dt" sz="half" idx="10"/>
          </p:nvPr>
        </p:nvSpPr>
        <p:spPr/>
        <p:txBody>
          <a:bodyPr/>
          <a:lstStyle/>
          <a:p>
            <a:fld id="{C7300AEE-91EF-4033-B131-AC600AD17C59}" type="datetimeFigureOut">
              <a:rPr lang="en-IN" smtClean="0"/>
              <a:t>04-12-2023</a:t>
            </a:fld>
            <a:endParaRPr lang="en-IN"/>
          </a:p>
        </p:txBody>
      </p:sp>
      <p:sp>
        <p:nvSpPr>
          <p:cNvPr id="5" name="Footer Placeholder 4">
            <a:extLst>
              <a:ext uri="{FF2B5EF4-FFF2-40B4-BE49-F238E27FC236}">
                <a16:creationId xmlns:a16="http://schemas.microsoft.com/office/drawing/2014/main" id="{4B0EC423-1E73-0897-3BBE-D315970CDD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3502FD-FD6E-764F-2E6A-2D66FCD6F718}"/>
              </a:ext>
            </a:extLst>
          </p:cNvPr>
          <p:cNvSpPr>
            <a:spLocks noGrp="1"/>
          </p:cNvSpPr>
          <p:nvPr>
            <p:ph type="sldNum" sz="quarter" idx="12"/>
          </p:nvPr>
        </p:nvSpPr>
        <p:spPr/>
        <p:txBody>
          <a:bodyPr/>
          <a:lstStyle/>
          <a:p>
            <a:fld id="{09B6BD25-E4A5-4E37-A115-25681089759D}" type="slidenum">
              <a:rPr lang="en-IN" smtClean="0"/>
              <a:t>‹#›</a:t>
            </a:fld>
            <a:endParaRPr lang="en-IN"/>
          </a:p>
        </p:txBody>
      </p:sp>
    </p:spTree>
    <p:extLst>
      <p:ext uri="{BB962C8B-B14F-4D97-AF65-F5344CB8AC3E}">
        <p14:creationId xmlns:p14="http://schemas.microsoft.com/office/powerpoint/2010/main" val="1290227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5FDAF-8987-ED24-2C1C-76CD7520BF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F511C6B-4C16-4AB4-FBDF-76A1FCACAA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6DBC24-67E2-A3CC-C404-4C5D9B389EE9}"/>
              </a:ext>
            </a:extLst>
          </p:cNvPr>
          <p:cNvSpPr>
            <a:spLocks noGrp="1"/>
          </p:cNvSpPr>
          <p:nvPr>
            <p:ph type="dt" sz="half" idx="10"/>
          </p:nvPr>
        </p:nvSpPr>
        <p:spPr/>
        <p:txBody>
          <a:bodyPr/>
          <a:lstStyle/>
          <a:p>
            <a:fld id="{C7300AEE-91EF-4033-B131-AC600AD17C59}" type="datetimeFigureOut">
              <a:rPr lang="en-IN" smtClean="0"/>
              <a:t>04-12-2023</a:t>
            </a:fld>
            <a:endParaRPr lang="en-IN"/>
          </a:p>
        </p:txBody>
      </p:sp>
      <p:sp>
        <p:nvSpPr>
          <p:cNvPr id="5" name="Footer Placeholder 4">
            <a:extLst>
              <a:ext uri="{FF2B5EF4-FFF2-40B4-BE49-F238E27FC236}">
                <a16:creationId xmlns:a16="http://schemas.microsoft.com/office/drawing/2014/main" id="{C3BF85AB-4EA0-C0AC-3A78-51B3BD0700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EA16E0-8A48-F095-C43C-EEA40015BD39}"/>
              </a:ext>
            </a:extLst>
          </p:cNvPr>
          <p:cNvSpPr>
            <a:spLocks noGrp="1"/>
          </p:cNvSpPr>
          <p:nvPr>
            <p:ph type="sldNum" sz="quarter" idx="12"/>
          </p:nvPr>
        </p:nvSpPr>
        <p:spPr/>
        <p:txBody>
          <a:bodyPr/>
          <a:lstStyle/>
          <a:p>
            <a:fld id="{09B6BD25-E4A5-4E37-A115-25681089759D}" type="slidenum">
              <a:rPr lang="en-IN" smtClean="0"/>
              <a:t>‹#›</a:t>
            </a:fld>
            <a:endParaRPr lang="en-IN"/>
          </a:p>
        </p:txBody>
      </p:sp>
    </p:spTree>
    <p:extLst>
      <p:ext uri="{BB962C8B-B14F-4D97-AF65-F5344CB8AC3E}">
        <p14:creationId xmlns:p14="http://schemas.microsoft.com/office/powerpoint/2010/main" val="1816832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65E0A-F336-8DAC-C4D9-CC21CF8A45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8B48F8-CDBF-CD94-33AC-B7521AD17D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06C021D-2117-5904-73F4-0989B24848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68A743-B12D-9D24-8438-9F613001B71D}"/>
              </a:ext>
            </a:extLst>
          </p:cNvPr>
          <p:cNvSpPr>
            <a:spLocks noGrp="1"/>
          </p:cNvSpPr>
          <p:nvPr>
            <p:ph type="dt" sz="half" idx="10"/>
          </p:nvPr>
        </p:nvSpPr>
        <p:spPr/>
        <p:txBody>
          <a:bodyPr/>
          <a:lstStyle/>
          <a:p>
            <a:fld id="{C7300AEE-91EF-4033-B131-AC600AD17C59}" type="datetimeFigureOut">
              <a:rPr lang="en-IN" smtClean="0"/>
              <a:t>04-12-2023</a:t>
            </a:fld>
            <a:endParaRPr lang="en-IN"/>
          </a:p>
        </p:txBody>
      </p:sp>
      <p:sp>
        <p:nvSpPr>
          <p:cNvPr id="6" name="Footer Placeholder 5">
            <a:extLst>
              <a:ext uri="{FF2B5EF4-FFF2-40B4-BE49-F238E27FC236}">
                <a16:creationId xmlns:a16="http://schemas.microsoft.com/office/drawing/2014/main" id="{E40C5CBD-C098-F02C-2D53-1E5172390A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1F76B6-B1C2-2823-9DDE-60942B99EE29}"/>
              </a:ext>
            </a:extLst>
          </p:cNvPr>
          <p:cNvSpPr>
            <a:spLocks noGrp="1"/>
          </p:cNvSpPr>
          <p:nvPr>
            <p:ph type="sldNum" sz="quarter" idx="12"/>
          </p:nvPr>
        </p:nvSpPr>
        <p:spPr/>
        <p:txBody>
          <a:bodyPr/>
          <a:lstStyle/>
          <a:p>
            <a:fld id="{09B6BD25-E4A5-4E37-A115-25681089759D}" type="slidenum">
              <a:rPr lang="en-IN" smtClean="0"/>
              <a:t>‹#›</a:t>
            </a:fld>
            <a:endParaRPr lang="en-IN"/>
          </a:p>
        </p:txBody>
      </p:sp>
    </p:spTree>
    <p:extLst>
      <p:ext uri="{BB962C8B-B14F-4D97-AF65-F5344CB8AC3E}">
        <p14:creationId xmlns:p14="http://schemas.microsoft.com/office/powerpoint/2010/main" val="3705636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FB13-BDA7-9A53-FE3B-5AF995F3918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18854C-173A-E156-1752-9BC7A3A200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519C0F-3879-9868-F5A6-37A7EDB7A1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3B5153-3790-7FE0-CC2B-CFCBF8E5BE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B8710E-CF08-BEF7-2D96-1BE3D3475F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1C68C4-05CA-8B62-83BA-EDD89DF849A2}"/>
              </a:ext>
            </a:extLst>
          </p:cNvPr>
          <p:cNvSpPr>
            <a:spLocks noGrp="1"/>
          </p:cNvSpPr>
          <p:nvPr>
            <p:ph type="dt" sz="half" idx="10"/>
          </p:nvPr>
        </p:nvSpPr>
        <p:spPr/>
        <p:txBody>
          <a:bodyPr/>
          <a:lstStyle/>
          <a:p>
            <a:fld id="{C7300AEE-91EF-4033-B131-AC600AD17C59}" type="datetimeFigureOut">
              <a:rPr lang="en-IN" smtClean="0"/>
              <a:t>04-12-2023</a:t>
            </a:fld>
            <a:endParaRPr lang="en-IN"/>
          </a:p>
        </p:txBody>
      </p:sp>
      <p:sp>
        <p:nvSpPr>
          <p:cNvPr id="8" name="Footer Placeholder 7">
            <a:extLst>
              <a:ext uri="{FF2B5EF4-FFF2-40B4-BE49-F238E27FC236}">
                <a16:creationId xmlns:a16="http://schemas.microsoft.com/office/drawing/2014/main" id="{7B26CD57-952D-7D00-E2B0-3C91F14673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949BDC3-6CC8-17EA-005A-AD54AD298567}"/>
              </a:ext>
            </a:extLst>
          </p:cNvPr>
          <p:cNvSpPr>
            <a:spLocks noGrp="1"/>
          </p:cNvSpPr>
          <p:nvPr>
            <p:ph type="sldNum" sz="quarter" idx="12"/>
          </p:nvPr>
        </p:nvSpPr>
        <p:spPr/>
        <p:txBody>
          <a:bodyPr/>
          <a:lstStyle/>
          <a:p>
            <a:fld id="{09B6BD25-E4A5-4E37-A115-25681089759D}" type="slidenum">
              <a:rPr lang="en-IN" smtClean="0"/>
              <a:t>‹#›</a:t>
            </a:fld>
            <a:endParaRPr lang="en-IN"/>
          </a:p>
        </p:txBody>
      </p:sp>
    </p:spTree>
    <p:extLst>
      <p:ext uri="{BB962C8B-B14F-4D97-AF65-F5344CB8AC3E}">
        <p14:creationId xmlns:p14="http://schemas.microsoft.com/office/powerpoint/2010/main" val="2627916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3888-72EF-BBF1-C079-FCEE77C9AA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3956CF-2548-F64C-5890-9BDCC05DA685}"/>
              </a:ext>
            </a:extLst>
          </p:cNvPr>
          <p:cNvSpPr>
            <a:spLocks noGrp="1"/>
          </p:cNvSpPr>
          <p:nvPr>
            <p:ph type="dt" sz="half" idx="10"/>
          </p:nvPr>
        </p:nvSpPr>
        <p:spPr/>
        <p:txBody>
          <a:bodyPr/>
          <a:lstStyle/>
          <a:p>
            <a:fld id="{C7300AEE-91EF-4033-B131-AC600AD17C59}" type="datetimeFigureOut">
              <a:rPr lang="en-IN" smtClean="0"/>
              <a:t>04-12-2023</a:t>
            </a:fld>
            <a:endParaRPr lang="en-IN"/>
          </a:p>
        </p:txBody>
      </p:sp>
      <p:sp>
        <p:nvSpPr>
          <p:cNvPr id="4" name="Footer Placeholder 3">
            <a:extLst>
              <a:ext uri="{FF2B5EF4-FFF2-40B4-BE49-F238E27FC236}">
                <a16:creationId xmlns:a16="http://schemas.microsoft.com/office/drawing/2014/main" id="{EC75A0E2-07BB-B75F-053C-2F6F78304C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EF1970E-D990-6D49-5108-A46FBADF507E}"/>
              </a:ext>
            </a:extLst>
          </p:cNvPr>
          <p:cNvSpPr>
            <a:spLocks noGrp="1"/>
          </p:cNvSpPr>
          <p:nvPr>
            <p:ph type="sldNum" sz="quarter" idx="12"/>
          </p:nvPr>
        </p:nvSpPr>
        <p:spPr/>
        <p:txBody>
          <a:bodyPr/>
          <a:lstStyle/>
          <a:p>
            <a:fld id="{09B6BD25-E4A5-4E37-A115-25681089759D}" type="slidenum">
              <a:rPr lang="en-IN" smtClean="0"/>
              <a:t>‹#›</a:t>
            </a:fld>
            <a:endParaRPr lang="en-IN"/>
          </a:p>
        </p:txBody>
      </p:sp>
    </p:spTree>
    <p:extLst>
      <p:ext uri="{BB962C8B-B14F-4D97-AF65-F5344CB8AC3E}">
        <p14:creationId xmlns:p14="http://schemas.microsoft.com/office/powerpoint/2010/main" val="2300917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A4744C-CA22-85DD-FD7F-4A5D57B38004}"/>
              </a:ext>
            </a:extLst>
          </p:cNvPr>
          <p:cNvSpPr>
            <a:spLocks noGrp="1"/>
          </p:cNvSpPr>
          <p:nvPr>
            <p:ph type="dt" sz="half" idx="10"/>
          </p:nvPr>
        </p:nvSpPr>
        <p:spPr/>
        <p:txBody>
          <a:bodyPr/>
          <a:lstStyle/>
          <a:p>
            <a:fld id="{C7300AEE-91EF-4033-B131-AC600AD17C59}" type="datetimeFigureOut">
              <a:rPr lang="en-IN" smtClean="0"/>
              <a:t>04-12-2023</a:t>
            </a:fld>
            <a:endParaRPr lang="en-IN"/>
          </a:p>
        </p:txBody>
      </p:sp>
      <p:sp>
        <p:nvSpPr>
          <p:cNvPr id="3" name="Footer Placeholder 2">
            <a:extLst>
              <a:ext uri="{FF2B5EF4-FFF2-40B4-BE49-F238E27FC236}">
                <a16:creationId xmlns:a16="http://schemas.microsoft.com/office/drawing/2014/main" id="{C02E8C60-65EC-7496-8D4B-A5AC165FECC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8D619C5-45E6-82FC-5207-C100484694C9}"/>
              </a:ext>
            </a:extLst>
          </p:cNvPr>
          <p:cNvSpPr>
            <a:spLocks noGrp="1"/>
          </p:cNvSpPr>
          <p:nvPr>
            <p:ph type="sldNum" sz="quarter" idx="12"/>
          </p:nvPr>
        </p:nvSpPr>
        <p:spPr/>
        <p:txBody>
          <a:bodyPr/>
          <a:lstStyle/>
          <a:p>
            <a:fld id="{09B6BD25-E4A5-4E37-A115-25681089759D}" type="slidenum">
              <a:rPr lang="en-IN" smtClean="0"/>
              <a:t>‹#›</a:t>
            </a:fld>
            <a:endParaRPr lang="en-IN"/>
          </a:p>
        </p:txBody>
      </p:sp>
    </p:spTree>
    <p:extLst>
      <p:ext uri="{BB962C8B-B14F-4D97-AF65-F5344CB8AC3E}">
        <p14:creationId xmlns:p14="http://schemas.microsoft.com/office/powerpoint/2010/main" val="506755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2C09F-2422-C965-2DD3-D57B6A3B39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E2726E-0B6C-146C-3DFC-313F230404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BB9C9F2-C086-5DCC-7012-6141DD43F6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0D3D10-099A-09D7-42E4-5925EFA3E0B7}"/>
              </a:ext>
            </a:extLst>
          </p:cNvPr>
          <p:cNvSpPr>
            <a:spLocks noGrp="1"/>
          </p:cNvSpPr>
          <p:nvPr>
            <p:ph type="dt" sz="half" idx="10"/>
          </p:nvPr>
        </p:nvSpPr>
        <p:spPr/>
        <p:txBody>
          <a:bodyPr/>
          <a:lstStyle/>
          <a:p>
            <a:fld id="{C7300AEE-91EF-4033-B131-AC600AD17C59}" type="datetimeFigureOut">
              <a:rPr lang="en-IN" smtClean="0"/>
              <a:t>04-12-2023</a:t>
            </a:fld>
            <a:endParaRPr lang="en-IN"/>
          </a:p>
        </p:txBody>
      </p:sp>
      <p:sp>
        <p:nvSpPr>
          <p:cNvPr id="6" name="Footer Placeholder 5">
            <a:extLst>
              <a:ext uri="{FF2B5EF4-FFF2-40B4-BE49-F238E27FC236}">
                <a16:creationId xmlns:a16="http://schemas.microsoft.com/office/drawing/2014/main" id="{BDB750BB-BD18-BCF9-6D00-950218E065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C7B41E-27A3-00FA-C13D-47716F7F961D}"/>
              </a:ext>
            </a:extLst>
          </p:cNvPr>
          <p:cNvSpPr>
            <a:spLocks noGrp="1"/>
          </p:cNvSpPr>
          <p:nvPr>
            <p:ph type="sldNum" sz="quarter" idx="12"/>
          </p:nvPr>
        </p:nvSpPr>
        <p:spPr/>
        <p:txBody>
          <a:bodyPr/>
          <a:lstStyle/>
          <a:p>
            <a:fld id="{09B6BD25-E4A5-4E37-A115-25681089759D}" type="slidenum">
              <a:rPr lang="en-IN" smtClean="0"/>
              <a:t>‹#›</a:t>
            </a:fld>
            <a:endParaRPr lang="en-IN"/>
          </a:p>
        </p:txBody>
      </p:sp>
    </p:spTree>
    <p:extLst>
      <p:ext uri="{BB962C8B-B14F-4D97-AF65-F5344CB8AC3E}">
        <p14:creationId xmlns:p14="http://schemas.microsoft.com/office/powerpoint/2010/main" val="228142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F9DEE-B751-A13C-7E05-4DDEAFC5A9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D2FED98-4FB2-E2A8-2FDC-650A94D9B2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58C1D9A-30C8-0542-3139-C6B525ED74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EBA792-99A1-59F4-77D6-26DB509133C0}"/>
              </a:ext>
            </a:extLst>
          </p:cNvPr>
          <p:cNvSpPr>
            <a:spLocks noGrp="1"/>
          </p:cNvSpPr>
          <p:nvPr>
            <p:ph type="dt" sz="half" idx="10"/>
          </p:nvPr>
        </p:nvSpPr>
        <p:spPr/>
        <p:txBody>
          <a:bodyPr/>
          <a:lstStyle/>
          <a:p>
            <a:fld id="{C7300AEE-91EF-4033-B131-AC600AD17C59}" type="datetimeFigureOut">
              <a:rPr lang="en-IN" smtClean="0"/>
              <a:t>04-12-2023</a:t>
            </a:fld>
            <a:endParaRPr lang="en-IN"/>
          </a:p>
        </p:txBody>
      </p:sp>
      <p:sp>
        <p:nvSpPr>
          <p:cNvPr id="6" name="Footer Placeholder 5">
            <a:extLst>
              <a:ext uri="{FF2B5EF4-FFF2-40B4-BE49-F238E27FC236}">
                <a16:creationId xmlns:a16="http://schemas.microsoft.com/office/drawing/2014/main" id="{454273F6-1A6B-0602-EA42-FD67C97EDB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3F1786-88DC-BB78-B10D-FC19EA46BC4F}"/>
              </a:ext>
            </a:extLst>
          </p:cNvPr>
          <p:cNvSpPr>
            <a:spLocks noGrp="1"/>
          </p:cNvSpPr>
          <p:nvPr>
            <p:ph type="sldNum" sz="quarter" idx="12"/>
          </p:nvPr>
        </p:nvSpPr>
        <p:spPr/>
        <p:txBody>
          <a:bodyPr/>
          <a:lstStyle/>
          <a:p>
            <a:fld id="{09B6BD25-E4A5-4E37-A115-25681089759D}" type="slidenum">
              <a:rPr lang="en-IN" smtClean="0"/>
              <a:t>‹#›</a:t>
            </a:fld>
            <a:endParaRPr lang="en-IN"/>
          </a:p>
        </p:txBody>
      </p:sp>
    </p:spTree>
    <p:extLst>
      <p:ext uri="{BB962C8B-B14F-4D97-AF65-F5344CB8AC3E}">
        <p14:creationId xmlns:p14="http://schemas.microsoft.com/office/powerpoint/2010/main" val="253310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05A59C-068B-30A1-3C52-1115EDD259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669101-74E1-FF5F-7AE3-3524F8FD2E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86AA5B-8F5B-3356-6EBB-A69E6CDA27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300AEE-91EF-4033-B131-AC600AD17C59}" type="datetimeFigureOut">
              <a:rPr lang="en-IN" smtClean="0"/>
              <a:t>04-12-2023</a:t>
            </a:fld>
            <a:endParaRPr lang="en-IN"/>
          </a:p>
        </p:txBody>
      </p:sp>
      <p:sp>
        <p:nvSpPr>
          <p:cNvPr id="5" name="Footer Placeholder 4">
            <a:extLst>
              <a:ext uri="{FF2B5EF4-FFF2-40B4-BE49-F238E27FC236}">
                <a16:creationId xmlns:a16="http://schemas.microsoft.com/office/drawing/2014/main" id="{19283438-8714-BC30-B8A6-A239415C88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3B217A7-8AFA-7B20-A93E-3187312EC1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B6BD25-E4A5-4E37-A115-25681089759D}" type="slidenum">
              <a:rPr lang="en-IN" smtClean="0"/>
              <a:t>‹#›</a:t>
            </a:fld>
            <a:endParaRPr lang="en-IN"/>
          </a:p>
        </p:txBody>
      </p:sp>
    </p:spTree>
    <p:extLst>
      <p:ext uri="{BB962C8B-B14F-4D97-AF65-F5344CB8AC3E}">
        <p14:creationId xmlns:p14="http://schemas.microsoft.com/office/powerpoint/2010/main" val="1174804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extBox 3">
            <a:extLst>
              <a:ext uri="{FF2B5EF4-FFF2-40B4-BE49-F238E27FC236}">
                <a16:creationId xmlns:a16="http://schemas.microsoft.com/office/drawing/2014/main" id="{20864319-3897-5A0D-2713-DFEBEC534C3C}"/>
              </a:ext>
            </a:extLst>
          </p:cNvPr>
          <p:cNvGraphicFramePr/>
          <p:nvPr>
            <p:extLst>
              <p:ext uri="{D42A27DB-BD31-4B8C-83A1-F6EECF244321}">
                <p14:modId xmlns:p14="http://schemas.microsoft.com/office/powerpoint/2010/main" val="3472184173"/>
              </p:ext>
            </p:extLst>
          </p:nvPr>
        </p:nvGraphicFramePr>
        <p:xfrm>
          <a:off x="1287624" y="951722"/>
          <a:ext cx="9675845" cy="4801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6022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EE83C52-21F1-E114-26CE-85686744CF8F}"/>
              </a:ext>
            </a:extLst>
          </p:cNvPr>
          <p:cNvPicPr>
            <a:picLocks noChangeAspect="1"/>
          </p:cNvPicPr>
          <p:nvPr/>
        </p:nvPicPr>
        <p:blipFill>
          <a:blip r:embed="rId2"/>
          <a:stretch>
            <a:fillRect/>
          </a:stretch>
        </p:blipFill>
        <p:spPr>
          <a:xfrm>
            <a:off x="1143944" y="643467"/>
            <a:ext cx="9904112"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12141CA-DC48-7527-D05A-8904AEB5599C}"/>
              </a:ext>
            </a:extLst>
          </p:cNvPr>
          <p:cNvSpPr txBox="1"/>
          <p:nvPr/>
        </p:nvSpPr>
        <p:spPr>
          <a:xfrm>
            <a:off x="2162175" y="123825"/>
            <a:ext cx="6420261" cy="461665"/>
          </a:xfrm>
          <a:prstGeom prst="rect">
            <a:avLst/>
          </a:prstGeom>
          <a:noFill/>
        </p:spPr>
        <p:txBody>
          <a:bodyPr wrap="square" rtlCol="0">
            <a:spAutoFit/>
          </a:bodyPr>
          <a:lstStyle/>
          <a:p>
            <a:pPr algn="ctr"/>
            <a:r>
              <a:rPr lang="en-US" sz="2400" dirty="0"/>
              <a:t>Simulation</a:t>
            </a:r>
            <a:endParaRPr lang="en-IN" dirty="0"/>
          </a:p>
        </p:txBody>
      </p:sp>
    </p:spTree>
    <p:extLst>
      <p:ext uri="{BB962C8B-B14F-4D97-AF65-F5344CB8AC3E}">
        <p14:creationId xmlns:p14="http://schemas.microsoft.com/office/powerpoint/2010/main" val="265716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910F35-E625-947C-DAB3-DB9AE4CB2BB8}"/>
              </a:ext>
            </a:extLst>
          </p:cNvPr>
          <p:cNvSpPr txBox="1"/>
          <p:nvPr/>
        </p:nvSpPr>
        <p:spPr>
          <a:xfrm>
            <a:off x="578498" y="447869"/>
            <a:ext cx="10403633" cy="6001643"/>
          </a:xfrm>
          <a:prstGeom prst="rect">
            <a:avLst/>
          </a:prstGeom>
          <a:noFill/>
        </p:spPr>
        <p:txBody>
          <a:bodyPr wrap="square" rtlCol="0">
            <a:spAutoFit/>
          </a:bodyPr>
          <a:lstStyle/>
          <a:p>
            <a:r>
              <a:rPr lang="en-US" sz="3600" dirty="0"/>
              <a:t>ALGORITHM:</a:t>
            </a:r>
          </a:p>
          <a:p>
            <a:endParaRPr lang="en-US" sz="3600" dirty="0"/>
          </a:p>
          <a:p>
            <a:r>
              <a:rPr lang="en-US" sz="2400" dirty="0"/>
              <a:t>TRIGGER FUNCTION:</a:t>
            </a:r>
          </a:p>
          <a:p>
            <a:pPr marL="342900" indent="-342900">
              <a:buFont typeface="Arial" panose="020B0604020202020204" pitchFamily="34" charset="0"/>
              <a:buChar char="•"/>
            </a:pPr>
            <a:r>
              <a:rPr lang="en-IN" dirty="0"/>
              <a:t>Set the TMOD register to 11H to use both timer 0 and </a:t>
            </a:r>
          </a:p>
          <a:p>
            <a:r>
              <a:rPr lang="en-IN" dirty="0"/>
              <a:t>       Timer 1 as 16bit counter</a:t>
            </a:r>
          </a:p>
          <a:p>
            <a:pPr marL="342900" indent="-342900">
              <a:buFont typeface="Arial" panose="020B0604020202020204" pitchFamily="34" charset="0"/>
              <a:buChar char="•"/>
            </a:pPr>
            <a:r>
              <a:rPr lang="en-IN" dirty="0"/>
              <a:t>Initialise the T0 register TH0 to FFH and TL0 to F0H </a:t>
            </a:r>
          </a:p>
          <a:p>
            <a:pPr marL="342900" indent="-342900">
              <a:buFont typeface="Arial" panose="020B0604020202020204" pitchFamily="34" charset="0"/>
              <a:buChar char="•"/>
            </a:pPr>
            <a:r>
              <a:rPr lang="en-IN" dirty="0"/>
              <a:t>Initialise the T1 register TH1 and TL1 both to 00H</a:t>
            </a:r>
          </a:p>
          <a:p>
            <a:pPr marL="342900" indent="-342900">
              <a:buFont typeface="Arial" panose="020B0604020202020204" pitchFamily="34" charset="0"/>
              <a:buChar char="•"/>
            </a:pPr>
            <a:r>
              <a:rPr lang="en-IN" dirty="0"/>
              <a:t>The idea is that we will use T0 to set a delay of 10uS to</a:t>
            </a:r>
          </a:p>
          <a:p>
            <a:r>
              <a:rPr lang="en-IN" dirty="0"/>
              <a:t>       make trigger pin of Ultrasound sensor high for 10us.</a:t>
            </a:r>
          </a:p>
          <a:p>
            <a:r>
              <a:rPr lang="en-IN" dirty="0"/>
              <a:t>       We will wait till TF0 overflows and when it does so it marks the end of 10us duration</a:t>
            </a:r>
          </a:p>
          <a:p>
            <a:r>
              <a:rPr lang="en-IN" dirty="0"/>
              <a:t>       So at this moment will set trigger pin low</a:t>
            </a:r>
          </a:p>
          <a:p>
            <a:pPr marL="285750" indent="-285750">
              <a:buFont typeface="Arial" panose="020B0604020202020204" pitchFamily="34" charset="0"/>
              <a:buChar char="•"/>
            </a:pPr>
            <a:r>
              <a:rPr lang="en-IN" dirty="0"/>
              <a:t>As per data sheet we need to pass a minimum pulse of 10us to convey the sensor to generate a 8 cycle ultrasonic burst of 40kHz</a:t>
            </a:r>
          </a:p>
          <a:p>
            <a:pPr marL="285750" indent="-285750">
              <a:buFont typeface="Arial" panose="020B0604020202020204" pitchFamily="34" charset="0"/>
              <a:buChar char="•"/>
            </a:pPr>
            <a:r>
              <a:rPr lang="en-IN" dirty="0"/>
              <a:t>As soon as TF0 overflow  </a:t>
            </a:r>
          </a:p>
          <a:p>
            <a:pPr marL="285750" indent="-285750">
              <a:buFont typeface="Arial" panose="020B0604020202020204" pitchFamily="34" charset="0"/>
              <a:buChar char="•"/>
            </a:pPr>
            <a:r>
              <a:rPr lang="en-IN" dirty="0"/>
              <a:t>Now wait till echo is high </a:t>
            </a:r>
          </a:p>
          <a:p>
            <a:pPr marL="285750" indent="-285750">
              <a:buFont typeface="Arial" panose="020B0604020202020204" pitchFamily="34" charset="0"/>
              <a:buChar char="•"/>
            </a:pPr>
            <a:r>
              <a:rPr lang="en-IN" dirty="0"/>
              <a:t>When Echo pin goes high start timer by issuing TR1=1</a:t>
            </a:r>
          </a:p>
          <a:p>
            <a:pPr marL="285750" indent="-285750">
              <a:buFont typeface="Arial" panose="020B0604020202020204" pitchFamily="34" charset="0"/>
              <a:buChar char="•"/>
            </a:pPr>
            <a:r>
              <a:rPr lang="en-IN" dirty="0"/>
              <a:t>Wait till Echo pin goes low while timer1 keeps counting</a:t>
            </a:r>
          </a:p>
          <a:p>
            <a:pPr marL="285750" indent="-285750">
              <a:buFont typeface="Arial" panose="020B0604020202020204" pitchFamily="34" charset="0"/>
              <a:buChar char="•"/>
            </a:pPr>
            <a:r>
              <a:rPr lang="en-IN" dirty="0"/>
              <a:t>When ECHO pin goes low stop timer1 by issuing TR1=0</a:t>
            </a:r>
          </a:p>
          <a:p>
            <a:pPr marL="285750" indent="-285750">
              <a:buFont typeface="Arial" panose="020B0604020202020204" pitchFamily="34" charset="0"/>
              <a:buChar char="•"/>
            </a:pPr>
            <a:r>
              <a:rPr lang="en-IN" dirty="0"/>
              <a:t>The timer count multiplied by oscillator frequency will give the width of echo signal</a:t>
            </a:r>
          </a:p>
        </p:txBody>
      </p:sp>
      <p:pic>
        <p:nvPicPr>
          <p:cNvPr id="3" name="Picture 2" descr="A diagram of a device&#10;&#10;Description automatically generated">
            <a:extLst>
              <a:ext uri="{FF2B5EF4-FFF2-40B4-BE49-F238E27FC236}">
                <a16:creationId xmlns:a16="http://schemas.microsoft.com/office/drawing/2014/main" id="{9852DA20-F396-13D7-1BD9-5145B95D4A36}"/>
              </a:ext>
            </a:extLst>
          </p:cNvPr>
          <p:cNvPicPr>
            <a:picLocks noChangeAspect="1"/>
          </p:cNvPicPr>
          <p:nvPr/>
        </p:nvPicPr>
        <p:blipFill rotWithShape="1">
          <a:blip r:embed="rId2"/>
          <a:srcRect t="40925" b="1"/>
          <a:stretch/>
        </p:blipFill>
        <p:spPr>
          <a:xfrm>
            <a:off x="6267450" y="371474"/>
            <a:ext cx="5732940" cy="3176057"/>
          </a:xfrm>
          <a:prstGeom prst="rect">
            <a:avLst/>
          </a:prstGeom>
          <a:ln>
            <a:noFill/>
          </a:ln>
        </p:spPr>
      </p:pic>
    </p:spTree>
    <p:extLst>
      <p:ext uri="{BB962C8B-B14F-4D97-AF65-F5344CB8AC3E}">
        <p14:creationId xmlns:p14="http://schemas.microsoft.com/office/powerpoint/2010/main" val="4144654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white paper with writing on it&#10;&#10;Description automatically generated">
            <a:extLst>
              <a:ext uri="{FF2B5EF4-FFF2-40B4-BE49-F238E27FC236}">
                <a16:creationId xmlns:a16="http://schemas.microsoft.com/office/drawing/2014/main" id="{BD211939-0526-5982-0B01-E605668274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867" y="914400"/>
            <a:ext cx="6343650" cy="4751420"/>
          </a:xfrm>
          <a:prstGeom prst="rect">
            <a:avLst/>
          </a:prstGeom>
        </p:spPr>
      </p:pic>
      <p:sp>
        <p:nvSpPr>
          <p:cNvPr id="7" name="TextBox 6">
            <a:extLst>
              <a:ext uri="{FF2B5EF4-FFF2-40B4-BE49-F238E27FC236}">
                <a16:creationId xmlns:a16="http://schemas.microsoft.com/office/drawing/2014/main" id="{5AE9DE94-BFE8-8046-641D-E74856215DA9}"/>
              </a:ext>
            </a:extLst>
          </p:cNvPr>
          <p:cNvSpPr txBox="1"/>
          <p:nvPr/>
        </p:nvSpPr>
        <p:spPr>
          <a:xfrm>
            <a:off x="7648575" y="914400"/>
            <a:ext cx="4086225" cy="646331"/>
          </a:xfrm>
          <a:prstGeom prst="rect">
            <a:avLst/>
          </a:prstGeom>
          <a:noFill/>
        </p:spPr>
        <p:txBody>
          <a:bodyPr wrap="square" rtlCol="0">
            <a:spAutoFit/>
          </a:bodyPr>
          <a:lstStyle/>
          <a:p>
            <a:r>
              <a:rPr lang="en-US" dirty="0"/>
              <a:t>We have put 54k as 58 considering all environment condition (hit and trial)</a:t>
            </a:r>
            <a:endParaRPr lang="en-IN" dirty="0"/>
          </a:p>
        </p:txBody>
      </p:sp>
    </p:spTree>
    <p:extLst>
      <p:ext uri="{BB962C8B-B14F-4D97-AF65-F5344CB8AC3E}">
        <p14:creationId xmlns:p14="http://schemas.microsoft.com/office/powerpoint/2010/main" val="40385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128DE0-C708-B1A0-9D44-2930666FEAE2}"/>
              </a:ext>
            </a:extLst>
          </p:cNvPr>
          <p:cNvSpPr txBox="1"/>
          <p:nvPr/>
        </p:nvSpPr>
        <p:spPr>
          <a:xfrm>
            <a:off x="561976" y="638175"/>
            <a:ext cx="7058024" cy="5109091"/>
          </a:xfrm>
          <a:prstGeom prst="rect">
            <a:avLst/>
          </a:prstGeom>
          <a:noFill/>
        </p:spPr>
        <p:txBody>
          <a:bodyPr wrap="square" rtlCol="0">
            <a:spAutoFit/>
          </a:bodyPr>
          <a:lstStyle/>
          <a:p>
            <a:r>
              <a:rPr lang="en-US" sz="2800" dirty="0"/>
              <a:t>16 bit division by repeated </a:t>
            </a:r>
            <a:r>
              <a:rPr lang="en-US" sz="2800" dirty="0" err="1"/>
              <a:t>substraction</a:t>
            </a:r>
            <a:endParaRPr lang="en-US" sz="2800" dirty="0"/>
          </a:p>
          <a:p>
            <a:endParaRPr lang="en-US" sz="2800" dirty="0"/>
          </a:p>
          <a:p>
            <a:pPr marL="342900" indent="-342900">
              <a:buFont typeface="+mj-lt"/>
              <a:buAutoNum type="arabicPeriod"/>
            </a:pPr>
            <a:r>
              <a:rPr lang="en-US" dirty="0"/>
              <a:t>Bring TH1 and TH0 that contains the count to register R4 and R3</a:t>
            </a:r>
          </a:p>
          <a:p>
            <a:pPr marL="342900" indent="-342900">
              <a:buFont typeface="+mj-lt"/>
              <a:buAutoNum type="arabicPeriod"/>
            </a:pPr>
            <a:r>
              <a:rPr lang="en-US" dirty="0"/>
              <a:t>Now load the number you </a:t>
            </a:r>
            <a:r>
              <a:rPr lang="en-US" dirty="0" err="1"/>
              <a:t>substract</a:t>
            </a:r>
            <a:r>
              <a:rPr lang="en-US" dirty="0"/>
              <a:t> to B register</a:t>
            </a:r>
          </a:p>
          <a:p>
            <a:pPr marL="342900" indent="-342900">
              <a:buFont typeface="+mj-lt"/>
              <a:buAutoNum type="arabicPeriod"/>
            </a:pPr>
            <a:r>
              <a:rPr lang="en-US" dirty="0"/>
              <a:t>Now create a loop </a:t>
            </a:r>
          </a:p>
          <a:p>
            <a:pPr marL="342900" indent="-342900">
              <a:buFont typeface="+mj-lt"/>
              <a:buAutoNum type="arabicPeriod"/>
            </a:pPr>
            <a:r>
              <a:rPr lang="en-US" dirty="0"/>
              <a:t>In that loop load the R3(lower 8 bits) to accumulator </a:t>
            </a:r>
          </a:p>
          <a:p>
            <a:pPr marL="342900" indent="-342900">
              <a:buFont typeface="+mj-lt"/>
              <a:buAutoNum type="arabicPeriod"/>
            </a:pPr>
            <a:r>
              <a:rPr lang="en-US" dirty="0"/>
              <a:t>Set PSW.CY =0</a:t>
            </a:r>
          </a:p>
          <a:p>
            <a:pPr marL="342900" indent="-342900">
              <a:buFont typeface="+mj-lt"/>
              <a:buAutoNum type="arabicPeriod"/>
            </a:pPr>
            <a:r>
              <a:rPr lang="en-US" dirty="0" err="1"/>
              <a:t>Substract</a:t>
            </a:r>
            <a:r>
              <a:rPr lang="en-US" dirty="0"/>
              <a:t> B from Accumulator and increment R5</a:t>
            </a:r>
          </a:p>
          <a:p>
            <a:pPr marL="342900" indent="-342900">
              <a:buFont typeface="+mj-lt"/>
              <a:buAutoNum type="arabicPeriod"/>
            </a:pPr>
            <a:r>
              <a:rPr lang="en-US" dirty="0"/>
              <a:t>If borrow is generated </a:t>
            </a:r>
            <a:r>
              <a:rPr lang="en-US" dirty="0" err="1"/>
              <a:t>i.e</a:t>
            </a:r>
            <a:r>
              <a:rPr lang="en-US" dirty="0"/>
              <a:t> CY=1 then decrement R4 and load accumulator contents to R3.</a:t>
            </a:r>
          </a:p>
          <a:p>
            <a:pPr marL="342900" indent="-342900">
              <a:buFont typeface="+mj-lt"/>
              <a:buAutoNum type="arabicPeriod"/>
            </a:pPr>
            <a:r>
              <a:rPr lang="en-US" dirty="0"/>
              <a:t>If borrow not generated </a:t>
            </a:r>
            <a:r>
              <a:rPr lang="en-US" dirty="0" err="1"/>
              <a:t>i.e</a:t>
            </a:r>
            <a:r>
              <a:rPr lang="en-US" dirty="0"/>
              <a:t> CY=0 then don’t decrement R4 and load  accumulator contents to R3</a:t>
            </a:r>
          </a:p>
          <a:p>
            <a:pPr marL="342900" indent="-342900">
              <a:buFont typeface="+mj-lt"/>
              <a:buAutoNum type="arabicPeriod"/>
            </a:pPr>
            <a:r>
              <a:rPr lang="en-US" dirty="0"/>
              <a:t>Do the process 4,5,6,7 till R4 is zero</a:t>
            </a:r>
          </a:p>
          <a:p>
            <a:pPr marL="342900" indent="-342900">
              <a:buFont typeface="+mj-lt"/>
              <a:buAutoNum type="arabicPeriod"/>
            </a:pPr>
            <a:r>
              <a:rPr lang="en-US" dirty="0"/>
              <a:t>When R4 becomes 0 then load R3 into accumulator</a:t>
            </a:r>
          </a:p>
          <a:p>
            <a:pPr marL="342900" indent="-342900">
              <a:buFont typeface="+mj-lt"/>
              <a:buAutoNum type="arabicPeriod"/>
            </a:pPr>
            <a:r>
              <a:rPr lang="en-US" dirty="0"/>
              <a:t>Set PSW.CY = 0</a:t>
            </a:r>
          </a:p>
          <a:p>
            <a:pPr marL="342900" indent="-342900">
              <a:buFont typeface="+mj-lt"/>
              <a:buAutoNum type="arabicPeriod"/>
            </a:pPr>
            <a:r>
              <a:rPr lang="en-US" dirty="0" err="1"/>
              <a:t>Substract</a:t>
            </a:r>
            <a:r>
              <a:rPr lang="en-US" dirty="0"/>
              <a:t> B from Accumulator and increment R5 </a:t>
            </a:r>
          </a:p>
          <a:p>
            <a:pPr marL="342900" indent="-342900">
              <a:buFont typeface="+mj-lt"/>
              <a:buAutoNum type="arabicPeriod"/>
            </a:pPr>
            <a:r>
              <a:rPr lang="en-US" dirty="0"/>
              <a:t>Do process 10 till CY is generated. </a:t>
            </a:r>
            <a:endParaRPr lang="en-IN" dirty="0"/>
          </a:p>
        </p:txBody>
      </p:sp>
    </p:spTree>
    <p:extLst>
      <p:ext uri="{BB962C8B-B14F-4D97-AF65-F5344CB8AC3E}">
        <p14:creationId xmlns:p14="http://schemas.microsoft.com/office/powerpoint/2010/main" val="1579528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B3E0C3-F0CA-2EB1-9242-365B2D74BB3F}"/>
              </a:ext>
            </a:extLst>
          </p:cNvPr>
          <p:cNvSpPr txBox="1"/>
          <p:nvPr/>
        </p:nvSpPr>
        <p:spPr>
          <a:xfrm>
            <a:off x="561976" y="638175"/>
            <a:ext cx="7058024" cy="523220"/>
          </a:xfrm>
          <a:prstGeom prst="rect">
            <a:avLst/>
          </a:prstGeom>
          <a:noFill/>
        </p:spPr>
        <p:txBody>
          <a:bodyPr wrap="square" rtlCol="0">
            <a:spAutoFit/>
          </a:bodyPr>
          <a:lstStyle/>
          <a:p>
            <a:r>
              <a:rPr lang="en-US" sz="2800" dirty="0"/>
              <a:t>16 bit division by repeated </a:t>
            </a:r>
            <a:r>
              <a:rPr lang="en-US" sz="2800" dirty="0" err="1"/>
              <a:t>substraction</a:t>
            </a:r>
            <a:endParaRPr lang="en-IN" sz="2800" dirty="0"/>
          </a:p>
        </p:txBody>
      </p:sp>
      <p:pic>
        <p:nvPicPr>
          <p:cNvPr id="6" name="Picture 5">
            <a:extLst>
              <a:ext uri="{FF2B5EF4-FFF2-40B4-BE49-F238E27FC236}">
                <a16:creationId xmlns:a16="http://schemas.microsoft.com/office/drawing/2014/main" id="{B582DECE-CDAF-F284-3E8F-B2EDDEAD7689}"/>
              </a:ext>
            </a:extLst>
          </p:cNvPr>
          <p:cNvPicPr>
            <a:picLocks noChangeAspect="1"/>
          </p:cNvPicPr>
          <p:nvPr/>
        </p:nvPicPr>
        <p:blipFill>
          <a:blip r:embed="rId2"/>
          <a:stretch>
            <a:fillRect/>
          </a:stretch>
        </p:blipFill>
        <p:spPr>
          <a:xfrm>
            <a:off x="438150" y="1359982"/>
            <a:ext cx="10420789" cy="4328535"/>
          </a:xfrm>
          <a:prstGeom prst="rect">
            <a:avLst/>
          </a:prstGeom>
        </p:spPr>
      </p:pic>
    </p:spTree>
    <p:extLst>
      <p:ext uri="{BB962C8B-B14F-4D97-AF65-F5344CB8AC3E}">
        <p14:creationId xmlns:p14="http://schemas.microsoft.com/office/powerpoint/2010/main" val="1546560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 program&#10;&#10;Description automatically generated">
            <a:extLst>
              <a:ext uri="{FF2B5EF4-FFF2-40B4-BE49-F238E27FC236}">
                <a16:creationId xmlns:a16="http://schemas.microsoft.com/office/drawing/2014/main" id="{58B1B1F7-7827-F4A5-7047-3F202E4C2ABE}"/>
              </a:ext>
            </a:extLst>
          </p:cNvPr>
          <p:cNvPicPr>
            <a:picLocks noChangeAspect="1"/>
          </p:cNvPicPr>
          <p:nvPr/>
        </p:nvPicPr>
        <p:blipFill>
          <a:blip r:embed="rId2"/>
          <a:stretch>
            <a:fillRect/>
          </a:stretch>
        </p:blipFill>
        <p:spPr>
          <a:xfrm>
            <a:off x="1394681" y="643467"/>
            <a:ext cx="9402638" cy="5571065"/>
          </a:xfrm>
          <a:prstGeom prst="rect">
            <a:avLst/>
          </a:prstGeom>
          <a:ln>
            <a:noFill/>
          </a:ln>
        </p:spPr>
      </p:pic>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9039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89F72D-2F30-2895-B385-BCC3482C0A86}"/>
              </a:ext>
            </a:extLst>
          </p:cNvPr>
          <p:cNvPicPr>
            <a:picLocks noChangeAspect="1"/>
          </p:cNvPicPr>
          <p:nvPr/>
        </p:nvPicPr>
        <p:blipFill>
          <a:blip r:embed="rId2"/>
          <a:stretch>
            <a:fillRect/>
          </a:stretch>
        </p:blipFill>
        <p:spPr>
          <a:xfrm>
            <a:off x="3149017" y="729557"/>
            <a:ext cx="5433008" cy="5016419"/>
          </a:xfrm>
          <a:prstGeom prst="rect">
            <a:avLst/>
          </a:prstGeom>
        </p:spPr>
      </p:pic>
    </p:spTree>
    <p:extLst>
      <p:ext uri="{BB962C8B-B14F-4D97-AF65-F5344CB8AC3E}">
        <p14:creationId xmlns:p14="http://schemas.microsoft.com/office/powerpoint/2010/main" val="3246725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EFECFE-09C1-413C-6602-5272F4DBEBCC}"/>
              </a:ext>
            </a:extLst>
          </p:cNvPr>
          <p:cNvPicPr>
            <a:picLocks noChangeAspect="1"/>
          </p:cNvPicPr>
          <p:nvPr/>
        </p:nvPicPr>
        <p:blipFill>
          <a:blip r:embed="rId2"/>
          <a:stretch>
            <a:fillRect/>
          </a:stretch>
        </p:blipFill>
        <p:spPr>
          <a:xfrm>
            <a:off x="2053462" y="1983050"/>
            <a:ext cx="7084835" cy="3065200"/>
          </a:xfrm>
          <a:prstGeom prst="rect">
            <a:avLst/>
          </a:prstGeom>
        </p:spPr>
      </p:pic>
    </p:spTree>
    <p:extLst>
      <p:ext uri="{BB962C8B-B14F-4D97-AF65-F5344CB8AC3E}">
        <p14:creationId xmlns:p14="http://schemas.microsoft.com/office/powerpoint/2010/main" val="806587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2F070D-2D27-BCE2-BD35-B9745814694C}"/>
              </a:ext>
            </a:extLst>
          </p:cNvPr>
          <p:cNvSpPr txBox="1"/>
          <p:nvPr/>
        </p:nvSpPr>
        <p:spPr>
          <a:xfrm>
            <a:off x="1259633" y="429208"/>
            <a:ext cx="9666514" cy="1631216"/>
          </a:xfrm>
          <a:prstGeom prst="rect">
            <a:avLst/>
          </a:prstGeom>
          <a:noFill/>
        </p:spPr>
        <p:txBody>
          <a:bodyPr wrap="square" rtlCol="0">
            <a:spAutoFit/>
          </a:bodyPr>
          <a:lstStyle/>
          <a:p>
            <a:r>
              <a:rPr lang="en-US" sz="2800" b="1" dirty="0"/>
              <a:t>PROJECT 2:-</a:t>
            </a:r>
          </a:p>
          <a:p>
            <a:r>
              <a:rPr lang="en-US" dirty="0"/>
              <a:t>Toilets in public places like railway station, airport required automatic control of water resources to reduce wastage of water happens due to negligence of user.</a:t>
            </a:r>
          </a:p>
          <a:p>
            <a:r>
              <a:rPr lang="en-US" dirty="0"/>
              <a:t> Therefore, develop an embedded system to control the water supply at the tap automatically.</a:t>
            </a:r>
          </a:p>
          <a:p>
            <a:r>
              <a:rPr lang="en-US" dirty="0"/>
              <a:t> </a:t>
            </a:r>
            <a:endParaRPr lang="en-IN" dirty="0"/>
          </a:p>
        </p:txBody>
      </p:sp>
    </p:spTree>
    <p:extLst>
      <p:ext uri="{BB962C8B-B14F-4D97-AF65-F5344CB8AC3E}">
        <p14:creationId xmlns:p14="http://schemas.microsoft.com/office/powerpoint/2010/main" val="2121996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704925-742A-627D-B37D-1AD0232A486B}"/>
              </a:ext>
            </a:extLst>
          </p:cNvPr>
          <p:cNvSpPr txBox="1"/>
          <p:nvPr/>
        </p:nvSpPr>
        <p:spPr>
          <a:xfrm>
            <a:off x="970384" y="550506"/>
            <a:ext cx="10254343" cy="2123658"/>
          </a:xfrm>
          <a:prstGeom prst="rect">
            <a:avLst/>
          </a:prstGeom>
          <a:noFill/>
        </p:spPr>
        <p:txBody>
          <a:bodyPr wrap="square" rtlCol="0">
            <a:spAutoFit/>
          </a:bodyPr>
          <a:lstStyle/>
          <a:p>
            <a:r>
              <a:rPr lang="en-US" sz="3600" dirty="0"/>
              <a:t>Algorithm:</a:t>
            </a:r>
          </a:p>
          <a:p>
            <a:endParaRPr lang="en-US" sz="3600" dirty="0"/>
          </a:p>
          <a:p>
            <a:pPr marL="457200" indent="-457200">
              <a:buAutoNum type="arabicParenR"/>
            </a:pPr>
            <a:r>
              <a:rPr lang="en-US" sz="2000" dirty="0"/>
              <a:t>Measure depth of water using SRF07 (ultrasonic sensor specially meant for water sensing)</a:t>
            </a:r>
          </a:p>
          <a:p>
            <a:pPr marL="457200" indent="-457200">
              <a:buAutoNum type="arabicParenR"/>
            </a:pPr>
            <a:r>
              <a:rPr lang="en-US" sz="2000" dirty="0"/>
              <a:t>If water is more than a particular depth  turn on relay else turn off relay.</a:t>
            </a:r>
          </a:p>
          <a:p>
            <a:pPr marL="457200" indent="-457200">
              <a:buAutoNum type="arabicParenR"/>
            </a:pPr>
            <a:r>
              <a:rPr lang="en-US" sz="2000" dirty="0"/>
              <a:t>The relay is connected to water pump</a:t>
            </a:r>
          </a:p>
        </p:txBody>
      </p:sp>
      <p:pic>
        <p:nvPicPr>
          <p:cNvPr id="4" name="Picture 3">
            <a:extLst>
              <a:ext uri="{FF2B5EF4-FFF2-40B4-BE49-F238E27FC236}">
                <a16:creationId xmlns:a16="http://schemas.microsoft.com/office/drawing/2014/main" id="{0FD2D182-A671-1AE2-D9CB-15125985D73C}"/>
              </a:ext>
            </a:extLst>
          </p:cNvPr>
          <p:cNvPicPr>
            <a:picLocks noChangeAspect="1"/>
          </p:cNvPicPr>
          <p:nvPr/>
        </p:nvPicPr>
        <p:blipFill>
          <a:blip r:embed="rId2"/>
          <a:stretch>
            <a:fillRect/>
          </a:stretch>
        </p:blipFill>
        <p:spPr>
          <a:xfrm>
            <a:off x="8762999" y="3627934"/>
            <a:ext cx="3192999" cy="2239434"/>
          </a:xfrm>
          <a:prstGeom prst="rect">
            <a:avLst/>
          </a:prstGeom>
        </p:spPr>
      </p:pic>
      <p:pic>
        <p:nvPicPr>
          <p:cNvPr id="6" name="Picture 5">
            <a:extLst>
              <a:ext uri="{FF2B5EF4-FFF2-40B4-BE49-F238E27FC236}">
                <a16:creationId xmlns:a16="http://schemas.microsoft.com/office/drawing/2014/main" id="{22C33F1B-F4E2-8EC2-DC6B-BA0D5EC29255}"/>
              </a:ext>
            </a:extLst>
          </p:cNvPr>
          <p:cNvPicPr>
            <a:picLocks noChangeAspect="1"/>
          </p:cNvPicPr>
          <p:nvPr/>
        </p:nvPicPr>
        <p:blipFill>
          <a:blip r:embed="rId3"/>
          <a:stretch>
            <a:fillRect/>
          </a:stretch>
        </p:blipFill>
        <p:spPr>
          <a:xfrm>
            <a:off x="1169452" y="3429000"/>
            <a:ext cx="3438725" cy="2438368"/>
          </a:xfrm>
          <a:prstGeom prst="rect">
            <a:avLst/>
          </a:prstGeom>
        </p:spPr>
      </p:pic>
      <p:pic>
        <p:nvPicPr>
          <p:cNvPr id="8" name="Picture 7">
            <a:extLst>
              <a:ext uri="{FF2B5EF4-FFF2-40B4-BE49-F238E27FC236}">
                <a16:creationId xmlns:a16="http://schemas.microsoft.com/office/drawing/2014/main" id="{BA9E6EED-D9AF-FEA4-0EFA-E39C73787943}"/>
              </a:ext>
            </a:extLst>
          </p:cNvPr>
          <p:cNvPicPr>
            <a:picLocks noChangeAspect="1"/>
          </p:cNvPicPr>
          <p:nvPr/>
        </p:nvPicPr>
        <p:blipFill>
          <a:blip r:embed="rId4"/>
          <a:stretch>
            <a:fillRect/>
          </a:stretch>
        </p:blipFill>
        <p:spPr>
          <a:xfrm>
            <a:off x="5448148" y="3021571"/>
            <a:ext cx="3505504" cy="3452159"/>
          </a:xfrm>
          <a:prstGeom prst="rect">
            <a:avLst/>
          </a:prstGeom>
        </p:spPr>
      </p:pic>
    </p:spTree>
    <p:extLst>
      <p:ext uri="{BB962C8B-B14F-4D97-AF65-F5344CB8AC3E}">
        <p14:creationId xmlns:p14="http://schemas.microsoft.com/office/powerpoint/2010/main" val="4026230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2323CB-114A-EC7C-D18F-3B48131C0225}"/>
              </a:ext>
            </a:extLst>
          </p:cNvPr>
          <p:cNvSpPr txBox="1"/>
          <p:nvPr/>
        </p:nvSpPr>
        <p:spPr>
          <a:xfrm>
            <a:off x="1474237" y="643812"/>
            <a:ext cx="9657183" cy="3200876"/>
          </a:xfrm>
          <a:prstGeom prst="rect">
            <a:avLst/>
          </a:prstGeom>
          <a:noFill/>
        </p:spPr>
        <p:txBody>
          <a:bodyPr wrap="square" rtlCol="0">
            <a:spAutoFit/>
          </a:bodyPr>
          <a:lstStyle/>
          <a:p>
            <a:r>
              <a:rPr lang="en-US" sz="2000" b="1" dirty="0"/>
              <a:t>Project No. 7</a:t>
            </a:r>
          </a:p>
          <a:p>
            <a:r>
              <a:rPr lang="en-US" sz="2000" b="1" i="1" dirty="0"/>
              <a:t>Client’s Statement: </a:t>
            </a:r>
            <a:endParaRPr lang="en-US" b="1" i="1" dirty="0"/>
          </a:p>
          <a:p>
            <a:r>
              <a:rPr lang="en-US" dirty="0"/>
              <a:t>We are </a:t>
            </a:r>
            <a:r>
              <a:rPr lang="en-US" dirty="0" err="1"/>
              <a:t>colour</a:t>
            </a:r>
            <a:r>
              <a:rPr lang="en-US" dirty="0"/>
              <a:t> painting company. We need to measure the area of walls to be painted all the time. Measuring tape is not useful as we may not be able to reach the ceiling /rooftop etc. So, we need a distance measuring device that can measure it remotely like standing on floor only we will be able to measure the height of a room. </a:t>
            </a:r>
          </a:p>
          <a:p>
            <a:r>
              <a:rPr lang="en-US" b="1" dirty="0"/>
              <a:t>Project No. 4</a:t>
            </a:r>
          </a:p>
          <a:p>
            <a:r>
              <a:rPr lang="en-US" sz="2000" b="1" i="1" dirty="0"/>
              <a:t>Client’s Statement: </a:t>
            </a:r>
          </a:p>
          <a:p>
            <a:r>
              <a:rPr lang="en-US" dirty="0"/>
              <a:t>Toilets in public places like railway station, airport required automatic control of water resources to reduce wastage of water happens due to negligence of user.</a:t>
            </a:r>
          </a:p>
          <a:p>
            <a:r>
              <a:rPr lang="en-US" dirty="0"/>
              <a:t> Therefore, develop an embedded system to control the water supply at the tap automatically. </a:t>
            </a:r>
            <a:endParaRPr lang="en-IN" dirty="0"/>
          </a:p>
        </p:txBody>
      </p:sp>
    </p:spTree>
    <p:extLst>
      <p:ext uri="{BB962C8B-B14F-4D97-AF65-F5344CB8AC3E}">
        <p14:creationId xmlns:p14="http://schemas.microsoft.com/office/powerpoint/2010/main" val="166564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1" name="Freeform: Shape 1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sensor&#10;&#10;Description automatically generated">
            <a:extLst>
              <a:ext uri="{FF2B5EF4-FFF2-40B4-BE49-F238E27FC236}">
                <a16:creationId xmlns:a16="http://schemas.microsoft.com/office/drawing/2014/main" id="{05D3F844-86DF-2CCD-AA0C-E128FC378C2C}"/>
              </a:ext>
            </a:extLst>
          </p:cNvPr>
          <p:cNvPicPr>
            <a:picLocks noChangeAspect="1"/>
          </p:cNvPicPr>
          <p:nvPr/>
        </p:nvPicPr>
        <p:blipFill>
          <a:blip r:embed="rId2"/>
          <a:stretch>
            <a:fillRect/>
          </a:stretch>
        </p:blipFill>
        <p:spPr>
          <a:xfrm>
            <a:off x="1209102" y="643467"/>
            <a:ext cx="9773795" cy="5571065"/>
          </a:xfrm>
          <a:prstGeom prst="rect">
            <a:avLst/>
          </a:prstGeom>
          <a:ln>
            <a:noFill/>
          </a:ln>
        </p:spPr>
      </p:pic>
    </p:spTree>
    <p:extLst>
      <p:ext uri="{BB962C8B-B14F-4D97-AF65-F5344CB8AC3E}">
        <p14:creationId xmlns:p14="http://schemas.microsoft.com/office/powerpoint/2010/main" val="1759500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9AC502-7F0B-32CD-2B93-F24975FDFE4C}"/>
              </a:ext>
            </a:extLst>
          </p:cNvPr>
          <p:cNvSpPr txBox="1"/>
          <p:nvPr/>
        </p:nvSpPr>
        <p:spPr>
          <a:xfrm>
            <a:off x="1156996" y="615820"/>
            <a:ext cx="9778482" cy="3416320"/>
          </a:xfrm>
          <a:prstGeom prst="rect">
            <a:avLst/>
          </a:prstGeom>
          <a:noFill/>
        </p:spPr>
        <p:txBody>
          <a:bodyPr wrap="square" rtlCol="0">
            <a:spAutoFit/>
          </a:bodyPr>
          <a:lstStyle/>
          <a:p>
            <a:r>
              <a:rPr lang="en-US" sz="3600" dirty="0"/>
              <a:t>Thanks</a:t>
            </a:r>
          </a:p>
          <a:p>
            <a:endParaRPr lang="en-US" sz="3600" dirty="0"/>
          </a:p>
          <a:p>
            <a:endParaRPr lang="en-US" sz="3600" dirty="0"/>
          </a:p>
          <a:p>
            <a:pPr marL="742950" indent="-742950">
              <a:buAutoNum type="arabicParenR"/>
            </a:pPr>
            <a:r>
              <a:rPr lang="en-US" sz="3600" dirty="0"/>
              <a:t>Sonali Pradhan</a:t>
            </a:r>
          </a:p>
          <a:p>
            <a:pPr marL="342900" indent="-342900">
              <a:buAutoNum type="arabicParenR"/>
            </a:pPr>
            <a:r>
              <a:rPr lang="en-US" sz="3600" dirty="0"/>
              <a:t>   Amardeep </a:t>
            </a:r>
            <a:r>
              <a:rPr lang="en-US" sz="3600" dirty="0" err="1"/>
              <a:t>Kasaudhan</a:t>
            </a:r>
            <a:endParaRPr lang="en-US" sz="3600" dirty="0"/>
          </a:p>
          <a:p>
            <a:pPr marL="342900" indent="-342900">
              <a:buAutoNum type="arabicParenR"/>
            </a:pPr>
            <a:r>
              <a:rPr lang="en-US" sz="3600" dirty="0"/>
              <a:t>   Adarsh Priyaranjan </a:t>
            </a:r>
            <a:endParaRPr lang="en-IN" dirty="0"/>
          </a:p>
        </p:txBody>
      </p:sp>
    </p:spTree>
    <p:extLst>
      <p:ext uri="{BB962C8B-B14F-4D97-AF65-F5344CB8AC3E}">
        <p14:creationId xmlns:p14="http://schemas.microsoft.com/office/powerpoint/2010/main" val="2590405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ue plastic plate with wires and wires on it&#10;&#10;Description automatically generated">
            <a:extLst>
              <a:ext uri="{FF2B5EF4-FFF2-40B4-BE49-F238E27FC236}">
                <a16:creationId xmlns:a16="http://schemas.microsoft.com/office/drawing/2014/main" id="{ACB6F45C-A29F-757A-9D7C-3D0AE793C193}"/>
              </a:ext>
            </a:extLst>
          </p:cNvPr>
          <p:cNvPicPr>
            <a:picLocks noChangeAspect="1"/>
          </p:cNvPicPr>
          <p:nvPr/>
        </p:nvPicPr>
        <p:blipFill rotWithShape="1">
          <a:blip r:embed="rId2">
            <a:extLst>
              <a:ext uri="{28A0092B-C50C-407E-A947-70E740481C1C}">
                <a14:useLocalDpi xmlns:a14="http://schemas.microsoft.com/office/drawing/2010/main" val="0"/>
              </a:ext>
            </a:extLst>
          </a:blip>
          <a:srcRect l="14230" r="4287" b="5547"/>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8BA82CCE-0AEE-8794-81F9-CE4F5626A774}"/>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a:solidFill>
                  <a:schemeClr val="bg1"/>
                </a:solidFill>
                <a:latin typeface="+mj-lt"/>
                <a:ea typeface="+mj-ea"/>
                <a:cs typeface="+mj-cs"/>
              </a:rPr>
              <a:t>Project 7:</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4403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954F66B-3BF3-4495-BAEE-BEB2B018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USB">
            <a:extLst>
              <a:ext uri="{FF2B5EF4-FFF2-40B4-BE49-F238E27FC236}">
                <a16:creationId xmlns:a16="http://schemas.microsoft.com/office/drawing/2014/main" id="{AB3AC244-8B6E-1D2C-50C1-13BD7A0475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0" y="1283758"/>
            <a:ext cx="4217332" cy="4217332"/>
          </a:xfrm>
          <a:prstGeom prst="rect">
            <a:avLst/>
          </a:prstGeom>
        </p:spPr>
      </p:pic>
      <p:sp>
        <p:nvSpPr>
          <p:cNvPr id="13" name="Rectangle 12">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34618"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924"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TextBox 8">
            <a:extLst>
              <a:ext uri="{FF2B5EF4-FFF2-40B4-BE49-F238E27FC236}">
                <a16:creationId xmlns:a16="http://schemas.microsoft.com/office/drawing/2014/main" id="{7E875A06-1ADE-7F52-7496-4BA38798B7EA}"/>
              </a:ext>
            </a:extLst>
          </p:cNvPr>
          <p:cNvSpPr txBox="1"/>
          <p:nvPr/>
        </p:nvSpPr>
        <p:spPr>
          <a:xfrm>
            <a:off x="5296874" y="3351276"/>
            <a:ext cx="6272784" cy="2825686"/>
          </a:xfrm>
          <a:prstGeom prst="rect">
            <a:avLst/>
          </a:prstGeom>
        </p:spPr>
        <p:txBody>
          <a:bodyPr vert="horz" lIns="91440" tIns="45720" rIns="91440" bIns="45720" rtlCol="0">
            <a:normAutofit fontScale="92500" lnSpcReduction="10000"/>
          </a:bodyPr>
          <a:lstStyle/>
          <a:p>
            <a:pPr indent="-228600">
              <a:lnSpc>
                <a:spcPct val="90000"/>
              </a:lnSpc>
              <a:spcAft>
                <a:spcPts val="600"/>
              </a:spcAft>
              <a:buFont typeface="Arial" panose="020B0604020202020204" pitchFamily="34" charset="0"/>
              <a:buChar char="•"/>
            </a:pPr>
            <a:r>
              <a:rPr lang="en-US" dirty="0"/>
              <a:t>Components For Project 7:</a:t>
            </a:r>
          </a:p>
          <a:p>
            <a:pPr indent="-228600">
              <a:lnSpc>
                <a:spcPct val="90000"/>
              </a:lnSpc>
              <a:spcAft>
                <a:spcPts val="600"/>
              </a:spcAft>
              <a:buFont typeface="Arial" panose="020B0604020202020204" pitchFamily="34" charset="0"/>
              <a:buChar char="•"/>
            </a:pPr>
            <a:endParaRPr lang="en-US" dirty="0"/>
          </a:p>
          <a:p>
            <a:pPr marL="514350" indent="-228600">
              <a:lnSpc>
                <a:spcPct val="90000"/>
              </a:lnSpc>
              <a:spcAft>
                <a:spcPts val="600"/>
              </a:spcAft>
              <a:buFont typeface="Arial" panose="020B0604020202020204" pitchFamily="34" charset="0"/>
              <a:buChar char="•"/>
            </a:pPr>
            <a:r>
              <a:rPr lang="en-US" dirty="0"/>
              <a:t>Silicon </a:t>
            </a:r>
            <a:r>
              <a:rPr lang="en-US" dirty="0" err="1"/>
              <a:t>TechnoLabs</a:t>
            </a:r>
            <a:r>
              <a:rPr lang="en-US" dirty="0"/>
              <a:t> ATMEL 8051 Quick Starter Development Board and AVR USB ISP Programmer Kits</a:t>
            </a:r>
          </a:p>
          <a:p>
            <a:pPr marL="457200" indent="-228600">
              <a:lnSpc>
                <a:spcPct val="90000"/>
              </a:lnSpc>
              <a:spcAft>
                <a:spcPts val="600"/>
              </a:spcAft>
              <a:buFont typeface="Arial" panose="020B0604020202020204" pitchFamily="34" charset="0"/>
              <a:buChar char="•"/>
            </a:pPr>
            <a:r>
              <a:rPr lang="en-US" dirty="0"/>
              <a:t>HC – SR05</a:t>
            </a:r>
          </a:p>
          <a:p>
            <a:pPr marL="457200" indent="-228600">
              <a:lnSpc>
                <a:spcPct val="90000"/>
              </a:lnSpc>
              <a:spcAft>
                <a:spcPts val="600"/>
              </a:spcAft>
              <a:buFont typeface="Arial" panose="020B0604020202020204" pitchFamily="34" charset="0"/>
              <a:buChar char="•"/>
            </a:pPr>
            <a:r>
              <a:rPr lang="en-US" dirty="0"/>
              <a:t>12V DC Adapter</a:t>
            </a:r>
          </a:p>
          <a:p>
            <a:pPr marL="457200" indent="-228600">
              <a:lnSpc>
                <a:spcPct val="90000"/>
              </a:lnSpc>
              <a:spcAft>
                <a:spcPts val="600"/>
              </a:spcAft>
              <a:buFont typeface="Arial" panose="020B0604020202020204" pitchFamily="34" charset="0"/>
              <a:buChar char="•"/>
            </a:pPr>
            <a:r>
              <a:rPr lang="en-US" dirty="0"/>
              <a:t>16x2 LCD Display</a:t>
            </a:r>
          </a:p>
          <a:p>
            <a:pPr marL="457200" indent="-228600">
              <a:lnSpc>
                <a:spcPct val="90000"/>
              </a:lnSpc>
              <a:spcAft>
                <a:spcPts val="600"/>
              </a:spcAft>
              <a:buFont typeface="Arial" panose="020B0604020202020204" pitchFamily="34" charset="0"/>
              <a:buChar char="•"/>
            </a:pPr>
            <a:r>
              <a:rPr lang="en-US" dirty="0"/>
              <a:t>AT89S52 microcontroller(8051  inbuilt in the dev board)</a:t>
            </a:r>
          </a:p>
          <a:p>
            <a:pPr marL="457200" indent="-228600">
              <a:lnSpc>
                <a:spcPct val="90000"/>
              </a:lnSpc>
              <a:spcAft>
                <a:spcPts val="600"/>
              </a:spcAft>
              <a:buFont typeface="Arial" panose="020B0604020202020204" pitchFamily="34" charset="0"/>
              <a:buChar char="•"/>
            </a:pPr>
            <a:r>
              <a:rPr lang="en-US" dirty="0"/>
              <a:t>11.0592 MHz crystal Oscillator(inbuilt in dev board)</a:t>
            </a:r>
          </a:p>
          <a:p>
            <a:pPr marL="457200" indent="-228600">
              <a:lnSpc>
                <a:spcPct val="90000"/>
              </a:lnSpc>
              <a:spcAft>
                <a:spcPts val="600"/>
              </a:spcAft>
              <a:buFont typeface="Arial" panose="020B0604020202020204" pitchFamily="34" charset="0"/>
              <a:buChar char="•"/>
            </a:pPr>
            <a:r>
              <a:rPr lang="en-US" dirty="0"/>
              <a:t>2x33pF Capacitor(inbuilt in dev board)</a:t>
            </a:r>
          </a:p>
        </p:txBody>
      </p:sp>
    </p:spTree>
    <p:extLst>
      <p:ext uri="{BB962C8B-B14F-4D97-AF65-F5344CB8AC3E}">
        <p14:creationId xmlns:p14="http://schemas.microsoft.com/office/powerpoint/2010/main" val="1754705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descr="Close up of ruler">
            <a:extLst>
              <a:ext uri="{FF2B5EF4-FFF2-40B4-BE49-F238E27FC236}">
                <a16:creationId xmlns:a16="http://schemas.microsoft.com/office/drawing/2014/main" id="{605AA26E-2594-BEAD-9809-49A40CE91753}"/>
              </a:ext>
            </a:extLst>
          </p:cNvPr>
          <p:cNvPicPr>
            <a:picLocks noChangeAspect="1"/>
          </p:cNvPicPr>
          <p:nvPr/>
        </p:nvPicPr>
        <p:blipFill rotWithShape="1">
          <a:blip r:embed="rId2"/>
          <a:srcRect l="3767" r="9155" b="-2"/>
          <a:stretch/>
        </p:blipFill>
        <p:spPr>
          <a:xfrm>
            <a:off x="3245637" y="-1"/>
            <a:ext cx="8946363" cy="6858000"/>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useBgFill="1">
        <p:nvSpPr>
          <p:cNvPr id="28" name="Freeform: Shape 27">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TextBox 5">
            <a:extLst>
              <a:ext uri="{FF2B5EF4-FFF2-40B4-BE49-F238E27FC236}">
                <a16:creationId xmlns:a16="http://schemas.microsoft.com/office/drawing/2014/main" id="{BC1CC05E-677F-C425-1675-48DE6119294B}"/>
              </a:ext>
            </a:extLst>
          </p:cNvPr>
          <p:cNvSpPr txBox="1"/>
          <p:nvPr/>
        </p:nvSpPr>
        <p:spPr>
          <a:xfrm>
            <a:off x="371094" y="2718054"/>
            <a:ext cx="3438906" cy="320725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700"/>
              <a:t>Ultrasonic sensors overcome many of the weaknesses of IR sensors - they provide distance measurement regardless of color and lighting of obstacles. They also provide lower minimum distances and wider angles of detection to gaurantee that obstacles are not missed by a narrow sensor beam.</a:t>
            </a:r>
          </a:p>
          <a:p>
            <a:pPr indent="-228600">
              <a:lnSpc>
                <a:spcPct val="90000"/>
              </a:lnSpc>
              <a:spcAft>
                <a:spcPts val="600"/>
              </a:spcAft>
              <a:buFont typeface="Arial" panose="020B0604020202020204" pitchFamily="34" charset="0"/>
              <a:buChar char="•"/>
            </a:pPr>
            <a:endParaRPr lang="en-US" sz="1700"/>
          </a:p>
        </p:txBody>
      </p:sp>
    </p:spTree>
    <p:extLst>
      <p:ext uri="{BB962C8B-B14F-4D97-AF65-F5344CB8AC3E}">
        <p14:creationId xmlns:p14="http://schemas.microsoft.com/office/powerpoint/2010/main" val="4244528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34D2624-C5E9-A946-9FF6-F131D34E1A5F}"/>
              </a:ext>
            </a:extLst>
          </p:cNvPr>
          <p:cNvSpPr txBox="1"/>
          <p:nvPr/>
        </p:nvSpPr>
        <p:spPr>
          <a:xfrm>
            <a:off x="572493" y="2071316"/>
            <a:ext cx="6713552" cy="41191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The SRF05 is an evolutionary step from the SRF04, and has been designed to increase flexibility, increase range, and to reduce costs still further. As such, the SRF05 is fully compatible with the SRF04. Range is increased from 3 meters to 4 meters. A new operating mode (tying the mode pin to ground) allows the SRF05 to use a single pin for both trigger and echo, thereby saving valuable pins on your controller. When the mode pin is left unconnected, the SRF05 operates with separate trigger and echo pins, like the SRF04. The SRF05 includes a small delay before the echo pulse to give slower controllers such as the Basic Stamp and Picaxe time to execute their pulse in commands</a:t>
            </a:r>
          </a:p>
        </p:txBody>
      </p:sp>
      <p:pic>
        <p:nvPicPr>
          <p:cNvPr id="6" name="Picture 5" descr="A close-up of a circuit board&#10;&#10;Description automatically generated">
            <a:extLst>
              <a:ext uri="{FF2B5EF4-FFF2-40B4-BE49-F238E27FC236}">
                <a16:creationId xmlns:a16="http://schemas.microsoft.com/office/drawing/2014/main" id="{40B5D3E9-FBEA-7F56-B31B-66DC21A943A4}"/>
              </a:ext>
            </a:extLst>
          </p:cNvPr>
          <p:cNvPicPr>
            <a:picLocks noChangeAspect="1"/>
          </p:cNvPicPr>
          <p:nvPr/>
        </p:nvPicPr>
        <p:blipFill rotWithShape="1">
          <a:blip r:embed="rId2"/>
          <a:srcRect l="17436" r="17633" b="2"/>
          <a:stretch/>
        </p:blipFill>
        <p:spPr>
          <a:xfrm>
            <a:off x="7675658" y="2093976"/>
            <a:ext cx="3941064" cy="4096512"/>
          </a:xfrm>
          <a:prstGeom prst="rect">
            <a:avLst/>
          </a:prstGeom>
        </p:spPr>
      </p:pic>
      <p:sp>
        <p:nvSpPr>
          <p:cNvPr id="7" name="TextBox 6">
            <a:extLst>
              <a:ext uri="{FF2B5EF4-FFF2-40B4-BE49-F238E27FC236}">
                <a16:creationId xmlns:a16="http://schemas.microsoft.com/office/drawing/2014/main" id="{F1EAAF30-A880-054C-F6AD-1FFC7A3D9101}"/>
              </a:ext>
            </a:extLst>
          </p:cNvPr>
          <p:cNvSpPr txBox="1"/>
          <p:nvPr/>
        </p:nvSpPr>
        <p:spPr>
          <a:xfrm>
            <a:off x="723900" y="476250"/>
            <a:ext cx="7362825" cy="646331"/>
          </a:xfrm>
          <a:prstGeom prst="rect">
            <a:avLst/>
          </a:prstGeom>
          <a:noFill/>
        </p:spPr>
        <p:txBody>
          <a:bodyPr wrap="square" rtlCol="0">
            <a:spAutoFit/>
          </a:bodyPr>
          <a:lstStyle/>
          <a:p>
            <a:r>
              <a:rPr lang="en-US" sz="3600" dirty="0"/>
              <a:t>SR05</a:t>
            </a:r>
            <a:endParaRPr lang="en-IN" sz="3600" dirty="0"/>
          </a:p>
        </p:txBody>
      </p:sp>
    </p:spTree>
    <p:extLst>
      <p:ext uri="{BB962C8B-B14F-4D97-AF65-F5344CB8AC3E}">
        <p14:creationId xmlns:p14="http://schemas.microsoft.com/office/powerpoint/2010/main" val="3360975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4964F5A1-36FD-625B-9B78-88E80932D534}"/>
              </a:ext>
            </a:extLst>
          </p:cNvPr>
          <p:cNvSpPr txBox="1"/>
          <p:nvPr/>
        </p:nvSpPr>
        <p:spPr>
          <a:xfrm>
            <a:off x="4447308" y="591344"/>
            <a:ext cx="6906491" cy="5585619"/>
          </a:xfrm>
          <a:prstGeom prst="rect">
            <a:avLst/>
          </a:prstGeom>
        </p:spPr>
        <p:txBody>
          <a:bodyPr vert="horz" lIns="91440" tIns="45720" rIns="91440" bIns="45720" rtlCol="0" anchor="ctr">
            <a:normAutofit lnSpcReduction="10000"/>
          </a:bodyPr>
          <a:lstStyle/>
          <a:p>
            <a:pPr indent="-228600">
              <a:lnSpc>
                <a:spcPct val="90000"/>
              </a:lnSpc>
              <a:spcAft>
                <a:spcPts val="600"/>
              </a:spcAft>
              <a:buFont typeface="Arial" panose="020B0604020202020204" pitchFamily="34" charset="0"/>
              <a:buChar char="•"/>
            </a:pPr>
            <a:r>
              <a:rPr lang="en-US" sz="3200" dirty="0"/>
              <a:t>Pin</a:t>
            </a:r>
          </a:p>
          <a:p>
            <a:pPr indent="-228600">
              <a:lnSpc>
                <a:spcPct val="90000"/>
              </a:lnSpc>
              <a:spcAft>
                <a:spcPts val="600"/>
              </a:spcAft>
              <a:buFont typeface="Arial" panose="020B0604020202020204" pitchFamily="34" charset="0"/>
              <a:buChar char="•"/>
            </a:pPr>
            <a:r>
              <a:rPr lang="en-US" sz="1400" dirty="0"/>
              <a:t>5-Pin, One each for VCC, Trigger, Echo, Out and Ground. </a:t>
            </a:r>
          </a:p>
          <a:p>
            <a:pPr indent="-228600">
              <a:lnSpc>
                <a:spcPct val="90000"/>
              </a:lnSpc>
              <a:spcAft>
                <a:spcPts val="600"/>
              </a:spcAft>
              <a:buFont typeface="Arial" panose="020B0604020202020204" pitchFamily="34" charset="0"/>
              <a:buChar char="•"/>
            </a:pPr>
            <a:r>
              <a:rPr lang="en-US" sz="1400" b="1" dirty="0"/>
              <a:t>Trig : </a:t>
            </a:r>
            <a:r>
              <a:rPr lang="en-US" sz="1400" dirty="0"/>
              <a:t>Pulsing a HIGH on this pin will send a Pulse </a:t>
            </a:r>
          </a:p>
          <a:p>
            <a:pPr indent="-228600">
              <a:lnSpc>
                <a:spcPct val="90000"/>
              </a:lnSpc>
              <a:spcAft>
                <a:spcPts val="600"/>
              </a:spcAft>
              <a:buFont typeface="Arial" panose="020B0604020202020204" pitchFamily="34" charset="0"/>
              <a:buChar char="•"/>
            </a:pPr>
            <a:r>
              <a:rPr lang="en-US" sz="1400" b="1" dirty="0"/>
              <a:t>Echo : </a:t>
            </a:r>
            <a:r>
              <a:rPr lang="en-US" sz="1400" dirty="0"/>
              <a:t>The pulse length is proportional to the distance from the obstacle ( 100usec to 25ms, times out if 30ms)</a:t>
            </a:r>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r>
              <a:rPr lang="en-US" sz="2800" dirty="0"/>
              <a:t>Highlights</a:t>
            </a:r>
          </a:p>
          <a:p>
            <a:pPr indent="-228600">
              <a:lnSpc>
                <a:spcPct val="90000"/>
              </a:lnSpc>
              <a:spcAft>
                <a:spcPts val="600"/>
              </a:spcAft>
              <a:buFont typeface="Arial" panose="020B0604020202020204" pitchFamily="34" charset="0"/>
              <a:buChar char="•"/>
            </a:pPr>
            <a:r>
              <a:rPr lang="en-US" sz="1400" dirty="0"/>
              <a:t>Trigger Pin Format: 10 </a:t>
            </a:r>
            <a:r>
              <a:rPr lang="en-US" sz="1400" dirty="0" err="1"/>
              <a:t>uS</a:t>
            </a:r>
            <a:r>
              <a:rPr lang="en-US" sz="1400" dirty="0"/>
              <a:t> digital pulse </a:t>
            </a:r>
          </a:p>
          <a:p>
            <a:pPr indent="-228600">
              <a:lnSpc>
                <a:spcPct val="90000"/>
              </a:lnSpc>
              <a:spcAft>
                <a:spcPts val="600"/>
              </a:spcAft>
              <a:buFont typeface="Arial" panose="020B0604020202020204" pitchFamily="34" charset="0"/>
              <a:buChar char="•"/>
            </a:pPr>
            <a:r>
              <a:rPr lang="en-US" sz="1400" dirty="0"/>
              <a:t> Sound Frequency: 40 kHz </a:t>
            </a:r>
          </a:p>
          <a:p>
            <a:pPr indent="-228600">
              <a:lnSpc>
                <a:spcPct val="90000"/>
              </a:lnSpc>
              <a:spcAft>
                <a:spcPts val="600"/>
              </a:spcAft>
              <a:buFont typeface="Arial" panose="020B0604020202020204" pitchFamily="34" charset="0"/>
              <a:buChar char="•"/>
            </a:pPr>
            <a:r>
              <a:rPr lang="en-US" sz="1400" dirty="0"/>
              <a:t>Echo Pin Output: 0-Vcc </a:t>
            </a:r>
          </a:p>
          <a:p>
            <a:pPr indent="-228600">
              <a:lnSpc>
                <a:spcPct val="90000"/>
              </a:lnSpc>
              <a:spcAft>
                <a:spcPts val="600"/>
              </a:spcAft>
              <a:buFont typeface="Arial" panose="020B0604020202020204" pitchFamily="34" charset="0"/>
              <a:buChar char="•"/>
            </a:pPr>
            <a:r>
              <a:rPr lang="en-US" sz="1400" dirty="0"/>
              <a:t>Echo Pin Format: output is DIGITAL and directly proportional with range. See our conversion formula above. </a:t>
            </a:r>
          </a:p>
          <a:p>
            <a:pPr indent="-228600">
              <a:lnSpc>
                <a:spcPct val="90000"/>
              </a:lnSpc>
              <a:spcAft>
                <a:spcPts val="600"/>
              </a:spcAft>
              <a:buFont typeface="Arial" panose="020B0604020202020204" pitchFamily="34" charset="0"/>
              <a:buChar char="•"/>
            </a:pPr>
            <a:r>
              <a:rPr lang="en-US" sz="1400" dirty="0"/>
              <a:t>Measurement Range: 2cm to ~4.5m </a:t>
            </a:r>
          </a:p>
          <a:p>
            <a:pPr indent="-228600">
              <a:lnSpc>
                <a:spcPct val="90000"/>
              </a:lnSpc>
              <a:spcAft>
                <a:spcPts val="600"/>
              </a:spcAft>
              <a:buFont typeface="Arial" panose="020B0604020202020204" pitchFamily="34" charset="0"/>
              <a:buChar char="•"/>
            </a:pPr>
            <a:r>
              <a:rPr lang="en-US" sz="1400" dirty="0"/>
              <a:t>Measurement Resolution: 0.3cm </a:t>
            </a:r>
          </a:p>
          <a:p>
            <a:pPr indent="-228600">
              <a:lnSpc>
                <a:spcPct val="90000"/>
              </a:lnSpc>
              <a:spcAft>
                <a:spcPts val="600"/>
              </a:spcAft>
              <a:buFont typeface="Arial" panose="020B0604020202020204" pitchFamily="34" charset="0"/>
              <a:buChar char="•"/>
            </a:pPr>
            <a:r>
              <a:rPr lang="en-US" sz="1400" dirty="0"/>
              <a:t>Measurement Angle: up to 15 deg </a:t>
            </a:r>
          </a:p>
          <a:p>
            <a:pPr indent="-228600">
              <a:lnSpc>
                <a:spcPct val="90000"/>
              </a:lnSpc>
              <a:spcAft>
                <a:spcPts val="600"/>
              </a:spcAft>
              <a:buFont typeface="Arial" panose="020B0604020202020204" pitchFamily="34" charset="0"/>
              <a:buChar char="•"/>
            </a:pPr>
            <a:r>
              <a:rPr lang="en-US" sz="1400" dirty="0"/>
              <a:t>Measurement Rate: 40 Hz </a:t>
            </a:r>
          </a:p>
          <a:p>
            <a:pPr indent="-228600">
              <a:lnSpc>
                <a:spcPct val="90000"/>
              </a:lnSpc>
              <a:spcAft>
                <a:spcPts val="600"/>
              </a:spcAft>
              <a:buFont typeface="Arial" panose="020B0604020202020204" pitchFamily="34" charset="0"/>
              <a:buChar char="•"/>
            </a:pPr>
            <a:r>
              <a:rPr lang="en-US" sz="1400" dirty="0"/>
              <a:t>Supply Voltage: 4.5V to 5.5V </a:t>
            </a:r>
          </a:p>
          <a:p>
            <a:pPr indent="-228600">
              <a:lnSpc>
                <a:spcPct val="90000"/>
              </a:lnSpc>
              <a:spcAft>
                <a:spcPts val="600"/>
              </a:spcAft>
              <a:buFont typeface="Arial" panose="020B0604020202020204" pitchFamily="34" charset="0"/>
              <a:buChar char="•"/>
            </a:pPr>
            <a:r>
              <a:rPr lang="en-US" sz="1400" dirty="0"/>
              <a:t>Supply Current: 10 to 40mA </a:t>
            </a:r>
          </a:p>
          <a:p>
            <a:pPr indent="-228600">
              <a:lnSpc>
                <a:spcPct val="90000"/>
              </a:lnSpc>
              <a:spcAft>
                <a:spcPts val="600"/>
              </a:spcAft>
              <a:buFont typeface="Arial" panose="020B0604020202020204" pitchFamily="34" charset="0"/>
              <a:buChar char="•"/>
            </a:pPr>
            <a:r>
              <a:rPr lang="en-US" sz="1400" dirty="0"/>
              <a:t>Connector: standard 5-pin male connector which can plug directly into breadboards.  Static current : less than 2mA </a:t>
            </a:r>
          </a:p>
          <a:p>
            <a:pPr indent="-228600">
              <a:lnSpc>
                <a:spcPct val="90000"/>
              </a:lnSpc>
              <a:spcAft>
                <a:spcPts val="600"/>
              </a:spcAft>
              <a:buFont typeface="Arial" panose="020B0604020202020204" pitchFamily="34" charset="0"/>
              <a:buChar char="•"/>
            </a:pPr>
            <a:r>
              <a:rPr lang="en-US" sz="1400" dirty="0"/>
              <a:t>Detection distance: 2cm-450cm</a:t>
            </a:r>
          </a:p>
        </p:txBody>
      </p:sp>
    </p:spTree>
    <p:extLst>
      <p:ext uri="{BB962C8B-B14F-4D97-AF65-F5344CB8AC3E}">
        <p14:creationId xmlns:p14="http://schemas.microsoft.com/office/powerpoint/2010/main" val="3997933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4B73BF-C779-48E7-87EE-E4995DAB4275}"/>
              </a:ext>
            </a:extLst>
          </p:cNvPr>
          <p:cNvSpPr txBox="1"/>
          <p:nvPr/>
        </p:nvSpPr>
        <p:spPr>
          <a:xfrm>
            <a:off x="1250302" y="839755"/>
            <a:ext cx="9283959" cy="1754326"/>
          </a:xfrm>
          <a:prstGeom prst="rect">
            <a:avLst/>
          </a:prstGeom>
          <a:noFill/>
        </p:spPr>
        <p:txBody>
          <a:bodyPr wrap="square" rtlCol="0">
            <a:spAutoFit/>
          </a:bodyPr>
          <a:lstStyle/>
          <a:p>
            <a:r>
              <a:rPr lang="en-US" dirty="0"/>
              <a:t>Using I/O trigger for at least 10us high level signal </a:t>
            </a:r>
          </a:p>
          <a:p>
            <a:r>
              <a:rPr lang="en-US" dirty="0"/>
              <a:t>The module automatically sends eight 40KHz and detect whether there is a pulse signal back </a:t>
            </a:r>
          </a:p>
          <a:p>
            <a:r>
              <a:rPr lang="en-US" dirty="0"/>
              <a:t>If the signal back, through high level, time of high output IO duration is the time from sending ultrasonic to returning </a:t>
            </a:r>
          </a:p>
          <a:p>
            <a:r>
              <a:rPr lang="en-US" dirty="0"/>
              <a:t>Test distance = high level time x velocity of sound (340m/s) / 2 </a:t>
            </a:r>
          </a:p>
          <a:p>
            <a:r>
              <a:rPr lang="en-US" dirty="0"/>
              <a:t>Display Format: 16 Characters x 2 lines </a:t>
            </a:r>
            <a:endParaRPr lang="en-IN" dirty="0"/>
          </a:p>
        </p:txBody>
      </p:sp>
      <p:pic>
        <p:nvPicPr>
          <p:cNvPr id="3" name="Picture 2" descr="A blue and silver electronic device&#10;&#10;Description automatically generated">
            <a:extLst>
              <a:ext uri="{FF2B5EF4-FFF2-40B4-BE49-F238E27FC236}">
                <a16:creationId xmlns:a16="http://schemas.microsoft.com/office/drawing/2014/main" id="{D7B082BF-5151-A350-D049-DD8DDB6EDE5E}"/>
              </a:ext>
            </a:extLst>
          </p:cNvPr>
          <p:cNvPicPr>
            <a:picLocks noChangeAspect="1"/>
          </p:cNvPicPr>
          <p:nvPr/>
        </p:nvPicPr>
        <p:blipFill rotWithShape="1">
          <a:blip r:embed="rId2">
            <a:extLst>
              <a:ext uri="{28A0092B-C50C-407E-A947-70E740481C1C}">
                <a14:useLocalDpi xmlns:a14="http://schemas.microsoft.com/office/drawing/2010/main" val="0"/>
              </a:ext>
            </a:extLst>
          </a:blip>
          <a:srcRect l="14370" r="13569"/>
          <a:stretch/>
        </p:blipFill>
        <p:spPr>
          <a:xfrm>
            <a:off x="7647861" y="2215664"/>
            <a:ext cx="3941064" cy="4096512"/>
          </a:xfrm>
          <a:prstGeom prst="rect">
            <a:avLst/>
          </a:prstGeom>
        </p:spPr>
      </p:pic>
    </p:spTree>
    <p:extLst>
      <p:ext uri="{BB962C8B-B14F-4D97-AF65-F5344CB8AC3E}">
        <p14:creationId xmlns:p14="http://schemas.microsoft.com/office/powerpoint/2010/main" val="2290872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device&#10;&#10;Description automatically generated">
            <a:extLst>
              <a:ext uri="{FF2B5EF4-FFF2-40B4-BE49-F238E27FC236}">
                <a16:creationId xmlns:a16="http://schemas.microsoft.com/office/drawing/2014/main" id="{86456AEE-24DD-FB86-DCF9-3E1C98A7E311}"/>
              </a:ext>
            </a:extLst>
          </p:cNvPr>
          <p:cNvPicPr>
            <a:picLocks noChangeAspect="1"/>
          </p:cNvPicPr>
          <p:nvPr/>
        </p:nvPicPr>
        <p:blipFill>
          <a:blip r:embed="rId2"/>
          <a:stretch>
            <a:fillRect/>
          </a:stretch>
        </p:blipFill>
        <p:spPr>
          <a:xfrm>
            <a:off x="2306160" y="643467"/>
            <a:ext cx="7579680"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5948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1052</Words>
  <Application>Microsoft Office PowerPoint</Application>
  <PresentationFormat>Widescreen</PresentationFormat>
  <Paragraphs>101</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Adarsh Priyaranjan</dc:creator>
  <cp:lastModifiedBy>Adarsh Priyaranjan</cp:lastModifiedBy>
  <cp:revision>1</cp:revision>
  <dcterms:created xsi:type="dcterms:W3CDTF">2023-12-04T05:31:38Z</dcterms:created>
  <dcterms:modified xsi:type="dcterms:W3CDTF">2023-12-04T07:23:55Z</dcterms:modified>
</cp:coreProperties>
</file>