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9" name="Google Shape;499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00" name="Google Shape;50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State concept of  this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State concept of scope resolution operator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61" name="Google Shape;56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Create constant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const Complex C1(2,3); // statement in main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Identify need of const functions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Show declaration of const functions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 objects invoke const member function only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Explain can non const objects access const member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FFFF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B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8" name="Google Shape;568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69" name="Google Shape;56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8" name="Google Shape;578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79" name="Google Shape;579;p59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.h files are never separately compiled.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include is an instruction to preprocessor. Preprocessor physically includes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‘the’ file in .cpp. Compiler compiles this file to create .obj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These separately compiled files are then linked by a linker. Linker resolves various function calls. Advantage of writing a code in these separate files is modular approach. The only file in which changes are made can be compiled independently.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Explain how conditional macros get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Conditional macros are essential to avoid redefinition errors at compile time.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0" name="Google Shape;60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01" name="Google Shape;601;p60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Google Shape;60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4" name="Google Shape;614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15" name="Google Shape;615;p61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6" name="Google Shape;626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27" name="Google Shape;627;p62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6" name="Google Shape;636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37" name="Google Shape;637;p63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6" name="Google Shape;646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47" name="Google Shape;647;p64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8" name="Google Shape;64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4" name="Google Shape;654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55" name="Google Shape;655;p65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2" name="Google Shape;662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63" name="Google Shape;663;p66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0" name="Google Shape;670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71" name="Google Shape;671;p67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8" name="Google Shape;678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79" name="Google Shape;679;p68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7" name="Google Shape;687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88" name="Google Shape;688;p69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 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Constructor is  invoked.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main begins.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Constructor is invoked.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Block begins.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Constructor is invoked.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Block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Destructor is invoked.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main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Destructor is invoked.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Destructor is invoked.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6" name="Google Shape;696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97" name="Google Shape;697;p70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Google Shape;6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7" name="Google Shape;727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28" name="Google Shape;728;p71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3" name="Google Shape;763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64" name="Google Shape;764;p72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Google Shape;76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3" name="Google Shape;773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74" name="Google Shape;774;p73:notes"/>
          <p:cNvSpPr/>
          <p:nvPr>
            <p:ph idx="2" type="sldImg"/>
          </p:nvPr>
        </p:nvSpPr>
        <p:spPr>
          <a:xfrm>
            <a:off x="114617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1" name="Google Shape;781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82" name="Google Shape;782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Google Shape;78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9" name="Google Shape;789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90" name="Google Shape;79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Google Shape;79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7" name="Google Shape;797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98" name="Google Shape;798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9" name="Google Shape;79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5" name="Google Shape;81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2" name="Google Shape;822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0" name="Google Shape;83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6" name="Google Shape;83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2" name="Google Shape;842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3" name="Google Shape;843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9" name="Google Shape;84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7" name="Google Shape;85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Google Shape;858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4" name="Google Shape;864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5" name="Google Shape;865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1" name="Google Shape;871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8" name="Google Shape;878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9" name="Google Shape;879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5" name="Google Shape;885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Google Shape;886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2" name="Google Shape;892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9" name="Google Shape;899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7" name="Google Shape;907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5" name="Google Shape;915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4" name="Google Shape;924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5" name="Google Shape;925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1" name="Google Shape;931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2" name="Google Shape;932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8" name="Google Shape;938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9" name="Google Shape;939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6" name="Google Shape;946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7" name="Google Shape;947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A5E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 (OOP)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Object?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tangible (Ali, Car)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that can be apprehended intellectually (Time, Date)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What is an Object?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has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(attributes)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Well-defined behaviour (operations)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identity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Ali is a Tangible Object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(attributes)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 (operations)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 name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Car is a Tangible Object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(attributes)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Model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 (operations)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Accelerate		- Start Car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Change Gear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Its registration number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behaviour are tightly coupled inside an object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information structure and implementation details of its operations are hidden from the outer world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Encapsulation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 stores his personal information and knows how to translate it to the desired language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know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data is stored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Ali translates this information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Encapsulation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Phone stores phone numbers in digital format and knows how to convert it into human-readable characters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know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data is stored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is converted to human-readable characters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 – Advantages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Simplicity and clarity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complexity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understanding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has an Interface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encapsulates data and behaviour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how objects interact with each other?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object provides an interface (operations)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objects communicate through this interface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Interface of a Car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 Wheels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Gear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Brakes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Lights On/Off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and 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Design Patterns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Interface of a Phone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Number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Disconnect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number to address book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number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number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is a way to cope with complexity.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of abstraction: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“Capture only those details about an object that are relevant to current perspective”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685800" y="3159125"/>
            <a:ext cx="77724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Name					- Employee 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Student Roll No			- Designation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Year of Study			- Salary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CGPA					- 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533400" y="1524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 is a PhD student and teaches BS students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533400" y="1524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 is a PhD student and teaches BS students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685800" y="3159125"/>
            <a:ext cx="77724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Study				- DevelopExam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GiveExam			- TakeExam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PlaySports			- Eat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DeliverLecture		- Walk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685800" y="3159125"/>
            <a:ext cx="77724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Name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- Employee 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Student Roll No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Designation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Year of Study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Salary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CGPA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- 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533400" y="1524000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Student’s Perspective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533400" y="1524000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Student’s Perspective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685800" y="3159125"/>
            <a:ext cx="77724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- DevelopExam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GiveExam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TakeExam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PlaySports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Eat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DeliverLecture		- Walk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685800" y="3159125"/>
            <a:ext cx="77724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Name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Employee 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Student Roll No			</a:t>
            </a: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Designation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Year of Study			</a:t>
            </a: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Salary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CGPA					- 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533400" y="1524000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Teacher’s Perspective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533400" y="1524000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Teacher’s Perspective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685800" y="3159125"/>
            <a:ext cx="77724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Study				</a:t>
            </a: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DevelopExam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GiveExam			</a:t>
            </a: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TakeExam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PlaySports			- Eat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DeliverLecture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Walk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-76200" y="3048000"/>
            <a:ext cx="46482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Ordinary Perspective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pet animal with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Legs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Tail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Ears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Teeth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4572000" y="3048000"/>
            <a:ext cx="464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Surgeon’s Perspective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being with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Skeleton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Kidney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Stomach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533400" y="1524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cat can be viewed with different perspectives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Abstraction</a:t>
            </a:r>
            <a:endParaRPr/>
          </a:p>
        </p:txBody>
      </p:sp>
      <p:pic>
        <p:nvPicPr>
          <p:cNvPr descr="car" id="332" name="Google Shape;3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33525"/>
            <a:ext cx="41148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eleton_car_gif" id="333" name="Google Shape;33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886200"/>
            <a:ext cx="4114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/>
          <p:nvPr/>
        </p:nvSpPr>
        <p:spPr>
          <a:xfrm>
            <a:off x="457200" y="42672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Driver’s View</a:t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6096000" y="3276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Engineer’s 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Object-Orientation (OO)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– Advantages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the model by hiding irrelevant details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provides the freedom to defer implementation decisions by avoiding commitment to details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and defines the attributes and behavior of objects.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the objects are modeled after real-world entities.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different approach than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function-based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programming (like C).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Object Types</a:t>
            </a:r>
            <a:endParaRPr/>
          </a:p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C++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object type. 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create the definition of a class you are defining the attributes and behavior of a new type.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are data members.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is defined by methods.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object</a:t>
            </a:r>
            <a:endParaRPr/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class does not result in creation of an object.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a variable of a class type creates an object. You can have many variables of the same type (class).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Instantiation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class is the list of public data members and methods.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interface defines the behavior of the class to the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outside world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(to other classes and functions that may access variables of your class type).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implementation of your class doesn't matter outside the class – only the interface.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 (cont.)</a:t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change the implementation and nobody cares! (as long as the interface is the same).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other peoples classes without fear!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Wars will end, poverty and illness will be vanquished from earth!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OO model, some of the objects exhibit identical characteristics (information structure and behaviour)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say that they belong to the same class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Classes</a:t>
            </a:r>
            <a:endParaRPr/>
          </a:p>
        </p:txBody>
      </p:sp>
      <p:sp>
        <p:nvSpPr>
          <p:cNvPr id="383" name="Google Shape;383;p49"/>
          <p:cNvSpPr txBox="1"/>
          <p:nvPr/>
        </p:nvSpPr>
        <p:spPr>
          <a:xfrm>
            <a:off x="1143000" y="2057400"/>
            <a:ext cx="2514600" cy="9144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(Class Name)</a:t>
            </a:r>
            <a:endParaRPr/>
          </a:p>
        </p:txBody>
      </p:sp>
      <p:sp>
        <p:nvSpPr>
          <p:cNvPr id="384" name="Google Shape;384;p49"/>
          <p:cNvSpPr txBox="1"/>
          <p:nvPr/>
        </p:nvSpPr>
        <p:spPr>
          <a:xfrm>
            <a:off x="1143000" y="2971800"/>
            <a:ext cx="2514600" cy="9906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(attributes)</a:t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>
            <a:off x="1143000" y="3962400"/>
            <a:ext cx="2514600" cy="10668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(operations)</a:t>
            </a:r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5562600" y="2590800"/>
            <a:ext cx="2514600" cy="9144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(Class Name)</a:t>
            </a:r>
            <a:endParaRPr/>
          </a:p>
        </p:txBody>
      </p:sp>
      <p:sp>
        <p:nvSpPr>
          <p:cNvPr id="387" name="Google Shape;387;p49"/>
          <p:cNvSpPr txBox="1"/>
          <p:nvPr/>
        </p:nvSpPr>
        <p:spPr>
          <a:xfrm>
            <a:off x="1066800" y="5410200"/>
            <a:ext cx="2743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Form</a:t>
            </a:r>
            <a:endParaRPr/>
          </a:p>
        </p:txBody>
      </p:sp>
      <p:sp>
        <p:nvSpPr>
          <p:cNvPr id="388" name="Google Shape;388;p49"/>
          <p:cNvSpPr txBox="1"/>
          <p:nvPr/>
        </p:nvSpPr>
        <p:spPr>
          <a:xfrm>
            <a:off x="5486400" y="3886200"/>
            <a:ext cx="274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Suppressed Form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Graphical Representation of Classes</a:t>
            </a:r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1219200" y="2362200"/>
            <a:ext cx="2286000" cy="5334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1219200" y="2895600"/>
            <a:ext cx="2286000" cy="960437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endParaRPr/>
          </a:p>
        </p:txBody>
      </p:sp>
      <p:sp>
        <p:nvSpPr>
          <p:cNvPr id="396" name="Google Shape;396;p50"/>
          <p:cNvSpPr txBox="1"/>
          <p:nvPr/>
        </p:nvSpPr>
        <p:spPr>
          <a:xfrm>
            <a:off x="1219200" y="3856037"/>
            <a:ext cx="2286000" cy="9144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computeArea</a:t>
            </a:r>
            <a:endParaRPr/>
          </a:p>
        </p:txBody>
      </p:sp>
      <p:sp>
        <p:nvSpPr>
          <p:cNvPr id="397" name="Google Shape;397;p50"/>
          <p:cNvSpPr txBox="1"/>
          <p:nvPr/>
        </p:nvSpPr>
        <p:spPr>
          <a:xfrm>
            <a:off x="990600" y="5211762"/>
            <a:ext cx="2743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Form</a:t>
            </a:r>
            <a:endParaRPr/>
          </a:p>
        </p:txBody>
      </p:sp>
      <p:sp>
        <p:nvSpPr>
          <p:cNvPr id="398" name="Google Shape;398;p50"/>
          <p:cNvSpPr txBox="1"/>
          <p:nvPr/>
        </p:nvSpPr>
        <p:spPr>
          <a:xfrm>
            <a:off x="5410200" y="3733800"/>
            <a:ext cx="274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Suppressed Form</a:t>
            </a:r>
            <a:endParaRPr/>
          </a:p>
        </p:txBody>
      </p:sp>
      <p:sp>
        <p:nvSpPr>
          <p:cNvPr id="399" name="Google Shape;399;p50"/>
          <p:cNvSpPr txBox="1"/>
          <p:nvPr/>
        </p:nvSpPr>
        <p:spPr>
          <a:xfrm>
            <a:off x="5562600" y="2819400"/>
            <a:ext cx="2286000" cy="6096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Graphical Representation of Classes</a:t>
            </a:r>
            <a:endParaRPr/>
          </a:p>
        </p:txBody>
      </p:sp>
      <p:sp>
        <p:nvSpPr>
          <p:cNvPr id="405" name="Google Shape;405;p51"/>
          <p:cNvSpPr txBox="1"/>
          <p:nvPr/>
        </p:nvSpPr>
        <p:spPr>
          <a:xfrm>
            <a:off x="1447800" y="2163762"/>
            <a:ext cx="1828800" cy="5334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1447800" y="2697162"/>
            <a:ext cx="1828800" cy="12954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</p:txBody>
      </p:sp>
      <p:sp>
        <p:nvSpPr>
          <p:cNvPr id="407" name="Google Shape;407;p51"/>
          <p:cNvSpPr txBox="1"/>
          <p:nvPr/>
        </p:nvSpPr>
        <p:spPr>
          <a:xfrm>
            <a:off x="1447800" y="3992562"/>
            <a:ext cx="1828800" cy="8382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endParaRPr/>
          </a:p>
        </p:txBody>
      </p:sp>
      <p:sp>
        <p:nvSpPr>
          <p:cNvPr id="408" name="Google Shape;408;p51"/>
          <p:cNvSpPr txBox="1"/>
          <p:nvPr/>
        </p:nvSpPr>
        <p:spPr>
          <a:xfrm>
            <a:off x="990600" y="5211762"/>
            <a:ext cx="2743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Form</a:t>
            </a:r>
            <a:endParaRPr/>
          </a:p>
        </p:txBody>
      </p:sp>
      <p:sp>
        <p:nvSpPr>
          <p:cNvPr id="409" name="Google Shape;409;p51"/>
          <p:cNvSpPr txBox="1"/>
          <p:nvPr/>
        </p:nvSpPr>
        <p:spPr>
          <a:xfrm>
            <a:off x="5181600" y="3505200"/>
            <a:ext cx="274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Suppressed Form</a:t>
            </a:r>
            <a:endParaRPr/>
          </a:p>
        </p:txBody>
      </p:sp>
      <p:sp>
        <p:nvSpPr>
          <p:cNvPr id="410" name="Google Shape;410;p51"/>
          <p:cNvSpPr txBox="1"/>
          <p:nvPr/>
        </p:nvSpPr>
        <p:spPr>
          <a:xfrm>
            <a:off x="5638800" y="2667000"/>
            <a:ext cx="1828800" cy="4572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Object-Orientation?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technique for system modeling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 model consists of several interacting objects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idx="4294967295" type="title"/>
          </p:nvPr>
        </p:nvSpPr>
        <p:spPr>
          <a:xfrm>
            <a:off x="912812" y="457200"/>
            <a:ext cx="5564187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in C / C++</a:t>
            </a:r>
            <a:endParaRPr/>
          </a:p>
        </p:txBody>
      </p:sp>
      <p:sp>
        <p:nvSpPr>
          <p:cNvPr id="416" name="Google Shape;416;p52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 C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only data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function pointer can be data member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 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data abstraction and procedure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functions can also be members of structure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idx="4294967295" type="title"/>
          </p:nvPr>
        </p:nvSpPr>
        <p:spPr>
          <a:xfrm>
            <a:off x="912812" y="381000"/>
            <a:ext cx="548798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in C / C++</a:t>
            </a:r>
            <a:endParaRPr/>
          </a:p>
        </p:txBody>
      </p:sp>
      <p:grpSp>
        <p:nvGrpSpPr>
          <p:cNvPr id="422" name="Google Shape;422;p53"/>
          <p:cNvGrpSpPr/>
          <p:nvPr/>
        </p:nvGrpSpPr>
        <p:grpSpPr>
          <a:xfrm>
            <a:off x="1212850" y="1809750"/>
            <a:ext cx="7313612" cy="3656012"/>
            <a:chOff x="520" y="1085"/>
            <a:chExt cx="4607" cy="2303"/>
          </a:xfrm>
        </p:grpSpPr>
        <p:sp>
          <p:nvSpPr>
            <p:cNvPr id="423" name="Google Shape;423;p53"/>
            <p:cNvSpPr txBox="1"/>
            <p:nvPr/>
          </p:nvSpPr>
          <p:spPr>
            <a:xfrm>
              <a:off x="520" y="1085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Structure in ‘C’	Structure in ‘C++’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struct directory	struct directory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char Name[30];		char Name[30];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long PhoneNo;		long PhoneNo;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	void Display(void)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		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		cout&lt;&lt;PhoneNo;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	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11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};</a:t>
              </a:r>
              <a:endParaRPr/>
            </a:p>
          </p:txBody>
        </p:sp>
        <p:cxnSp>
          <p:nvCxnSpPr>
            <p:cNvPr id="424" name="Google Shape;424;p53"/>
            <p:cNvCxnSpPr/>
            <p:nvPr/>
          </p:nvCxnSpPr>
          <p:spPr>
            <a:xfrm>
              <a:off x="2272" y="1171"/>
              <a:ext cx="0" cy="2047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idx="4294967295" type="title"/>
          </p:nvPr>
        </p:nvSpPr>
        <p:spPr>
          <a:xfrm>
            <a:off x="912812" y="609600"/>
            <a:ext cx="3125787" cy="98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430" name="Google Shape;430;p54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keyword can be replaced by class keyword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 ‘struct’ is used in ‘C’ context while ‘class’ is used in C++ context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supports ‘struct’ keyword for compatibility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and object is C++ terminology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idx="4294967295" type="title"/>
          </p:nvPr>
        </p:nvSpPr>
        <p:spPr>
          <a:xfrm>
            <a:off x="1117600" y="715962"/>
            <a:ext cx="3671887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436" name="Google Shape;436;p55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is a template for the creation of like objects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 an instance of a class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real world entities into classes through data members &amp; member functions.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writing class &amp; creating objects of that class one can map two major pillars of object model ie abstraction &amp; encapsulation into software domain.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members of a class data / methods are private by default.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:\1-88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11314" l="0" r="0" t="0"/>
          <a:stretch/>
        </p:blipFill>
        <p:spPr>
          <a:xfrm>
            <a:off x="457200" y="212725"/>
            <a:ext cx="8229600" cy="5338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6"/>
          <p:cNvSpPr txBox="1"/>
          <p:nvPr/>
        </p:nvSpPr>
        <p:spPr>
          <a:xfrm>
            <a:off x="912812" y="5710237"/>
            <a:ext cx="7313612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The challenge of applying Whitner’s method to software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constructs.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/>
        </p:nvSpPr>
        <p:spPr>
          <a:xfrm>
            <a:off x="912812" y="912812"/>
            <a:ext cx="30607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Syntax</a:t>
            </a:r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912812" y="1827212"/>
            <a:ext cx="7313612" cy="4141787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class class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private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	variable declaration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	function declaration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public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	variable declaration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	function declaration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If semicolon is missing compiler throws an error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/>
        </p:nvSpPr>
        <p:spPr>
          <a:xfrm>
            <a:off x="912812" y="912812"/>
            <a:ext cx="636746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declare class Complex</a:t>
            </a:r>
            <a:endParaRPr/>
          </a:p>
        </p:txBody>
      </p:sp>
      <p:grpSp>
        <p:nvGrpSpPr>
          <p:cNvPr id="454" name="Google Shape;454;p58"/>
          <p:cNvGrpSpPr/>
          <p:nvPr/>
        </p:nvGrpSpPr>
        <p:grpSpPr>
          <a:xfrm>
            <a:off x="912812" y="1827212"/>
            <a:ext cx="7313612" cy="3656012"/>
            <a:chOff x="575" y="1151"/>
            <a:chExt cx="4607" cy="2303"/>
          </a:xfrm>
        </p:grpSpPr>
        <p:sp>
          <p:nvSpPr>
            <p:cNvPr id="455" name="Google Shape;455;p58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class 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Complex	class is a keyword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private: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access specifier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int m_real;	data member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int m_imag;	data member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access specifier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void Display (void);	member function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….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	note semicolon</a:t>
              </a:r>
              <a:endParaRPr/>
            </a:p>
          </p:txBody>
        </p:sp>
        <p:cxnSp>
          <p:nvCxnSpPr>
            <p:cNvPr id="456" name="Google Shape;456;p58"/>
            <p:cNvCxnSpPr/>
            <p:nvPr/>
          </p:nvCxnSpPr>
          <p:spPr>
            <a:xfrm>
              <a:off x="1924" y="1311"/>
              <a:ext cx="1238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57" name="Google Shape;457;p58"/>
            <p:cNvCxnSpPr/>
            <p:nvPr/>
          </p:nvCxnSpPr>
          <p:spPr>
            <a:xfrm>
              <a:off x="1458" y="1813"/>
              <a:ext cx="1704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58" name="Google Shape;458;p58"/>
            <p:cNvCxnSpPr/>
            <p:nvPr/>
          </p:nvCxnSpPr>
          <p:spPr>
            <a:xfrm>
              <a:off x="2023" y="2058"/>
              <a:ext cx="1139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59" name="Google Shape;459;p58"/>
            <p:cNvCxnSpPr/>
            <p:nvPr/>
          </p:nvCxnSpPr>
          <p:spPr>
            <a:xfrm>
              <a:off x="2169" y="2303"/>
              <a:ext cx="993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60" name="Google Shape;460;p58"/>
            <p:cNvCxnSpPr/>
            <p:nvPr/>
          </p:nvCxnSpPr>
          <p:spPr>
            <a:xfrm>
              <a:off x="1385" y="2572"/>
              <a:ext cx="1777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61" name="Google Shape;461;p58"/>
            <p:cNvCxnSpPr/>
            <p:nvPr/>
          </p:nvCxnSpPr>
          <p:spPr>
            <a:xfrm>
              <a:off x="2733" y="2818"/>
              <a:ext cx="429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62" name="Google Shape;462;p58"/>
            <p:cNvCxnSpPr/>
            <p:nvPr/>
          </p:nvCxnSpPr>
          <p:spPr>
            <a:xfrm>
              <a:off x="796" y="3332"/>
              <a:ext cx="2366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/>
        </p:nvSpPr>
        <p:spPr>
          <a:xfrm>
            <a:off x="912812" y="1827212"/>
            <a:ext cx="7313612" cy="3656012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void main (void)	//client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Complex c1;	// c1 is an object of class Complex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rgbClr val="FFFF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Steps in creation of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Memory is allocated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Constructor is called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Memory gets initialized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FFFF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9"/>
          <p:cNvSpPr txBox="1"/>
          <p:nvPr/>
        </p:nvSpPr>
        <p:spPr>
          <a:xfrm>
            <a:off x="912812" y="912812"/>
            <a:ext cx="4910137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Object instance of a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0"/>
          <p:cNvSpPr txBox="1"/>
          <p:nvPr/>
        </p:nvSpPr>
        <p:spPr>
          <a:xfrm>
            <a:off x="912812" y="912812"/>
            <a:ext cx="636746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default constructor </a:t>
            </a:r>
            <a:endParaRPr/>
          </a:p>
        </p:txBody>
      </p:sp>
      <p:grpSp>
        <p:nvGrpSpPr>
          <p:cNvPr id="474" name="Google Shape;474;p60"/>
          <p:cNvGrpSpPr/>
          <p:nvPr/>
        </p:nvGrpSpPr>
        <p:grpSpPr>
          <a:xfrm>
            <a:off x="912812" y="1827212"/>
            <a:ext cx="7313612" cy="3656012"/>
            <a:chOff x="575" y="1151"/>
            <a:chExt cx="4607" cy="2303"/>
          </a:xfrm>
        </p:grpSpPr>
        <p:sp>
          <p:nvSpPr>
            <p:cNvPr id="475" name="Google Shape;475;p60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class 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Complex	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……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Complex( )	default constructor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{	written as a inline function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m_real = 0 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m_imag = 0 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	</a:t>
              </a:r>
              <a:endParaRPr/>
            </a:p>
          </p:txBody>
        </p:sp>
        <p:cxnSp>
          <p:nvCxnSpPr>
            <p:cNvPr id="476" name="Google Shape;476;p60"/>
            <p:cNvCxnSpPr/>
            <p:nvPr/>
          </p:nvCxnSpPr>
          <p:spPr>
            <a:xfrm>
              <a:off x="2120" y="2147"/>
              <a:ext cx="882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/>
        </p:nvSpPr>
        <p:spPr>
          <a:xfrm>
            <a:off x="912812" y="1846262"/>
            <a:ext cx="7313612" cy="3656012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Constructor is a special function with same name as it’s class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No need to specify return type for constructor. Not even void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Constructors are implicitly called when objects are created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A constructor without  input  parameter is default constructor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Constructor can be overloaded</a:t>
            </a:r>
            <a:endParaRPr/>
          </a:p>
        </p:txBody>
      </p:sp>
      <p:sp>
        <p:nvSpPr>
          <p:cNvPr id="482" name="Google Shape;482;p61"/>
          <p:cNvSpPr txBox="1"/>
          <p:nvPr/>
        </p:nvSpPr>
        <p:spPr>
          <a:xfrm>
            <a:off x="912812" y="912812"/>
            <a:ext cx="417036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: Constructor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Model?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model is an abstraction of something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is to understand the product before developing it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/>
        </p:nvSpPr>
        <p:spPr>
          <a:xfrm>
            <a:off x="912812" y="912812"/>
            <a:ext cx="6872287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parameterized constructor </a:t>
            </a:r>
            <a:endParaRPr/>
          </a:p>
        </p:txBody>
      </p:sp>
      <p:grpSp>
        <p:nvGrpSpPr>
          <p:cNvPr id="488" name="Google Shape;488;p62"/>
          <p:cNvGrpSpPr/>
          <p:nvPr/>
        </p:nvGrpSpPr>
        <p:grpSpPr>
          <a:xfrm>
            <a:off x="912812" y="1827212"/>
            <a:ext cx="7313612" cy="3656012"/>
            <a:chOff x="575" y="1151"/>
            <a:chExt cx="4607" cy="2303"/>
          </a:xfrm>
        </p:grpSpPr>
        <p:sp>
          <p:nvSpPr>
            <p:cNvPr id="489" name="Google Shape;489;p62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class 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Complex	 void main (void)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	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……		  Complex c2(10,20);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Complex(int r , int i )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{		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m_real = r 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m_imag = i 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	</a:t>
              </a:r>
              <a:endParaRPr/>
            </a:p>
          </p:txBody>
        </p:sp>
        <p:cxnSp>
          <p:nvCxnSpPr>
            <p:cNvPr id="490" name="Google Shape;490;p62"/>
            <p:cNvCxnSpPr/>
            <p:nvPr/>
          </p:nvCxnSpPr>
          <p:spPr>
            <a:xfrm>
              <a:off x="2696" y="1262"/>
              <a:ext cx="0" cy="2109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/>
          <p:nvPr/>
        </p:nvSpPr>
        <p:spPr>
          <a:xfrm>
            <a:off x="912812" y="1827212"/>
            <a:ext cx="7313612" cy="3656012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void Display (void);	//member function declaration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int GetReal(void); //accessor member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void SetReal(int); // mutator member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912812" y="912812"/>
            <a:ext cx="68564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Few member functions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"/>
          <p:cNvSpPr txBox="1"/>
          <p:nvPr/>
        </p:nvSpPr>
        <p:spPr>
          <a:xfrm>
            <a:off x="912812" y="912812"/>
            <a:ext cx="68564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Few member functions</a:t>
            </a:r>
            <a:endParaRPr/>
          </a:p>
        </p:txBody>
      </p:sp>
      <p:grpSp>
        <p:nvGrpSpPr>
          <p:cNvPr id="504" name="Google Shape;504;p64"/>
          <p:cNvGrpSpPr/>
          <p:nvPr/>
        </p:nvGrpSpPr>
        <p:grpSpPr>
          <a:xfrm>
            <a:off x="912812" y="1827212"/>
            <a:ext cx="7313612" cy="3656012"/>
            <a:chOff x="575" y="1151"/>
            <a:chExt cx="4607" cy="2303"/>
          </a:xfrm>
        </p:grpSpPr>
        <p:sp>
          <p:nvSpPr>
            <p:cNvPr id="505" name="Google Shape;505;p64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void Complex :: Display (void)	 void main (void)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143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				{   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143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  char ch;				     :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143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  ch = (m_imag &lt; 0) ? ’-’ : ‘+’ ;		   c1.Display( 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143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  cout&lt;&lt; m_real  &lt;&lt; ch		   c2.Display( 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143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        &lt;&lt; abs( m_imag ) &lt;&lt; “ i “ ;	}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143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cxnSp>
          <p:nvCxnSpPr>
            <p:cNvPr id="506" name="Google Shape;506;p64"/>
            <p:cNvCxnSpPr/>
            <p:nvPr/>
          </p:nvCxnSpPr>
          <p:spPr>
            <a:xfrm>
              <a:off x="3186" y="1224"/>
              <a:ext cx="0" cy="2059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"/>
          <p:cNvSpPr txBox="1"/>
          <p:nvPr>
            <p:ph idx="4294967295" type="title"/>
          </p:nvPr>
        </p:nvSpPr>
        <p:spPr>
          <a:xfrm>
            <a:off x="912812" y="381000"/>
            <a:ext cx="464978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‘this’ pointer</a:t>
            </a:r>
            <a:endParaRPr/>
          </a:p>
        </p:txBody>
      </p:sp>
      <p:sp>
        <p:nvSpPr>
          <p:cNvPr id="512" name="Google Shape;512;p65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class member function has hidden parameter : the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AAA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pointer.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AAAEA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AAA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keyword in C++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AAA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AAAEA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AAA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an individual object.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AAA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AAAEA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AAA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pointer always holds address of an object which is invoking the member function.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/>
        </p:nvSpPr>
        <p:spPr>
          <a:xfrm>
            <a:off x="912812" y="912812"/>
            <a:ext cx="636905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Few member functions</a:t>
            </a:r>
            <a:endParaRPr/>
          </a:p>
        </p:txBody>
      </p:sp>
      <p:grpSp>
        <p:nvGrpSpPr>
          <p:cNvPr id="518" name="Google Shape;518;p66"/>
          <p:cNvGrpSpPr/>
          <p:nvPr/>
        </p:nvGrpSpPr>
        <p:grpSpPr>
          <a:xfrm>
            <a:off x="912812" y="1827212"/>
            <a:ext cx="7313612" cy="3830637"/>
            <a:chOff x="575" y="1151"/>
            <a:chExt cx="4607" cy="2303"/>
          </a:xfrm>
        </p:grpSpPr>
        <p:sp>
          <p:nvSpPr>
            <p:cNvPr id="519" name="Google Shape;519;p66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int  Complex :: GetReal (void)	 void main (void)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			    {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			       Complex c1,c2(2,4);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  return(m_real);		       int x = c1.GetReal( 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  					       int y = c2.GetReal( 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or					    }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int  Complex :: GetReal(void)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 return(this -&gt; m_real);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cxnSp>
          <p:nvCxnSpPr>
            <p:cNvPr id="520" name="Google Shape;520;p66"/>
            <p:cNvCxnSpPr/>
            <p:nvPr/>
          </p:nvCxnSpPr>
          <p:spPr>
            <a:xfrm>
              <a:off x="3076" y="1188"/>
              <a:ext cx="0" cy="2219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/>
        </p:nvSpPr>
        <p:spPr>
          <a:xfrm>
            <a:off x="347662" y="252412"/>
            <a:ext cx="30607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</a:t>
            </a:r>
            <a:endParaRPr/>
          </a:p>
        </p:txBody>
      </p:sp>
      <p:grpSp>
        <p:nvGrpSpPr>
          <p:cNvPr id="526" name="Google Shape;526;p67"/>
          <p:cNvGrpSpPr/>
          <p:nvPr/>
        </p:nvGrpSpPr>
        <p:grpSpPr>
          <a:xfrm>
            <a:off x="452437" y="1200150"/>
            <a:ext cx="6978650" cy="5162550"/>
            <a:chOff x="285" y="756"/>
            <a:chExt cx="4396" cy="3252"/>
          </a:xfrm>
        </p:grpSpPr>
        <p:grpSp>
          <p:nvGrpSpPr>
            <p:cNvPr id="527" name="Google Shape;527;p67"/>
            <p:cNvGrpSpPr/>
            <p:nvPr/>
          </p:nvGrpSpPr>
          <p:grpSpPr>
            <a:xfrm>
              <a:off x="845" y="1083"/>
              <a:ext cx="3836" cy="2925"/>
              <a:chOff x="845" y="1083"/>
              <a:chExt cx="3836" cy="2925"/>
            </a:xfrm>
          </p:grpSpPr>
          <p:sp>
            <p:nvSpPr>
              <p:cNvPr id="528" name="Google Shape;528;p67"/>
              <p:cNvSpPr/>
              <p:nvPr/>
            </p:nvSpPr>
            <p:spPr>
              <a:xfrm>
                <a:off x="845" y="1348"/>
                <a:ext cx="846" cy="1103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m-real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t/>
                </a:r>
                <a:endParaRPr b="1" i="0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m-imag</a:t>
                </a:r>
                <a:endParaRPr/>
              </a:p>
            </p:txBody>
          </p:sp>
          <p:sp>
            <p:nvSpPr>
              <p:cNvPr id="529" name="Google Shape;529;p67"/>
              <p:cNvSpPr/>
              <p:nvPr/>
            </p:nvSpPr>
            <p:spPr>
              <a:xfrm>
                <a:off x="2230" y="1348"/>
                <a:ext cx="846" cy="1103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m-real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t/>
                </a:r>
                <a:endParaRPr b="1" i="0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m-imag</a:t>
                </a:r>
                <a:endParaRPr/>
              </a:p>
            </p:txBody>
          </p:sp>
          <p:sp>
            <p:nvSpPr>
              <p:cNvPr id="530" name="Google Shape;530;p67"/>
              <p:cNvSpPr/>
              <p:nvPr/>
            </p:nvSpPr>
            <p:spPr>
              <a:xfrm>
                <a:off x="3835" y="1348"/>
                <a:ext cx="846" cy="1103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m-real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t/>
                </a:r>
                <a:endParaRPr b="1" i="0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m-imag</a:t>
                </a:r>
                <a:endParaRPr/>
              </a:p>
            </p:txBody>
          </p:sp>
          <p:sp>
            <p:nvSpPr>
              <p:cNvPr id="531" name="Google Shape;531;p67"/>
              <p:cNvSpPr txBox="1"/>
              <p:nvPr/>
            </p:nvSpPr>
            <p:spPr>
              <a:xfrm>
                <a:off x="1087" y="1083"/>
                <a:ext cx="36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AAAEA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rgbClr val="AAAAEA"/>
                    </a:solidFill>
                    <a:latin typeface="Arial"/>
                    <a:ea typeface="Arial"/>
                    <a:cs typeface="Arial"/>
                    <a:sym typeface="Arial"/>
                  </a:rPr>
                  <a:t>C1</a:t>
                </a:r>
                <a:endParaRPr/>
              </a:p>
            </p:txBody>
          </p:sp>
          <p:sp>
            <p:nvSpPr>
              <p:cNvPr id="532" name="Google Shape;532;p67"/>
              <p:cNvSpPr txBox="1"/>
              <p:nvPr/>
            </p:nvSpPr>
            <p:spPr>
              <a:xfrm>
                <a:off x="2472" y="1083"/>
                <a:ext cx="36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AAAEA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rgbClr val="AAAAEA"/>
                    </a:solidFill>
                    <a:latin typeface="Arial"/>
                    <a:ea typeface="Arial"/>
                    <a:cs typeface="Arial"/>
                    <a:sym typeface="Arial"/>
                  </a:rPr>
                  <a:t>C2</a:t>
                </a:r>
                <a:endParaRPr/>
              </a:p>
            </p:txBody>
          </p:sp>
          <p:sp>
            <p:nvSpPr>
              <p:cNvPr id="533" name="Google Shape;533;p67"/>
              <p:cNvSpPr txBox="1"/>
              <p:nvPr/>
            </p:nvSpPr>
            <p:spPr>
              <a:xfrm>
                <a:off x="4077" y="1083"/>
                <a:ext cx="36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AAAEA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rgbClr val="AAAAEA"/>
                    </a:solidFill>
                    <a:latin typeface="Arial"/>
                    <a:ea typeface="Arial"/>
                    <a:cs typeface="Arial"/>
                    <a:sym typeface="Arial"/>
                  </a:rPr>
                  <a:t>C3</a:t>
                </a:r>
                <a:endParaRPr/>
              </a:p>
            </p:txBody>
          </p:sp>
          <p:grpSp>
            <p:nvGrpSpPr>
              <p:cNvPr id="534" name="Google Shape;534;p67"/>
              <p:cNvGrpSpPr/>
              <p:nvPr/>
            </p:nvGrpSpPr>
            <p:grpSpPr>
              <a:xfrm>
                <a:off x="1605" y="2831"/>
                <a:ext cx="2292" cy="1177"/>
                <a:chOff x="1605" y="2880"/>
                <a:chExt cx="2292" cy="1177"/>
              </a:xfrm>
            </p:grpSpPr>
            <p:sp>
              <p:nvSpPr>
                <p:cNvPr id="535" name="Google Shape;535;p67"/>
                <p:cNvSpPr txBox="1"/>
                <p:nvPr/>
              </p:nvSpPr>
              <p:spPr>
                <a:xfrm>
                  <a:off x="1605" y="2880"/>
                  <a:ext cx="2280" cy="1177"/>
                </a:xfrm>
                <a:prstGeom prst="rect">
                  <a:avLst/>
                </a:prstGeom>
                <a:solidFill>
                  <a:srgbClr val="AAAAEA"/>
                </a:solidFill>
                <a:ln>
                  <a:noFill/>
                </a:ln>
              </p:spPr>
              <p:txBody>
                <a:bodyPr anchorCtr="0" anchor="t" bIns="274300" lIns="274300" spcFirstLastPara="1" rIns="274300" wrap="square" tIns="2743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E3EBA9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>
                      <a:solidFill>
                        <a:srgbClr val="E3EBA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Member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1260"/>
                    </a:spcBef>
                    <a:spcAft>
                      <a:spcPts val="0"/>
                    </a:spcAft>
                    <a:buClr>
                      <a:srgbClr val="E3EBA9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>
                      <a:solidFill>
                        <a:srgbClr val="E3EBA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functions</a:t>
                  </a:r>
                  <a:endParaRPr/>
                </a:p>
              </p:txBody>
            </p:sp>
            <p:cxnSp>
              <p:nvCxnSpPr>
                <p:cNvPr id="536" name="Google Shape;536;p67"/>
                <p:cNvCxnSpPr/>
                <p:nvPr/>
              </p:nvCxnSpPr>
              <p:spPr>
                <a:xfrm>
                  <a:off x="1605" y="3345"/>
                  <a:ext cx="22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9FFCC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" name="Google Shape;537;p67"/>
                <p:cNvCxnSpPr/>
                <p:nvPr/>
              </p:nvCxnSpPr>
              <p:spPr>
                <a:xfrm>
                  <a:off x="1605" y="3750"/>
                  <a:ext cx="22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9FFCC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38" name="Google Shape;538;p67"/>
              <p:cNvCxnSpPr/>
              <p:nvPr/>
            </p:nvCxnSpPr>
            <p:spPr>
              <a:xfrm>
                <a:off x="1275" y="2451"/>
                <a:ext cx="821" cy="38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539" name="Google Shape;539;p67"/>
              <p:cNvCxnSpPr/>
              <p:nvPr/>
            </p:nvCxnSpPr>
            <p:spPr>
              <a:xfrm flipH="1">
                <a:off x="3408" y="2451"/>
                <a:ext cx="821" cy="38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540" name="Google Shape;540;p67"/>
              <p:cNvCxnSpPr/>
              <p:nvPr/>
            </p:nvCxnSpPr>
            <p:spPr>
              <a:xfrm>
                <a:off x="2636" y="2426"/>
                <a:ext cx="0" cy="40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sp>
          <p:nvSpPr>
            <p:cNvPr id="541" name="Google Shape;541;p67"/>
            <p:cNvSpPr txBox="1"/>
            <p:nvPr/>
          </p:nvSpPr>
          <p:spPr>
            <a:xfrm>
              <a:off x="285" y="756"/>
              <a:ext cx="257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Memory Allocation to objects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8"/>
          <p:cNvSpPr txBox="1"/>
          <p:nvPr/>
        </p:nvSpPr>
        <p:spPr>
          <a:xfrm>
            <a:off x="912812" y="1244600"/>
            <a:ext cx="7313612" cy="2974975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Create object on heap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void main(void)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Complex *p = new Complex (5,7);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……..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	delete p 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547" name="Google Shape;547;p68"/>
          <p:cNvSpPr txBox="1"/>
          <p:nvPr/>
        </p:nvSpPr>
        <p:spPr>
          <a:xfrm>
            <a:off x="912812" y="330200"/>
            <a:ext cx="30607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</a:t>
            </a:r>
            <a:endParaRPr/>
          </a:p>
        </p:txBody>
      </p:sp>
      <p:grpSp>
        <p:nvGrpSpPr>
          <p:cNvPr id="548" name="Google Shape;548;p68"/>
          <p:cNvGrpSpPr/>
          <p:nvPr/>
        </p:nvGrpSpPr>
        <p:grpSpPr>
          <a:xfrm>
            <a:off x="1652587" y="4454525"/>
            <a:ext cx="5291137" cy="1920875"/>
            <a:chOff x="1041" y="2806"/>
            <a:chExt cx="3333" cy="1210"/>
          </a:xfrm>
        </p:grpSpPr>
        <p:sp>
          <p:nvSpPr>
            <p:cNvPr id="549" name="Google Shape;549;p68"/>
            <p:cNvSpPr txBox="1"/>
            <p:nvPr/>
          </p:nvSpPr>
          <p:spPr>
            <a:xfrm>
              <a:off x="1041" y="2818"/>
              <a:ext cx="772" cy="8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0" name="Google Shape;550;p68"/>
            <p:cNvSpPr txBox="1"/>
            <p:nvPr/>
          </p:nvSpPr>
          <p:spPr>
            <a:xfrm>
              <a:off x="1143" y="3722"/>
              <a:ext cx="567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551" name="Google Shape;551;p68"/>
            <p:cNvSpPr txBox="1"/>
            <p:nvPr/>
          </p:nvSpPr>
          <p:spPr>
            <a:xfrm>
              <a:off x="2304" y="2806"/>
              <a:ext cx="871" cy="87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2" name="Google Shape;552;p68"/>
            <p:cNvSpPr txBox="1"/>
            <p:nvPr/>
          </p:nvSpPr>
          <p:spPr>
            <a:xfrm>
              <a:off x="2476" y="3003"/>
              <a:ext cx="502" cy="502"/>
            </a:xfrm>
            <a:prstGeom prst="rect">
              <a:avLst/>
            </a:prstGeom>
            <a:solidFill>
              <a:srgbClr val="AAAAEA"/>
            </a:solidFill>
            <a:ln cap="flat" cmpd="sng" w="9525">
              <a:solidFill>
                <a:srgbClr val="99F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68"/>
            <p:cNvSpPr txBox="1"/>
            <p:nvPr/>
          </p:nvSpPr>
          <p:spPr>
            <a:xfrm>
              <a:off x="1305" y="2938"/>
              <a:ext cx="24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554" name="Google Shape;554;p68"/>
            <p:cNvSpPr txBox="1"/>
            <p:nvPr/>
          </p:nvSpPr>
          <p:spPr>
            <a:xfrm>
              <a:off x="2442" y="3747"/>
              <a:ext cx="528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cxnSp>
          <p:nvCxnSpPr>
            <p:cNvPr id="555" name="Google Shape;555;p68"/>
            <p:cNvCxnSpPr/>
            <p:nvPr/>
          </p:nvCxnSpPr>
          <p:spPr>
            <a:xfrm>
              <a:off x="2745" y="3248"/>
              <a:ext cx="797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56" name="Google Shape;556;p68"/>
            <p:cNvSpPr txBox="1"/>
            <p:nvPr/>
          </p:nvSpPr>
          <p:spPr>
            <a:xfrm>
              <a:off x="3582" y="3075"/>
              <a:ext cx="79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Complex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/>
            </a:p>
          </p:txBody>
        </p:sp>
        <p:cxnSp>
          <p:nvCxnSpPr>
            <p:cNvPr id="557" name="Google Shape;557;p68"/>
            <p:cNvCxnSpPr/>
            <p:nvPr/>
          </p:nvCxnSpPr>
          <p:spPr>
            <a:xfrm>
              <a:off x="1556" y="3076"/>
              <a:ext cx="748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9"/>
          <p:cNvSpPr txBox="1"/>
          <p:nvPr/>
        </p:nvSpPr>
        <p:spPr>
          <a:xfrm>
            <a:off x="912812" y="912812"/>
            <a:ext cx="5278437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const objects</a:t>
            </a:r>
            <a:endParaRPr/>
          </a:p>
        </p:txBody>
      </p:sp>
      <p:sp>
        <p:nvSpPr>
          <p:cNvPr id="565" name="Google Shape;565;p69"/>
          <p:cNvSpPr txBox="1"/>
          <p:nvPr/>
        </p:nvSpPr>
        <p:spPr>
          <a:xfrm>
            <a:off x="912812" y="1827212"/>
            <a:ext cx="7313612" cy="3656012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To create constant object use const keyword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const Complex C1(2,3); // statement in main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const objects invoke const member function only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Characteristic of const functions is it is ‘Read Only’ fn.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0"/>
          <p:cNvSpPr txBox="1"/>
          <p:nvPr/>
        </p:nvSpPr>
        <p:spPr>
          <a:xfrm>
            <a:off x="912812" y="912812"/>
            <a:ext cx="5278437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Complex : const objects</a:t>
            </a:r>
            <a:endParaRPr/>
          </a:p>
        </p:txBody>
      </p:sp>
      <p:grpSp>
        <p:nvGrpSpPr>
          <p:cNvPr id="573" name="Google Shape;573;p70"/>
          <p:cNvGrpSpPr/>
          <p:nvPr/>
        </p:nvGrpSpPr>
        <p:grpSpPr>
          <a:xfrm>
            <a:off x="912812" y="1827212"/>
            <a:ext cx="7546975" cy="3656012"/>
            <a:chOff x="575" y="1151"/>
            <a:chExt cx="4754" cy="2303"/>
          </a:xfrm>
        </p:grpSpPr>
        <p:sp>
          <p:nvSpPr>
            <p:cNvPr id="574" name="Google Shape;574;p70"/>
            <p:cNvSpPr txBox="1"/>
            <p:nvPr/>
          </p:nvSpPr>
          <p:spPr>
            <a:xfrm>
              <a:off x="575" y="1151"/>
              <a:ext cx="4754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int complex :: GetReal() const	void main(void)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{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return (this -&gt; real);	  const complex c5(5,7);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		  int x = c5.GetReal();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}</a:t>
              </a:r>
              <a:endParaRPr/>
            </a:p>
          </p:txBody>
        </p:sp>
        <p:cxnSp>
          <p:nvCxnSpPr>
            <p:cNvPr id="575" name="Google Shape;575;p70"/>
            <p:cNvCxnSpPr/>
            <p:nvPr/>
          </p:nvCxnSpPr>
          <p:spPr>
            <a:xfrm>
              <a:off x="3101" y="1201"/>
              <a:ext cx="0" cy="1924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1"/>
          <p:cNvSpPr txBox="1"/>
          <p:nvPr/>
        </p:nvSpPr>
        <p:spPr>
          <a:xfrm>
            <a:off x="836612" y="296862"/>
            <a:ext cx="7134225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Conventional way of writing C++ Program</a:t>
            </a:r>
            <a:endParaRPr/>
          </a:p>
        </p:txBody>
      </p:sp>
      <p:grpSp>
        <p:nvGrpSpPr>
          <p:cNvPr id="583" name="Google Shape;583;p71"/>
          <p:cNvGrpSpPr/>
          <p:nvPr/>
        </p:nvGrpSpPr>
        <p:grpSpPr>
          <a:xfrm>
            <a:off x="815975" y="1152525"/>
            <a:ext cx="7758112" cy="5213350"/>
            <a:chOff x="514" y="726"/>
            <a:chExt cx="4887" cy="3284"/>
          </a:xfrm>
        </p:grpSpPr>
        <p:sp>
          <p:nvSpPr>
            <p:cNvPr id="584" name="Google Shape;584;p71"/>
            <p:cNvSpPr txBox="1"/>
            <p:nvPr/>
          </p:nvSpPr>
          <p:spPr>
            <a:xfrm>
              <a:off x="514" y="968"/>
              <a:ext cx="1825" cy="143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#ifndef COMPLEX_h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#define COMPLEX_h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# include&lt;iostream.h&gt;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Class Complex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#endif</a:t>
              </a:r>
              <a:endParaRPr/>
            </a:p>
          </p:txBody>
        </p:sp>
        <p:sp>
          <p:nvSpPr>
            <p:cNvPr id="585" name="Google Shape;585;p71"/>
            <p:cNvSpPr txBox="1"/>
            <p:nvPr/>
          </p:nvSpPr>
          <p:spPr>
            <a:xfrm>
              <a:off x="3369" y="968"/>
              <a:ext cx="1826" cy="14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#include” Complex.h”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void Complex :: Display()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586" name="Google Shape;586;p71"/>
            <p:cNvSpPr txBox="1"/>
            <p:nvPr/>
          </p:nvSpPr>
          <p:spPr>
            <a:xfrm>
              <a:off x="1753" y="2722"/>
              <a:ext cx="1826" cy="12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#include “Complex.h”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int main(void)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Complex c1;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return 0;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587" name="Google Shape;587;p71"/>
            <p:cNvSpPr txBox="1"/>
            <p:nvPr/>
          </p:nvSpPr>
          <p:spPr>
            <a:xfrm>
              <a:off x="1820" y="2455"/>
              <a:ext cx="16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File : TestComplex.cpp</a:t>
              </a:r>
              <a:endParaRPr/>
            </a:p>
          </p:txBody>
        </p:sp>
        <p:sp>
          <p:nvSpPr>
            <p:cNvPr id="588" name="Google Shape;588;p71"/>
            <p:cNvSpPr txBox="1"/>
            <p:nvPr/>
          </p:nvSpPr>
          <p:spPr>
            <a:xfrm>
              <a:off x="3584" y="726"/>
              <a:ext cx="1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File : Complex.cpp</a:t>
              </a:r>
              <a:endParaRPr/>
            </a:p>
          </p:txBody>
        </p:sp>
        <p:sp>
          <p:nvSpPr>
            <p:cNvPr id="589" name="Google Shape;589;p71"/>
            <p:cNvSpPr txBox="1"/>
            <p:nvPr/>
          </p:nvSpPr>
          <p:spPr>
            <a:xfrm>
              <a:off x="812" y="726"/>
              <a:ext cx="1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File : Complex.h</a:t>
              </a:r>
              <a:endParaRPr/>
            </a:p>
          </p:txBody>
        </p:sp>
        <p:cxnSp>
          <p:nvCxnSpPr>
            <p:cNvPr id="590" name="Google Shape;590;p71"/>
            <p:cNvCxnSpPr/>
            <p:nvPr/>
          </p:nvCxnSpPr>
          <p:spPr>
            <a:xfrm>
              <a:off x="4325" y="2414"/>
              <a:ext cx="0" cy="466"/>
            </a:xfrm>
            <a:prstGeom prst="straightConnector1">
              <a:avLst/>
            </a:prstGeom>
            <a:noFill/>
            <a:ln cap="flat" cmpd="sng" w="38100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91" name="Google Shape;591;p71"/>
            <p:cNvSpPr txBox="1"/>
            <p:nvPr/>
          </p:nvSpPr>
          <p:spPr>
            <a:xfrm>
              <a:off x="4340" y="2486"/>
              <a:ext cx="84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FFCC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99FFCC"/>
                  </a:solidFill>
                  <a:latin typeface="Arial"/>
                  <a:ea typeface="Arial"/>
                  <a:cs typeface="Arial"/>
                  <a:sym typeface="Arial"/>
                </a:rPr>
                <a:t>Compiler</a:t>
              </a:r>
              <a:endParaRPr/>
            </a:p>
          </p:txBody>
        </p:sp>
        <p:sp>
          <p:nvSpPr>
            <p:cNvPr id="592" name="Google Shape;592;p71"/>
            <p:cNvSpPr txBox="1"/>
            <p:nvPr/>
          </p:nvSpPr>
          <p:spPr>
            <a:xfrm>
              <a:off x="3814" y="2866"/>
              <a:ext cx="100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Complex.obj</a:t>
              </a:r>
              <a:endParaRPr/>
            </a:p>
          </p:txBody>
        </p:sp>
        <p:sp>
          <p:nvSpPr>
            <p:cNvPr id="593" name="Google Shape;593;p71"/>
            <p:cNvSpPr txBox="1"/>
            <p:nvPr/>
          </p:nvSpPr>
          <p:spPr>
            <a:xfrm>
              <a:off x="3924" y="1592"/>
              <a:ext cx="105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Server Code</a:t>
              </a:r>
              <a:endParaRPr/>
            </a:p>
          </p:txBody>
        </p:sp>
        <p:sp>
          <p:nvSpPr>
            <p:cNvPr id="594" name="Google Shape;594;p71"/>
            <p:cNvSpPr txBox="1"/>
            <p:nvPr/>
          </p:nvSpPr>
          <p:spPr>
            <a:xfrm>
              <a:off x="726" y="3160"/>
              <a:ext cx="100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Client Code</a:t>
              </a:r>
              <a:endParaRPr/>
            </a:p>
          </p:txBody>
        </p:sp>
        <p:cxnSp>
          <p:nvCxnSpPr>
            <p:cNvPr id="595" name="Google Shape;595;p71"/>
            <p:cNvCxnSpPr/>
            <p:nvPr/>
          </p:nvCxnSpPr>
          <p:spPr>
            <a:xfrm rot="10800000">
              <a:off x="3811" y="3175"/>
              <a:ext cx="0" cy="466"/>
            </a:xfrm>
            <a:prstGeom prst="straightConnector1">
              <a:avLst/>
            </a:prstGeom>
            <a:noFill/>
            <a:ln cap="flat" cmpd="sng" w="38100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96" name="Google Shape;596;p71"/>
            <p:cNvSpPr txBox="1"/>
            <p:nvPr/>
          </p:nvSpPr>
          <p:spPr>
            <a:xfrm>
              <a:off x="4084" y="3283"/>
              <a:ext cx="131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TestComplex.obj</a:t>
              </a:r>
              <a:endParaRPr/>
            </a:p>
          </p:txBody>
        </p:sp>
        <p:sp>
          <p:nvSpPr>
            <p:cNvPr id="597" name="Google Shape;597;p71"/>
            <p:cNvSpPr txBox="1"/>
            <p:nvPr/>
          </p:nvSpPr>
          <p:spPr>
            <a:xfrm>
              <a:off x="3581" y="3528"/>
              <a:ext cx="88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FFCC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99FFCC"/>
                  </a:solidFill>
                  <a:latin typeface="Arial"/>
                  <a:ea typeface="Arial"/>
                  <a:cs typeface="Arial"/>
                  <a:sym typeface="Arial"/>
                </a:rPr>
                <a:t>Compiler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– Model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Highway maps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models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models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/>
        </p:nvSpPr>
        <p:spPr>
          <a:xfrm>
            <a:off x="912812" y="912812"/>
            <a:ext cx="4421187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Declaration of Class String</a:t>
            </a:r>
            <a:endParaRPr/>
          </a:p>
        </p:txBody>
      </p:sp>
      <p:grpSp>
        <p:nvGrpSpPr>
          <p:cNvPr id="605" name="Google Shape;605;p72"/>
          <p:cNvGrpSpPr/>
          <p:nvPr/>
        </p:nvGrpSpPr>
        <p:grpSpPr>
          <a:xfrm>
            <a:off x="912812" y="1827212"/>
            <a:ext cx="7313612" cy="3656012"/>
            <a:chOff x="575" y="1151"/>
            <a:chExt cx="4607" cy="2303"/>
          </a:xfrm>
        </p:grpSpPr>
        <p:sp>
          <p:nvSpPr>
            <p:cNvPr id="606" name="Google Shape;606;p72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class 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String 	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private: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access specifier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int m_len;	data member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char* m_pbuff;	pointer as data member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access specifier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void Display (void);	member function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	….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	</a:t>
              </a:r>
              <a:endParaRPr/>
            </a:p>
          </p:txBody>
        </p:sp>
        <p:cxnSp>
          <p:nvCxnSpPr>
            <p:cNvPr id="607" name="Google Shape;607;p72"/>
            <p:cNvCxnSpPr/>
            <p:nvPr/>
          </p:nvCxnSpPr>
          <p:spPr>
            <a:xfrm>
              <a:off x="1458" y="1813"/>
              <a:ext cx="1704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08" name="Google Shape;608;p72"/>
            <p:cNvCxnSpPr/>
            <p:nvPr/>
          </p:nvCxnSpPr>
          <p:spPr>
            <a:xfrm>
              <a:off x="2023" y="2058"/>
              <a:ext cx="1139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09" name="Google Shape;609;p72"/>
            <p:cNvCxnSpPr/>
            <p:nvPr/>
          </p:nvCxnSpPr>
          <p:spPr>
            <a:xfrm>
              <a:off x="2402" y="2315"/>
              <a:ext cx="760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10" name="Google Shape;610;p72"/>
            <p:cNvCxnSpPr/>
            <p:nvPr/>
          </p:nvCxnSpPr>
          <p:spPr>
            <a:xfrm>
              <a:off x="1385" y="2572"/>
              <a:ext cx="1777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11" name="Google Shape;611;p72"/>
            <p:cNvCxnSpPr/>
            <p:nvPr/>
          </p:nvCxnSpPr>
          <p:spPr>
            <a:xfrm>
              <a:off x="2733" y="2818"/>
              <a:ext cx="429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3"/>
          <p:cNvSpPr txBox="1"/>
          <p:nvPr/>
        </p:nvSpPr>
        <p:spPr>
          <a:xfrm>
            <a:off x="912812" y="912812"/>
            <a:ext cx="615315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Default Constructor </a:t>
            </a:r>
            <a:endParaRPr/>
          </a:p>
        </p:txBody>
      </p:sp>
      <p:grpSp>
        <p:nvGrpSpPr>
          <p:cNvPr id="619" name="Google Shape;619;p73"/>
          <p:cNvGrpSpPr/>
          <p:nvPr/>
        </p:nvGrpSpPr>
        <p:grpSpPr>
          <a:xfrm>
            <a:off x="912812" y="1827212"/>
            <a:ext cx="7313612" cy="3773487"/>
            <a:chOff x="575" y="1151"/>
            <a:chExt cx="4607" cy="2377"/>
          </a:xfrm>
        </p:grpSpPr>
        <p:grpSp>
          <p:nvGrpSpPr>
            <p:cNvPr id="620" name="Google Shape;620;p73"/>
            <p:cNvGrpSpPr/>
            <p:nvPr/>
          </p:nvGrpSpPr>
          <p:grpSpPr>
            <a:xfrm>
              <a:off x="575" y="1151"/>
              <a:ext cx="4607" cy="2377"/>
              <a:chOff x="575" y="1151"/>
              <a:chExt cx="4607" cy="2303"/>
            </a:xfrm>
          </p:grpSpPr>
          <p:sp>
            <p:nvSpPr>
              <p:cNvPr id="621" name="Google Shape;621;p73"/>
              <p:cNvSpPr txBox="1"/>
              <p:nvPr/>
            </p:nvSpPr>
            <p:spPr>
              <a:xfrm>
                <a:off x="575" y="1151"/>
                <a:ext cx="4607" cy="2303"/>
              </a:xfrm>
              <a:prstGeom prst="rect">
                <a:avLst/>
              </a:prstGeom>
              <a:gradFill>
                <a:gsLst>
                  <a:gs pos="0">
                    <a:srgbClr val="000066"/>
                  </a:gs>
                  <a:gs pos="100000">
                    <a:srgbClr val="9292BE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6D6EE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A6D6EE"/>
                    </a:solidFill>
                    <a:latin typeface="Arial"/>
                    <a:ea typeface="Arial"/>
                    <a:cs typeface="Arial"/>
                    <a:sym typeface="Arial"/>
                  </a:rPr>
                  <a:t>class </a:t>
                </a: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String	void main(void)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{			{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……			String S1;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r>
                  <a:rPr b="0" i="0" lang="en-US" sz="2200" u="none">
                    <a:solidFill>
                      <a:srgbClr val="A6D6EE"/>
                    </a:solidFill>
                    <a:latin typeface="Arial"/>
                    <a:ea typeface="Arial"/>
                    <a:cs typeface="Arial"/>
                    <a:sym typeface="Arial"/>
                  </a:rPr>
                  <a:t>public:</a:t>
                </a: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}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	String( )	default constructor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	{	written as a inline function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	m_len = 0 ;	constructors can also be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	m_pbuff = new char;	written in .cpp file using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	*m_pbuff = ‘\0’;	scope resolution operator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	}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0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};			</a:t>
                </a:r>
                <a:endParaRPr/>
              </a:p>
            </p:txBody>
          </p:sp>
          <p:cxnSp>
            <p:nvCxnSpPr>
              <p:cNvPr id="622" name="Google Shape;622;p73"/>
              <p:cNvCxnSpPr/>
              <p:nvPr/>
            </p:nvCxnSpPr>
            <p:spPr>
              <a:xfrm>
                <a:off x="2120" y="2147"/>
                <a:ext cx="88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cxnSp>
          <p:nvCxnSpPr>
            <p:cNvPr id="623" name="Google Shape;623;p73"/>
            <p:cNvCxnSpPr/>
            <p:nvPr/>
          </p:nvCxnSpPr>
          <p:spPr>
            <a:xfrm>
              <a:off x="2905" y="1213"/>
              <a:ext cx="0" cy="2145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74"/>
          <p:cNvGrpSpPr/>
          <p:nvPr/>
        </p:nvGrpSpPr>
        <p:grpSpPr>
          <a:xfrm>
            <a:off x="912812" y="1827212"/>
            <a:ext cx="7313612" cy="4465637"/>
            <a:chOff x="575" y="1151"/>
            <a:chExt cx="4607" cy="2621"/>
          </a:xfrm>
        </p:grpSpPr>
        <p:sp>
          <p:nvSpPr>
            <p:cNvPr id="631" name="Google Shape;631;p74"/>
            <p:cNvSpPr txBox="1"/>
            <p:nvPr/>
          </p:nvSpPr>
          <p:spPr>
            <a:xfrm>
              <a:off x="575" y="1151"/>
              <a:ext cx="4607" cy="2621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class 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String	 void main (void)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	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……		  String s2(‘S’,10);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String (char ch , int len )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{		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m_len = len 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m_pbuff = new char [m_len + 1]; 	// +1 for ‘\0’ char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// for loop or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memset(m_pbuff,ch,m_len); 	//include memory.h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m_pbuff[m_len] = ‘\0’;	          //append ‘\0’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	</a:t>
              </a:r>
              <a:endParaRPr/>
            </a:p>
          </p:txBody>
        </p:sp>
        <p:cxnSp>
          <p:nvCxnSpPr>
            <p:cNvPr id="632" name="Google Shape;632;p74"/>
            <p:cNvCxnSpPr/>
            <p:nvPr/>
          </p:nvCxnSpPr>
          <p:spPr>
            <a:xfrm>
              <a:off x="2818" y="1262"/>
              <a:ext cx="0" cy="130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33" name="Google Shape;633;p74"/>
          <p:cNvSpPr txBox="1"/>
          <p:nvPr/>
        </p:nvSpPr>
        <p:spPr>
          <a:xfrm>
            <a:off x="912812" y="912812"/>
            <a:ext cx="706755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Constructor Overloading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5"/>
          <p:cNvSpPr txBox="1"/>
          <p:nvPr/>
        </p:nvSpPr>
        <p:spPr>
          <a:xfrm>
            <a:off x="912812" y="912812"/>
            <a:ext cx="706755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Constructor Overloading</a:t>
            </a:r>
            <a:endParaRPr/>
          </a:p>
        </p:txBody>
      </p:sp>
      <p:grpSp>
        <p:nvGrpSpPr>
          <p:cNvPr id="641" name="Google Shape;641;p75"/>
          <p:cNvGrpSpPr/>
          <p:nvPr/>
        </p:nvGrpSpPr>
        <p:grpSpPr>
          <a:xfrm>
            <a:off x="912812" y="1827212"/>
            <a:ext cx="7313612" cy="3733800"/>
            <a:chOff x="575" y="1151"/>
            <a:chExt cx="4607" cy="2584"/>
          </a:xfrm>
        </p:grpSpPr>
        <p:sp>
          <p:nvSpPr>
            <p:cNvPr id="642" name="Google Shape;642;p75"/>
            <p:cNvSpPr txBox="1"/>
            <p:nvPr/>
          </p:nvSpPr>
          <p:spPr>
            <a:xfrm>
              <a:off x="575" y="1151"/>
              <a:ext cx="4607" cy="2584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class 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String	 void main (void)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	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……		  String s3(“SEED”);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String (const char *p )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{		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m_len = strlen(p);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m_pbuff = new char [m_len + 1]; 	// +1 for ‘\0’ char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strcpy ( m_pbuff,p) 	 	//include string.h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			</a:t>
              </a:r>
              <a:endParaRPr/>
            </a:p>
          </p:txBody>
        </p:sp>
        <p:cxnSp>
          <p:nvCxnSpPr>
            <p:cNvPr id="643" name="Google Shape;643;p75"/>
            <p:cNvCxnSpPr/>
            <p:nvPr/>
          </p:nvCxnSpPr>
          <p:spPr>
            <a:xfrm>
              <a:off x="2696" y="1276"/>
              <a:ext cx="0" cy="135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6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  is also a special function with the same name as class name prefixed by ~ character.Eg ~Complex( ) ; or ~String( 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specify return type or parameters to destructor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cannot be overloaded. Therefore a class can have only one destructor.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is implicitly called whenever an object ceases to exist.</a:t>
            </a:r>
            <a:endParaRPr/>
          </a:p>
        </p:txBody>
      </p:sp>
      <p:sp>
        <p:nvSpPr>
          <p:cNvPr id="651" name="Google Shape;651;p76"/>
          <p:cNvSpPr txBox="1"/>
          <p:nvPr/>
        </p:nvSpPr>
        <p:spPr>
          <a:xfrm>
            <a:off x="912812" y="931862"/>
            <a:ext cx="39735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: Destructor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7"/>
          <p:cNvSpPr txBox="1"/>
          <p:nvPr>
            <p:ph idx="4294967295" type="body"/>
          </p:nvPr>
        </p:nvSpPr>
        <p:spPr>
          <a:xfrm>
            <a:off x="1116012" y="2187575"/>
            <a:ext cx="6907212" cy="374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function de-initializes  the objects when they are destroyed.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destructor is automatically invoked when object goes out of scope 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when the memory allocated to object is de-allocated using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contains pointer variable then it is mandatory on programmers part to write a destructor otherwise there is problem of memory leakage. </a:t>
            </a:r>
            <a:endParaRPr/>
          </a:p>
        </p:txBody>
      </p:sp>
      <p:sp>
        <p:nvSpPr>
          <p:cNvPr id="659" name="Google Shape;659;p77"/>
          <p:cNvSpPr txBox="1"/>
          <p:nvPr/>
        </p:nvSpPr>
        <p:spPr>
          <a:xfrm>
            <a:off x="912812" y="931862"/>
            <a:ext cx="39735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: Destructor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/>
          <p:nvPr>
            <p:ph idx="4294967295" type="body"/>
          </p:nvPr>
        </p:nvSpPr>
        <p:spPr>
          <a:xfrm>
            <a:off x="1116012" y="2187575"/>
            <a:ext cx="6956425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String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~String( 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if(m_pbuff)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[ ] m_pbuff;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667" name="Google Shape;667;p78"/>
          <p:cNvSpPr txBox="1"/>
          <p:nvPr/>
        </p:nvSpPr>
        <p:spPr>
          <a:xfrm>
            <a:off x="912812" y="931862"/>
            <a:ext cx="39735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: Destructor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9"/>
          <p:cNvSpPr txBox="1"/>
          <p:nvPr>
            <p:ph idx="4294967295" type="body"/>
          </p:nvPr>
        </p:nvSpPr>
        <p:spPr>
          <a:xfrm>
            <a:off x="1116012" y="2251075"/>
            <a:ext cx="6956425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for object creation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Memory is allocated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 Constructor is called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 Memory is initialized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for object destruction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Destructor is called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 If memory is allocated dynamically it is freed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 Memory allocated to object is de-allocated only        when object goes out of scope.</a:t>
            </a:r>
            <a:endParaRPr/>
          </a:p>
        </p:txBody>
      </p:sp>
      <p:sp>
        <p:nvSpPr>
          <p:cNvPr id="675" name="Google Shape;675;p79"/>
          <p:cNvSpPr txBox="1"/>
          <p:nvPr/>
        </p:nvSpPr>
        <p:spPr>
          <a:xfrm>
            <a:off x="912812" y="931862"/>
            <a:ext cx="518636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Object Creation/Destruction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0"/>
          <p:cNvSpPr txBox="1"/>
          <p:nvPr>
            <p:ph idx="4294967295" type="body"/>
          </p:nvPr>
        </p:nvSpPr>
        <p:spPr>
          <a:xfrm>
            <a:off x="1116012" y="2251075"/>
            <a:ext cx="6956425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Test(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 cout&lt;&lt;“Constructor is invoked”&lt;&lt;endl;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~Test(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{ 	cout &lt;&lt; “Destructor is invoked&lt;&lt;endl; “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683" name="Google Shape;683;p80"/>
          <p:cNvSpPr txBox="1"/>
          <p:nvPr/>
        </p:nvSpPr>
        <p:spPr>
          <a:xfrm>
            <a:off x="912812" y="931862"/>
            <a:ext cx="4079875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Scope of an Object</a:t>
            </a:r>
            <a:endParaRPr/>
          </a:p>
        </p:txBody>
      </p:sp>
      <p:sp>
        <p:nvSpPr>
          <p:cNvPr id="684" name="Google Shape;684;p80"/>
          <p:cNvSpPr txBox="1"/>
          <p:nvPr/>
        </p:nvSpPr>
        <p:spPr>
          <a:xfrm>
            <a:off x="9483725" y="4530725"/>
            <a:ext cx="1828800" cy="581025"/>
          </a:xfrm>
          <a:prstGeom prst="rect">
            <a:avLst/>
          </a:prstGeom>
          <a:gradFill>
            <a:gsLst>
              <a:gs pos="0">
                <a:srgbClr val="FCFDC6"/>
              </a:gs>
              <a:gs pos="100000">
                <a:srgbClr val="FEFEE7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students to write the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1"/>
          <p:cNvSpPr txBox="1"/>
          <p:nvPr>
            <p:ph idx="4294967295" type="body"/>
          </p:nvPr>
        </p:nvSpPr>
        <p:spPr>
          <a:xfrm>
            <a:off x="1116012" y="2187575"/>
            <a:ext cx="6907212" cy="371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 (void)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cout&lt;&lt;“main begins”;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Test t2;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cout&lt;&lt;“Block begins”&lt;&lt;endl;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Test t3;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cout&lt;&lt;“Block Ends”&lt;&lt;endl;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cout&lt;&lt;“main ends”&lt;&lt;endl;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92" name="Google Shape;692;p81"/>
          <p:cNvSpPr txBox="1"/>
          <p:nvPr/>
        </p:nvSpPr>
        <p:spPr>
          <a:xfrm>
            <a:off x="912812" y="912812"/>
            <a:ext cx="45069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Scope of an Object</a:t>
            </a:r>
            <a:endParaRPr/>
          </a:p>
        </p:txBody>
      </p:sp>
      <p:sp>
        <p:nvSpPr>
          <p:cNvPr id="693" name="Google Shape;693;p81"/>
          <p:cNvSpPr txBox="1"/>
          <p:nvPr/>
        </p:nvSpPr>
        <p:spPr>
          <a:xfrm>
            <a:off x="9483725" y="4530725"/>
            <a:ext cx="1828800" cy="581025"/>
          </a:xfrm>
          <a:prstGeom prst="rect">
            <a:avLst/>
          </a:prstGeom>
          <a:gradFill>
            <a:gsLst>
              <a:gs pos="0">
                <a:srgbClr val="FCFDC6"/>
              </a:gs>
              <a:gs pos="100000">
                <a:srgbClr val="FEFEE7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students to write the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OO Model</a:t>
            </a:r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5715000" y="1676400"/>
            <a:ext cx="1778000" cy="2228850"/>
            <a:chOff x="2620" y="1829"/>
            <a:chExt cx="1120" cy="1404"/>
          </a:xfrm>
        </p:grpSpPr>
        <p:sp>
          <p:nvSpPr>
            <p:cNvPr id="124" name="Google Shape;124;p19"/>
            <p:cNvSpPr/>
            <p:nvPr/>
          </p:nvSpPr>
          <p:spPr>
            <a:xfrm>
              <a:off x="3511" y="1868"/>
              <a:ext cx="124" cy="109"/>
            </a:xfrm>
            <a:custGeom>
              <a:rect b="b" l="l" r="r" t="t"/>
              <a:pathLst>
                <a:path extrusionOk="0" h="217" w="24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388" y="1854"/>
              <a:ext cx="125" cy="85"/>
            </a:xfrm>
            <a:custGeom>
              <a:rect b="b" l="l" r="r" t="t"/>
              <a:pathLst>
                <a:path extrusionOk="0" h="171" w="249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3425" y="1919"/>
              <a:ext cx="118" cy="231"/>
            </a:xfrm>
            <a:custGeom>
              <a:rect b="b" l="l" r="r" t="t"/>
              <a:pathLst>
                <a:path extrusionOk="0" h="464" w="236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430" y="1919"/>
              <a:ext cx="154" cy="335"/>
            </a:xfrm>
            <a:custGeom>
              <a:rect b="b" l="l" r="r" t="t"/>
              <a:pathLst>
                <a:path extrusionOk="0" h="671" w="308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88" y="1999"/>
              <a:ext cx="759" cy="630"/>
            </a:xfrm>
            <a:custGeom>
              <a:rect b="b" l="l" r="r" t="t"/>
              <a:pathLst>
                <a:path extrusionOk="0" h="1258" w="1519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259" y="2859"/>
              <a:ext cx="172" cy="340"/>
            </a:xfrm>
            <a:custGeom>
              <a:rect b="b" l="l" r="r" t="t"/>
              <a:pathLst>
                <a:path extrusionOk="0" h="679" w="344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778" y="2705"/>
              <a:ext cx="315" cy="510"/>
            </a:xfrm>
            <a:custGeom>
              <a:rect b="b" l="l" r="r" t="t"/>
              <a:pathLst>
                <a:path extrusionOk="0" h="1021" w="629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759" y="2113"/>
              <a:ext cx="786" cy="1102"/>
            </a:xfrm>
            <a:custGeom>
              <a:rect b="b" l="l" r="r" t="t"/>
              <a:pathLst>
                <a:path extrusionOk="0" h="2203" w="1571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638" y="2526"/>
              <a:ext cx="407" cy="200"/>
            </a:xfrm>
            <a:custGeom>
              <a:rect b="b" l="l" r="r" t="t"/>
              <a:pathLst>
                <a:path extrusionOk="0" h="401" w="816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386" y="2066"/>
              <a:ext cx="325" cy="580"/>
            </a:xfrm>
            <a:custGeom>
              <a:rect b="b" l="l" r="r" t="t"/>
              <a:pathLst>
                <a:path extrusionOk="0" h="1159" w="652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003" y="1999"/>
              <a:ext cx="730" cy="720"/>
            </a:xfrm>
            <a:custGeom>
              <a:rect b="b" l="l" r="r" t="t"/>
              <a:pathLst>
                <a:path extrusionOk="0" h="1439" w="1462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265" y="2856"/>
              <a:ext cx="157" cy="349"/>
            </a:xfrm>
            <a:custGeom>
              <a:rect b="b" l="l" r="r" t="t"/>
              <a:pathLst>
                <a:path extrusionOk="0" h="700" w="313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857" y="1999"/>
              <a:ext cx="590" cy="611"/>
            </a:xfrm>
            <a:custGeom>
              <a:rect b="b" l="l" r="r" t="t"/>
              <a:pathLst>
                <a:path extrusionOk="0" h="1220" w="1181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289" y="2448"/>
              <a:ext cx="51" cy="95"/>
            </a:xfrm>
            <a:custGeom>
              <a:rect b="b" l="l" r="r" t="t"/>
              <a:pathLst>
                <a:path extrusionOk="0" h="190" w="103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371" y="2449"/>
              <a:ext cx="78" cy="94"/>
            </a:xfrm>
            <a:custGeom>
              <a:rect b="b" l="l" r="r" t="t"/>
              <a:pathLst>
                <a:path extrusionOk="0" h="188" w="155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284" y="2564"/>
              <a:ext cx="66" cy="84"/>
            </a:xfrm>
            <a:custGeom>
              <a:rect b="b" l="l" r="r" t="t"/>
              <a:pathLst>
                <a:path extrusionOk="0" h="169" w="133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368" y="2564"/>
              <a:ext cx="81" cy="102"/>
            </a:xfrm>
            <a:custGeom>
              <a:rect b="b" l="l" r="r" t="t"/>
              <a:pathLst>
                <a:path extrusionOk="0" h="203" w="161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843" y="2774"/>
              <a:ext cx="142" cy="175"/>
            </a:xfrm>
            <a:custGeom>
              <a:rect b="b" l="l" r="r" t="t"/>
              <a:pathLst>
                <a:path extrusionOk="0" h="350" w="285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857" y="2193"/>
              <a:ext cx="74" cy="47"/>
            </a:xfrm>
            <a:custGeom>
              <a:rect b="b" l="l" r="r" t="t"/>
              <a:pathLst>
                <a:path extrusionOk="0" h="94" w="149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640" y="2036"/>
              <a:ext cx="414" cy="458"/>
            </a:xfrm>
            <a:custGeom>
              <a:rect b="b" l="l" r="r" t="t"/>
              <a:pathLst>
                <a:path extrusionOk="0" h="914" w="829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046" y="1990"/>
              <a:ext cx="416" cy="65"/>
            </a:xfrm>
            <a:custGeom>
              <a:rect b="b" l="l" r="r" t="t"/>
              <a:pathLst>
                <a:path extrusionOk="0" h="131" w="830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006" y="2032"/>
              <a:ext cx="416" cy="563"/>
            </a:xfrm>
            <a:custGeom>
              <a:rect b="b" l="l" r="r" t="t"/>
              <a:pathLst>
                <a:path extrusionOk="0" h="1128" w="830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408" y="1926"/>
              <a:ext cx="36" cy="90"/>
            </a:xfrm>
            <a:custGeom>
              <a:rect b="b" l="l" r="r" t="t"/>
              <a:pathLst>
                <a:path extrusionOk="0" h="179" w="72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515" y="1932"/>
              <a:ext cx="28" cy="224"/>
            </a:xfrm>
            <a:custGeom>
              <a:rect b="b" l="l" r="r" t="t"/>
              <a:pathLst>
                <a:path extrusionOk="0" h="448" w="57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555" y="1940"/>
              <a:ext cx="34" cy="317"/>
            </a:xfrm>
            <a:custGeom>
              <a:rect b="b" l="l" r="r" t="t"/>
              <a:pathLst>
                <a:path extrusionOk="0" h="633" w="69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463" y="2017"/>
              <a:ext cx="274" cy="533"/>
            </a:xfrm>
            <a:custGeom>
              <a:rect b="b" l="l" r="r" t="t"/>
              <a:pathLst>
                <a:path extrusionOk="0" h="1064" w="549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041" y="2095"/>
              <a:ext cx="412" cy="634"/>
            </a:xfrm>
            <a:custGeom>
              <a:rect b="b" l="l" r="r" t="t"/>
              <a:pathLst>
                <a:path extrusionOk="0" h="1268" w="825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439" y="2097"/>
              <a:ext cx="229" cy="478"/>
            </a:xfrm>
            <a:custGeom>
              <a:rect b="b" l="l" r="r" t="t"/>
              <a:pathLst>
                <a:path extrusionOk="0" h="957" w="458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402" y="2184"/>
              <a:ext cx="141" cy="390"/>
            </a:xfrm>
            <a:custGeom>
              <a:rect b="b" l="l" r="r" t="t"/>
              <a:pathLst>
                <a:path extrusionOk="0" h="782" w="284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541" y="2591"/>
              <a:ext cx="121" cy="59"/>
            </a:xfrm>
            <a:custGeom>
              <a:rect b="b" l="l" r="r" t="t"/>
              <a:pathLst>
                <a:path extrusionOk="0" h="120" w="241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689" y="2566"/>
              <a:ext cx="51" cy="64"/>
            </a:xfrm>
            <a:custGeom>
              <a:rect b="b" l="l" r="r" t="t"/>
              <a:pathLst>
                <a:path extrusionOk="0" h="129" w="103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405" y="1829"/>
              <a:ext cx="230" cy="70"/>
            </a:xfrm>
            <a:custGeom>
              <a:rect b="b" l="l" r="r" t="t"/>
              <a:pathLst>
                <a:path extrusionOk="0" h="139" w="458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601" y="1885"/>
              <a:ext cx="34" cy="82"/>
            </a:xfrm>
            <a:custGeom>
              <a:rect b="b" l="l" r="r" t="t"/>
              <a:pathLst>
                <a:path extrusionOk="0" h="163" w="66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381" y="1916"/>
              <a:ext cx="235" cy="61"/>
            </a:xfrm>
            <a:custGeom>
              <a:rect b="b" l="l" r="r" t="t"/>
              <a:pathLst>
                <a:path extrusionOk="0" h="122" w="469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380" y="1866"/>
              <a:ext cx="22" cy="67"/>
            </a:xfrm>
            <a:custGeom>
              <a:rect b="b" l="l" r="r" t="t"/>
              <a:pathLst>
                <a:path extrusionOk="0" h="133" w="4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502" y="1861"/>
              <a:ext cx="24" cy="70"/>
            </a:xfrm>
            <a:custGeom>
              <a:rect b="b" l="l" r="r" t="t"/>
              <a:pathLst>
                <a:path extrusionOk="0" h="141" w="47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635" y="2517"/>
              <a:ext cx="286" cy="84"/>
            </a:xfrm>
            <a:custGeom>
              <a:rect b="b" l="l" r="r" t="t"/>
              <a:pathLst>
                <a:path extrusionOk="0" h="167" w="572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20" y="2514"/>
              <a:ext cx="66" cy="81"/>
            </a:xfrm>
            <a:custGeom>
              <a:rect b="b" l="l" r="r" t="t"/>
              <a:pathLst>
                <a:path extrusionOk="0" h="162" w="133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673" y="2591"/>
              <a:ext cx="338" cy="140"/>
            </a:xfrm>
            <a:custGeom>
              <a:rect b="b" l="l" r="r" t="t"/>
              <a:pathLst>
                <a:path extrusionOk="0" h="281" w="676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757" y="2629"/>
              <a:ext cx="56" cy="584"/>
            </a:xfrm>
            <a:custGeom>
              <a:rect b="b" l="l" r="r" t="t"/>
              <a:pathLst>
                <a:path extrusionOk="0" h="1169" w="110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067" y="2661"/>
              <a:ext cx="41" cy="478"/>
            </a:xfrm>
            <a:custGeom>
              <a:rect b="b" l="l" r="r" t="t"/>
              <a:pathLst>
                <a:path extrusionOk="0" h="956" w="82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519" y="2590"/>
              <a:ext cx="43" cy="629"/>
            </a:xfrm>
            <a:custGeom>
              <a:rect b="b" l="l" r="r" t="t"/>
              <a:pathLst>
                <a:path extrusionOk="0" h="1258" w="8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853" y="3185"/>
              <a:ext cx="685" cy="48"/>
            </a:xfrm>
            <a:custGeom>
              <a:rect b="b" l="l" r="r" t="t"/>
              <a:pathLst>
                <a:path extrusionOk="0" h="97" w="1368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246" y="2831"/>
              <a:ext cx="203" cy="385"/>
            </a:xfrm>
            <a:custGeom>
              <a:rect b="b" l="l" r="r" t="t"/>
              <a:pathLst>
                <a:path extrusionOk="0" h="770" w="406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282" y="2435"/>
              <a:ext cx="167" cy="227"/>
            </a:xfrm>
            <a:custGeom>
              <a:rect b="b" l="l" r="r" t="t"/>
              <a:pathLst>
                <a:path extrusionOk="0" h="455" w="334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248" y="2908"/>
              <a:ext cx="34" cy="314"/>
            </a:xfrm>
            <a:custGeom>
              <a:rect b="b" l="l" r="r" t="t"/>
              <a:pathLst>
                <a:path extrusionOk="0" h="627" w="68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842" y="2760"/>
              <a:ext cx="163" cy="52"/>
            </a:xfrm>
            <a:custGeom>
              <a:rect b="b" l="l" r="r" t="t"/>
              <a:pathLst>
                <a:path extrusionOk="0" h="105" w="327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840" y="2764"/>
              <a:ext cx="43" cy="198"/>
            </a:xfrm>
            <a:custGeom>
              <a:rect b="b" l="l" r="r" t="t"/>
              <a:pathLst>
                <a:path extrusionOk="0" h="395" w="86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995" y="2618"/>
              <a:ext cx="60" cy="110"/>
            </a:xfrm>
            <a:custGeom>
              <a:rect b="b" l="l" r="r" t="t"/>
              <a:pathLst>
                <a:path extrusionOk="0" h="221" w="120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3285" y="2448"/>
              <a:ext cx="52" cy="101"/>
            </a:xfrm>
            <a:custGeom>
              <a:rect b="b" l="l" r="r" t="t"/>
              <a:pathLst>
                <a:path extrusionOk="0" h="201" w="104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282" y="2568"/>
              <a:ext cx="71" cy="88"/>
            </a:xfrm>
            <a:custGeom>
              <a:rect b="b" l="l" r="r" t="t"/>
              <a:pathLst>
                <a:path extrusionOk="0" h="177" w="142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367" y="2552"/>
              <a:ext cx="77" cy="114"/>
            </a:xfrm>
            <a:custGeom>
              <a:rect b="b" l="l" r="r" t="t"/>
              <a:pathLst>
                <a:path extrusionOk="0" h="226" w="154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365" y="2452"/>
              <a:ext cx="55" cy="97"/>
            </a:xfrm>
            <a:custGeom>
              <a:rect b="b" l="l" r="r" t="t"/>
              <a:pathLst>
                <a:path extrusionOk="0" h="193" w="111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3327" y="2452"/>
              <a:ext cx="18" cy="85"/>
            </a:xfrm>
            <a:custGeom>
              <a:rect b="b" l="l" r="r" t="t"/>
              <a:pathLst>
                <a:path extrusionOk="0" h="171" w="36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286" y="2559"/>
              <a:ext cx="65" cy="87"/>
            </a:xfrm>
            <a:custGeom>
              <a:rect b="b" l="l" r="r" t="t"/>
              <a:pathLst>
                <a:path extrusionOk="0" h="173" w="131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2858" y="2793"/>
              <a:ext cx="116" cy="193"/>
            </a:xfrm>
            <a:custGeom>
              <a:rect b="b" l="l" r="r" t="t"/>
              <a:pathLst>
                <a:path extrusionOk="0" h="386" w="232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291" y="3017"/>
              <a:ext cx="37" cy="72"/>
            </a:xfrm>
            <a:custGeom>
              <a:rect b="b" l="l" r="r" t="t"/>
              <a:pathLst>
                <a:path extrusionOk="0" h="143" w="74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289" y="2890"/>
              <a:ext cx="101" cy="276"/>
            </a:xfrm>
            <a:custGeom>
              <a:rect b="b" l="l" r="r" t="t"/>
              <a:pathLst>
                <a:path extrusionOk="0" h="551" w="204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bd06784_"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5000"/>
            <a:ext cx="1819275" cy="168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n00332_"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4800600"/>
            <a:ext cx="2293937" cy="113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01441_"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267200"/>
            <a:ext cx="1493837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2"/>
          <p:cNvSpPr txBox="1"/>
          <p:nvPr/>
        </p:nvSpPr>
        <p:spPr>
          <a:xfrm>
            <a:off x="912812" y="1301750"/>
            <a:ext cx="7313612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String s4(s3);	// To create s4 as a copy of s3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The implicit Copy Constructor does a member wise copy of the elements:</a:t>
            </a:r>
            <a:endParaRPr/>
          </a:p>
        </p:txBody>
      </p:sp>
      <p:grpSp>
        <p:nvGrpSpPr>
          <p:cNvPr id="701" name="Google Shape;701;p82"/>
          <p:cNvGrpSpPr/>
          <p:nvPr/>
        </p:nvGrpSpPr>
        <p:grpSpPr>
          <a:xfrm>
            <a:off x="1185862" y="2503487"/>
            <a:ext cx="5856287" cy="3022600"/>
            <a:chOff x="662" y="1577"/>
            <a:chExt cx="3689" cy="1904"/>
          </a:xfrm>
        </p:grpSpPr>
        <p:sp>
          <p:nvSpPr>
            <p:cNvPr id="702" name="Google Shape;702;p82"/>
            <p:cNvSpPr txBox="1"/>
            <p:nvPr/>
          </p:nvSpPr>
          <p:spPr>
            <a:xfrm>
              <a:off x="910" y="1577"/>
              <a:ext cx="312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  <p:sp>
          <p:nvSpPr>
            <p:cNvPr id="703" name="Google Shape;703;p82"/>
            <p:cNvSpPr txBox="1"/>
            <p:nvPr/>
          </p:nvSpPr>
          <p:spPr>
            <a:xfrm>
              <a:off x="3839" y="1577"/>
              <a:ext cx="312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s4</a:t>
              </a:r>
              <a:endParaRPr/>
            </a:p>
          </p:txBody>
        </p:sp>
        <p:grpSp>
          <p:nvGrpSpPr>
            <p:cNvPr id="704" name="Google Shape;704;p82"/>
            <p:cNvGrpSpPr/>
            <p:nvPr/>
          </p:nvGrpSpPr>
          <p:grpSpPr>
            <a:xfrm>
              <a:off x="662" y="2023"/>
              <a:ext cx="650" cy="980"/>
              <a:chOff x="662" y="2378"/>
              <a:chExt cx="650" cy="980"/>
            </a:xfrm>
          </p:grpSpPr>
          <p:sp>
            <p:nvSpPr>
              <p:cNvPr id="705" name="Google Shape;705;p82"/>
              <p:cNvSpPr txBox="1"/>
              <p:nvPr/>
            </p:nvSpPr>
            <p:spPr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220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1001</a:t>
                </a:r>
                <a:endParaRPr/>
              </a:p>
            </p:txBody>
          </p:sp>
          <p:cxnSp>
            <p:nvCxnSpPr>
              <p:cNvPr id="706" name="Google Shape;706;p82"/>
              <p:cNvCxnSpPr/>
              <p:nvPr/>
            </p:nvCxnSpPr>
            <p:spPr>
              <a:xfrm>
                <a:off x="662" y="2868"/>
                <a:ext cx="63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07" name="Google Shape;707;p82"/>
            <p:cNvGrpSpPr/>
            <p:nvPr/>
          </p:nvGrpSpPr>
          <p:grpSpPr>
            <a:xfrm>
              <a:off x="3701" y="2023"/>
              <a:ext cx="650" cy="980"/>
              <a:chOff x="662" y="2378"/>
              <a:chExt cx="650" cy="980"/>
            </a:xfrm>
          </p:grpSpPr>
          <p:sp>
            <p:nvSpPr>
              <p:cNvPr id="708" name="Google Shape;708;p82"/>
              <p:cNvSpPr txBox="1"/>
              <p:nvPr/>
            </p:nvSpPr>
            <p:spPr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220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1001</a:t>
                </a:r>
                <a:endParaRPr/>
              </a:p>
            </p:txBody>
          </p:sp>
          <p:cxnSp>
            <p:nvCxnSpPr>
              <p:cNvPr id="709" name="Google Shape;709;p82"/>
              <p:cNvCxnSpPr/>
              <p:nvPr/>
            </p:nvCxnSpPr>
            <p:spPr>
              <a:xfrm>
                <a:off x="662" y="2868"/>
                <a:ext cx="63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10" name="Google Shape;710;p82"/>
            <p:cNvCxnSpPr/>
            <p:nvPr/>
          </p:nvCxnSpPr>
          <p:spPr>
            <a:xfrm>
              <a:off x="1630" y="2243"/>
              <a:ext cx="1973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11" name="Google Shape;711;p82"/>
            <p:cNvCxnSpPr/>
            <p:nvPr/>
          </p:nvCxnSpPr>
          <p:spPr>
            <a:xfrm>
              <a:off x="1630" y="2734"/>
              <a:ext cx="1973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12" name="Google Shape;712;p82"/>
            <p:cNvSpPr txBox="1"/>
            <p:nvPr/>
          </p:nvSpPr>
          <p:spPr>
            <a:xfrm>
              <a:off x="2196" y="1835"/>
              <a:ext cx="112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Gets copied</a:t>
              </a:r>
              <a:endParaRPr/>
            </a:p>
          </p:txBody>
        </p:sp>
        <p:sp>
          <p:nvSpPr>
            <p:cNvPr id="713" name="Google Shape;713;p82"/>
            <p:cNvSpPr txBox="1"/>
            <p:nvPr/>
          </p:nvSpPr>
          <p:spPr>
            <a:xfrm>
              <a:off x="2196" y="2399"/>
              <a:ext cx="112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Gets copied</a:t>
              </a:r>
              <a:endParaRPr/>
            </a:p>
          </p:txBody>
        </p:sp>
        <p:grpSp>
          <p:nvGrpSpPr>
            <p:cNvPr id="714" name="Google Shape;714;p82"/>
            <p:cNvGrpSpPr/>
            <p:nvPr/>
          </p:nvGrpSpPr>
          <p:grpSpPr>
            <a:xfrm>
              <a:off x="1327" y="3206"/>
              <a:ext cx="2461" cy="275"/>
              <a:chOff x="1376" y="204"/>
              <a:chExt cx="2461" cy="275"/>
            </a:xfrm>
          </p:grpSpPr>
          <p:sp>
            <p:nvSpPr>
              <p:cNvPr id="715" name="Google Shape;715;p82"/>
              <p:cNvSpPr txBox="1"/>
              <p:nvPr/>
            </p:nvSpPr>
            <p:spPr>
              <a:xfrm>
                <a:off x="1376" y="204"/>
                <a:ext cx="2461" cy="275"/>
              </a:xfrm>
              <a:prstGeom prst="rect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S	E	E	D	\0	</a:t>
                </a:r>
                <a:endParaRPr/>
              </a:p>
            </p:txBody>
          </p:sp>
          <p:cxnSp>
            <p:nvCxnSpPr>
              <p:cNvPr id="716" name="Google Shape;716;p82"/>
              <p:cNvCxnSpPr/>
              <p:nvPr/>
            </p:nvCxnSpPr>
            <p:spPr>
              <a:xfrm>
                <a:off x="1924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82"/>
              <p:cNvCxnSpPr/>
              <p:nvPr/>
            </p:nvCxnSpPr>
            <p:spPr>
              <a:xfrm>
                <a:off x="2304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82"/>
              <p:cNvCxnSpPr/>
              <p:nvPr/>
            </p:nvCxnSpPr>
            <p:spPr>
              <a:xfrm>
                <a:off x="2770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82"/>
              <p:cNvCxnSpPr/>
              <p:nvPr/>
            </p:nvCxnSpPr>
            <p:spPr>
              <a:xfrm>
                <a:off x="3248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20" name="Google Shape;720;p82"/>
            <p:cNvCxnSpPr/>
            <p:nvPr/>
          </p:nvCxnSpPr>
          <p:spPr>
            <a:xfrm>
              <a:off x="1005" y="3028"/>
              <a:ext cx="331" cy="271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21" name="Google Shape;721;p82"/>
            <p:cNvCxnSpPr/>
            <p:nvPr/>
          </p:nvCxnSpPr>
          <p:spPr>
            <a:xfrm flipH="1">
              <a:off x="3774" y="3028"/>
              <a:ext cx="208" cy="17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22" name="Google Shape;722;p82"/>
            <p:cNvSpPr txBox="1"/>
            <p:nvPr/>
          </p:nvSpPr>
          <p:spPr>
            <a:xfrm>
              <a:off x="2306" y="2950"/>
              <a:ext cx="392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</p:grpSp>
      <p:sp>
        <p:nvSpPr>
          <p:cNvPr id="723" name="Google Shape;723;p82"/>
          <p:cNvSpPr txBox="1"/>
          <p:nvPr/>
        </p:nvSpPr>
        <p:spPr>
          <a:xfrm>
            <a:off x="912812" y="5635625"/>
            <a:ext cx="7313612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If one object goes out of scope this situation leads to the problem of dangling pointer.</a:t>
            </a:r>
            <a:endParaRPr/>
          </a:p>
        </p:txBody>
      </p:sp>
      <p:sp>
        <p:nvSpPr>
          <p:cNvPr id="724" name="Google Shape;724;p82"/>
          <p:cNvSpPr txBox="1"/>
          <p:nvPr/>
        </p:nvSpPr>
        <p:spPr>
          <a:xfrm>
            <a:off x="912812" y="387350"/>
            <a:ext cx="55880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Copy Constructor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3"/>
          <p:cNvSpPr txBox="1"/>
          <p:nvPr/>
        </p:nvSpPr>
        <p:spPr>
          <a:xfrm>
            <a:off x="912812" y="387350"/>
            <a:ext cx="55880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Copy Constructor</a:t>
            </a:r>
            <a:endParaRPr/>
          </a:p>
        </p:txBody>
      </p:sp>
      <p:sp>
        <p:nvSpPr>
          <p:cNvPr id="732" name="Google Shape;732;p83"/>
          <p:cNvSpPr txBox="1"/>
          <p:nvPr/>
        </p:nvSpPr>
        <p:spPr>
          <a:xfrm>
            <a:off x="912812" y="1301750"/>
            <a:ext cx="73136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To avoid problem of dangling pointer it is mandatory to have a copy constructor in a class which contains a pointer variable</a:t>
            </a:r>
            <a:endParaRPr/>
          </a:p>
        </p:txBody>
      </p:sp>
      <p:sp>
        <p:nvSpPr>
          <p:cNvPr id="733" name="Google Shape;733;p83"/>
          <p:cNvSpPr txBox="1"/>
          <p:nvPr/>
        </p:nvSpPr>
        <p:spPr>
          <a:xfrm>
            <a:off x="912812" y="5518150"/>
            <a:ext cx="7313612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Copy constructor creates a new space in the heap for the string to be copied.</a:t>
            </a:r>
            <a:endParaRPr/>
          </a:p>
        </p:txBody>
      </p:sp>
      <p:grpSp>
        <p:nvGrpSpPr>
          <p:cNvPr id="734" name="Google Shape;734;p83"/>
          <p:cNvGrpSpPr/>
          <p:nvPr/>
        </p:nvGrpSpPr>
        <p:grpSpPr>
          <a:xfrm>
            <a:off x="468312" y="2368550"/>
            <a:ext cx="8385175" cy="3001962"/>
            <a:chOff x="295" y="1492"/>
            <a:chExt cx="5282" cy="1891"/>
          </a:xfrm>
        </p:grpSpPr>
        <p:sp>
          <p:nvSpPr>
            <p:cNvPr id="735" name="Google Shape;735;p83"/>
            <p:cNvSpPr txBox="1"/>
            <p:nvPr/>
          </p:nvSpPr>
          <p:spPr>
            <a:xfrm>
              <a:off x="995" y="1492"/>
              <a:ext cx="312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  <p:sp>
          <p:nvSpPr>
            <p:cNvPr id="736" name="Google Shape;736;p83"/>
            <p:cNvSpPr txBox="1"/>
            <p:nvPr/>
          </p:nvSpPr>
          <p:spPr>
            <a:xfrm>
              <a:off x="3924" y="1492"/>
              <a:ext cx="312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s4</a:t>
              </a:r>
              <a:endParaRPr/>
            </a:p>
          </p:txBody>
        </p:sp>
        <p:grpSp>
          <p:nvGrpSpPr>
            <p:cNvPr id="737" name="Google Shape;737;p83"/>
            <p:cNvGrpSpPr/>
            <p:nvPr/>
          </p:nvGrpSpPr>
          <p:grpSpPr>
            <a:xfrm>
              <a:off x="747" y="1938"/>
              <a:ext cx="650" cy="857"/>
              <a:chOff x="662" y="2378"/>
              <a:chExt cx="650" cy="980"/>
            </a:xfrm>
          </p:grpSpPr>
          <p:sp>
            <p:nvSpPr>
              <p:cNvPr id="738" name="Google Shape;738;p83"/>
              <p:cNvSpPr txBox="1"/>
              <p:nvPr/>
            </p:nvSpPr>
            <p:spPr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220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1001</a:t>
                </a:r>
                <a:endParaRPr/>
              </a:p>
            </p:txBody>
          </p:sp>
          <p:cxnSp>
            <p:nvCxnSpPr>
              <p:cNvPr id="739" name="Google Shape;739;p83"/>
              <p:cNvCxnSpPr/>
              <p:nvPr/>
            </p:nvCxnSpPr>
            <p:spPr>
              <a:xfrm>
                <a:off x="662" y="2868"/>
                <a:ext cx="63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40" name="Google Shape;740;p83"/>
            <p:cNvGrpSpPr/>
            <p:nvPr/>
          </p:nvGrpSpPr>
          <p:grpSpPr>
            <a:xfrm>
              <a:off x="3786" y="1938"/>
              <a:ext cx="650" cy="857"/>
              <a:chOff x="662" y="2378"/>
              <a:chExt cx="650" cy="980"/>
            </a:xfrm>
          </p:grpSpPr>
          <p:sp>
            <p:nvSpPr>
              <p:cNvPr id="741" name="Google Shape;741;p83"/>
              <p:cNvSpPr txBox="1"/>
              <p:nvPr/>
            </p:nvSpPr>
            <p:spPr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220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3003</a:t>
                </a:r>
                <a:endParaRPr/>
              </a:p>
            </p:txBody>
          </p:sp>
          <p:cxnSp>
            <p:nvCxnSpPr>
              <p:cNvPr id="742" name="Google Shape;742;p83"/>
              <p:cNvCxnSpPr/>
              <p:nvPr/>
            </p:nvCxnSpPr>
            <p:spPr>
              <a:xfrm>
                <a:off x="662" y="2868"/>
                <a:ext cx="63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43" name="Google Shape;743;p83"/>
            <p:cNvCxnSpPr/>
            <p:nvPr/>
          </p:nvCxnSpPr>
          <p:spPr>
            <a:xfrm>
              <a:off x="1654" y="2158"/>
              <a:ext cx="2071" cy="0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44" name="Google Shape;744;p83"/>
            <p:cNvSpPr txBox="1"/>
            <p:nvPr/>
          </p:nvSpPr>
          <p:spPr>
            <a:xfrm>
              <a:off x="2208" y="1836"/>
              <a:ext cx="112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Gets copied</a:t>
              </a:r>
              <a:endParaRPr/>
            </a:p>
          </p:txBody>
        </p:sp>
        <p:grpSp>
          <p:nvGrpSpPr>
            <p:cNvPr id="745" name="Google Shape;745;p83"/>
            <p:cNvGrpSpPr/>
            <p:nvPr/>
          </p:nvGrpSpPr>
          <p:grpSpPr>
            <a:xfrm>
              <a:off x="297" y="3108"/>
              <a:ext cx="2461" cy="275"/>
              <a:chOff x="1376" y="204"/>
              <a:chExt cx="2461" cy="275"/>
            </a:xfrm>
          </p:grpSpPr>
          <p:sp>
            <p:nvSpPr>
              <p:cNvPr id="746" name="Google Shape;746;p83"/>
              <p:cNvSpPr txBox="1"/>
              <p:nvPr/>
            </p:nvSpPr>
            <p:spPr>
              <a:xfrm>
                <a:off x="1376" y="204"/>
                <a:ext cx="2461" cy="275"/>
              </a:xfrm>
              <a:prstGeom prst="rect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S	E	E	D	\0	</a:t>
                </a:r>
                <a:endParaRPr/>
              </a:p>
            </p:txBody>
          </p:sp>
          <p:cxnSp>
            <p:nvCxnSpPr>
              <p:cNvPr id="747" name="Google Shape;747;p83"/>
              <p:cNvCxnSpPr/>
              <p:nvPr/>
            </p:nvCxnSpPr>
            <p:spPr>
              <a:xfrm>
                <a:off x="1924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83"/>
              <p:cNvCxnSpPr/>
              <p:nvPr/>
            </p:nvCxnSpPr>
            <p:spPr>
              <a:xfrm>
                <a:off x="2304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83"/>
              <p:cNvCxnSpPr/>
              <p:nvPr/>
            </p:nvCxnSpPr>
            <p:spPr>
              <a:xfrm>
                <a:off x="2770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83"/>
              <p:cNvCxnSpPr/>
              <p:nvPr/>
            </p:nvCxnSpPr>
            <p:spPr>
              <a:xfrm>
                <a:off x="3248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51" name="Google Shape;751;p83"/>
            <p:cNvCxnSpPr/>
            <p:nvPr/>
          </p:nvCxnSpPr>
          <p:spPr>
            <a:xfrm>
              <a:off x="1090" y="2795"/>
              <a:ext cx="0" cy="284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52" name="Google Shape;752;p83"/>
            <p:cNvSpPr txBox="1"/>
            <p:nvPr/>
          </p:nvSpPr>
          <p:spPr>
            <a:xfrm>
              <a:off x="295" y="2852"/>
              <a:ext cx="392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grpSp>
          <p:nvGrpSpPr>
            <p:cNvPr id="753" name="Google Shape;753;p83"/>
            <p:cNvGrpSpPr/>
            <p:nvPr/>
          </p:nvGrpSpPr>
          <p:grpSpPr>
            <a:xfrm>
              <a:off x="3116" y="3108"/>
              <a:ext cx="2461" cy="275"/>
              <a:chOff x="1376" y="204"/>
              <a:chExt cx="2461" cy="275"/>
            </a:xfrm>
          </p:grpSpPr>
          <p:sp>
            <p:nvSpPr>
              <p:cNvPr id="754" name="Google Shape;754;p83"/>
              <p:cNvSpPr txBox="1"/>
              <p:nvPr/>
            </p:nvSpPr>
            <p:spPr>
              <a:xfrm>
                <a:off x="1376" y="204"/>
                <a:ext cx="2461" cy="275"/>
              </a:xfrm>
              <a:prstGeom prst="rect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B3"/>
                  </a:buClr>
                  <a:buSzPts val="2200"/>
                  <a:buFont typeface="Arial"/>
                  <a:buNone/>
                </a:pPr>
                <a:r>
                  <a:rPr b="1" i="0" lang="en-US" sz="2200" u="none">
                    <a:solidFill>
                      <a:srgbClr val="FFFFB3"/>
                    </a:solidFill>
                    <a:latin typeface="Arial"/>
                    <a:ea typeface="Arial"/>
                    <a:cs typeface="Arial"/>
                    <a:sym typeface="Arial"/>
                  </a:rPr>
                  <a:t>	S	E	E	D	\0	</a:t>
                </a:r>
                <a:endParaRPr/>
              </a:p>
            </p:txBody>
          </p:sp>
          <p:cxnSp>
            <p:nvCxnSpPr>
              <p:cNvPr id="755" name="Google Shape;755;p83"/>
              <p:cNvCxnSpPr/>
              <p:nvPr/>
            </p:nvCxnSpPr>
            <p:spPr>
              <a:xfrm>
                <a:off x="1924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83"/>
              <p:cNvCxnSpPr/>
              <p:nvPr/>
            </p:nvCxnSpPr>
            <p:spPr>
              <a:xfrm>
                <a:off x="2304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83"/>
              <p:cNvCxnSpPr/>
              <p:nvPr/>
            </p:nvCxnSpPr>
            <p:spPr>
              <a:xfrm>
                <a:off x="2770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83"/>
              <p:cNvCxnSpPr/>
              <p:nvPr/>
            </p:nvCxnSpPr>
            <p:spPr>
              <a:xfrm>
                <a:off x="3248" y="208"/>
                <a:ext cx="0" cy="2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FF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59" name="Google Shape;759;p83"/>
            <p:cNvSpPr txBox="1"/>
            <p:nvPr/>
          </p:nvSpPr>
          <p:spPr>
            <a:xfrm>
              <a:off x="3114" y="2852"/>
              <a:ext cx="392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D6EE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A6D6EE"/>
                  </a:solidFill>
                  <a:latin typeface="Arial"/>
                  <a:ea typeface="Arial"/>
                  <a:cs typeface="Arial"/>
                  <a:sym typeface="Arial"/>
                </a:rPr>
                <a:t>3003</a:t>
              </a:r>
              <a:endParaRPr/>
            </a:p>
          </p:txBody>
        </p:sp>
        <p:cxnSp>
          <p:nvCxnSpPr>
            <p:cNvPr id="760" name="Google Shape;760;p83"/>
            <p:cNvCxnSpPr/>
            <p:nvPr/>
          </p:nvCxnSpPr>
          <p:spPr>
            <a:xfrm>
              <a:off x="4093" y="2808"/>
              <a:ext cx="0" cy="271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4"/>
          <p:cNvSpPr txBox="1"/>
          <p:nvPr/>
        </p:nvSpPr>
        <p:spPr>
          <a:xfrm>
            <a:off x="912812" y="912812"/>
            <a:ext cx="55880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Copy Constructor</a:t>
            </a:r>
            <a:endParaRPr/>
          </a:p>
        </p:txBody>
      </p:sp>
      <p:grpSp>
        <p:nvGrpSpPr>
          <p:cNvPr id="768" name="Google Shape;768;p84"/>
          <p:cNvGrpSpPr/>
          <p:nvPr/>
        </p:nvGrpSpPr>
        <p:grpSpPr>
          <a:xfrm>
            <a:off x="912812" y="1827212"/>
            <a:ext cx="7313612" cy="3744912"/>
            <a:chOff x="575" y="1151"/>
            <a:chExt cx="4607" cy="2303"/>
          </a:xfrm>
        </p:grpSpPr>
        <p:sp>
          <p:nvSpPr>
            <p:cNvPr id="769" name="Google Shape;769;p84"/>
            <p:cNvSpPr txBox="1"/>
            <p:nvPr/>
          </p:nvSpPr>
          <p:spPr>
            <a:xfrm>
              <a:off x="575" y="1151"/>
              <a:ext cx="4607" cy="2303"/>
            </a:xfrm>
            <a:prstGeom prst="rect">
              <a:avLst/>
            </a:prstGeom>
            <a:gradFill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class String		 void main (void)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{			{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……		  String s4(s3);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public:		}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String (const String &amp;s ) 	//pass by reference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m_len = s.m_len;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m_pbuff = new char [m_len + 1];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strcpy ( m_pbuff,s.m_pbuff)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22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};</a:t>
              </a:r>
              <a:endParaRPr/>
            </a:p>
          </p:txBody>
        </p:sp>
        <p:cxnSp>
          <p:nvCxnSpPr>
            <p:cNvPr id="770" name="Google Shape;770;p84"/>
            <p:cNvCxnSpPr/>
            <p:nvPr/>
          </p:nvCxnSpPr>
          <p:spPr>
            <a:xfrm>
              <a:off x="3039" y="1201"/>
              <a:ext cx="0" cy="772"/>
            </a:xfrm>
            <a:prstGeom prst="straightConnector1">
              <a:avLst/>
            </a:prstGeom>
            <a:noFill/>
            <a:ln cap="flat" cmpd="sng" w="9525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5"/>
          <p:cNvSpPr txBox="1"/>
          <p:nvPr>
            <p:ph idx="4294967295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creating copy of an object you should know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provides a default copy constructor which does member wise copy.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contains one of it’s data member as a pointer type variable, it’s mandatory on programmer’s part to write user defined copy constructor.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defined copy constructor should take care of dangling pointer situation.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infinite recursion, pass the parameters by reference to the copy constructor.</a:t>
            </a:r>
            <a:endParaRPr/>
          </a:p>
        </p:txBody>
      </p:sp>
      <p:sp>
        <p:nvSpPr>
          <p:cNvPr id="778" name="Google Shape;778;p85"/>
          <p:cNvSpPr txBox="1"/>
          <p:nvPr/>
        </p:nvSpPr>
        <p:spPr>
          <a:xfrm>
            <a:off x="914400" y="457200"/>
            <a:ext cx="5588000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String : Copy Constructor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/>
          <p:nvPr/>
        </p:nvSpPr>
        <p:spPr>
          <a:xfrm>
            <a:off x="912812" y="874712"/>
            <a:ext cx="450056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Static Data Members</a:t>
            </a:r>
            <a:endParaRPr/>
          </a:p>
        </p:txBody>
      </p:sp>
      <p:sp>
        <p:nvSpPr>
          <p:cNvPr id="786" name="Google Shape;786;p86"/>
          <p:cNvSpPr txBox="1"/>
          <p:nvPr/>
        </p:nvSpPr>
        <p:spPr>
          <a:xfrm>
            <a:off x="912812" y="1827212"/>
            <a:ext cx="7313612" cy="3656012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Data to be shared by all objects is stored in static data members.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It’s a class variable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Only single copy exists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Scope and lifetime of static variable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7"/>
          <p:cNvSpPr txBox="1"/>
          <p:nvPr/>
        </p:nvSpPr>
        <p:spPr>
          <a:xfrm>
            <a:off x="912812" y="874712"/>
            <a:ext cx="47736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Static Member Functions</a:t>
            </a:r>
            <a:endParaRPr/>
          </a:p>
        </p:txBody>
      </p:sp>
      <p:sp>
        <p:nvSpPr>
          <p:cNvPr id="794" name="Google Shape;794;p87"/>
          <p:cNvSpPr txBox="1"/>
          <p:nvPr/>
        </p:nvSpPr>
        <p:spPr>
          <a:xfrm>
            <a:off x="912812" y="1827212"/>
            <a:ext cx="7313612" cy="3656012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9292B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Static member functions can access static data members only.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Static member function is invoked using class name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class name : : function name()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rgbClr val="FFFFB3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Pointer </a:t>
            </a:r>
            <a:r>
              <a:rPr b="1" i="0" lang="en-US" sz="2200" u="none">
                <a:solidFill>
                  <a:srgbClr val="AAAAEA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 is never passed to a static member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8"/>
          <p:cNvSpPr txBox="1"/>
          <p:nvPr/>
        </p:nvSpPr>
        <p:spPr>
          <a:xfrm>
            <a:off x="912812" y="874712"/>
            <a:ext cx="4773612" cy="685800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rgbClr val="8B8BB9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rgbClr val="FFFFB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B3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rPr>
              <a:t>Static Objects in Memory</a:t>
            </a:r>
            <a:endParaRPr/>
          </a:p>
        </p:txBody>
      </p:sp>
      <p:grpSp>
        <p:nvGrpSpPr>
          <p:cNvPr id="802" name="Google Shape;802;p88"/>
          <p:cNvGrpSpPr/>
          <p:nvPr/>
        </p:nvGrpSpPr>
        <p:grpSpPr>
          <a:xfrm>
            <a:off x="1341437" y="2244725"/>
            <a:ext cx="6089650" cy="3495675"/>
            <a:chOff x="845" y="1414"/>
            <a:chExt cx="3836" cy="2202"/>
          </a:xfrm>
        </p:grpSpPr>
        <p:sp>
          <p:nvSpPr>
            <p:cNvPr id="803" name="Google Shape;803;p88"/>
            <p:cNvSpPr/>
            <p:nvPr/>
          </p:nvSpPr>
          <p:spPr>
            <a:xfrm>
              <a:off x="845" y="1679"/>
              <a:ext cx="846" cy="110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m-real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t/>
              </a:r>
              <a:endParaRPr b="1" i="0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m-imag</a:t>
              </a:r>
              <a:endParaRPr/>
            </a:p>
          </p:txBody>
        </p:sp>
        <p:sp>
          <p:nvSpPr>
            <p:cNvPr id="804" name="Google Shape;804;p88"/>
            <p:cNvSpPr/>
            <p:nvPr/>
          </p:nvSpPr>
          <p:spPr>
            <a:xfrm>
              <a:off x="2230" y="1679"/>
              <a:ext cx="846" cy="110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m-real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t/>
              </a:r>
              <a:endParaRPr b="1" i="0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m-imag</a:t>
              </a:r>
              <a:endParaRPr/>
            </a:p>
          </p:txBody>
        </p:sp>
        <p:sp>
          <p:nvSpPr>
            <p:cNvPr id="805" name="Google Shape;805;p88"/>
            <p:cNvSpPr/>
            <p:nvPr/>
          </p:nvSpPr>
          <p:spPr>
            <a:xfrm>
              <a:off x="3835" y="1679"/>
              <a:ext cx="846" cy="110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m-real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t/>
              </a:r>
              <a:endParaRPr b="1" i="0" sz="2200" u="none">
                <a:solidFill>
                  <a:srgbClr val="FFFFB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B3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FFB3"/>
                  </a:solidFill>
                  <a:latin typeface="Arial"/>
                  <a:ea typeface="Arial"/>
                  <a:cs typeface="Arial"/>
                  <a:sym typeface="Arial"/>
                </a:rPr>
                <a:t>m-imag</a:t>
              </a:r>
              <a:endParaRPr/>
            </a:p>
          </p:txBody>
        </p:sp>
        <p:sp>
          <p:nvSpPr>
            <p:cNvPr id="806" name="Google Shape;806;p88"/>
            <p:cNvSpPr txBox="1"/>
            <p:nvPr/>
          </p:nvSpPr>
          <p:spPr>
            <a:xfrm>
              <a:off x="1087" y="1414"/>
              <a:ext cx="36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807" name="Google Shape;807;p88"/>
            <p:cNvSpPr txBox="1"/>
            <p:nvPr/>
          </p:nvSpPr>
          <p:spPr>
            <a:xfrm>
              <a:off x="2472" y="1414"/>
              <a:ext cx="36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808" name="Google Shape;808;p88"/>
            <p:cNvSpPr txBox="1"/>
            <p:nvPr/>
          </p:nvSpPr>
          <p:spPr>
            <a:xfrm>
              <a:off x="4077" y="1414"/>
              <a:ext cx="36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AAEA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AAAAEA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809" name="Google Shape;809;p88"/>
            <p:cNvSpPr txBox="1"/>
            <p:nvPr/>
          </p:nvSpPr>
          <p:spPr>
            <a:xfrm>
              <a:off x="1605" y="3162"/>
              <a:ext cx="2280" cy="454"/>
            </a:xfrm>
            <a:prstGeom prst="rect">
              <a:avLst/>
            </a:prstGeom>
            <a:solidFill>
              <a:srgbClr val="AAAAEA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3EBA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E3EBA9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</p:txBody>
        </p:sp>
        <p:cxnSp>
          <p:nvCxnSpPr>
            <p:cNvPr id="810" name="Google Shape;810;p88"/>
            <p:cNvCxnSpPr/>
            <p:nvPr/>
          </p:nvCxnSpPr>
          <p:spPr>
            <a:xfrm>
              <a:off x="1275" y="2782"/>
              <a:ext cx="821" cy="380"/>
            </a:xfrm>
            <a:prstGeom prst="straightConnector1">
              <a:avLst/>
            </a:prstGeom>
            <a:noFill/>
            <a:ln cap="flat" cmpd="sng" w="19050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811" name="Google Shape;811;p88"/>
            <p:cNvCxnSpPr/>
            <p:nvPr/>
          </p:nvCxnSpPr>
          <p:spPr>
            <a:xfrm flipH="1">
              <a:off x="3408" y="2782"/>
              <a:ext cx="821" cy="380"/>
            </a:xfrm>
            <a:prstGeom prst="straightConnector1">
              <a:avLst/>
            </a:prstGeom>
            <a:noFill/>
            <a:ln cap="flat" cmpd="sng" w="19050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812" name="Google Shape;812;p88"/>
            <p:cNvCxnSpPr/>
            <p:nvPr/>
          </p:nvCxnSpPr>
          <p:spPr>
            <a:xfrm>
              <a:off x="2636" y="2757"/>
              <a:ext cx="0" cy="405"/>
            </a:xfrm>
            <a:prstGeom prst="straightConnector1">
              <a:avLst/>
            </a:prstGeom>
            <a:noFill/>
            <a:ln cap="flat" cmpd="sng" w="19050">
              <a:solidFill>
                <a:srgbClr val="99FFCC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9"/>
          <p:cNvSpPr txBox="1"/>
          <p:nvPr/>
        </p:nvSpPr>
        <p:spPr>
          <a:xfrm>
            <a:off x="1905000" y="990600"/>
            <a:ext cx="5638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</a:t>
            </a:r>
            <a:endParaRPr/>
          </a:p>
        </p:txBody>
      </p:sp>
      <p:sp>
        <p:nvSpPr>
          <p:cNvPr id="819" name="Google Shape;819;p89"/>
          <p:cNvSpPr txBox="1"/>
          <p:nvPr/>
        </p:nvSpPr>
        <p:spPr>
          <a:xfrm>
            <a:off x="685800" y="2286000"/>
            <a:ext cx="7848600" cy="429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copy of the variable exists(even when inherited)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way of defining a global variable bound to a class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accessed with or without object reference.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members are initialized to default values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functions can access only static members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for initialization of static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0"/>
          <p:cNvSpPr txBox="1"/>
          <p:nvPr/>
        </p:nvSpPr>
        <p:spPr>
          <a:xfrm>
            <a:off x="1676400" y="152400"/>
            <a:ext cx="5486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</a:t>
            </a:r>
            <a:endParaRPr/>
          </a:p>
        </p:txBody>
      </p:sp>
      <p:sp>
        <p:nvSpPr>
          <p:cNvPr id="826" name="Google Shape;826;p90"/>
          <p:cNvSpPr txBox="1"/>
          <p:nvPr/>
        </p:nvSpPr>
        <p:spPr>
          <a:xfrm>
            <a:off x="1066800" y="914400"/>
            <a:ext cx="46482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int var;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display()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cout&lt;&lt;var;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accept()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cin&gt;&gt;myclass::var;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myclass ::var;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myclass::var1;</a:t>
            </a:r>
            <a:endParaRPr/>
          </a:p>
        </p:txBody>
      </p:sp>
      <p:sp>
        <p:nvSpPr>
          <p:cNvPr id="827" name="Google Shape;827;p90"/>
          <p:cNvSpPr txBox="1"/>
          <p:nvPr/>
        </p:nvSpPr>
        <p:spPr>
          <a:xfrm>
            <a:off x="4648200" y="990600"/>
            <a:ext cx="4724400" cy="283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myclass::var=200;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myclass::var1=100;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 obj1,obj2;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cout&lt;&lt;obj1.var1&lt;&lt;obj2.var;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"/>
          <p:cNvSpPr txBox="1"/>
          <p:nvPr/>
        </p:nvSpPr>
        <p:spPr>
          <a:xfrm>
            <a:off x="457200" y="457200"/>
            <a:ext cx="8458200" cy="508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FUNCTIONS</a:t>
            </a:r>
            <a:endParaRPr b="1" i="0" sz="4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SET VALUES OF STATIC MEMBERS ONLY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ACCESS NON-STATIC MEMBERS BECAUSE THEY REQUIRE OBJECT REFERENCE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CALLED DIRECTLY WITHOUT OBJECT REFERENCE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ONLY ONE COPY OF THE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…Example – OO Model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 lives in the house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 drives the car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3886200" y="1676400"/>
            <a:ext cx="1524000" cy="4572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</a:t>
            </a:r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>
            <a:off x="5410200" y="1905000"/>
            <a:ext cx="17526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3" name="Google Shape;193;p20"/>
          <p:cNvSpPr txBox="1"/>
          <p:nvPr/>
        </p:nvSpPr>
        <p:spPr>
          <a:xfrm>
            <a:off x="3962400" y="3429000"/>
            <a:ext cx="1524000" cy="4572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7162800" y="1676400"/>
            <a:ext cx="1524000" cy="4572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House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7162800" y="3429000"/>
            <a:ext cx="1524000" cy="4572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>
            <a:off x="4648200" y="2133600"/>
            <a:ext cx="0" cy="12954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7" name="Google Shape;197;p20"/>
          <p:cNvSpPr txBox="1"/>
          <p:nvPr/>
        </p:nvSpPr>
        <p:spPr>
          <a:xfrm>
            <a:off x="5638800" y="15240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lives-in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4648200" y="24384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drives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2"/>
          <p:cNvSpPr txBox="1"/>
          <p:nvPr/>
        </p:nvSpPr>
        <p:spPr>
          <a:xfrm>
            <a:off x="685800" y="609600"/>
            <a:ext cx="7772400" cy="593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member function:</a:t>
            </a: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return_type  fun_name(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static member function: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class name :: fun_name( 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3"/>
          <p:cNvSpPr txBox="1"/>
          <p:nvPr/>
        </p:nvSpPr>
        <p:spPr>
          <a:xfrm>
            <a:off x="1371600" y="0"/>
            <a:ext cx="586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Members(Exercise)</a:t>
            </a:r>
            <a:endParaRPr/>
          </a:p>
        </p:txBody>
      </p:sp>
      <p:sp>
        <p:nvSpPr>
          <p:cNvPr id="846" name="Google Shape;846;p93"/>
          <p:cNvSpPr txBox="1"/>
          <p:nvPr/>
        </p:nvSpPr>
        <p:spPr>
          <a:xfrm>
            <a:off x="1295400" y="838200"/>
            <a:ext cx="7848600" cy="600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var;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int statvar;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void setfunc()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statvar=100;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var=20;  //error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set()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statvar=200;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var=30;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4"/>
          <p:cNvSpPr txBox="1"/>
          <p:nvPr/>
        </p:nvSpPr>
        <p:spPr>
          <a:xfrm>
            <a:off x="1905000" y="304800"/>
            <a:ext cx="6781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and mutable specifiers</a:t>
            </a:r>
            <a:endParaRPr/>
          </a:p>
        </p:txBody>
      </p:sp>
      <p:sp>
        <p:nvSpPr>
          <p:cNvPr id="853" name="Google Shape;853;p94"/>
          <p:cNvSpPr txBox="1"/>
          <p:nvPr/>
        </p:nvSpPr>
        <p:spPr>
          <a:xfrm>
            <a:off x="609600" y="1905000"/>
            <a:ext cx="3429000" cy="4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members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func(int m)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x=m;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b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854" name="Google Shape;854;p94"/>
          <p:cNvSpPr txBox="1"/>
          <p:nvPr/>
        </p:nvSpPr>
        <p:spPr>
          <a:xfrm>
            <a:off x="4419600" y="2133600"/>
            <a:ext cx="44196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 obj1,obj3;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 myclass obj2=obj1;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obj2=obj3;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obj2.func();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5"/>
          <p:cNvSpPr txBox="1"/>
          <p:nvPr>
            <p:ph type="title"/>
          </p:nvPr>
        </p:nvSpPr>
        <p:spPr>
          <a:xfrm>
            <a:off x="685800" y="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specifiers</a:t>
            </a:r>
            <a:endParaRPr/>
          </a:p>
        </p:txBody>
      </p:sp>
      <p:sp>
        <p:nvSpPr>
          <p:cNvPr id="861" name="Google Shape;861;p95"/>
          <p:cNvSpPr txBox="1"/>
          <p:nvPr/>
        </p:nvSpPr>
        <p:spPr>
          <a:xfrm>
            <a:off x="838200" y="990600"/>
            <a:ext cx="33528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y;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func(int m)const 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x=m;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 obj;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obj.func(10);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6"/>
          <p:cNvSpPr txBox="1"/>
          <p:nvPr/>
        </p:nvSpPr>
        <p:spPr>
          <a:xfrm>
            <a:off x="914400" y="838200"/>
            <a:ext cx="33528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mutable int y;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func(int m)const 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y=m;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 obj;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obj.func(10);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868" name="Google Shape;868;p96"/>
          <p:cNvSpPr txBox="1"/>
          <p:nvPr/>
        </p:nvSpPr>
        <p:spPr>
          <a:xfrm>
            <a:off x="1143000" y="0"/>
            <a:ext cx="487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specifier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7"/>
          <p:cNvSpPr txBox="1"/>
          <p:nvPr/>
        </p:nvSpPr>
        <p:spPr>
          <a:xfrm>
            <a:off x="1524000" y="914400"/>
            <a:ext cx="5791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specifiers</a:t>
            </a:r>
            <a:endParaRPr/>
          </a:p>
        </p:txBody>
      </p:sp>
      <p:sp>
        <p:nvSpPr>
          <p:cNvPr id="875" name="Google Shape;875;p97"/>
          <p:cNvSpPr txBox="1"/>
          <p:nvPr/>
        </p:nvSpPr>
        <p:spPr>
          <a:xfrm>
            <a:off x="685800" y="2209800"/>
            <a:ext cx="77724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functions cannot change the data members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functions can be invoked by both constant and non constant objects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some of the variables to be changed mutable specifier is used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objects cannot invoke non-constant member 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8"/>
          <p:cNvSpPr txBox="1"/>
          <p:nvPr>
            <p:ph type="title"/>
          </p:nvPr>
        </p:nvSpPr>
        <p:spPr>
          <a:xfrm>
            <a:off x="304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Friends of Classes</a:t>
            </a:r>
            <a:endParaRPr/>
          </a:p>
        </p:txBody>
      </p:sp>
      <p:sp>
        <p:nvSpPr>
          <p:cNvPr id="882" name="Google Shape;882;p98"/>
          <p:cNvSpPr txBox="1"/>
          <p:nvPr>
            <p:ph idx="1" type="body"/>
          </p:nvPr>
        </p:nvSpPr>
        <p:spPr>
          <a:xfrm>
            <a:off x="381000" y="1143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friend function of a class is a function that is not a member of a class, but has access to the private members of the class.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friend function is declared with the keyword friend.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&lt;return type&gt;&lt;function name&gt;(&lt;parameter type list&gt;);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friend functions is a way of breaking the rule of encapsulation. As such, friend functions should only be used when absolutely necessary.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Friend function can be friend of many 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fiend function has no object reference and do not have the this pointer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9"/>
          <p:cNvSpPr txBox="1"/>
          <p:nvPr/>
        </p:nvSpPr>
        <p:spPr>
          <a:xfrm>
            <a:off x="1371600" y="685800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functions(examples)</a:t>
            </a:r>
            <a:endParaRPr/>
          </a:p>
        </p:txBody>
      </p:sp>
      <p:sp>
        <p:nvSpPr>
          <p:cNvPr id="889" name="Google Shape;889;p99"/>
          <p:cNvSpPr txBox="1"/>
          <p:nvPr/>
        </p:nvSpPr>
        <p:spPr>
          <a:xfrm>
            <a:off x="533400" y="1371600"/>
            <a:ext cx="7315200" cy="538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friend void 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{….}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0"/>
          <p:cNvSpPr txBox="1"/>
          <p:nvPr/>
        </p:nvSpPr>
        <p:spPr>
          <a:xfrm>
            <a:off x="1219200" y="228600"/>
            <a:ext cx="7086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functions(exercise)</a:t>
            </a:r>
            <a:endParaRPr/>
          </a:p>
        </p:txBody>
      </p:sp>
      <p:sp>
        <p:nvSpPr>
          <p:cNvPr id="896" name="Google Shape;896;p100"/>
          <p:cNvSpPr txBox="1"/>
          <p:nvPr/>
        </p:nvSpPr>
        <p:spPr>
          <a:xfrm>
            <a:off x="1219200" y="990600"/>
            <a:ext cx="7620000" cy="618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 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x;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myclass(){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x=10;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void  myfunc();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myfunc()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cout&lt;&lt;x;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func();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1"/>
          <p:cNvSpPr txBox="1"/>
          <p:nvPr/>
        </p:nvSpPr>
        <p:spPr>
          <a:xfrm>
            <a:off x="1981200" y="228600"/>
            <a:ext cx="5181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</a:t>
            </a:r>
            <a:endParaRPr/>
          </a:p>
        </p:txBody>
      </p:sp>
      <p:sp>
        <p:nvSpPr>
          <p:cNvPr id="903" name="Google Shape;903;p101"/>
          <p:cNvSpPr txBox="1"/>
          <p:nvPr/>
        </p:nvSpPr>
        <p:spPr>
          <a:xfrm>
            <a:off x="685800" y="1219200"/>
            <a:ext cx="39624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 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myclass(){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x=10;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void  myfunc();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myclass1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void 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04" name="Google Shape;904;p101"/>
          <p:cNvSpPr txBox="1"/>
          <p:nvPr/>
        </p:nvSpPr>
        <p:spPr>
          <a:xfrm>
            <a:off x="4876800" y="1371600"/>
            <a:ext cx="281940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myfunc()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Object-Orientation - Advantages 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think in terms of objects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 models map to reality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OO models 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develop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understand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2"/>
          <p:cNvSpPr txBox="1"/>
          <p:nvPr/>
        </p:nvSpPr>
        <p:spPr>
          <a:xfrm>
            <a:off x="1600200" y="457200"/>
            <a:ext cx="571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</a:t>
            </a:r>
            <a:endParaRPr/>
          </a:p>
        </p:txBody>
      </p:sp>
      <p:sp>
        <p:nvSpPr>
          <p:cNvPr id="911" name="Google Shape;911;p102"/>
          <p:cNvSpPr txBox="1"/>
          <p:nvPr/>
        </p:nvSpPr>
        <p:spPr>
          <a:xfrm>
            <a:off x="609600" y="1905000"/>
            <a:ext cx="39624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 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myclass(){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x=10;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display()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void  myfunc();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12" name="Google Shape;912;p102"/>
          <p:cNvSpPr txBox="1"/>
          <p:nvPr/>
        </p:nvSpPr>
        <p:spPr>
          <a:xfrm>
            <a:off x="5181600" y="2057400"/>
            <a:ext cx="3276600" cy="246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 obj;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obj.display();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3"/>
          <p:cNvSpPr txBox="1"/>
          <p:nvPr/>
        </p:nvSpPr>
        <p:spPr>
          <a:xfrm>
            <a:off x="609600" y="1143000"/>
            <a:ext cx="39624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 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myclass(){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x=10;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void  myfunc();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19" name="Google Shape;919;p103"/>
          <p:cNvSpPr txBox="1"/>
          <p:nvPr/>
        </p:nvSpPr>
        <p:spPr>
          <a:xfrm>
            <a:off x="1371600" y="0"/>
            <a:ext cx="6172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</a:t>
            </a:r>
            <a:endParaRPr/>
          </a:p>
        </p:txBody>
      </p:sp>
      <p:sp>
        <p:nvSpPr>
          <p:cNvPr id="920" name="Google Shape;920;p103"/>
          <p:cNvSpPr txBox="1"/>
          <p:nvPr/>
        </p:nvSpPr>
        <p:spPr>
          <a:xfrm>
            <a:off x="685800" y="4903787"/>
            <a:ext cx="20129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….	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921" name="Google Shape;921;p103"/>
          <p:cNvSpPr txBox="1"/>
          <p:nvPr/>
        </p:nvSpPr>
        <p:spPr>
          <a:xfrm>
            <a:off x="4343400" y="2209800"/>
            <a:ext cx="29718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 obj;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obj.func();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4"/>
          <p:cNvSpPr txBox="1"/>
          <p:nvPr/>
        </p:nvSpPr>
        <p:spPr>
          <a:xfrm>
            <a:off x="1371600" y="533400"/>
            <a:ext cx="6858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</a:t>
            </a:r>
            <a:endParaRPr/>
          </a:p>
        </p:txBody>
      </p:sp>
      <p:sp>
        <p:nvSpPr>
          <p:cNvPr id="928" name="Google Shape;928;p104"/>
          <p:cNvSpPr txBox="1"/>
          <p:nvPr/>
        </p:nvSpPr>
        <p:spPr>
          <a:xfrm>
            <a:off x="609600" y="1447800"/>
            <a:ext cx="39624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myclass 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myclass(){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x=10;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 myfunc(){ ……..}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myclass1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void myclass::func();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5"/>
          <p:cNvSpPr txBox="1"/>
          <p:nvPr>
            <p:ph type="title"/>
          </p:nvPr>
        </p:nvSpPr>
        <p:spPr>
          <a:xfrm>
            <a:off x="8382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classes</a:t>
            </a:r>
            <a:endParaRPr/>
          </a:p>
        </p:txBody>
      </p:sp>
      <p:sp>
        <p:nvSpPr>
          <p:cNvPr id="935" name="Google Shape;935;p105"/>
          <p:cNvSpPr txBox="1"/>
          <p:nvPr>
            <p:ph idx="1" type="body"/>
          </p:nvPr>
        </p:nvSpPr>
        <p:spPr>
          <a:xfrm>
            <a:off x="685800" y="1981200"/>
            <a:ext cx="7696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mentioned before, it is possible to make an entire class a friend of another class.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class is declared as a friend of another class every member function of the friend class is a friend function to the other class.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/>
        </p:nvSpPr>
        <p:spPr>
          <a:xfrm>
            <a:off x="1752600" y="457200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classes </a:t>
            </a:r>
            <a:endParaRPr/>
          </a:p>
        </p:txBody>
      </p:sp>
      <p:sp>
        <p:nvSpPr>
          <p:cNvPr id="942" name="Google Shape;942;p106"/>
          <p:cNvSpPr txBox="1"/>
          <p:nvPr/>
        </p:nvSpPr>
        <p:spPr>
          <a:xfrm>
            <a:off x="533400" y="1447800"/>
            <a:ext cx="3505200" cy="538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myclass1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var1;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func1()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myclass2 ob;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cout&lt;&lt;ob.var2;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class myclass2;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106"/>
          <p:cNvSpPr txBox="1"/>
          <p:nvPr/>
        </p:nvSpPr>
        <p:spPr>
          <a:xfrm>
            <a:off x="4724400" y="1471612"/>
            <a:ext cx="3505200" cy="538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myclass2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var2;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func2()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myclass1 obj;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cout&lt;&lt;obj.var1;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class myclass1;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7"/>
          <p:cNvSpPr txBox="1"/>
          <p:nvPr/>
        </p:nvSpPr>
        <p:spPr>
          <a:xfrm>
            <a:off x="533400" y="1447800"/>
            <a:ext cx="3505200" cy="347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myclass1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var1;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friend class myclass2;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107"/>
          <p:cNvSpPr txBox="1"/>
          <p:nvPr/>
        </p:nvSpPr>
        <p:spPr>
          <a:xfrm>
            <a:off x="4648200" y="1447800"/>
            <a:ext cx="350520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myclass2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var2;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func2()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cout&lt;&lt;var1;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class myclass1;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b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Google Shape;951;p107"/>
          <p:cNvSpPr txBox="1"/>
          <p:nvPr/>
        </p:nvSpPr>
        <p:spPr>
          <a:xfrm>
            <a:off x="1600200" y="228600"/>
            <a:ext cx="6172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classes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