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281" r:id="rId3"/>
    <p:sldId id="290" r:id="rId4"/>
    <p:sldId id="293" r:id="rId5"/>
    <p:sldId id="294" r:id="rId6"/>
    <p:sldId id="296" r:id="rId7"/>
    <p:sldId id="297"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1C8667-A68E-E9D6-43CA-22EF7C656AB1}" v="265" dt="2024-08-22T18:29:36.389"/>
    <p1510:client id="{A0A10784-AAD5-DE22-70C4-159D91C80AAB}" v="52" dt="2024-08-22T19:44:04.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756" y="7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8/23/2024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8357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8/23/2024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8/23/2024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8/23/2024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8/23/2024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8/23/2024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8/23/2024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8/23/2024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8/23/2024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8/23/2024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8/23/2024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8/23/2024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8/23/2024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903624" y="1826637"/>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6" y="2076450"/>
            <a:ext cx="7439689" cy="4686668"/>
          </a:xfrm>
          <a:prstGeom prst="rect">
            <a:avLst/>
          </a:prstGeom>
          <a:noFill/>
        </p:spPr>
        <p:txBody>
          <a:bodyPr wrap="square" lIns="91440" tIns="45720" rIns="91440" bIns="45720" rtlCol="0" anchor="t">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a:ea typeface="ＭＳ Ｐゴシック"/>
                <a:cs typeface="Arial"/>
              </a:rPr>
              <a:t>Problem Statement ID –1598</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a:ea typeface="ＭＳ Ｐゴシック"/>
                <a:cs typeface="Arial"/>
              </a:rPr>
              <a:t>Problem Statement Title-Student Innovation</a:t>
            </a:r>
            <a:endParaRPr lang="en-US" sz="1000" dirty="0">
              <a:solidFill>
                <a:srgbClr val="212529"/>
              </a:solidFill>
              <a:latin typeface="Calibri"/>
              <a:ea typeface="Calibri"/>
              <a:cs typeface="Calibri"/>
            </a:endParaRPr>
          </a:p>
          <a:p>
            <a:pPr marL="285750" indent="-285750" algn="just">
              <a:lnSpc>
                <a:spcPct val="200000"/>
              </a:lnSpc>
              <a:buFont typeface="Arial" panose="020B0604020202020204" pitchFamily="34" charset="0"/>
              <a:buChar char="•"/>
            </a:pPr>
            <a:r>
              <a:rPr lang="en-US" sz="2400" b="1" dirty="0">
                <a:latin typeface="Arial"/>
                <a:ea typeface="ＭＳ Ｐゴシック"/>
                <a:cs typeface="Arial"/>
              </a:rPr>
              <a:t>Theme-Heritage &amp; Culture</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a:ea typeface="ＭＳ Ｐゴシック"/>
                <a:cs typeface="Arial"/>
              </a:rPr>
              <a:t>PS Category- Software</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a:ea typeface="ＭＳ Ｐゴシック"/>
                <a:cs typeface="Arial"/>
              </a:rPr>
              <a:t>Team ID-1234</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a:ea typeface="ＭＳ Ｐゴシック"/>
                <a:cs typeface="Arial"/>
              </a:rPr>
              <a:t>Team Name (Registered on portal)-Gangsters</a:t>
            </a:r>
            <a:endParaRPr lang="en-IN"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r>
              <a:rPr lang="en-US" sz="3600" b="1" err="1">
                <a:solidFill>
                  <a:srgbClr val="212529"/>
                </a:solidFill>
                <a:latin typeface="Bierstadt Display"/>
                <a:ea typeface="ＭＳ Ｐゴシック"/>
                <a:cs typeface="Times New Roman"/>
              </a:rPr>
              <a:t>Culturama</a:t>
            </a:r>
            <a:r>
              <a:rPr lang="en-US" sz="3600" b="1" dirty="0">
                <a:solidFill>
                  <a:srgbClr val="212529"/>
                </a:solidFill>
                <a:latin typeface="Bierstadt Display"/>
                <a:ea typeface="ＭＳ Ｐゴシック"/>
                <a:cs typeface="Times New Roman"/>
              </a:rPr>
              <a:t>: Exploring India’s Heritage</a:t>
            </a:r>
            <a:endParaRPr lang="en-US" sz="3600" b="1" dirty="0">
              <a:latin typeface="Bierstadt Display"/>
            </a:endParaRPr>
          </a:p>
        </p:txBody>
      </p:sp>
      <p:sp>
        <p:nvSpPr>
          <p:cNvPr id="15362" name="TextBox 8"/>
          <p:cNvSpPr txBox="1">
            <a:spLocks noChangeArrowheads="1"/>
          </p:cNvSpPr>
          <p:nvPr/>
        </p:nvSpPr>
        <p:spPr bwMode="auto">
          <a:xfrm>
            <a:off x="-1" y="1059258"/>
            <a:ext cx="12191999" cy="4770537"/>
          </a:xfrm>
          <a:prstGeom prst="rect">
            <a:avLst/>
          </a:prstGeom>
          <a:noFill/>
          <a:ln w="9525">
            <a:noFill/>
            <a:miter lim="800000"/>
            <a:headEnd/>
            <a:tailEnd/>
          </a:ln>
        </p:spPr>
        <p:txBody>
          <a:bodyPr wrap="square" lIns="91440" tIns="45720" rIns="91440" bIns="45720" anchor="t">
            <a:spAutoFit/>
          </a:bodyPr>
          <a:lstStyle/>
          <a:p>
            <a:pPr marL="342900" indent="-342900">
              <a:buFont typeface="Wingdings" panose="05000000000000000000" pitchFamily="2" charset="2"/>
              <a:buChar char="v"/>
            </a:pPr>
            <a:r>
              <a:rPr lang="en-US" sz="3200" b="1" u="sng" dirty="0">
                <a:solidFill>
                  <a:schemeClr val="tx2"/>
                </a:solidFill>
                <a:latin typeface="Arial"/>
                <a:ea typeface="ＭＳ Ｐゴシック"/>
                <a:cs typeface="Arial"/>
              </a:rPr>
              <a:t>Proposed Solution (Idea/Solution/Prototype)</a:t>
            </a:r>
            <a:endParaRPr lang="en-US" sz="3200" u="sng" dirty="0">
              <a:solidFill>
                <a:schemeClr val="tx2"/>
              </a:solidFill>
              <a:latin typeface="Arial"/>
              <a:ea typeface="ＭＳ Ｐゴシック"/>
              <a:cs typeface="Arial"/>
            </a:endParaRPr>
          </a:p>
          <a:p>
            <a:pPr marL="342900" indent="-342900">
              <a:buFont typeface="Arial" panose="020B0604020202020204" pitchFamily="34" charset="0"/>
              <a:buChar char="•"/>
            </a:pPr>
            <a:endParaRPr lang="en-US" sz="2000" u="sng" dirty="0">
              <a:solidFill>
                <a:schemeClr val="tx2"/>
              </a:solidFill>
              <a:latin typeface="Arial" pitchFamily="34" charset="0"/>
              <a:cs typeface="Arial" pitchFamily="34" charset="0"/>
            </a:endParaRPr>
          </a:p>
          <a:p>
            <a:pPr marL="342900" indent="-342900">
              <a:buFont typeface="Arial" panose="020B0604020202020204" pitchFamily="34" charset="0"/>
              <a:buChar char="•"/>
            </a:pPr>
            <a:r>
              <a:rPr lang="en-US" dirty="0">
                <a:latin typeface="Calibri"/>
                <a:ea typeface="Calibri"/>
                <a:cs typeface="Calibri"/>
              </a:rPr>
              <a:t>The proposed solution is an Interactive Cultural Encyclopedia, a digital platform that offers comprehensive information on India's diverse cultures, traditions, languages, and festivals. It features multimedia content, interactive maps, and user contributions, allowing users to explore and engage with India's rich heritage. The platform includes educational tools like quizzes and games, supports multiple languages, and integrates social media, making it an invaluable resource for preserving and promoting Indian culture globally.</a:t>
            </a:r>
          </a:p>
          <a:p>
            <a:pPr marL="342900" indent="-342900">
              <a:buFont typeface="Arial" panose="020B0604020202020204" pitchFamily="34" charset="0"/>
              <a:buChar char="•"/>
            </a:pPr>
            <a:endParaRPr lang="en-US" dirty="0">
              <a:latin typeface="Calibri"/>
              <a:ea typeface="Calibri"/>
              <a:cs typeface="Calibri"/>
            </a:endParaRPr>
          </a:p>
          <a:p>
            <a:pPr marL="342900" indent="-342900">
              <a:buFont typeface="Arial" panose="020B0604020202020204" pitchFamily="34" charset="0"/>
              <a:buChar char="•"/>
            </a:pPr>
            <a:r>
              <a:rPr lang="en-US" dirty="0">
                <a:latin typeface="Arial"/>
                <a:ea typeface="ＭＳ Ｐゴシック"/>
                <a:cs typeface="Arial"/>
              </a:rPr>
              <a:t> </a:t>
            </a:r>
            <a:r>
              <a:rPr lang="en-US" dirty="0">
                <a:latin typeface="Calibri"/>
                <a:ea typeface="Calibri"/>
                <a:cs typeface="Calibri"/>
              </a:rPr>
              <a:t>The Interactive Cultural Encyclopedia addresses the problem by digitally preserving and promoting India's vast cultural heritage. It offers an engaging platform to explore and learn about diverse traditions, languages, and festivals, ensuring accessibility and education for future generations. This helps in sustaining and celebrating India's cultural diversity in a modern context.</a:t>
            </a:r>
            <a:endParaRPr lang="en-US" u="sng">
              <a:solidFill>
                <a:srgbClr val="1F497D"/>
              </a:solidFill>
              <a:latin typeface="Arial" pitchFamily="34" charset="0"/>
              <a:cs typeface="Arial" pitchFamily="34" charset="0"/>
            </a:endParaRPr>
          </a:p>
          <a:p>
            <a:endParaRPr lang="en-US" dirty="0">
              <a:latin typeface="Calibri"/>
              <a:ea typeface="Calibri"/>
              <a:cs typeface="Calibri"/>
            </a:endParaRPr>
          </a:p>
          <a:p>
            <a:pPr marL="342900" indent="-342900">
              <a:buFont typeface="Arial" panose="020B0604020202020204" pitchFamily="34" charset="0"/>
              <a:buChar char="•"/>
            </a:pPr>
            <a:r>
              <a:rPr lang="en-US" dirty="0">
                <a:latin typeface="Calibri"/>
                <a:ea typeface="Calibri"/>
                <a:cs typeface="Calibri"/>
              </a:rPr>
              <a:t>The solution's innovation lies in its comprehensive, interactive approach, featuring a digital storytelling platform where users can share reviews and clips. This, combined with multimedia-rich content, educational tools, and multilingual support, uniquely preserves and promotes India's cultural diversity globally.</a:t>
            </a:r>
            <a:endParaRPr lang="en-US" u="sng">
              <a:solidFill>
                <a:srgbClr val="1F497D"/>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609600" y="2533653"/>
            <a:ext cx="9385300" cy="1815882"/>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pPr>
            <a:r>
              <a:rPr lang="en-US" sz="2800" dirty="0">
                <a:latin typeface="Arial" pitchFamily="34" charset="0"/>
                <a:cs typeface="Arial" pitchFamily="34" charset="0"/>
              </a:rPr>
              <a:t>Technologies to be used (e.g. programming languages, frameworks, hardware)</a:t>
            </a:r>
          </a:p>
          <a:p>
            <a:pPr marL="342900" indent="-342900" algn="just">
              <a:buFont typeface="Arial" panose="020B0604020202020204" pitchFamily="34" charset="0"/>
              <a:buChar char="•"/>
            </a:pPr>
            <a:r>
              <a:rPr lang="en-US" sz="2800" dirty="0">
                <a:latin typeface="Arial" pitchFamily="34" charset="0"/>
                <a:cs typeface="Arial" pitchFamily="34" charset="0"/>
              </a:rPr>
              <a:t>Methodology and process for implementation (Flow Charts/Images/ working prototype)</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609600" y="1802665"/>
            <a:ext cx="11219416" cy="3477875"/>
          </a:xfrm>
          <a:prstGeom prst="rect">
            <a:avLst/>
          </a:prstGeom>
          <a:noFill/>
          <a:ln w="9525">
            <a:noFill/>
            <a:miter lim="800000"/>
            <a:headEnd/>
            <a:tailEnd/>
          </a:ln>
        </p:spPr>
        <p:txBody>
          <a:bodyPr wrap="square" lIns="91440" tIns="45720" rIns="91440" bIns="45720" anchor="t">
            <a:spAutoFit/>
          </a:bodyPr>
          <a:lstStyle/>
          <a:p>
            <a:pPr marL="342900" indent="-342900" algn="just">
              <a:buFont typeface="Arial" panose="020B0604020202020204" pitchFamily="34" charset="0"/>
              <a:buChar char="•"/>
              <a:defRPr/>
            </a:pPr>
            <a:r>
              <a:rPr lang="en-US" sz="2000" dirty="0">
                <a:solidFill>
                  <a:prstClr val="black"/>
                </a:solidFill>
                <a:latin typeface="Calibri"/>
                <a:ea typeface="Calibri"/>
                <a:cs typeface="Calibri"/>
              </a:rPr>
              <a:t>The idea is feasible with current technology, leveraging existing multimedia, mapping, and AI tools. A robust database and user-friendly interface are achievable, ensuring scalability and accessibility for diverse users.</a:t>
            </a:r>
            <a:endParaRPr lang="en-US" sz="2000">
              <a:solidFill>
                <a:prstClr val="black"/>
              </a:solidFill>
              <a:cs typeface="Calibri"/>
            </a:endParaRPr>
          </a:p>
          <a:p>
            <a:pPr algn="just">
              <a:defRPr/>
            </a:pPr>
            <a:endParaRPr lang="en-US" sz="2000" dirty="0">
              <a:solidFill>
                <a:prstClr val="black"/>
              </a:solidFill>
              <a:latin typeface="Calibri"/>
              <a:ea typeface="Calibri"/>
              <a:cs typeface="Calibri"/>
            </a:endParaRPr>
          </a:p>
          <a:p>
            <a:pPr marL="342900" indent="-342900" algn="just">
              <a:buFont typeface="Arial" panose="020B0604020202020204" pitchFamily="34" charset="0"/>
              <a:buChar char="•"/>
              <a:defRPr/>
            </a:pPr>
            <a:r>
              <a:rPr lang="en-US" sz="2000" dirty="0">
                <a:solidFill>
                  <a:prstClr val="black"/>
                </a:solidFill>
                <a:latin typeface="Calibri"/>
                <a:ea typeface="Calibri"/>
                <a:cs typeface="Calibri"/>
              </a:rPr>
              <a:t>Challenges include maintaining accurate cultural representation, managing vast content, ensuring user engagement, addressing diverse linguistic needs, and safeguarding against misinformation or culturally insensitive contributions.</a:t>
            </a:r>
          </a:p>
          <a:p>
            <a:pPr algn="just">
              <a:defRPr/>
            </a:pPr>
            <a:endParaRPr lang="en-US" sz="2000" dirty="0">
              <a:solidFill>
                <a:prstClr val="black"/>
              </a:solidFill>
              <a:latin typeface="Calibri"/>
              <a:ea typeface="Calibri"/>
              <a:cs typeface="Calibri"/>
            </a:endParaRPr>
          </a:p>
          <a:p>
            <a:pPr marL="342900" indent="-342900" algn="just">
              <a:buFont typeface="Arial" panose="020B0604020202020204" pitchFamily="34" charset="0"/>
              <a:buChar char="•"/>
              <a:defRPr/>
            </a:pPr>
            <a:r>
              <a:rPr lang="en-US" sz="2000" dirty="0">
                <a:solidFill>
                  <a:prstClr val="black"/>
                </a:solidFill>
                <a:latin typeface="Calibri"/>
                <a:ea typeface="Calibri"/>
                <a:cs typeface="Calibri"/>
              </a:rPr>
              <a:t>To address challenges, involve cultural experts for accuracy, use a robust content management system, incorporate interactive features </a:t>
            </a:r>
            <a:r>
              <a:rPr kumimoji="0" lang="en-US" sz="2000" b="0" i="0" u="none" strike="noStrike" kern="1200" cap="none" spc="0" normalizeH="0" noProof="0" dirty="0">
                <a:ln>
                  <a:noFill/>
                </a:ln>
                <a:solidFill>
                  <a:prstClr val="black"/>
                </a:solidFill>
                <a:effectLst/>
                <a:uLnTx/>
                <a:uFillTx/>
                <a:latin typeface="Calibri"/>
                <a:ea typeface="Calibri"/>
                <a:cs typeface="Calibri"/>
              </a:rPr>
              <a:t>for </a:t>
            </a:r>
            <a:r>
              <a:rPr lang="en-US" sz="2000" dirty="0">
                <a:solidFill>
                  <a:prstClr val="black"/>
                </a:solidFill>
                <a:latin typeface="Calibri"/>
                <a:ea typeface="Calibri"/>
                <a:cs typeface="Calibri"/>
              </a:rPr>
              <a:t>engagement, support multiple languages, and implement a review system with expert and community oversight to prevent misinformation.</a:t>
            </a:r>
            <a:endParaRPr lang="en-US" dirty="0">
              <a:solidFill>
                <a:prstClr val="black"/>
              </a:solidFill>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450448" y="1897046"/>
            <a:ext cx="11295122" cy="3046988"/>
          </a:xfrm>
          <a:prstGeom prst="rect">
            <a:avLst/>
          </a:prstGeom>
          <a:noFill/>
          <a:ln w="9525">
            <a:noFill/>
            <a:miter lim="800000"/>
            <a:headEnd/>
            <a:tailEnd/>
          </a:ln>
        </p:spPr>
        <p:txBody>
          <a:bodyPr wrap="square" lIns="91440" tIns="45720" rIns="91440" bIns="45720" anchor="t">
            <a:spAutoFit/>
          </a:bodyPr>
          <a:lstStyle/>
          <a:p>
            <a:pPr marL="342900" indent="-342900" algn="just">
              <a:buFont typeface="Arial" panose="020B0604020202020204" pitchFamily="34" charset="0"/>
              <a:buChar char="•"/>
              <a:defRPr/>
            </a:pPr>
            <a:r>
              <a:rPr lang="en-US" sz="2400" dirty="0">
                <a:solidFill>
                  <a:prstClr val="black"/>
                </a:solidFill>
                <a:latin typeface="Calibri"/>
                <a:ea typeface="Calibri"/>
                <a:cs typeface="Calibri"/>
              </a:rPr>
              <a:t>The platform will enhance cultural awareness and education, provide interactive learning experiences, and preserve India’s heritage, benefiting students, educators, tourists, and cultural enthusiasts by offering accessible and engaging cultural content.</a:t>
            </a:r>
            <a:endParaRPr lang="en-US" sz="2400">
              <a:solidFill>
                <a:prstClr val="black"/>
              </a:solidFill>
              <a:cs typeface="Calibri"/>
            </a:endParaRPr>
          </a:p>
          <a:p>
            <a:pPr algn="just">
              <a:defRPr/>
            </a:pPr>
            <a:endParaRPr lang="en-US" sz="2400" dirty="0">
              <a:solidFill>
                <a:prstClr val="black"/>
              </a:solidFill>
              <a:latin typeface="Calibri"/>
              <a:ea typeface="Calibri"/>
              <a:cs typeface="Calibri"/>
            </a:endParaRPr>
          </a:p>
          <a:p>
            <a:pPr marL="342900" indent="-342900" algn="just">
              <a:buFont typeface="Arial" panose="020B0604020202020204" pitchFamily="34" charset="0"/>
              <a:buChar char="•"/>
              <a:defRPr/>
            </a:pPr>
            <a:r>
              <a:rPr lang="en-US" sz="2400" dirty="0">
                <a:solidFill>
                  <a:prstClr val="black"/>
                </a:solidFill>
                <a:latin typeface="Calibri"/>
                <a:ea typeface="Calibri"/>
                <a:cs typeface="Calibri"/>
              </a:rPr>
              <a:t>The solution fosters cultural preservation and education, promotes social cohesion by celebrating diversity, supports economic growth through tourism and cultural industries, and encourages environmental awareness by highlighting traditional practices and sustainable living.</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609600" y="2795263"/>
            <a:ext cx="9385300" cy="523220"/>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noProof="0" dirty="0">
                <a:solidFill>
                  <a:prstClr val="black"/>
                </a:solidFill>
                <a:latin typeface="Arial" pitchFamily="34" charset="0"/>
                <a:cs typeface="Arial" pitchFamily="34" charset="0"/>
              </a:rPr>
              <a:t>Details / Links of the reference and research work</a:t>
            </a: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spTree>
    <p:extLst>
      <p:ext uri="{BB962C8B-B14F-4D97-AF65-F5344CB8AC3E}">
        <p14:creationId xmlns:p14="http://schemas.microsoft.com/office/powerpoint/2010/main" val="3916788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3" name="Round Diagonal Corner Rectangle 2"/>
          <p:cNvSpPr/>
          <p:nvPr/>
        </p:nvSpPr>
        <p:spPr>
          <a:xfrm>
            <a:off x="0" y="1791032"/>
            <a:ext cx="12192000" cy="4319200"/>
          </a:xfrm>
          <a:prstGeom prst="round2DiagRect">
            <a:avLst/>
          </a:prstGeom>
          <a:solidFill>
            <a:schemeClr val="accent1">
              <a:lumMod val="20000"/>
              <a:lumOff val="80000"/>
            </a:schemeClr>
          </a:solid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Google Shape;100;p3"/>
          <p:cNvSpPr txBox="1"/>
          <p:nvPr/>
        </p:nvSpPr>
        <p:spPr>
          <a:xfrm>
            <a:off x="367832" y="1915454"/>
            <a:ext cx="11764736" cy="4070356"/>
          </a:xfrm>
          <a:prstGeom prst="rect">
            <a:avLst/>
          </a:prstGeom>
          <a:noFill/>
          <a:ln>
            <a:noFill/>
          </a:ln>
        </p:spPr>
        <p:txBody>
          <a:bodyPr spcFirstLastPara="1" wrap="square" lIns="91425" tIns="45700" rIns="91425" bIns="45700" anchor="t" anchorCtr="0">
            <a:noAutofit/>
          </a:bodyPr>
          <a:lstStyle/>
          <a:p>
            <a:pPr marL="514350" marR="0" lvl="0" indent="-514350" algn="just" rtl="0">
              <a:lnSpc>
                <a:spcPct val="90000"/>
              </a:lnSpc>
              <a:spcBef>
                <a:spcPts val="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Kindly keep the maximum slides limit up to six </a:t>
            </a:r>
            <a:r>
              <a:rPr lang="en-US" b="1" i="0" u="none" strike="noStrike" cap="none" dirty="0">
                <a:solidFill>
                  <a:srgbClr val="C00000"/>
                </a:solidFill>
                <a:latin typeface="Arial" panose="020B0604020202020204" pitchFamily="34" charset="0"/>
                <a:ea typeface="Calibri"/>
                <a:cs typeface="Arial" panose="020B0604020202020204" pitchFamily="34" charset="0"/>
                <a:sym typeface="Calibri"/>
              </a:rPr>
              <a:t>(6). </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Including the </a:t>
            </a:r>
            <a:r>
              <a:rPr lang="en-US" b="1" i="0" u="none" strike="noStrike" cap="none">
                <a:solidFill>
                  <a:schemeClr val="dk1"/>
                </a:solidFill>
                <a:latin typeface="Arial" panose="020B0604020202020204" pitchFamily="34" charset="0"/>
                <a:ea typeface="Calibri"/>
                <a:cs typeface="Arial" panose="020B0604020202020204" pitchFamily="34" charset="0"/>
                <a:sym typeface="Calibri"/>
              </a:rPr>
              <a:t>title slide)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Try to avoid paragraphs and post your idea in points /diagrams / Infographics /pictures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Keep your explanation precise and easy to understand</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Idea should be unique and novel.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You can only use provided </a:t>
            </a:r>
            <a:r>
              <a:rPr lang="en-US" b="1" dirty="0">
                <a:solidFill>
                  <a:schemeClr val="dk1"/>
                </a:solidFill>
                <a:latin typeface="Arial" panose="020B0604020202020204" pitchFamily="34" charset="0"/>
                <a:ea typeface="Calibri"/>
                <a:cs typeface="Arial" panose="020B0604020202020204" pitchFamily="34" charset="0"/>
                <a:sym typeface="Calibri"/>
              </a:rPr>
              <a:t>template</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for making the </a:t>
            </a:r>
            <a:r>
              <a:rPr lang="en-US" b="1" dirty="0">
                <a:solidFill>
                  <a:schemeClr val="dk1"/>
                </a:solidFill>
                <a:latin typeface="Arial" panose="020B0604020202020204" pitchFamily="34" charset="0"/>
                <a:ea typeface="Calibri"/>
                <a:cs typeface="Arial" panose="020B0604020202020204" pitchFamily="34" charset="0"/>
                <a:sym typeface="Calibri"/>
              </a:rPr>
              <a:t>PPT</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without changing the idea details pointers (mentioned in previous slides).</a:t>
            </a:r>
            <a:endParaRPr b="1"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You need to save the file in PDF and upload the same on portal. No PPT, Word Doc or any other format will be supported.</a:t>
            </a:r>
            <a:endParaRPr b="1" dirty="0">
              <a:latin typeface="Arial" panose="020B0604020202020204" pitchFamily="34" charset="0"/>
              <a:cs typeface="Arial" panose="020B0604020202020204" pitchFamily="34" charset="0"/>
            </a:endParaRPr>
          </a:p>
          <a:p>
            <a:pPr marL="514350" marR="0" lvl="0" indent="-349885" algn="just" rtl="0">
              <a:lnSpc>
                <a:spcPct val="90000"/>
              </a:lnSpc>
              <a:spcBef>
                <a:spcPts val="1000"/>
              </a:spcBef>
              <a:spcAft>
                <a:spcPts val="0"/>
              </a:spcAft>
              <a:buClr>
                <a:schemeClr val="dk1"/>
              </a:buClr>
              <a:buSzPct val="100000"/>
              <a:buFont typeface="Calibri"/>
              <a:buNone/>
            </a:pPr>
            <a:endParaRPr b="1"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0" marR="0" lvl="0" indent="0" algn="just" rtl="0">
              <a:lnSpc>
                <a:spcPct val="90000"/>
              </a:lnSpc>
              <a:spcBef>
                <a:spcPts val="1000"/>
              </a:spcBef>
              <a:spcAft>
                <a:spcPts val="0"/>
              </a:spcAft>
              <a:buClr>
                <a:schemeClr val="dk1"/>
              </a:buClr>
              <a:buSzPct val="100000"/>
              <a:buFont typeface="Arial"/>
              <a:buNone/>
            </a:pPr>
            <a:r>
              <a:rPr lang="en-US" b="1" i="0" u="none" strike="noStrike" cap="none" dirty="0">
                <a:solidFill>
                  <a:srgbClr val="C00000"/>
                </a:solidFill>
                <a:latin typeface="Arial" panose="020B0604020202020204" pitchFamily="34" charset="0"/>
                <a:ea typeface="Calibri"/>
                <a:cs typeface="Arial" panose="020B0604020202020204" pitchFamily="34" charset="0"/>
                <a:sym typeface="Calibri"/>
              </a:rPr>
              <a:t>Note - You can delete this slide (Important Pointers) when you upload the details of your idea on SIH portal.</a:t>
            </a:r>
            <a:endParaRPr b="1" dirty="0">
              <a:solidFill>
                <a:srgbClr val="C00000"/>
              </a:solidFill>
              <a:latin typeface="Arial" panose="020B0604020202020204" pitchFamily="34" charset="0"/>
              <a:cs typeface="Arial" panose="020B0604020202020204" pitchFamily="34" charset="0"/>
            </a:endParaRPr>
          </a:p>
          <a:p>
            <a:pPr marL="914400" marR="0" lvl="1" indent="-316230" algn="just" rtl="0">
              <a:lnSpc>
                <a:spcPct val="90000"/>
              </a:lnSpc>
              <a:spcBef>
                <a:spcPts val="500"/>
              </a:spcBef>
              <a:spcAft>
                <a:spcPts val="0"/>
              </a:spcAft>
              <a:buClr>
                <a:schemeClr val="dk1"/>
              </a:buClr>
              <a:buSzPct val="100000"/>
              <a:buFont typeface="Calibri"/>
              <a:buNone/>
            </a:pPr>
            <a:endParaRPr sz="2000" b="1" i="0" u="none" strike="noStrike" cap="none" dirty="0">
              <a:solidFill>
                <a:schemeClr val="dk1"/>
              </a:solidFill>
              <a:latin typeface="Arial" panose="020B0604020202020204" pitchFamily="34" charset="0"/>
              <a:ea typeface="Calibri"/>
              <a:cs typeface="Arial" panose="020B0604020202020204" pitchFamily="34" charset="0"/>
              <a:sym typeface="Calibri"/>
            </a:endParaRPr>
          </a:p>
        </p:txBody>
      </p:sp>
      <p:sp>
        <p:nvSpPr>
          <p:cNvPr id="4" name="TextBox 3"/>
          <p:cNvSpPr txBox="1"/>
          <p:nvPr/>
        </p:nvSpPr>
        <p:spPr>
          <a:xfrm>
            <a:off x="1393371" y="107066"/>
            <a:ext cx="841054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IMPORTANT INSTRUCTIONS</a:t>
            </a:r>
            <a:endParaRPr lang="en-IN"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02343" y="1181900"/>
            <a:ext cx="9557657" cy="341632"/>
          </a:xfrm>
          <a:prstGeom prst="rect">
            <a:avLst/>
          </a:prstGeom>
          <a:noFill/>
        </p:spPr>
        <p:txBody>
          <a:bodyPr wrap="square" rtlCol="0">
            <a:spAutoFit/>
          </a:bodyPr>
          <a:lstStyle/>
          <a:p>
            <a:pPr algn="just">
              <a:lnSpc>
                <a:spcPct val="90000"/>
              </a:lnSpc>
              <a:spcBef>
                <a:spcPts val="1000"/>
              </a:spcBef>
              <a:spcAft>
                <a:spcPts val="0"/>
              </a:spcAft>
              <a:buClr>
                <a:schemeClr val="dk1"/>
              </a:buClr>
              <a:buSzPct val="100000"/>
            </a:pPr>
            <a:r>
              <a:rPr lang="en-US" b="1" dirty="0">
                <a:solidFill>
                  <a:schemeClr val="dk1"/>
                </a:solidFill>
                <a:latin typeface="Arial" panose="020B0604020202020204" pitchFamily="34" charset="0"/>
                <a:ea typeface="Calibri"/>
                <a:cs typeface="Arial" panose="020B0604020202020204" pitchFamily="34" charset="0"/>
              </a:rPr>
              <a:t>Please ensure below pointers are met while submitting the Idea PPT:</a:t>
            </a:r>
            <a:endParaRPr lang="en-IN" b="1" dirty="0">
              <a:solidFill>
                <a:schemeClr val="dk1"/>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1588084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7485</TotalTime>
  <Words>325</Words>
  <Application>Microsoft Office PowerPoint</Application>
  <PresentationFormat>Widescreen</PresentationFormat>
  <Paragraphs>62</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SMART INDIA HACKATHON 2024</vt:lpstr>
      <vt:lpstr>Culturama: Exploring India’s Heritage</vt:lpstr>
      <vt:lpstr>TECHNICAL APPROACH</vt:lpstr>
      <vt:lpstr>FEASIBILITY AND VIABILITY</vt:lpstr>
      <vt:lpstr>IMPACT AND BENEFITS</vt:lpstr>
      <vt:lpstr>RESEARCH  AND REFERENCES</vt:lpstr>
      <vt:lpstr>PowerPoint Presentation</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AICTE</cp:lastModifiedBy>
  <cp:revision>229</cp:revision>
  <dcterms:created xsi:type="dcterms:W3CDTF">2013-12-12T18:46:50Z</dcterms:created>
  <dcterms:modified xsi:type="dcterms:W3CDTF">2024-08-23T10:29:04Z</dcterms:modified>
  <cp:category/>
</cp:coreProperties>
</file>