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 /><Relationship Id="rId2" Type="http://schemas.openxmlformats.org/officeDocument/2006/relationships/officeDocument" Target="ppt/presentation.xml" /><Relationship Id="rId1" Type="http://schemas.microsoft.com/office/2011/relationships/webextensiontaskpanes" Target="ppt/webextensions/taskpanes.xml" /><Relationship Id="rId5" Type="http://schemas.openxmlformats.org/officeDocument/2006/relationships/extended-properties" Target="docProps/app.xml" /><Relationship Id="rId4" Type="http://schemas.openxmlformats.org/package/2006/relationships/metadata/core-properties" Target="docProps/core.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65" r:id="rId5"/>
    <p:sldId id="259" r:id="rId6"/>
    <p:sldId id="260" r:id="rId7"/>
    <p:sldId id="261" r:id="rId8"/>
    <p:sldId id="262" r:id="rId9"/>
    <p:sldId id="266" r:id="rId10"/>
    <p:sldId id="269" r:id="rId11"/>
    <p:sldId id="270" r:id="rId12"/>
    <p:sldId id="267" r:id="rId13"/>
    <p:sldId id="263" r:id="rId14"/>
    <p:sldId id="268" r:id="rId15"/>
    <p:sldId id="26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3" d="100"/>
          <a:sy n="73" d="100"/>
        </p:scale>
        <p:origin x="173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E21779-92EE-4DB8-8CC8-C2581A00F7E9}"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en-US"/>
        </a:p>
      </dgm:t>
    </dgm:pt>
    <dgm:pt modelId="{715B655D-3AEF-4AA1-8E4F-A5BB596B6838}">
      <dgm:prSet/>
      <dgm:spPr/>
      <dgm:t>
        <a:bodyPr/>
        <a:lstStyle/>
        <a:p>
          <a:r>
            <a:rPr lang="en-US" b="1"/>
            <a:t>Patentability of Robotics Innovations</a:t>
          </a:r>
          <a:endParaRPr lang="en-US"/>
        </a:p>
      </dgm:t>
    </dgm:pt>
    <dgm:pt modelId="{D667F322-3717-4F1D-93BA-80F244CCA30D}" type="parTrans" cxnId="{64FEAB15-D2D4-4D71-A891-F8F006527625}">
      <dgm:prSet/>
      <dgm:spPr/>
      <dgm:t>
        <a:bodyPr/>
        <a:lstStyle/>
        <a:p>
          <a:endParaRPr lang="en-US"/>
        </a:p>
      </dgm:t>
    </dgm:pt>
    <dgm:pt modelId="{3FA43E94-342D-4795-88E7-FF700A095D8C}" type="sibTrans" cxnId="{64FEAB15-D2D4-4D71-A891-F8F006527625}">
      <dgm:prSet/>
      <dgm:spPr/>
      <dgm:t>
        <a:bodyPr/>
        <a:lstStyle/>
        <a:p>
          <a:endParaRPr lang="en-US"/>
        </a:p>
      </dgm:t>
    </dgm:pt>
    <dgm:pt modelId="{9BF664CC-A872-4381-96A1-A25CE048D058}">
      <dgm:prSet/>
      <dgm:spPr/>
      <dgm:t>
        <a:bodyPr/>
        <a:lstStyle/>
        <a:p>
          <a:r>
            <a:rPr lang="en-US"/>
            <a:t>Legal frameworks struggle to cover innovations that blend hardware and software.</a:t>
          </a:r>
        </a:p>
      </dgm:t>
    </dgm:pt>
    <dgm:pt modelId="{097B3392-7208-4BD2-A8F1-F346AB01C99D}" type="parTrans" cxnId="{F56826D3-D5F2-40A4-8A03-F9C53F09264E}">
      <dgm:prSet/>
      <dgm:spPr/>
      <dgm:t>
        <a:bodyPr/>
        <a:lstStyle/>
        <a:p>
          <a:endParaRPr lang="en-US"/>
        </a:p>
      </dgm:t>
    </dgm:pt>
    <dgm:pt modelId="{97110D83-74DC-49F2-864C-869011C8AF72}" type="sibTrans" cxnId="{F56826D3-D5F2-40A4-8A03-F9C53F09264E}">
      <dgm:prSet/>
      <dgm:spPr/>
      <dgm:t>
        <a:bodyPr/>
        <a:lstStyle/>
        <a:p>
          <a:endParaRPr lang="en-US"/>
        </a:p>
      </dgm:t>
    </dgm:pt>
    <dgm:pt modelId="{ECC98A18-E149-4A2D-BFBA-B3E4BC7C5419}">
      <dgm:prSet/>
      <dgm:spPr/>
      <dgm:t>
        <a:bodyPr/>
        <a:lstStyle/>
        <a:p>
          <a:r>
            <a:rPr lang="en-US" b="1"/>
            <a:t>Ownership of Autonomous Creations</a:t>
          </a:r>
          <a:endParaRPr lang="en-US"/>
        </a:p>
      </dgm:t>
    </dgm:pt>
    <dgm:pt modelId="{5B3A705B-FD01-4D6C-8E47-8FFD9F42896F}" type="parTrans" cxnId="{B54A2BE6-C8E4-483F-BDC1-934EA7003973}">
      <dgm:prSet/>
      <dgm:spPr/>
      <dgm:t>
        <a:bodyPr/>
        <a:lstStyle/>
        <a:p>
          <a:endParaRPr lang="en-US"/>
        </a:p>
      </dgm:t>
    </dgm:pt>
    <dgm:pt modelId="{C26644BE-A87B-4A9E-8349-87C5969965FE}" type="sibTrans" cxnId="{B54A2BE6-C8E4-483F-BDC1-934EA7003973}">
      <dgm:prSet/>
      <dgm:spPr/>
      <dgm:t>
        <a:bodyPr/>
        <a:lstStyle/>
        <a:p>
          <a:endParaRPr lang="en-US"/>
        </a:p>
      </dgm:t>
    </dgm:pt>
    <dgm:pt modelId="{69435991-B6EB-4020-9468-5D624B9CDC47}">
      <dgm:prSet/>
      <dgm:spPr/>
      <dgm:t>
        <a:bodyPr/>
        <a:lstStyle/>
        <a:p>
          <a:r>
            <a:rPr lang="en-US"/>
            <a:t>Robots and AI systems are increasingly capable of generating intellectual property—raising ownership questions.</a:t>
          </a:r>
        </a:p>
      </dgm:t>
    </dgm:pt>
    <dgm:pt modelId="{B6A8CFC6-74D3-4079-ABF6-C382262008A2}" type="parTrans" cxnId="{7A5C2728-C0EE-4CD6-9BC8-2D99963E5F9C}">
      <dgm:prSet/>
      <dgm:spPr/>
      <dgm:t>
        <a:bodyPr/>
        <a:lstStyle/>
        <a:p>
          <a:endParaRPr lang="en-US"/>
        </a:p>
      </dgm:t>
    </dgm:pt>
    <dgm:pt modelId="{238EA8D9-4785-415E-A706-6F97A68E2205}" type="sibTrans" cxnId="{7A5C2728-C0EE-4CD6-9BC8-2D99963E5F9C}">
      <dgm:prSet/>
      <dgm:spPr/>
      <dgm:t>
        <a:bodyPr/>
        <a:lstStyle/>
        <a:p>
          <a:endParaRPr lang="en-US"/>
        </a:p>
      </dgm:t>
    </dgm:pt>
    <dgm:pt modelId="{0A320112-22C9-4079-85C1-08EEC12E0640}">
      <dgm:prSet/>
      <dgm:spPr/>
      <dgm:t>
        <a:bodyPr/>
        <a:lstStyle/>
        <a:p>
          <a:r>
            <a:rPr lang="en-US" b="1" dirty="0"/>
            <a:t>Licensing and Technology Transfer Issues</a:t>
          </a:r>
          <a:endParaRPr lang="en-US" dirty="0"/>
        </a:p>
      </dgm:t>
    </dgm:pt>
    <dgm:pt modelId="{0A0589FE-45B4-40E6-A320-75345146D95C}" type="parTrans" cxnId="{F24F6ED7-AEDC-4BE4-A5DA-C391CB52FA2E}">
      <dgm:prSet/>
      <dgm:spPr/>
      <dgm:t>
        <a:bodyPr/>
        <a:lstStyle/>
        <a:p>
          <a:endParaRPr lang="en-US"/>
        </a:p>
      </dgm:t>
    </dgm:pt>
    <dgm:pt modelId="{2ADEEF70-99D2-4EEB-A2A8-CEA434EBB9A1}" type="sibTrans" cxnId="{F24F6ED7-AEDC-4BE4-A5DA-C391CB52FA2E}">
      <dgm:prSet/>
      <dgm:spPr/>
      <dgm:t>
        <a:bodyPr/>
        <a:lstStyle/>
        <a:p>
          <a:endParaRPr lang="en-US"/>
        </a:p>
      </dgm:t>
    </dgm:pt>
    <dgm:pt modelId="{7D915323-5953-4435-9DE0-60F8557BE284}">
      <dgm:prSet/>
      <dgm:spPr/>
      <dgm:t>
        <a:bodyPr/>
        <a:lstStyle/>
        <a:p>
          <a:r>
            <a:rPr lang="en-US"/>
            <a:t>Discrepancies in cross-border regulations complicate licensing.</a:t>
          </a:r>
        </a:p>
      </dgm:t>
    </dgm:pt>
    <dgm:pt modelId="{D82FA162-36AA-4FD9-97A9-6A230E310667}" type="parTrans" cxnId="{22C7237A-1211-4B33-B4E5-056B8B6D311F}">
      <dgm:prSet/>
      <dgm:spPr/>
      <dgm:t>
        <a:bodyPr/>
        <a:lstStyle/>
        <a:p>
          <a:endParaRPr lang="en-US"/>
        </a:p>
      </dgm:t>
    </dgm:pt>
    <dgm:pt modelId="{E6F0F64D-8A4D-49A8-B47C-4C4309D044D5}" type="sibTrans" cxnId="{22C7237A-1211-4B33-B4E5-056B8B6D311F}">
      <dgm:prSet/>
      <dgm:spPr/>
      <dgm:t>
        <a:bodyPr/>
        <a:lstStyle/>
        <a:p>
          <a:endParaRPr lang="en-US"/>
        </a:p>
      </dgm:t>
    </dgm:pt>
    <dgm:pt modelId="{DB1E5493-C40E-4C68-9BD1-4CD768D6E720}">
      <dgm:prSet/>
      <dgm:spPr/>
      <dgm:t>
        <a:bodyPr/>
        <a:lstStyle/>
        <a:p>
          <a:r>
            <a:rPr lang="en-US" b="1"/>
            <a:t>Data Ownership in AI-Driven Robotics</a:t>
          </a:r>
          <a:endParaRPr lang="en-US"/>
        </a:p>
      </dgm:t>
    </dgm:pt>
    <dgm:pt modelId="{79FF6459-7FA3-4C80-86DF-752F8784E073}" type="parTrans" cxnId="{40FD50B5-DB7A-4A46-B9B8-857227BC8F4B}">
      <dgm:prSet/>
      <dgm:spPr/>
      <dgm:t>
        <a:bodyPr/>
        <a:lstStyle/>
        <a:p>
          <a:endParaRPr lang="en-US"/>
        </a:p>
      </dgm:t>
    </dgm:pt>
    <dgm:pt modelId="{867F7118-1F76-4BD9-9FDF-1451630EF2FC}" type="sibTrans" cxnId="{40FD50B5-DB7A-4A46-B9B8-857227BC8F4B}">
      <dgm:prSet/>
      <dgm:spPr/>
      <dgm:t>
        <a:bodyPr/>
        <a:lstStyle/>
        <a:p>
          <a:endParaRPr lang="en-US"/>
        </a:p>
      </dgm:t>
    </dgm:pt>
    <dgm:pt modelId="{F41BC2A0-5E5C-4B75-9591-2FA974118307}">
      <dgm:prSet/>
      <dgm:spPr/>
      <dgm:t>
        <a:bodyPr/>
        <a:lstStyle/>
        <a:p>
          <a:r>
            <a:rPr lang="en-US"/>
            <a:t>Data is critical for robotics and AI, but disputes arise over who owns and controls the data generated.</a:t>
          </a:r>
        </a:p>
      </dgm:t>
    </dgm:pt>
    <dgm:pt modelId="{4F752986-60E8-4763-80B7-58161FE7B652}" type="parTrans" cxnId="{DCD9B67C-A24E-4135-BB52-D7CBA48B7FF3}">
      <dgm:prSet/>
      <dgm:spPr/>
      <dgm:t>
        <a:bodyPr/>
        <a:lstStyle/>
        <a:p>
          <a:endParaRPr lang="en-US"/>
        </a:p>
      </dgm:t>
    </dgm:pt>
    <dgm:pt modelId="{F88CEDD0-D427-43DA-AF49-EDA6C7B0D9C4}" type="sibTrans" cxnId="{DCD9B67C-A24E-4135-BB52-D7CBA48B7FF3}">
      <dgm:prSet/>
      <dgm:spPr/>
      <dgm:t>
        <a:bodyPr/>
        <a:lstStyle/>
        <a:p>
          <a:endParaRPr lang="en-US"/>
        </a:p>
      </dgm:t>
    </dgm:pt>
    <dgm:pt modelId="{F677DB7E-7BED-47BA-B993-2CE5A4B183B0}" type="pres">
      <dgm:prSet presAssocID="{2CE21779-92EE-4DB8-8CC8-C2581A00F7E9}" presName="linear" presStyleCnt="0">
        <dgm:presLayoutVars>
          <dgm:animLvl val="lvl"/>
          <dgm:resizeHandles val="exact"/>
        </dgm:presLayoutVars>
      </dgm:prSet>
      <dgm:spPr/>
    </dgm:pt>
    <dgm:pt modelId="{E1BC8371-AAE5-4B4F-A463-6B79B71E422C}" type="pres">
      <dgm:prSet presAssocID="{715B655D-3AEF-4AA1-8E4F-A5BB596B6838}" presName="parentText" presStyleLbl="node1" presStyleIdx="0" presStyleCnt="4">
        <dgm:presLayoutVars>
          <dgm:chMax val="0"/>
          <dgm:bulletEnabled val="1"/>
        </dgm:presLayoutVars>
      </dgm:prSet>
      <dgm:spPr/>
    </dgm:pt>
    <dgm:pt modelId="{2F374ED3-E194-458F-B1BE-50C00B5F4ED7}" type="pres">
      <dgm:prSet presAssocID="{715B655D-3AEF-4AA1-8E4F-A5BB596B6838}" presName="childText" presStyleLbl="revTx" presStyleIdx="0" presStyleCnt="4">
        <dgm:presLayoutVars>
          <dgm:bulletEnabled val="1"/>
        </dgm:presLayoutVars>
      </dgm:prSet>
      <dgm:spPr/>
    </dgm:pt>
    <dgm:pt modelId="{4999B4C9-6D05-444B-A08E-1D482FFB6A9D}" type="pres">
      <dgm:prSet presAssocID="{ECC98A18-E149-4A2D-BFBA-B3E4BC7C5419}" presName="parentText" presStyleLbl="node1" presStyleIdx="1" presStyleCnt="4">
        <dgm:presLayoutVars>
          <dgm:chMax val="0"/>
          <dgm:bulletEnabled val="1"/>
        </dgm:presLayoutVars>
      </dgm:prSet>
      <dgm:spPr/>
    </dgm:pt>
    <dgm:pt modelId="{C6E5C4C6-149E-41E3-A3D6-3D88477197A1}" type="pres">
      <dgm:prSet presAssocID="{ECC98A18-E149-4A2D-BFBA-B3E4BC7C5419}" presName="childText" presStyleLbl="revTx" presStyleIdx="1" presStyleCnt="4">
        <dgm:presLayoutVars>
          <dgm:bulletEnabled val="1"/>
        </dgm:presLayoutVars>
      </dgm:prSet>
      <dgm:spPr/>
    </dgm:pt>
    <dgm:pt modelId="{F874AB9C-9F9D-4191-B5D9-BA646D989303}" type="pres">
      <dgm:prSet presAssocID="{0A320112-22C9-4079-85C1-08EEC12E0640}" presName="parentText" presStyleLbl="node1" presStyleIdx="2" presStyleCnt="4">
        <dgm:presLayoutVars>
          <dgm:chMax val="0"/>
          <dgm:bulletEnabled val="1"/>
        </dgm:presLayoutVars>
      </dgm:prSet>
      <dgm:spPr/>
    </dgm:pt>
    <dgm:pt modelId="{42429EE8-CAAC-4B7C-B885-461E2E5AEEFD}" type="pres">
      <dgm:prSet presAssocID="{0A320112-22C9-4079-85C1-08EEC12E0640}" presName="childText" presStyleLbl="revTx" presStyleIdx="2" presStyleCnt="4">
        <dgm:presLayoutVars>
          <dgm:bulletEnabled val="1"/>
        </dgm:presLayoutVars>
      </dgm:prSet>
      <dgm:spPr/>
    </dgm:pt>
    <dgm:pt modelId="{9E01C309-0A78-4FB5-BDD5-39F4AE29742C}" type="pres">
      <dgm:prSet presAssocID="{DB1E5493-C40E-4C68-9BD1-4CD768D6E720}" presName="parentText" presStyleLbl="node1" presStyleIdx="3" presStyleCnt="4">
        <dgm:presLayoutVars>
          <dgm:chMax val="0"/>
          <dgm:bulletEnabled val="1"/>
        </dgm:presLayoutVars>
      </dgm:prSet>
      <dgm:spPr/>
    </dgm:pt>
    <dgm:pt modelId="{69C93225-38AD-483A-AFAE-DADCBF2AEB67}" type="pres">
      <dgm:prSet presAssocID="{DB1E5493-C40E-4C68-9BD1-4CD768D6E720}" presName="childText" presStyleLbl="revTx" presStyleIdx="3" presStyleCnt="4">
        <dgm:presLayoutVars>
          <dgm:bulletEnabled val="1"/>
        </dgm:presLayoutVars>
      </dgm:prSet>
      <dgm:spPr/>
    </dgm:pt>
  </dgm:ptLst>
  <dgm:cxnLst>
    <dgm:cxn modelId="{64FEAB15-D2D4-4D71-A891-F8F006527625}" srcId="{2CE21779-92EE-4DB8-8CC8-C2581A00F7E9}" destId="{715B655D-3AEF-4AA1-8E4F-A5BB596B6838}" srcOrd="0" destOrd="0" parTransId="{D667F322-3717-4F1D-93BA-80F244CCA30D}" sibTransId="{3FA43E94-342D-4795-88E7-FF700A095D8C}"/>
    <dgm:cxn modelId="{7A5C2728-C0EE-4CD6-9BC8-2D99963E5F9C}" srcId="{ECC98A18-E149-4A2D-BFBA-B3E4BC7C5419}" destId="{69435991-B6EB-4020-9468-5D624B9CDC47}" srcOrd="0" destOrd="0" parTransId="{B6A8CFC6-74D3-4079-ABF6-C382262008A2}" sibTransId="{238EA8D9-4785-415E-A706-6F97A68E2205}"/>
    <dgm:cxn modelId="{5931A73B-0080-46BE-BB78-F93F033B0911}" type="presOf" srcId="{0A320112-22C9-4079-85C1-08EEC12E0640}" destId="{F874AB9C-9F9D-4191-B5D9-BA646D989303}" srcOrd="0" destOrd="0" presId="urn:microsoft.com/office/officeart/2005/8/layout/vList2"/>
    <dgm:cxn modelId="{03FA303D-36C6-4DEF-BF93-20AFCC28BDF9}" type="presOf" srcId="{69435991-B6EB-4020-9468-5D624B9CDC47}" destId="{C6E5C4C6-149E-41E3-A3D6-3D88477197A1}" srcOrd="0" destOrd="0" presId="urn:microsoft.com/office/officeart/2005/8/layout/vList2"/>
    <dgm:cxn modelId="{AF34EF66-B52B-4582-B52C-96376F443E15}" type="presOf" srcId="{715B655D-3AEF-4AA1-8E4F-A5BB596B6838}" destId="{E1BC8371-AAE5-4B4F-A463-6B79B71E422C}" srcOrd="0" destOrd="0" presId="urn:microsoft.com/office/officeart/2005/8/layout/vList2"/>
    <dgm:cxn modelId="{A6BE9E48-F79A-49E4-98F3-49661AAE100E}" type="presOf" srcId="{7D915323-5953-4435-9DE0-60F8557BE284}" destId="{42429EE8-CAAC-4B7C-B885-461E2E5AEEFD}" srcOrd="0" destOrd="0" presId="urn:microsoft.com/office/officeart/2005/8/layout/vList2"/>
    <dgm:cxn modelId="{F9198B4E-1A14-4406-894F-ECB7F8A88EDC}" type="presOf" srcId="{ECC98A18-E149-4A2D-BFBA-B3E4BC7C5419}" destId="{4999B4C9-6D05-444B-A08E-1D482FFB6A9D}" srcOrd="0" destOrd="0" presId="urn:microsoft.com/office/officeart/2005/8/layout/vList2"/>
    <dgm:cxn modelId="{CF736D53-D082-4099-929A-944DBD44D501}" type="presOf" srcId="{F41BC2A0-5E5C-4B75-9591-2FA974118307}" destId="{69C93225-38AD-483A-AFAE-DADCBF2AEB67}" srcOrd="0" destOrd="0" presId="urn:microsoft.com/office/officeart/2005/8/layout/vList2"/>
    <dgm:cxn modelId="{22C7237A-1211-4B33-B4E5-056B8B6D311F}" srcId="{0A320112-22C9-4079-85C1-08EEC12E0640}" destId="{7D915323-5953-4435-9DE0-60F8557BE284}" srcOrd="0" destOrd="0" parTransId="{D82FA162-36AA-4FD9-97A9-6A230E310667}" sibTransId="{E6F0F64D-8A4D-49A8-B47C-4C4309D044D5}"/>
    <dgm:cxn modelId="{DCD9B67C-A24E-4135-BB52-D7CBA48B7FF3}" srcId="{DB1E5493-C40E-4C68-9BD1-4CD768D6E720}" destId="{F41BC2A0-5E5C-4B75-9591-2FA974118307}" srcOrd="0" destOrd="0" parTransId="{4F752986-60E8-4763-80B7-58161FE7B652}" sibTransId="{F88CEDD0-D427-43DA-AF49-EDA6C7B0D9C4}"/>
    <dgm:cxn modelId="{0860E77E-79A2-4C36-8A75-FF64267B1829}" type="presOf" srcId="{DB1E5493-C40E-4C68-9BD1-4CD768D6E720}" destId="{9E01C309-0A78-4FB5-BDD5-39F4AE29742C}" srcOrd="0" destOrd="0" presId="urn:microsoft.com/office/officeart/2005/8/layout/vList2"/>
    <dgm:cxn modelId="{45589A8F-422D-4CBA-8714-3BDF24687608}" type="presOf" srcId="{2CE21779-92EE-4DB8-8CC8-C2581A00F7E9}" destId="{F677DB7E-7BED-47BA-B993-2CE5A4B183B0}" srcOrd="0" destOrd="0" presId="urn:microsoft.com/office/officeart/2005/8/layout/vList2"/>
    <dgm:cxn modelId="{40FD50B5-DB7A-4A46-B9B8-857227BC8F4B}" srcId="{2CE21779-92EE-4DB8-8CC8-C2581A00F7E9}" destId="{DB1E5493-C40E-4C68-9BD1-4CD768D6E720}" srcOrd="3" destOrd="0" parTransId="{79FF6459-7FA3-4C80-86DF-752F8784E073}" sibTransId="{867F7118-1F76-4BD9-9FDF-1451630EF2FC}"/>
    <dgm:cxn modelId="{00C7A6C0-396F-4AF0-BA18-777A5832E428}" type="presOf" srcId="{9BF664CC-A872-4381-96A1-A25CE048D058}" destId="{2F374ED3-E194-458F-B1BE-50C00B5F4ED7}" srcOrd="0" destOrd="0" presId="urn:microsoft.com/office/officeart/2005/8/layout/vList2"/>
    <dgm:cxn modelId="{F56826D3-D5F2-40A4-8A03-F9C53F09264E}" srcId="{715B655D-3AEF-4AA1-8E4F-A5BB596B6838}" destId="{9BF664CC-A872-4381-96A1-A25CE048D058}" srcOrd="0" destOrd="0" parTransId="{097B3392-7208-4BD2-A8F1-F346AB01C99D}" sibTransId="{97110D83-74DC-49F2-864C-869011C8AF72}"/>
    <dgm:cxn modelId="{F24F6ED7-AEDC-4BE4-A5DA-C391CB52FA2E}" srcId="{2CE21779-92EE-4DB8-8CC8-C2581A00F7E9}" destId="{0A320112-22C9-4079-85C1-08EEC12E0640}" srcOrd="2" destOrd="0" parTransId="{0A0589FE-45B4-40E6-A320-75345146D95C}" sibTransId="{2ADEEF70-99D2-4EEB-A2A8-CEA434EBB9A1}"/>
    <dgm:cxn modelId="{B54A2BE6-C8E4-483F-BDC1-934EA7003973}" srcId="{2CE21779-92EE-4DB8-8CC8-C2581A00F7E9}" destId="{ECC98A18-E149-4A2D-BFBA-B3E4BC7C5419}" srcOrd="1" destOrd="0" parTransId="{5B3A705B-FD01-4D6C-8E47-8FFD9F42896F}" sibTransId="{C26644BE-A87B-4A9E-8349-87C5969965FE}"/>
    <dgm:cxn modelId="{36C997EE-6457-474F-A8A4-4B8CB57FFA5D}" type="presParOf" srcId="{F677DB7E-7BED-47BA-B993-2CE5A4B183B0}" destId="{E1BC8371-AAE5-4B4F-A463-6B79B71E422C}" srcOrd="0" destOrd="0" presId="urn:microsoft.com/office/officeart/2005/8/layout/vList2"/>
    <dgm:cxn modelId="{AED5F54B-D847-47C4-B4EF-8394EC125C67}" type="presParOf" srcId="{F677DB7E-7BED-47BA-B993-2CE5A4B183B0}" destId="{2F374ED3-E194-458F-B1BE-50C00B5F4ED7}" srcOrd="1" destOrd="0" presId="urn:microsoft.com/office/officeart/2005/8/layout/vList2"/>
    <dgm:cxn modelId="{ACCE605F-A90A-49FD-A8B3-2AFBAAFB52A8}" type="presParOf" srcId="{F677DB7E-7BED-47BA-B993-2CE5A4B183B0}" destId="{4999B4C9-6D05-444B-A08E-1D482FFB6A9D}" srcOrd="2" destOrd="0" presId="urn:microsoft.com/office/officeart/2005/8/layout/vList2"/>
    <dgm:cxn modelId="{92A51A2D-856A-41F1-B0B2-A2CCC2B5AFB5}" type="presParOf" srcId="{F677DB7E-7BED-47BA-B993-2CE5A4B183B0}" destId="{C6E5C4C6-149E-41E3-A3D6-3D88477197A1}" srcOrd="3" destOrd="0" presId="urn:microsoft.com/office/officeart/2005/8/layout/vList2"/>
    <dgm:cxn modelId="{8070BA0A-9DD8-4C30-B96A-4CFDD92FF452}" type="presParOf" srcId="{F677DB7E-7BED-47BA-B993-2CE5A4B183B0}" destId="{F874AB9C-9F9D-4191-B5D9-BA646D989303}" srcOrd="4" destOrd="0" presId="urn:microsoft.com/office/officeart/2005/8/layout/vList2"/>
    <dgm:cxn modelId="{1092236B-6F3F-46B5-B432-76CD80106047}" type="presParOf" srcId="{F677DB7E-7BED-47BA-B993-2CE5A4B183B0}" destId="{42429EE8-CAAC-4B7C-B885-461E2E5AEEFD}" srcOrd="5" destOrd="0" presId="urn:microsoft.com/office/officeart/2005/8/layout/vList2"/>
    <dgm:cxn modelId="{B89ACB52-80A5-4147-B8C3-F25118ECF758}" type="presParOf" srcId="{F677DB7E-7BED-47BA-B993-2CE5A4B183B0}" destId="{9E01C309-0A78-4FB5-BDD5-39F4AE29742C}" srcOrd="6" destOrd="0" presId="urn:microsoft.com/office/officeart/2005/8/layout/vList2"/>
    <dgm:cxn modelId="{6AD02104-A78D-4BBA-8FE6-9823FE9830C6}" type="presParOf" srcId="{F677DB7E-7BED-47BA-B993-2CE5A4B183B0}" destId="{69C93225-38AD-483A-AFAE-DADCBF2AEB67}"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BC8371-AAE5-4B4F-A463-6B79B71E422C}">
      <dsp:nvSpPr>
        <dsp:cNvPr id="0" name=""/>
        <dsp:cNvSpPr/>
      </dsp:nvSpPr>
      <dsp:spPr>
        <a:xfrm>
          <a:off x="0" y="25541"/>
          <a:ext cx="7886700" cy="55165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Patentability of Robotics Innovations</a:t>
          </a:r>
          <a:endParaRPr lang="en-US" sz="2300" kern="1200"/>
        </a:p>
      </dsp:txBody>
      <dsp:txXfrm>
        <a:off x="26930" y="52471"/>
        <a:ext cx="7832840" cy="497795"/>
      </dsp:txXfrm>
    </dsp:sp>
    <dsp:sp modelId="{2F374ED3-E194-458F-B1BE-50C00B5F4ED7}">
      <dsp:nvSpPr>
        <dsp:cNvPr id="0" name=""/>
        <dsp:cNvSpPr/>
      </dsp:nvSpPr>
      <dsp:spPr>
        <a:xfrm>
          <a:off x="0" y="577196"/>
          <a:ext cx="7886700"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Legal frameworks struggle to cover innovations that blend hardware and software.</a:t>
          </a:r>
        </a:p>
      </dsp:txBody>
      <dsp:txXfrm>
        <a:off x="0" y="577196"/>
        <a:ext cx="7886700" cy="571320"/>
      </dsp:txXfrm>
    </dsp:sp>
    <dsp:sp modelId="{4999B4C9-6D05-444B-A08E-1D482FFB6A9D}">
      <dsp:nvSpPr>
        <dsp:cNvPr id="0" name=""/>
        <dsp:cNvSpPr/>
      </dsp:nvSpPr>
      <dsp:spPr>
        <a:xfrm>
          <a:off x="0" y="1148516"/>
          <a:ext cx="7886700" cy="55165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Ownership of Autonomous Creations</a:t>
          </a:r>
          <a:endParaRPr lang="en-US" sz="2300" kern="1200"/>
        </a:p>
      </dsp:txBody>
      <dsp:txXfrm>
        <a:off x="26930" y="1175446"/>
        <a:ext cx="7832840" cy="497795"/>
      </dsp:txXfrm>
    </dsp:sp>
    <dsp:sp modelId="{C6E5C4C6-149E-41E3-A3D6-3D88477197A1}">
      <dsp:nvSpPr>
        <dsp:cNvPr id="0" name=""/>
        <dsp:cNvSpPr/>
      </dsp:nvSpPr>
      <dsp:spPr>
        <a:xfrm>
          <a:off x="0" y="1700171"/>
          <a:ext cx="7886700"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Robots and AI systems are increasingly capable of generating intellectual property—raising ownership questions.</a:t>
          </a:r>
        </a:p>
      </dsp:txBody>
      <dsp:txXfrm>
        <a:off x="0" y="1700171"/>
        <a:ext cx="7886700" cy="571320"/>
      </dsp:txXfrm>
    </dsp:sp>
    <dsp:sp modelId="{F874AB9C-9F9D-4191-B5D9-BA646D989303}">
      <dsp:nvSpPr>
        <dsp:cNvPr id="0" name=""/>
        <dsp:cNvSpPr/>
      </dsp:nvSpPr>
      <dsp:spPr>
        <a:xfrm>
          <a:off x="0" y="2271491"/>
          <a:ext cx="7886700" cy="55165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t>Licensing and Technology Transfer Issues</a:t>
          </a:r>
          <a:endParaRPr lang="en-US" sz="2300" kern="1200" dirty="0"/>
        </a:p>
      </dsp:txBody>
      <dsp:txXfrm>
        <a:off x="26930" y="2298421"/>
        <a:ext cx="7832840" cy="497795"/>
      </dsp:txXfrm>
    </dsp:sp>
    <dsp:sp modelId="{42429EE8-CAAC-4B7C-B885-461E2E5AEEFD}">
      <dsp:nvSpPr>
        <dsp:cNvPr id="0" name=""/>
        <dsp:cNvSpPr/>
      </dsp:nvSpPr>
      <dsp:spPr>
        <a:xfrm>
          <a:off x="0" y="2823147"/>
          <a:ext cx="78867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Discrepancies in cross-border regulations complicate licensing.</a:t>
          </a:r>
        </a:p>
      </dsp:txBody>
      <dsp:txXfrm>
        <a:off x="0" y="2823147"/>
        <a:ext cx="7886700" cy="380880"/>
      </dsp:txXfrm>
    </dsp:sp>
    <dsp:sp modelId="{9E01C309-0A78-4FB5-BDD5-39F4AE29742C}">
      <dsp:nvSpPr>
        <dsp:cNvPr id="0" name=""/>
        <dsp:cNvSpPr/>
      </dsp:nvSpPr>
      <dsp:spPr>
        <a:xfrm>
          <a:off x="0" y="3204027"/>
          <a:ext cx="7886700" cy="55165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Data Ownership in AI-Driven Robotics</a:t>
          </a:r>
          <a:endParaRPr lang="en-US" sz="2300" kern="1200"/>
        </a:p>
      </dsp:txBody>
      <dsp:txXfrm>
        <a:off x="26930" y="3230957"/>
        <a:ext cx="7832840" cy="497795"/>
      </dsp:txXfrm>
    </dsp:sp>
    <dsp:sp modelId="{69C93225-38AD-483A-AFAE-DADCBF2AEB67}">
      <dsp:nvSpPr>
        <dsp:cNvPr id="0" name=""/>
        <dsp:cNvSpPr/>
      </dsp:nvSpPr>
      <dsp:spPr>
        <a:xfrm>
          <a:off x="0" y="3755682"/>
          <a:ext cx="7886700"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Data is critical for robotics and AI, but disputes arise over who owns and controls the data generated.</a:t>
          </a:r>
        </a:p>
      </dsp:txBody>
      <dsp:txXfrm>
        <a:off x="0" y="3755682"/>
        <a:ext cx="7886700" cy="5713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51B1BA-B7A2-46F5-9FF7-7FEFE5BEFDF1}" type="datetimeFigureOut">
              <a:rPr lang="en-IN" smtClean="0"/>
              <a:t>12-11-2024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7B2061-8FEE-486D-9795-F9321554ED1C}" type="slidenum">
              <a:rPr lang="en-IN" smtClean="0"/>
              <a:t>‹#›</a:t>
            </a:fld>
            <a:endParaRPr lang="en-IN"/>
          </a:p>
        </p:txBody>
      </p:sp>
    </p:spTree>
    <p:extLst>
      <p:ext uri="{BB962C8B-B14F-4D97-AF65-F5344CB8AC3E}">
        <p14:creationId xmlns:p14="http://schemas.microsoft.com/office/powerpoint/2010/main" val="1973615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3.sv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3.sv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gle view of circuit shaped like a brain">
            <a:extLst>
              <a:ext uri="{FF2B5EF4-FFF2-40B4-BE49-F238E27FC236}">
                <a16:creationId xmlns:a16="http://schemas.microsoft.com/office/drawing/2014/main" id="{F5F2A349-0511-CB36-9375-F34A5618A7F4}"/>
              </a:ext>
            </a:extLst>
          </p:cNvPr>
          <p:cNvPicPr>
            <a:picLocks noChangeAspect="1"/>
          </p:cNvPicPr>
          <p:nvPr/>
        </p:nvPicPr>
        <p:blipFill>
          <a:blip r:embed="rId2">
            <a:alphaModFix amt="40000"/>
          </a:blip>
          <a:srcRect l="4455" r="2546" b="2"/>
          <a:stretch/>
        </p:blipFill>
        <p:spPr>
          <a:xfrm>
            <a:off x="20" y="10"/>
            <a:ext cx="9143979" cy="6857990"/>
          </a:xfrm>
          <a:prstGeom prst="rect">
            <a:avLst/>
          </a:prstGeom>
        </p:spPr>
      </p:pic>
      <p:sp>
        <p:nvSpPr>
          <p:cNvPr id="2" name="Title 1"/>
          <p:cNvSpPr>
            <a:spLocks noGrp="1"/>
          </p:cNvSpPr>
          <p:nvPr>
            <p:ph type="ctrTitle"/>
          </p:nvPr>
        </p:nvSpPr>
        <p:spPr>
          <a:xfrm>
            <a:off x="630936" y="941832"/>
            <a:ext cx="7879842" cy="2299370"/>
          </a:xfrm>
        </p:spPr>
        <p:txBody>
          <a:bodyPr vert="horz" lIns="91440" tIns="45720" rIns="91440" bIns="45720" rtlCol="0" anchor="b">
            <a:normAutofit/>
          </a:bodyPr>
          <a:lstStyle/>
          <a:p>
            <a:pPr defTabSz="914400">
              <a:lnSpc>
                <a:spcPct val="90000"/>
              </a:lnSpc>
            </a:pPr>
            <a:r>
              <a:rPr lang="en-US" sz="2800" dirty="0">
                <a:solidFill>
                  <a:schemeClr val="accent3">
                    <a:lumMod val="20000"/>
                    <a:lumOff val="80000"/>
                  </a:schemeClr>
                </a:solidFill>
                <a:effectLst>
                  <a:outerShdw blurRad="38100" dist="38100" dir="2700000" algn="tl">
                    <a:srgbClr val="000000">
                      <a:alpha val="43137"/>
                    </a:srgbClr>
                  </a:outerShdw>
                </a:effectLst>
                <a:latin typeface="Algerian" panose="04020705040A02060702" pitchFamily="82" charset="0"/>
              </a:rPr>
              <a:t>Intellectual Property Rights In Robotics Technology And Industrial Automation</a:t>
            </a:r>
          </a:p>
        </p:txBody>
      </p:sp>
      <p:sp>
        <p:nvSpPr>
          <p:cNvPr id="44" name="Rectangle 4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1817"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6" name="Rectangle 4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3241202"/>
            <a:ext cx="7879842"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7FF501B-BA5B-168A-456D-0BD6EC4B9CC0}"/>
              </a:ext>
            </a:extLst>
          </p:cNvPr>
          <p:cNvSpPr txBox="1"/>
          <p:nvPr/>
        </p:nvSpPr>
        <p:spPr>
          <a:xfrm>
            <a:off x="630935" y="5374570"/>
            <a:ext cx="8103161" cy="797630"/>
          </a:xfrm>
          <a:prstGeom prst="rect">
            <a:avLst/>
          </a:prstGeom>
        </p:spPr>
        <p:txBody>
          <a:bodyPr vert="horz" lIns="91440" tIns="45720" rIns="91440" bIns="45720" rtlCol="0">
            <a:normAutofit/>
          </a:bodyPr>
          <a:lstStyle/>
          <a:p>
            <a:pPr algn="r" defTabSz="914400">
              <a:lnSpc>
                <a:spcPct val="90000"/>
              </a:lnSpc>
              <a:spcAft>
                <a:spcPts val="600"/>
              </a:spcAft>
            </a:pPr>
            <a:r>
              <a:rPr lang="en-US" sz="2000" dirty="0">
                <a:solidFill>
                  <a:schemeClr val="bg1"/>
                </a:solidFill>
                <a:latin typeface="Algerian" panose="04020705040A02060702" pitchFamily="82" charset="0"/>
              </a:rPr>
              <a:t>By: Amaresh Muddebihal </a:t>
            </a:r>
          </a:p>
          <a:p>
            <a:pPr algn="r" defTabSz="914400">
              <a:lnSpc>
                <a:spcPct val="90000"/>
              </a:lnSpc>
              <a:spcAft>
                <a:spcPts val="600"/>
              </a:spcAft>
            </a:pPr>
            <a:r>
              <a:rPr lang="en-US" sz="2000" dirty="0">
                <a:solidFill>
                  <a:schemeClr val="bg1"/>
                </a:solidFill>
                <a:latin typeface="Algerian" panose="04020705040A02060702" pitchFamily="82" charset="0"/>
              </a:rPr>
              <a:t>20030141IT015 (IT, ACED)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3C7C868-DA1F-47E1-A905-5697F571C004}"/>
              </a:ext>
            </a:extLst>
          </p:cNvPr>
          <p:cNvSpPr>
            <a:spLocks noGrp="1"/>
          </p:cNvSpPr>
          <p:nvPr>
            <p:ph type="title"/>
          </p:nvPr>
        </p:nvSpPr>
        <p:spPr>
          <a:xfrm>
            <a:off x="628650" y="365125"/>
            <a:ext cx="7886700" cy="1325563"/>
          </a:xfrm>
        </p:spPr>
        <p:txBody>
          <a:bodyPr>
            <a:normAutofit/>
          </a:bodyPr>
          <a:lstStyle/>
          <a:p>
            <a:pPr>
              <a:lnSpc>
                <a:spcPct val="90000"/>
              </a:lnSpc>
            </a:pPr>
            <a:r>
              <a:rPr lang="en-US"/>
              <a:t>Case Study - Patent Disputes in Robotics</a:t>
            </a:r>
            <a:endParaRPr lang="en-IN"/>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84E16A95-8F71-23DA-606D-10F6DB45D8A9}"/>
              </a:ext>
            </a:extLst>
          </p:cNvPr>
          <p:cNvSpPr>
            <a:spLocks noGrp="1" noChangeArrowheads="1"/>
          </p:cNvSpPr>
          <p:nvPr>
            <p:ph idx="1"/>
          </p:nvPr>
        </p:nvSpPr>
        <p:spPr bwMode="auto">
          <a:xfrm>
            <a:off x="628650" y="1825625"/>
            <a:ext cx="7886700" cy="43513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None/>
              <a:tabLst/>
            </a:pPr>
            <a:r>
              <a:rPr kumimoji="0" lang="en-US" altLang="en-US" sz="2000" b="1" i="0" u="none" strike="noStrike" cap="none" normalizeH="0" baseline="0" dirty="0">
                <a:ln>
                  <a:noFill/>
                </a:ln>
                <a:effectLst/>
                <a:latin typeface="Arial" panose="020B0604020202020204" pitchFamily="34" charset="0"/>
              </a:rPr>
              <a:t>Background</a:t>
            </a:r>
            <a:endParaRPr kumimoji="0" lang="en-US" altLang="en-US" sz="2000" b="0" i="0" u="none" strike="noStrike" cap="none" normalizeH="0" baseline="0" dirty="0">
              <a:ln>
                <a:noFill/>
              </a:ln>
              <a:effectLst/>
              <a:latin typeface="Arial" panose="020B0604020202020204" pitchFamily="34" charset="0"/>
            </a:endParaRPr>
          </a:p>
          <a:p>
            <a:pPr defTabSz="914400" eaLnBrk="0" fontAlgn="base" hangingPunct="0">
              <a:lnSpc>
                <a:spcPct val="90000"/>
              </a:lnSpc>
              <a:spcBef>
                <a:spcPct val="0"/>
              </a:spcBef>
              <a:spcAft>
                <a:spcPts val="600"/>
              </a:spcAft>
            </a:pPr>
            <a:r>
              <a:rPr kumimoji="0" lang="en-US" altLang="en-US" sz="2000" b="1" i="0" u="none" strike="noStrike" cap="none" normalizeH="0" baseline="0" dirty="0">
                <a:ln>
                  <a:noFill/>
                </a:ln>
                <a:effectLst/>
                <a:latin typeface="Arial" panose="020B0604020202020204" pitchFamily="34" charset="0"/>
              </a:rPr>
              <a:t>iRobot and the Roomba</a:t>
            </a:r>
            <a:r>
              <a:rPr kumimoji="0" lang="en-US" altLang="en-US" sz="2000" b="0" i="0" u="none" strike="noStrike" cap="none" normalizeH="0" baseline="0" dirty="0">
                <a:ln>
                  <a:noFill/>
                </a:ln>
                <a:effectLst/>
                <a:latin typeface="Arial" panose="020B0604020202020204" pitchFamily="34" charset="0"/>
              </a:rPr>
              <a:t>: iRobot revolutionized the market with the </a:t>
            </a:r>
            <a:r>
              <a:rPr kumimoji="0" lang="en-US" altLang="en-US" sz="2000" b="1" i="0" u="none" strike="noStrike" cap="none" normalizeH="0" baseline="0" dirty="0">
                <a:ln>
                  <a:noFill/>
                </a:ln>
                <a:effectLst/>
                <a:latin typeface="Arial" panose="020B0604020202020204" pitchFamily="34" charset="0"/>
              </a:rPr>
              <a:t>Roomba robotic vacuum cleaner</a:t>
            </a:r>
            <a:r>
              <a:rPr kumimoji="0" lang="en-US" altLang="en-US" sz="2000" b="0" i="0" u="none" strike="noStrike" cap="none" normalizeH="0" baseline="0" dirty="0">
                <a:ln>
                  <a:noFill/>
                </a:ln>
                <a:effectLst/>
                <a:latin typeface="Arial" panose="020B0604020202020204" pitchFamily="34" charset="0"/>
              </a:rPr>
              <a:t>, introducing innovative navigation and cleaning technologies.</a:t>
            </a:r>
          </a:p>
          <a:p>
            <a:pPr defTabSz="914400" eaLnBrk="0" fontAlgn="base" hangingPunct="0">
              <a:lnSpc>
                <a:spcPct val="90000"/>
              </a:lnSpc>
              <a:spcBef>
                <a:spcPct val="0"/>
              </a:spcBef>
              <a:spcAft>
                <a:spcPts val="600"/>
              </a:spcAft>
            </a:pPr>
            <a:r>
              <a:rPr kumimoji="0" lang="en-US" altLang="en-US" sz="2000" b="1" i="0" u="none" strike="noStrike" cap="none" normalizeH="0" baseline="0" dirty="0">
                <a:ln>
                  <a:noFill/>
                </a:ln>
                <a:effectLst/>
                <a:latin typeface="Arial" panose="020B0604020202020204" pitchFamily="34" charset="0"/>
              </a:rPr>
              <a:t>Patent Ownership</a:t>
            </a:r>
            <a:r>
              <a:rPr kumimoji="0" lang="en-US" altLang="en-US" sz="2000" b="0" i="0" u="none" strike="noStrike" cap="none" normalizeH="0" baseline="0" dirty="0">
                <a:ln>
                  <a:noFill/>
                </a:ln>
                <a:effectLst/>
                <a:latin typeface="Arial" panose="020B0604020202020204" pitchFamily="34" charset="0"/>
              </a:rPr>
              <a:t>: iRobot owns a significant number of patents related to the navigation and cleansing capabilities of its robots.</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2000" b="1" i="0" u="none" strike="noStrike" cap="none" normalizeH="0" baseline="0" dirty="0">
                <a:ln>
                  <a:noFill/>
                </a:ln>
                <a:effectLst/>
                <a:latin typeface="Arial" panose="020B0604020202020204" pitchFamily="34" charset="0"/>
              </a:rPr>
              <a:t>The Patent Controversy</a:t>
            </a:r>
            <a:endParaRPr kumimoji="0" lang="en-US" altLang="en-US" sz="2000" b="0" i="0" u="none" strike="noStrike" cap="none" normalizeH="0" baseline="0" dirty="0">
              <a:ln>
                <a:noFill/>
              </a:ln>
              <a:effectLst/>
              <a:latin typeface="Arial" panose="020B0604020202020204" pitchFamily="34" charset="0"/>
            </a:endParaRPr>
          </a:p>
          <a:p>
            <a:pPr defTabSz="914400" eaLnBrk="0" fontAlgn="base" hangingPunct="0">
              <a:lnSpc>
                <a:spcPct val="90000"/>
              </a:lnSpc>
              <a:spcBef>
                <a:spcPct val="0"/>
              </a:spcBef>
              <a:spcAft>
                <a:spcPts val="600"/>
              </a:spcAft>
            </a:pPr>
            <a:r>
              <a:rPr kumimoji="0" lang="en-US" altLang="en-US" sz="2000" b="0" i="0" u="none" strike="noStrike" cap="none" normalizeH="0" baseline="0" dirty="0">
                <a:ln>
                  <a:noFill/>
                </a:ln>
                <a:effectLst/>
                <a:latin typeface="Arial" panose="020B0604020202020204" pitchFamily="34" charset="0"/>
              </a:rPr>
              <a:t>Competitors have challenged iRobot's patents, arguing that the technologies used in the Roomba are based on prior inventions.</a:t>
            </a:r>
          </a:p>
          <a:p>
            <a:pPr defTabSz="914400" eaLnBrk="0" fontAlgn="base" hangingPunct="0">
              <a:lnSpc>
                <a:spcPct val="90000"/>
              </a:lnSpc>
              <a:spcBef>
                <a:spcPct val="0"/>
              </a:spcBef>
              <a:spcAft>
                <a:spcPts val="600"/>
              </a:spcAft>
            </a:pPr>
            <a:r>
              <a:rPr kumimoji="0" lang="en-US" altLang="en-US" sz="2000" b="1" i="0" u="none" strike="noStrike" cap="none" normalizeH="0" baseline="0" dirty="0">
                <a:ln>
                  <a:noFill/>
                </a:ln>
                <a:effectLst/>
                <a:latin typeface="Arial" panose="020B0604020202020204" pitchFamily="34" charset="0"/>
              </a:rPr>
              <a:t>Key Argument</a:t>
            </a:r>
            <a:r>
              <a:rPr kumimoji="0" lang="en-US" altLang="en-US" sz="2000" b="0" i="0" u="none" strike="noStrike" cap="none" normalizeH="0" baseline="0" dirty="0">
                <a:ln>
                  <a:noFill/>
                </a:ln>
                <a:effectLst/>
                <a:latin typeface="Arial" panose="020B0604020202020204" pitchFamily="34" charset="0"/>
              </a:rPr>
              <a:t>: The technologies are </a:t>
            </a:r>
            <a:r>
              <a:rPr kumimoji="0" lang="en-US" altLang="en-US" sz="2000" b="1" i="0" u="none" strike="noStrike" cap="none" normalizeH="0" baseline="0" dirty="0">
                <a:ln>
                  <a:noFill/>
                </a:ln>
                <a:effectLst/>
                <a:latin typeface="Arial" panose="020B0604020202020204" pitchFamily="34" charset="0"/>
              </a:rPr>
              <a:t>non-patentable</a:t>
            </a:r>
            <a:r>
              <a:rPr kumimoji="0" lang="en-US" altLang="en-US" sz="2000" b="0" i="0" u="none" strike="noStrike" cap="none" normalizeH="0" baseline="0" dirty="0">
                <a:ln>
                  <a:noFill/>
                </a:ln>
                <a:effectLst/>
                <a:latin typeface="Arial" panose="020B0604020202020204" pitchFamily="34" charset="0"/>
              </a:rPr>
              <a:t> as they are incremental innovations and do not meet the necessary criteria for patentability, such as novelty and non-obviousness.</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217181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BFA4C8-C301-60A7-C96E-E85360F5D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4750D7-5BA8-EC53-670C-E2B7387F24F4}"/>
              </a:ext>
            </a:extLst>
          </p:cNvPr>
          <p:cNvSpPr>
            <a:spLocks noGrp="1"/>
          </p:cNvSpPr>
          <p:nvPr>
            <p:ph type="title"/>
          </p:nvPr>
        </p:nvSpPr>
        <p:spPr>
          <a:xfrm>
            <a:off x="571350" y="283714"/>
            <a:ext cx="7430100" cy="1161688"/>
          </a:xfrm>
        </p:spPr>
        <p:txBody>
          <a:bodyPr anchor="ctr">
            <a:normAutofit/>
          </a:bodyPr>
          <a:lstStyle/>
          <a:p>
            <a:r>
              <a:rPr lang="en-US" sz="3500"/>
              <a:t>Implications and Challenges of Patent Disputes</a:t>
            </a:r>
            <a:endParaRPr lang="en-IN" sz="3500"/>
          </a:p>
        </p:txBody>
      </p:sp>
      <p:sp>
        <p:nvSpPr>
          <p:cNvPr id="4" name="Rectangle 1">
            <a:extLst>
              <a:ext uri="{FF2B5EF4-FFF2-40B4-BE49-F238E27FC236}">
                <a16:creationId xmlns:a16="http://schemas.microsoft.com/office/drawing/2014/main" id="{072511C9-9123-AD2C-9854-036C9E19096B}"/>
              </a:ext>
            </a:extLst>
          </p:cNvPr>
          <p:cNvSpPr>
            <a:spLocks noGrp="1" noChangeArrowheads="1"/>
          </p:cNvSpPr>
          <p:nvPr>
            <p:ph idx="1"/>
          </p:nvPr>
        </p:nvSpPr>
        <p:spPr bwMode="auto">
          <a:xfrm>
            <a:off x="571350" y="2217761"/>
            <a:ext cx="6879540" cy="403411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None/>
              <a:tabLst/>
            </a:pPr>
            <a:r>
              <a:rPr kumimoji="0" lang="en-US" altLang="en-US" sz="1300" b="1" i="0" u="none" strike="noStrike" cap="none" normalizeH="0" baseline="0" dirty="0">
                <a:ln>
                  <a:noFill/>
                </a:ln>
                <a:effectLst/>
                <a:latin typeface="Arial" panose="020B0604020202020204" pitchFamily="34" charset="0"/>
              </a:rPr>
              <a:t>Challenges in Determining Innovation</a:t>
            </a:r>
            <a:endParaRPr kumimoji="0" lang="en-US" altLang="en-US" sz="1300" b="0" i="0" u="none" strike="noStrike" cap="none" normalizeH="0" baseline="0" dirty="0">
              <a:ln>
                <a:noFill/>
              </a:ln>
              <a:effectLst/>
              <a:latin typeface="Arial" panose="020B0604020202020204" pitchFamily="34" charset="0"/>
            </a:endParaRPr>
          </a:p>
          <a:p>
            <a:pPr defTabSz="914400" eaLnBrk="0" fontAlgn="base" hangingPunct="0">
              <a:lnSpc>
                <a:spcPct val="90000"/>
              </a:lnSpc>
              <a:spcBef>
                <a:spcPct val="0"/>
              </a:spcBef>
              <a:spcAft>
                <a:spcPts val="600"/>
              </a:spcAft>
            </a:pPr>
            <a:r>
              <a:rPr kumimoji="0" lang="en-US" altLang="en-US" sz="1300" b="1" i="0" u="none" strike="noStrike" cap="none" normalizeH="0" baseline="0" dirty="0">
                <a:ln>
                  <a:noFill/>
                </a:ln>
                <a:effectLst/>
                <a:latin typeface="Arial" panose="020B0604020202020204" pitchFamily="34" charset="0"/>
              </a:rPr>
              <a:t>Incremental vs. Radical Innovation</a:t>
            </a:r>
            <a:r>
              <a:rPr kumimoji="0" lang="en-US" altLang="en-US" sz="1300" b="0" i="0" u="none" strike="noStrike" cap="none" normalizeH="0" baseline="0" dirty="0">
                <a:ln>
                  <a:noFill/>
                </a:ln>
                <a:effectLst/>
                <a:latin typeface="Arial" panose="020B0604020202020204" pitchFamily="34" charset="0"/>
              </a:rPr>
              <a:t>: Distinguishing between genuine technological advancements and minor modifications becomes increasingly difficult.</a:t>
            </a:r>
          </a:p>
          <a:p>
            <a:pPr defTabSz="914400" eaLnBrk="0" fontAlgn="base" hangingPunct="0">
              <a:lnSpc>
                <a:spcPct val="90000"/>
              </a:lnSpc>
              <a:spcBef>
                <a:spcPct val="0"/>
              </a:spcBef>
              <a:spcAft>
                <a:spcPts val="600"/>
              </a:spcAft>
            </a:pPr>
            <a:r>
              <a:rPr kumimoji="0" lang="en-US" altLang="en-US" sz="1300" b="1" i="0" u="none" strike="noStrike" cap="none" normalizeH="0" baseline="0" dirty="0">
                <a:ln>
                  <a:noFill/>
                </a:ln>
                <a:effectLst/>
                <a:latin typeface="Arial" panose="020B0604020202020204" pitchFamily="34" charset="0"/>
              </a:rPr>
              <a:t>Prior Art</a:t>
            </a:r>
            <a:r>
              <a:rPr kumimoji="0" lang="en-US" altLang="en-US" sz="1300" b="0" i="0" u="none" strike="noStrike" cap="none" normalizeH="0" baseline="0" dirty="0">
                <a:ln>
                  <a:noFill/>
                </a:ln>
                <a:effectLst/>
                <a:latin typeface="Arial" panose="020B0604020202020204" pitchFamily="34" charset="0"/>
              </a:rPr>
              <a:t>: Identifying prior inventions that might influence patentability is a complex process, especially with robotics technologies that evolve rapidly.</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300" b="1" i="0" u="none" strike="noStrike" cap="none" normalizeH="0" baseline="0" dirty="0">
                <a:ln>
                  <a:noFill/>
                </a:ln>
                <a:effectLst/>
                <a:latin typeface="Arial" panose="020B0604020202020204" pitchFamily="34" charset="0"/>
              </a:rPr>
              <a:t>The Growing Complexity of Patent Litigation</a:t>
            </a:r>
            <a:endParaRPr kumimoji="0" lang="en-US" altLang="en-US" sz="1300" b="0" i="0" u="none" strike="noStrike" cap="none" normalizeH="0" baseline="0" dirty="0">
              <a:ln>
                <a:noFill/>
              </a:ln>
              <a:effectLst/>
              <a:latin typeface="Arial" panose="020B0604020202020204" pitchFamily="34" charset="0"/>
            </a:endParaRPr>
          </a:p>
          <a:p>
            <a:pPr defTabSz="914400" eaLnBrk="0" fontAlgn="base" hangingPunct="0">
              <a:lnSpc>
                <a:spcPct val="90000"/>
              </a:lnSpc>
              <a:spcBef>
                <a:spcPct val="0"/>
              </a:spcBef>
              <a:spcAft>
                <a:spcPts val="600"/>
              </a:spcAft>
            </a:pPr>
            <a:r>
              <a:rPr kumimoji="0" lang="en-US" altLang="en-US" sz="1300" b="0" i="0" u="none" strike="noStrike" cap="none" normalizeH="0" baseline="0" dirty="0">
                <a:ln>
                  <a:noFill/>
                </a:ln>
                <a:effectLst/>
                <a:latin typeface="Arial" panose="020B0604020202020204" pitchFamily="34" charset="0"/>
              </a:rPr>
              <a:t>As the </a:t>
            </a:r>
            <a:r>
              <a:rPr kumimoji="0" lang="en-US" altLang="en-US" sz="1300" b="1" i="0" u="none" strike="noStrike" cap="none" normalizeH="0" baseline="0" dirty="0">
                <a:ln>
                  <a:noFill/>
                </a:ln>
                <a:effectLst/>
                <a:latin typeface="Arial" panose="020B0604020202020204" pitchFamily="34" charset="0"/>
              </a:rPr>
              <a:t>robotics market</a:t>
            </a:r>
            <a:r>
              <a:rPr kumimoji="0" lang="en-US" altLang="en-US" sz="1300" b="0" i="0" u="none" strike="noStrike" cap="none" normalizeH="0" baseline="0" dirty="0">
                <a:ln>
                  <a:noFill/>
                </a:ln>
                <a:effectLst/>
                <a:latin typeface="Arial" panose="020B0604020202020204" pitchFamily="34" charset="0"/>
              </a:rPr>
              <a:t> grows, patent disputes are becoming more frequent and complex.</a:t>
            </a:r>
          </a:p>
          <a:p>
            <a:pPr defTabSz="914400" eaLnBrk="0" fontAlgn="base" hangingPunct="0">
              <a:lnSpc>
                <a:spcPct val="90000"/>
              </a:lnSpc>
              <a:spcBef>
                <a:spcPct val="0"/>
              </a:spcBef>
              <a:spcAft>
                <a:spcPts val="600"/>
              </a:spcAft>
            </a:pPr>
            <a:r>
              <a:rPr kumimoji="0" lang="en-US" altLang="en-US" sz="1300" b="1" i="0" u="none" strike="noStrike" cap="none" normalizeH="0" baseline="0" dirty="0">
                <a:ln>
                  <a:noFill/>
                </a:ln>
                <a:effectLst/>
                <a:latin typeface="Arial" panose="020B0604020202020204" pitchFamily="34" charset="0"/>
              </a:rPr>
              <a:t>Impact on Companies</a:t>
            </a:r>
            <a:r>
              <a:rPr kumimoji="0" lang="en-US" altLang="en-US" sz="1300" b="0" i="0" u="none" strike="noStrike" cap="none" normalizeH="0" baseline="0" dirty="0">
                <a:ln>
                  <a:noFill/>
                </a:ln>
                <a:effectLst/>
                <a:latin typeface="Arial" panose="020B0604020202020204" pitchFamily="34" charset="0"/>
              </a:rPr>
              <a:t>: These disputes create uncertainty for innovators and can slow down progress due to prolonged legal battles.</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300" b="1" i="0" u="none" strike="noStrike" cap="none" normalizeH="0" baseline="0" dirty="0">
                <a:ln>
                  <a:noFill/>
                </a:ln>
                <a:effectLst/>
                <a:latin typeface="Arial" panose="020B0604020202020204" pitchFamily="34" charset="0"/>
              </a:rPr>
              <a:t>Future Outlook</a:t>
            </a:r>
            <a:endParaRPr kumimoji="0" lang="en-US" altLang="en-US" sz="1300" b="0" i="0" u="none" strike="noStrike" cap="none" normalizeH="0" baseline="0" dirty="0">
              <a:ln>
                <a:noFill/>
              </a:ln>
              <a:effectLst/>
              <a:latin typeface="Arial" panose="020B0604020202020204" pitchFamily="34" charset="0"/>
            </a:endParaRPr>
          </a:p>
          <a:p>
            <a:pPr defTabSz="914400" eaLnBrk="0" fontAlgn="base" hangingPunct="0">
              <a:lnSpc>
                <a:spcPct val="90000"/>
              </a:lnSpc>
              <a:spcBef>
                <a:spcPct val="0"/>
              </a:spcBef>
              <a:spcAft>
                <a:spcPts val="600"/>
              </a:spcAft>
            </a:pPr>
            <a:r>
              <a:rPr kumimoji="0" lang="en-US" altLang="en-US" sz="1300" b="1" i="0" u="none" strike="noStrike" cap="none" normalizeH="0" baseline="0" dirty="0">
                <a:ln>
                  <a:noFill/>
                </a:ln>
                <a:effectLst/>
                <a:latin typeface="Arial" panose="020B0604020202020204" pitchFamily="34" charset="0"/>
              </a:rPr>
              <a:t>Innovation vs. Patent Clarity</a:t>
            </a:r>
            <a:r>
              <a:rPr kumimoji="0" lang="en-US" altLang="en-US" sz="1300" b="0" i="0" u="none" strike="noStrike" cap="none" normalizeH="0" baseline="0" dirty="0">
                <a:ln>
                  <a:noFill/>
                </a:ln>
                <a:effectLst/>
                <a:latin typeface="Arial" panose="020B0604020202020204" pitchFamily="34" charset="0"/>
              </a:rPr>
              <a:t>: Striking a balance between protecting innovative technologies and encouraging future advancements is a growing concern for the industry.</a:t>
            </a:r>
          </a:p>
          <a:p>
            <a:pPr defTabSz="914400" eaLnBrk="0" fontAlgn="base" hangingPunct="0">
              <a:lnSpc>
                <a:spcPct val="90000"/>
              </a:lnSpc>
              <a:spcBef>
                <a:spcPct val="0"/>
              </a:spcBef>
              <a:spcAft>
                <a:spcPts val="600"/>
              </a:spcAft>
            </a:pPr>
            <a:r>
              <a:rPr kumimoji="0" lang="en-US" altLang="en-US" sz="1300" b="1" i="0" u="none" strike="noStrike" cap="none" normalizeH="0" baseline="0" dirty="0">
                <a:ln>
                  <a:noFill/>
                </a:ln>
                <a:effectLst/>
                <a:latin typeface="Arial" panose="020B0604020202020204" pitchFamily="34" charset="0"/>
              </a:rPr>
              <a:t>Increased Litigation</a:t>
            </a:r>
            <a:r>
              <a:rPr kumimoji="0" lang="en-US" altLang="en-US" sz="1300" b="0" i="0" u="none" strike="noStrike" cap="none" normalizeH="0" baseline="0" dirty="0">
                <a:ln>
                  <a:noFill/>
                </a:ln>
                <a:effectLst/>
                <a:latin typeface="Arial" panose="020B0604020202020204" pitchFamily="34" charset="0"/>
              </a:rPr>
              <a:t>: Patent disputes in robotics will likely escalate, requiring more precise legal definitions and rules around what constitutes patentable technology.</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742218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1206C-04FA-C084-569C-7690AC60BC9B}"/>
              </a:ext>
            </a:extLst>
          </p:cNvPr>
          <p:cNvSpPr>
            <a:spLocks noGrp="1"/>
          </p:cNvSpPr>
          <p:nvPr>
            <p:ph type="title"/>
          </p:nvPr>
        </p:nvSpPr>
        <p:spPr>
          <a:xfrm>
            <a:off x="627509" y="723898"/>
            <a:ext cx="4501582" cy="1495425"/>
          </a:xfrm>
        </p:spPr>
        <p:txBody>
          <a:bodyPr>
            <a:normAutofit/>
          </a:bodyPr>
          <a:lstStyle/>
          <a:p>
            <a:pPr>
              <a:lnSpc>
                <a:spcPct val="90000"/>
              </a:lnSpc>
            </a:pPr>
            <a:r>
              <a:rPr lang="en-IN" sz="3200" b="1"/>
              <a:t>Data Ownership Frameworks</a:t>
            </a:r>
            <a:br>
              <a:rPr lang="en-IN" sz="3200" b="1"/>
            </a:br>
            <a:endParaRPr lang="en-IN" sz="3200"/>
          </a:p>
        </p:txBody>
      </p:sp>
      <p:sp>
        <p:nvSpPr>
          <p:cNvPr id="4" name="Rectangle 1">
            <a:extLst>
              <a:ext uri="{FF2B5EF4-FFF2-40B4-BE49-F238E27FC236}">
                <a16:creationId xmlns:a16="http://schemas.microsoft.com/office/drawing/2014/main" id="{B03FC123-2F1F-54C8-48F8-B38930C10E96}"/>
              </a:ext>
            </a:extLst>
          </p:cNvPr>
          <p:cNvSpPr>
            <a:spLocks noGrp="1" noChangeArrowheads="1"/>
          </p:cNvSpPr>
          <p:nvPr>
            <p:ph idx="1"/>
          </p:nvPr>
        </p:nvSpPr>
        <p:spPr bwMode="auto">
          <a:xfrm>
            <a:off x="627510" y="2405067"/>
            <a:ext cx="4501582" cy="372903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None/>
              <a:tabLst/>
            </a:pPr>
            <a:r>
              <a:rPr kumimoji="0" lang="en-US" altLang="en-US" sz="1200" b="1" i="0" u="none" strike="noStrike" cap="none" normalizeH="0" baseline="0" dirty="0">
                <a:ln>
                  <a:noFill/>
                </a:ln>
                <a:effectLst/>
                <a:latin typeface="Arial" panose="020B0604020202020204" pitchFamily="34" charset="0"/>
              </a:rPr>
              <a:t>Data-Driven Patents</a:t>
            </a:r>
            <a:endParaRPr kumimoji="0" lang="en-US" altLang="en-US" sz="1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200" b="1" i="0" u="none" strike="noStrike" cap="none" normalizeH="0" baseline="0" dirty="0">
                <a:ln>
                  <a:noFill/>
                </a:ln>
                <a:effectLst/>
                <a:latin typeface="Arial" panose="020B0604020202020204" pitchFamily="34" charset="0"/>
              </a:rPr>
              <a:t>Patenting Data</a:t>
            </a:r>
            <a:r>
              <a:rPr kumimoji="0" lang="en-US" altLang="en-US" sz="1200" b="0" i="0" u="none" strike="noStrike" cap="none" normalizeH="0" baseline="0" dirty="0">
                <a:ln>
                  <a:noFill/>
                </a:ln>
                <a:effectLst/>
                <a:latin typeface="Arial" panose="020B0604020202020204" pitchFamily="34" charset="0"/>
              </a:rPr>
              <a:t>: Treating data as a component of AI-driven robots could lead to new types of patents focused on data-driven inventions. This would incentivize the collection of high-quality datasets.</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200" b="1" i="0" u="none" strike="noStrike" cap="none" normalizeH="0" baseline="0" dirty="0">
                <a:ln>
                  <a:noFill/>
                </a:ln>
                <a:effectLst/>
                <a:latin typeface="Arial" panose="020B0604020202020204" pitchFamily="34" charset="0"/>
              </a:rPr>
              <a:t>Ownership of Data</a:t>
            </a:r>
            <a:r>
              <a:rPr kumimoji="0" lang="en-US" altLang="en-US" sz="1200" b="0" i="0" u="none" strike="noStrike" cap="none" normalizeH="0" baseline="0" dirty="0">
                <a:ln>
                  <a:noFill/>
                </a:ln>
                <a:effectLst/>
                <a:latin typeface="Arial" panose="020B0604020202020204" pitchFamily="34" charset="0"/>
              </a:rPr>
              <a:t>: To prevent disputes, clear guidelines must be set about who owns the data and how it can be used, especially when it's generated by robots in sensitive environments.</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200" b="1" i="0" u="none" strike="noStrike" cap="none" normalizeH="0" baseline="0" dirty="0">
                <a:ln>
                  <a:noFill/>
                </a:ln>
                <a:effectLst/>
                <a:latin typeface="Arial" panose="020B0604020202020204" pitchFamily="34" charset="0"/>
              </a:rPr>
              <a:t>Blockchain for Data Ownership</a:t>
            </a:r>
            <a:endParaRPr kumimoji="0" lang="en-US" altLang="en-US" sz="1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200" b="1" i="0" u="none" strike="noStrike" cap="none" normalizeH="0" baseline="0" dirty="0">
                <a:ln>
                  <a:noFill/>
                </a:ln>
                <a:effectLst/>
                <a:latin typeface="Arial" panose="020B0604020202020204" pitchFamily="34" charset="0"/>
              </a:rPr>
              <a:t>Tracking Data Ownership</a:t>
            </a:r>
            <a:r>
              <a:rPr kumimoji="0" lang="en-US" altLang="en-US" sz="1200" b="0" i="0" u="none" strike="noStrike" cap="none" normalizeH="0" baseline="0" dirty="0">
                <a:ln>
                  <a:noFill/>
                </a:ln>
                <a:effectLst/>
                <a:latin typeface="Arial" panose="020B0604020202020204" pitchFamily="34" charset="0"/>
              </a:rPr>
              <a:t>: Blockchain can create a transparent, tamper-proof record of who owns data and how it is shared. By using blockchain technology, stakeholders can monitor data usage, ensuring that privacy is respected.</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200" b="1" i="0" u="none" strike="noStrike" cap="none" normalizeH="0" baseline="0" dirty="0">
                <a:ln>
                  <a:noFill/>
                </a:ln>
                <a:effectLst/>
                <a:latin typeface="Arial" panose="020B0604020202020204" pitchFamily="34" charset="0"/>
              </a:rPr>
              <a:t>Smart Contracts</a:t>
            </a:r>
            <a:r>
              <a:rPr kumimoji="0" lang="en-US" altLang="en-US" sz="1200" b="0" i="0" u="none" strike="noStrike" cap="none" normalizeH="0" baseline="0" dirty="0">
                <a:ln>
                  <a:noFill/>
                </a:ln>
                <a:effectLst/>
                <a:latin typeface="Arial" panose="020B0604020202020204" pitchFamily="34" charset="0"/>
              </a:rPr>
              <a:t>: Blockchain’s smart contracts could facilitate secure data exchanges, ensuring all parties are compensated fairly.</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200" b="0" i="0" u="none" strike="noStrike" cap="none" normalizeH="0" baseline="0" dirty="0">
              <a:ln>
                <a:noFill/>
              </a:ln>
              <a:effectLst/>
              <a:latin typeface="Arial" panose="020B0604020202020204" pitchFamily="34" charset="0"/>
            </a:endParaRPr>
          </a:p>
        </p:txBody>
      </p:sp>
      <p:pic>
        <p:nvPicPr>
          <p:cNvPr id="6" name="Picture 5" descr="Top view of cubes connected with black lines">
            <a:extLst>
              <a:ext uri="{FF2B5EF4-FFF2-40B4-BE49-F238E27FC236}">
                <a16:creationId xmlns:a16="http://schemas.microsoft.com/office/drawing/2014/main" id="{7F183EA0-2946-6A90-D322-94E554071EF9}"/>
              </a:ext>
            </a:extLst>
          </p:cNvPr>
          <p:cNvPicPr>
            <a:picLocks noChangeAspect="1"/>
          </p:cNvPicPr>
          <p:nvPr/>
        </p:nvPicPr>
        <p:blipFill>
          <a:blip r:embed="rId2"/>
          <a:srcRect l="34486" r="24564"/>
          <a:stretch/>
        </p:blipFill>
        <p:spPr>
          <a:xfrm>
            <a:off x="5399580" y="10"/>
            <a:ext cx="3744420" cy="6857990"/>
          </a:xfrm>
          <a:prstGeom prst="rect">
            <a:avLst/>
          </a:prstGeom>
          <a:effectLst/>
        </p:spPr>
      </p:pic>
    </p:spTree>
    <p:extLst>
      <p:ext uri="{BB962C8B-B14F-4D97-AF65-F5344CB8AC3E}">
        <p14:creationId xmlns:p14="http://schemas.microsoft.com/office/powerpoint/2010/main" val="306278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0699" y="687480"/>
            <a:ext cx="5605629" cy="994172"/>
          </a:xfrm>
        </p:spPr>
        <p:txBody>
          <a:bodyPr>
            <a:normAutofit/>
          </a:bodyPr>
          <a:lstStyle/>
          <a:p>
            <a:r>
              <a:rPr lang="en-US" sz="3850" b="1"/>
              <a:t>Conclusion</a:t>
            </a:r>
          </a:p>
        </p:txBody>
      </p:sp>
      <p:sp>
        <p:nvSpPr>
          <p:cNvPr id="3" name="Content Placeholder 2"/>
          <p:cNvSpPr>
            <a:spLocks noGrp="1"/>
          </p:cNvSpPr>
          <p:nvPr>
            <p:ph idx="1"/>
          </p:nvPr>
        </p:nvSpPr>
        <p:spPr>
          <a:xfrm>
            <a:off x="852321" y="2227943"/>
            <a:ext cx="5033221" cy="3788227"/>
          </a:xfrm>
        </p:spPr>
        <p:txBody>
          <a:bodyPr anchor="ctr">
            <a:normAutofit/>
          </a:bodyPr>
          <a:lstStyle/>
          <a:p>
            <a:pPr>
              <a:lnSpc>
                <a:spcPct val="90000"/>
              </a:lnSpc>
              <a:buFont typeface="Arial" panose="020B0604020202020204" pitchFamily="34" charset="0"/>
              <a:buChar char="•"/>
            </a:pPr>
            <a:r>
              <a:rPr lang="en-US" sz="1600" b="1" dirty="0"/>
              <a:t>Robotics is Transforming Industries:</a:t>
            </a:r>
            <a:endParaRPr lang="en-US" sz="1600" dirty="0"/>
          </a:p>
          <a:p>
            <a:pPr marL="742950" lvl="1" indent="-285750">
              <a:lnSpc>
                <a:spcPct val="90000"/>
              </a:lnSpc>
              <a:buFont typeface="Arial" panose="020B0604020202020204" pitchFamily="34" charset="0"/>
              <a:buChar char="•"/>
            </a:pPr>
            <a:r>
              <a:rPr lang="en-US" sz="1600" dirty="0"/>
              <a:t>Robotics and AI are reshaping industries, making them more efficient and competitive.</a:t>
            </a:r>
          </a:p>
          <a:p>
            <a:pPr>
              <a:lnSpc>
                <a:spcPct val="90000"/>
              </a:lnSpc>
              <a:buFont typeface="Arial" panose="020B0604020202020204" pitchFamily="34" charset="0"/>
              <a:buChar char="•"/>
            </a:pPr>
            <a:r>
              <a:rPr lang="en-US" sz="1600" b="1" dirty="0"/>
              <a:t>Challenges in IPR Must Be Addressed:</a:t>
            </a:r>
            <a:endParaRPr lang="en-US" sz="1600" dirty="0"/>
          </a:p>
          <a:p>
            <a:pPr marL="742950" lvl="1" indent="-285750">
              <a:lnSpc>
                <a:spcPct val="90000"/>
              </a:lnSpc>
              <a:buFont typeface="Arial" panose="020B0604020202020204" pitchFamily="34" charset="0"/>
              <a:buChar char="•"/>
            </a:pPr>
            <a:r>
              <a:rPr lang="en-US" sz="1600" dirty="0"/>
              <a:t>Legal frameworks need to evolve to protect the interests of inventors and promote technological progress.</a:t>
            </a:r>
          </a:p>
          <a:p>
            <a:pPr>
              <a:lnSpc>
                <a:spcPct val="90000"/>
              </a:lnSpc>
              <a:buFont typeface="Arial" panose="020B0604020202020204" pitchFamily="34" charset="0"/>
              <a:buChar char="•"/>
            </a:pPr>
            <a:r>
              <a:rPr lang="en-US" sz="1600" b="1" dirty="0"/>
              <a:t>Collaboration is Key:</a:t>
            </a:r>
            <a:endParaRPr lang="en-US" sz="1600" dirty="0"/>
          </a:p>
          <a:p>
            <a:pPr marL="742950" lvl="1" indent="-285750">
              <a:lnSpc>
                <a:spcPct val="90000"/>
              </a:lnSpc>
              <a:buFont typeface="Arial" panose="020B0604020202020204" pitchFamily="34" charset="0"/>
              <a:buChar char="•"/>
            </a:pPr>
            <a:r>
              <a:rPr lang="en-US" sz="1600" dirty="0"/>
              <a:t>Governments, companies, and researchers must work together to create IPR policies that support innovation.</a:t>
            </a:r>
          </a:p>
          <a:p>
            <a:pPr>
              <a:lnSpc>
                <a:spcPct val="90000"/>
              </a:lnSpc>
              <a:buFont typeface="Arial" panose="020B0604020202020204" pitchFamily="34" charset="0"/>
              <a:buChar char="•"/>
            </a:pPr>
            <a:r>
              <a:rPr lang="en-US" sz="1600" b="1" dirty="0"/>
              <a:t>The Future of Robotics and IPR:</a:t>
            </a:r>
            <a:endParaRPr lang="en-US" sz="1600" dirty="0"/>
          </a:p>
          <a:p>
            <a:pPr marL="742950" lvl="1" indent="-285750">
              <a:lnSpc>
                <a:spcPct val="90000"/>
              </a:lnSpc>
              <a:buFont typeface="Arial" panose="020B0604020202020204" pitchFamily="34" charset="0"/>
              <a:buChar char="•"/>
            </a:pPr>
            <a:r>
              <a:rPr lang="en-US" sz="1600" dirty="0"/>
              <a:t>Clear policies will foster trust, collaboration, and long-term growth in the robotics sector.</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Robot">
            <a:extLst>
              <a:ext uri="{FF2B5EF4-FFF2-40B4-BE49-F238E27FC236}">
                <a16:creationId xmlns:a16="http://schemas.microsoft.com/office/drawing/2014/main" id="{BF4BDDE8-8D82-4F07-CBEE-40DA9C1261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robot with a face">
            <a:extLst>
              <a:ext uri="{FF2B5EF4-FFF2-40B4-BE49-F238E27FC236}">
                <a16:creationId xmlns:a16="http://schemas.microsoft.com/office/drawing/2014/main" id="{D819C6CE-6069-A477-57E7-54C832E6EAEF}"/>
              </a:ext>
            </a:extLst>
          </p:cNvPr>
          <p:cNvPicPr>
            <a:picLocks noChangeAspect="1"/>
          </p:cNvPicPr>
          <p:nvPr/>
        </p:nvPicPr>
        <p:blipFill>
          <a:blip r:embed="rId2"/>
          <a:srcRect l="52328" r="9452" b="1"/>
          <a:stretch/>
        </p:blipFill>
        <p:spPr>
          <a:xfrm>
            <a:off x="772161" y="511293"/>
            <a:ext cx="3093487"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Rectangle 1">
            <a:extLst>
              <a:ext uri="{FF2B5EF4-FFF2-40B4-BE49-F238E27FC236}">
                <a16:creationId xmlns:a16="http://schemas.microsoft.com/office/drawing/2014/main" id="{5E01DAED-2247-D236-FB1A-5979BBE2EAB7}"/>
              </a:ext>
            </a:extLst>
          </p:cNvPr>
          <p:cNvSpPr>
            <a:spLocks noGrp="1" noChangeArrowheads="1"/>
          </p:cNvSpPr>
          <p:nvPr>
            <p:ph idx="1"/>
          </p:nvPr>
        </p:nvSpPr>
        <p:spPr bwMode="auto">
          <a:xfrm>
            <a:off x="4421221" y="1984443"/>
            <a:ext cx="4094129" cy="41925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None/>
              <a:tabLst/>
            </a:pPr>
            <a:r>
              <a:rPr kumimoji="0" lang="en-US" altLang="en-US" sz="1300" b="1" i="0" u="none" strike="noStrike" cap="none" normalizeH="0" baseline="0">
                <a:ln>
                  <a:noFill/>
                </a:ln>
                <a:effectLst/>
                <a:latin typeface="Arial" panose="020B0604020202020204" pitchFamily="34" charset="0"/>
              </a:rPr>
              <a:t>Summary of Key Points</a:t>
            </a:r>
            <a:endParaRPr kumimoji="0" lang="en-US" altLang="en-US" sz="130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300" b="0" i="0" u="none" strike="noStrike" cap="none" normalizeH="0" baseline="0">
                <a:ln>
                  <a:noFill/>
                </a:ln>
                <a:effectLst/>
                <a:latin typeface="Arial" panose="020B0604020202020204" pitchFamily="34" charset="0"/>
              </a:rPr>
              <a:t>The rapid evolution of robotics technology presents significant IPR challenges, particularly around patenting, data ownership, and AI-generated inventions.</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300" b="0" i="0" u="none" strike="noStrike" cap="none" normalizeH="0" baseline="0">
                <a:ln>
                  <a:noFill/>
                </a:ln>
                <a:effectLst/>
                <a:latin typeface="Arial" panose="020B0604020202020204" pitchFamily="34" charset="0"/>
              </a:rPr>
              <a:t>Addressing these challenges requires adaptive and flexible legal frameworks, reforming patent laws, and recognizing new types of intellectual property.</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300" b="1" i="0" u="none" strike="noStrike" cap="none" normalizeH="0" baseline="0">
                <a:ln>
                  <a:noFill/>
                </a:ln>
                <a:effectLst/>
                <a:latin typeface="Arial" panose="020B0604020202020204" pitchFamily="34" charset="0"/>
              </a:rPr>
              <a:t>Future Outlook</a:t>
            </a:r>
            <a:endParaRPr kumimoji="0" lang="en-US" altLang="en-US" sz="130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300" b="1" i="0" u="none" strike="noStrike" cap="none" normalizeH="0" baseline="0">
                <a:ln>
                  <a:noFill/>
                </a:ln>
                <a:effectLst/>
                <a:latin typeface="Arial" panose="020B0604020202020204" pitchFamily="34" charset="0"/>
              </a:rPr>
              <a:t>AI and Robotics</a:t>
            </a:r>
            <a:r>
              <a:rPr kumimoji="0" lang="en-US" altLang="en-US" sz="1300" b="0" i="0" u="none" strike="noStrike" cap="none" normalizeH="0" baseline="0">
                <a:ln>
                  <a:noFill/>
                </a:ln>
                <a:effectLst/>
                <a:latin typeface="Arial" panose="020B0604020202020204" pitchFamily="34" charset="0"/>
              </a:rPr>
              <a:t>: As AI and robotics continue to advance, legal frameworks must evolve to accommodate new technological realities and ensure that innovation is incentivized.</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300" b="1" i="0" u="none" strike="noStrike" cap="none" normalizeH="0" baseline="0">
                <a:ln>
                  <a:noFill/>
                </a:ln>
                <a:effectLst/>
                <a:latin typeface="Arial" panose="020B0604020202020204" pitchFamily="34" charset="0"/>
              </a:rPr>
              <a:t>IPR Innovations</a:t>
            </a:r>
            <a:r>
              <a:rPr kumimoji="0" lang="en-US" altLang="en-US" sz="1300" b="0" i="0" u="none" strike="noStrike" cap="none" normalizeH="0" baseline="0">
                <a:ln>
                  <a:noFill/>
                </a:ln>
                <a:effectLst/>
                <a:latin typeface="Arial" panose="020B0604020202020204" pitchFamily="34" charset="0"/>
              </a:rPr>
              <a:t>: Expect to see more dynamic IPR solutions that support the growth of AI-driven robotics, balancing protection with accessibility for continued industry progress.</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012857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a highway near the ocean">
            <a:extLst>
              <a:ext uri="{FF2B5EF4-FFF2-40B4-BE49-F238E27FC236}">
                <a16:creationId xmlns:a16="http://schemas.microsoft.com/office/drawing/2014/main" id="{55F840E8-0DAD-6D65-841E-E06E47BC2085}"/>
              </a:ext>
            </a:extLst>
          </p:cNvPr>
          <p:cNvPicPr>
            <a:picLocks noChangeAspect="1"/>
          </p:cNvPicPr>
          <p:nvPr/>
        </p:nvPicPr>
        <p:blipFill>
          <a:blip r:embed="rId2">
            <a:alphaModFix amt="50000"/>
          </a:blip>
          <a:srcRect l="25"/>
          <a:stretch/>
        </p:blipFill>
        <p:spPr>
          <a:xfrm>
            <a:off x="20" y="10"/>
            <a:ext cx="9141693" cy="6857990"/>
          </a:xfrm>
          <a:prstGeom prst="rect">
            <a:avLst/>
          </a:prstGeom>
        </p:spPr>
      </p:pic>
      <p:sp>
        <p:nvSpPr>
          <p:cNvPr id="2" name="Title 1">
            <a:extLst>
              <a:ext uri="{FF2B5EF4-FFF2-40B4-BE49-F238E27FC236}">
                <a16:creationId xmlns:a16="http://schemas.microsoft.com/office/drawing/2014/main" id="{FD74BA20-7FBD-C962-1275-808D4070B686}"/>
              </a:ext>
            </a:extLst>
          </p:cNvPr>
          <p:cNvSpPr>
            <a:spLocks noGrp="1"/>
          </p:cNvSpPr>
          <p:nvPr>
            <p:ph type="title"/>
          </p:nvPr>
        </p:nvSpPr>
        <p:spPr>
          <a:xfrm>
            <a:off x="1145286" y="1124712"/>
            <a:ext cx="6858000" cy="2882462"/>
          </a:xfrm>
        </p:spPr>
        <p:txBody>
          <a:bodyPr vert="horz" lIns="91440" tIns="45720" rIns="91440" bIns="45720" rtlCol="0" anchor="b">
            <a:noAutofit/>
          </a:bodyPr>
          <a:lstStyle/>
          <a:p>
            <a:pPr defTabSz="914400">
              <a:lnSpc>
                <a:spcPct val="90000"/>
              </a:lnSpc>
            </a:pPr>
            <a:r>
              <a:rPr lang="en-US" sz="5700" dirty="0">
                <a:solidFill>
                  <a:schemeClr val="bg1"/>
                </a:solidFill>
              </a:rPr>
              <a:t>Thank you</a:t>
            </a:r>
          </a:p>
        </p:txBody>
      </p:sp>
      <p:sp>
        <p:nvSpPr>
          <p:cNvPr id="26"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28650" y="720953"/>
            <a:ext cx="7886700" cy="5416094"/>
          </a:xfrm>
          <a:custGeom>
            <a:avLst/>
            <a:gdLst>
              <a:gd name="connsiteX0" fmla="*/ 0 w 7886700"/>
              <a:gd name="connsiteY0" fmla="*/ 0 h 5416094"/>
              <a:gd name="connsiteX1" fmla="*/ 578358 w 7886700"/>
              <a:gd name="connsiteY1" fmla="*/ 0 h 5416094"/>
              <a:gd name="connsiteX2" fmla="*/ 998982 w 7886700"/>
              <a:gd name="connsiteY2" fmla="*/ 0 h 5416094"/>
              <a:gd name="connsiteX3" fmla="*/ 1813941 w 7886700"/>
              <a:gd name="connsiteY3" fmla="*/ 0 h 5416094"/>
              <a:gd name="connsiteX4" fmla="*/ 2392299 w 7886700"/>
              <a:gd name="connsiteY4" fmla="*/ 0 h 5416094"/>
              <a:gd name="connsiteX5" fmla="*/ 2970657 w 7886700"/>
              <a:gd name="connsiteY5" fmla="*/ 0 h 5416094"/>
              <a:gd name="connsiteX6" fmla="*/ 3785616 w 7886700"/>
              <a:gd name="connsiteY6" fmla="*/ 0 h 5416094"/>
              <a:gd name="connsiteX7" fmla="*/ 4285107 w 7886700"/>
              <a:gd name="connsiteY7" fmla="*/ 0 h 5416094"/>
              <a:gd name="connsiteX8" fmla="*/ 5100066 w 7886700"/>
              <a:gd name="connsiteY8" fmla="*/ 0 h 5416094"/>
              <a:gd name="connsiteX9" fmla="*/ 5915025 w 7886700"/>
              <a:gd name="connsiteY9" fmla="*/ 0 h 5416094"/>
              <a:gd name="connsiteX10" fmla="*/ 6572250 w 7886700"/>
              <a:gd name="connsiteY10" fmla="*/ 0 h 5416094"/>
              <a:gd name="connsiteX11" fmla="*/ 7886700 w 7886700"/>
              <a:gd name="connsiteY11" fmla="*/ 0 h 5416094"/>
              <a:gd name="connsiteX12" fmla="*/ 7886700 w 7886700"/>
              <a:gd name="connsiteY12" fmla="*/ 622851 h 5416094"/>
              <a:gd name="connsiteX13" fmla="*/ 7886700 w 7886700"/>
              <a:gd name="connsiteY13" fmla="*/ 1137380 h 5416094"/>
              <a:gd name="connsiteX14" fmla="*/ 7886700 w 7886700"/>
              <a:gd name="connsiteY14" fmla="*/ 1814391 h 5416094"/>
              <a:gd name="connsiteX15" fmla="*/ 7886700 w 7886700"/>
              <a:gd name="connsiteY15" fmla="*/ 2491403 h 5416094"/>
              <a:gd name="connsiteX16" fmla="*/ 7886700 w 7886700"/>
              <a:gd name="connsiteY16" fmla="*/ 3168415 h 5416094"/>
              <a:gd name="connsiteX17" fmla="*/ 7886700 w 7886700"/>
              <a:gd name="connsiteY17" fmla="*/ 3899588 h 5416094"/>
              <a:gd name="connsiteX18" fmla="*/ 7886700 w 7886700"/>
              <a:gd name="connsiteY18" fmla="*/ 4630760 h 5416094"/>
              <a:gd name="connsiteX19" fmla="*/ 7886700 w 7886700"/>
              <a:gd name="connsiteY19" fmla="*/ 5416094 h 5416094"/>
              <a:gd name="connsiteX20" fmla="*/ 7466076 w 7886700"/>
              <a:gd name="connsiteY20" fmla="*/ 5416094 h 5416094"/>
              <a:gd name="connsiteX21" fmla="*/ 6651117 w 7886700"/>
              <a:gd name="connsiteY21" fmla="*/ 5416094 h 5416094"/>
              <a:gd name="connsiteX22" fmla="*/ 5993892 w 7886700"/>
              <a:gd name="connsiteY22" fmla="*/ 5416094 h 5416094"/>
              <a:gd name="connsiteX23" fmla="*/ 5494401 w 7886700"/>
              <a:gd name="connsiteY23" fmla="*/ 5416094 h 5416094"/>
              <a:gd name="connsiteX24" fmla="*/ 4837176 w 7886700"/>
              <a:gd name="connsiteY24" fmla="*/ 5416094 h 5416094"/>
              <a:gd name="connsiteX25" fmla="*/ 4416552 w 7886700"/>
              <a:gd name="connsiteY25" fmla="*/ 5416094 h 5416094"/>
              <a:gd name="connsiteX26" fmla="*/ 3995928 w 7886700"/>
              <a:gd name="connsiteY26" fmla="*/ 5416094 h 5416094"/>
              <a:gd name="connsiteX27" fmla="*/ 3338703 w 7886700"/>
              <a:gd name="connsiteY27" fmla="*/ 5416094 h 5416094"/>
              <a:gd name="connsiteX28" fmla="*/ 2839212 w 7886700"/>
              <a:gd name="connsiteY28" fmla="*/ 5416094 h 5416094"/>
              <a:gd name="connsiteX29" fmla="*/ 2103120 w 7886700"/>
              <a:gd name="connsiteY29" fmla="*/ 5416094 h 5416094"/>
              <a:gd name="connsiteX30" fmla="*/ 1603629 w 7886700"/>
              <a:gd name="connsiteY30" fmla="*/ 5416094 h 5416094"/>
              <a:gd name="connsiteX31" fmla="*/ 867537 w 7886700"/>
              <a:gd name="connsiteY31" fmla="*/ 5416094 h 5416094"/>
              <a:gd name="connsiteX32" fmla="*/ 0 w 7886700"/>
              <a:gd name="connsiteY32" fmla="*/ 5416094 h 5416094"/>
              <a:gd name="connsiteX33" fmla="*/ 0 w 7886700"/>
              <a:gd name="connsiteY33" fmla="*/ 4684921 h 5416094"/>
              <a:gd name="connsiteX34" fmla="*/ 0 w 7886700"/>
              <a:gd name="connsiteY34" fmla="*/ 3953749 h 5416094"/>
              <a:gd name="connsiteX35" fmla="*/ 0 w 7886700"/>
              <a:gd name="connsiteY35" fmla="*/ 3168415 h 5416094"/>
              <a:gd name="connsiteX36" fmla="*/ 0 w 7886700"/>
              <a:gd name="connsiteY36" fmla="*/ 2545564 h 5416094"/>
              <a:gd name="connsiteX37" fmla="*/ 0 w 7886700"/>
              <a:gd name="connsiteY37" fmla="*/ 1760231 h 5416094"/>
              <a:gd name="connsiteX38" fmla="*/ 0 w 7886700"/>
              <a:gd name="connsiteY38" fmla="*/ 1191541 h 5416094"/>
              <a:gd name="connsiteX39" fmla="*/ 0 w 7886700"/>
              <a:gd name="connsiteY39" fmla="*/ 677012 h 5416094"/>
              <a:gd name="connsiteX40" fmla="*/ 0 w 7886700"/>
              <a:gd name="connsiteY4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886700" h="5416094" extrusionOk="0">
                <a:moveTo>
                  <a:pt x="0" y="0"/>
                </a:moveTo>
                <a:cubicBezTo>
                  <a:pt x="165412" y="-21137"/>
                  <a:pt x="322344" y="-21985"/>
                  <a:pt x="578358" y="0"/>
                </a:cubicBezTo>
                <a:cubicBezTo>
                  <a:pt x="834372" y="21985"/>
                  <a:pt x="888520" y="-5136"/>
                  <a:pt x="998982" y="0"/>
                </a:cubicBezTo>
                <a:cubicBezTo>
                  <a:pt x="1109444" y="5136"/>
                  <a:pt x="1622600" y="-36529"/>
                  <a:pt x="1813941" y="0"/>
                </a:cubicBezTo>
                <a:cubicBezTo>
                  <a:pt x="2005282" y="36529"/>
                  <a:pt x="2177619" y="19108"/>
                  <a:pt x="2392299" y="0"/>
                </a:cubicBezTo>
                <a:cubicBezTo>
                  <a:pt x="2606979" y="-19108"/>
                  <a:pt x="2788556" y="-21788"/>
                  <a:pt x="2970657" y="0"/>
                </a:cubicBezTo>
                <a:cubicBezTo>
                  <a:pt x="3152758" y="21788"/>
                  <a:pt x="3596738" y="18723"/>
                  <a:pt x="3785616" y="0"/>
                </a:cubicBezTo>
                <a:cubicBezTo>
                  <a:pt x="3974494" y="-18723"/>
                  <a:pt x="4136501" y="9985"/>
                  <a:pt x="4285107" y="0"/>
                </a:cubicBezTo>
                <a:cubicBezTo>
                  <a:pt x="4433713" y="-9985"/>
                  <a:pt x="4710656" y="-6143"/>
                  <a:pt x="5100066" y="0"/>
                </a:cubicBezTo>
                <a:cubicBezTo>
                  <a:pt x="5489476" y="6143"/>
                  <a:pt x="5703885" y="5883"/>
                  <a:pt x="5915025" y="0"/>
                </a:cubicBezTo>
                <a:cubicBezTo>
                  <a:pt x="6126165" y="-5883"/>
                  <a:pt x="6308797" y="30350"/>
                  <a:pt x="6572250" y="0"/>
                </a:cubicBezTo>
                <a:cubicBezTo>
                  <a:pt x="6835703" y="-30350"/>
                  <a:pt x="7286910" y="4832"/>
                  <a:pt x="7886700" y="0"/>
                </a:cubicBezTo>
                <a:cubicBezTo>
                  <a:pt x="7917044" y="253972"/>
                  <a:pt x="7878280" y="382927"/>
                  <a:pt x="7886700" y="622851"/>
                </a:cubicBezTo>
                <a:cubicBezTo>
                  <a:pt x="7895120" y="862775"/>
                  <a:pt x="7898095" y="881954"/>
                  <a:pt x="7886700" y="1137380"/>
                </a:cubicBezTo>
                <a:cubicBezTo>
                  <a:pt x="7875305" y="1392806"/>
                  <a:pt x="7859449" y="1500954"/>
                  <a:pt x="7886700" y="1814391"/>
                </a:cubicBezTo>
                <a:cubicBezTo>
                  <a:pt x="7913951" y="2127828"/>
                  <a:pt x="7899710" y="2276490"/>
                  <a:pt x="7886700" y="2491403"/>
                </a:cubicBezTo>
                <a:cubicBezTo>
                  <a:pt x="7873690" y="2706316"/>
                  <a:pt x="7899048" y="2943627"/>
                  <a:pt x="7886700" y="3168415"/>
                </a:cubicBezTo>
                <a:cubicBezTo>
                  <a:pt x="7874352" y="3393203"/>
                  <a:pt x="7895759" y="3539359"/>
                  <a:pt x="7886700" y="3899588"/>
                </a:cubicBezTo>
                <a:cubicBezTo>
                  <a:pt x="7877641" y="4259817"/>
                  <a:pt x="7907485" y="4437980"/>
                  <a:pt x="7886700" y="4630760"/>
                </a:cubicBezTo>
                <a:cubicBezTo>
                  <a:pt x="7865915" y="4823540"/>
                  <a:pt x="7871525" y="5198637"/>
                  <a:pt x="7886700" y="5416094"/>
                </a:cubicBezTo>
                <a:cubicBezTo>
                  <a:pt x="7691680" y="5431844"/>
                  <a:pt x="7601555" y="5415681"/>
                  <a:pt x="7466076" y="5416094"/>
                </a:cubicBezTo>
                <a:cubicBezTo>
                  <a:pt x="7330597" y="5416507"/>
                  <a:pt x="6831360" y="5424066"/>
                  <a:pt x="6651117" y="5416094"/>
                </a:cubicBezTo>
                <a:cubicBezTo>
                  <a:pt x="6470874" y="5408122"/>
                  <a:pt x="6162822" y="5448218"/>
                  <a:pt x="5993892" y="5416094"/>
                </a:cubicBezTo>
                <a:cubicBezTo>
                  <a:pt x="5824963" y="5383970"/>
                  <a:pt x="5688089" y="5423575"/>
                  <a:pt x="5494401" y="5416094"/>
                </a:cubicBezTo>
                <a:cubicBezTo>
                  <a:pt x="5300713" y="5408613"/>
                  <a:pt x="5038344" y="5439836"/>
                  <a:pt x="4837176" y="5416094"/>
                </a:cubicBezTo>
                <a:cubicBezTo>
                  <a:pt x="4636008" y="5392352"/>
                  <a:pt x="4547230" y="5414191"/>
                  <a:pt x="4416552" y="5416094"/>
                </a:cubicBezTo>
                <a:cubicBezTo>
                  <a:pt x="4285874" y="5417997"/>
                  <a:pt x="4197467" y="5397786"/>
                  <a:pt x="3995928" y="5416094"/>
                </a:cubicBezTo>
                <a:cubicBezTo>
                  <a:pt x="3794389" y="5434402"/>
                  <a:pt x="3512175" y="5385012"/>
                  <a:pt x="3338703" y="5416094"/>
                </a:cubicBezTo>
                <a:cubicBezTo>
                  <a:pt x="3165232" y="5447176"/>
                  <a:pt x="2961841" y="5402137"/>
                  <a:pt x="2839212" y="5416094"/>
                </a:cubicBezTo>
                <a:cubicBezTo>
                  <a:pt x="2716583" y="5430051"/>
                  <a:pt x="2260631" y="5391454"/>
                  <a:pt x="2103120" y="5416094"/>
                </a:cubicBezTo>
                <a:cubicBezTo>
                  <a:pt x="1945609" y="5440734"/>
                  <a:pt x="1802870" y="5413244"/>
                  <a:pt x="1603629" y="5416094"/>
                </a:cubicBezTo>
                <a:cubicBezTo>
                  <a:pt x="1404388" y="5418944"/>
                  <a:pt x="1036615" y="5428037"/>
                  <a:pt x="867537" y="5416094"/>
                </a:cubicBezTo>
                <a:cubicBezTo>
                  <a:pt x="698459" y="5404151"/>
                  <a:pt x="196765" y="5387017"/>
                  <a:pt x="0" y="5416094"/>
                </a:cubicBezTo>
                <a:cubicBezTo>
                  <a:pt x="-7913" y="5158982"/>
                  <a:pt x="-32352" y="4972281"/>
                  <a:pt x="0" y="4684921"/>
                </a:cubicBezTo>
                <a:cubicBezTo>
                  <a:pt x="32352" y="4397561"/>
                  <a:pt x="-36146" y="4109983"/>
                  <a:pt x="0" y="3953749"/>
                </a:cubicBezTo>
                <a:cubicBezTo>
                  <a:pt x="36146" y="3797515"/>
                  <a:pt x="38942" y="3433311"/>
                  <a:pt x="0" y="3168415"/>
                </a:cubicBezTo>
                <a:cubicBezTo>
                  <a:pt x="-38942" y="2903519"/>
                  <a:pt x="-264" y="2810505"/>
                  <a:pt x="0" y="2545564"/>
                </a:cubicBezTo>
                <a:cubicBezTo>
                  <a:pt x="264" y="2280623"/>
                  <a:pt x="20689" y="1994225"/>
                  <a:pt x="0" y="1760231"/>
                </a:cubicBezTo>
                <a:cubicBezTo>
                  <a:pt x="-20689" y="1526237"/>
                  <a:pt x="16073" y="1386976"/>
                  <a:pt x="0" y="1191541"/>
                </a:cubicBezTo>
                <a:cubicBezTo>
                  <a:pt x="-16073" y="996106"/>
                  <a:pt x="-16965" y="844858"/>
                  <a:pt x="0" y="677012"/>
                </a:cubicBezTo>
                <a:cubicBezTo>
                  <a:pt x="16965" y="509166"/>
                  <a:pt x="85" y="277162"/>
                  <a:pt x="0" y="0"/>
                </a:cubicBezTo>
                <a:close/>
              </a:path>
            </a:pathLst>
          </a:custGeom>
          <a:noFill/>
          <a:ln w="4762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0654" y="4419423"/>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olidFill>
            <a:srgbClr val="FFFFFF">
              <a:alpha val="75000"/>
            </a:srgbClr>
          </a:solidFill>
          <a:ln w="4127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87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2" name="Rectangle 15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55400" y="888503"/>
            <a:ext cx="4616991" cy="1182927"/>
          </a:xfrm>
        </p:spPr>
        <p:txBody>
          <a:bodyPr anchor="b">
            <a:normAutofit/>
          </a:bodyPr>
          <a:lstStyle/>
          <a:p>
            <a:r>
              <a:rPr lang="en-IN" sz="4900" dirty="0"/>
              <a:t>Introduction</a:t>
            </a:r>
          </a:p>
        </p:txBody>
      </p:sp>
      <p:cxnSp>
        <p:nvCxnSpPr>
          <p:cNvPr id="154" name="Straight Connector 153">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5927792"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D61CD293-6D7D-9977-9953-643F1CB55070}"/>
              </a:ext>
            </a:extLst>
          </p:cNvPr>
          <p:cNvSpPr>
            <a:spLocks noGrp="1" noChangeArrowheads="1"/>
          </p:cNvSpPr>
          <p:nvPr>
            <p:ph idx="1"/>
          </p:nvPr>
        </p:nvSpPr>
        <p:spPr bwMode="auto">
          <a:xfrm>
            <a:off x="602832" y="2372209"/>
            <a:ext cx="5927792" cy="380158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None/>
              <a:tabLst/>
            </a:pPr>
            <a:r>
              <a:rPr kumimoji="0" lang="en-US" altLang="en-US" sz="1600" b="1" i="0" u="none" strike="noStrike" cap="none" normalizeH="0" baseline="0" dirty="0">
                <a:ln>
                  <a:noFill/>
                </a:ln>
                <a:solidFill>
                  <a:schemeClr val="tx1">
                    <a:alpha val="80000"/>
                  </a:schemeClr>
                </a:solidFill>
                <a:effectLst/>
                <a:latin typeface="Arial" panose="020B0604020202020204" pitchFamily="34" charset="0"/>
              </a:rPr>
              <a:t>Overview of Robotics in Industry 4.0</a:t>
            </a:r>
            <a:endParaRPr kumimoji="0" lang="en-US" altLang="en-US" sz="1600" b="0" i="0" u="none" strike="noStrike" cap="none" normalizeH="0" baseline="0" dirty="0">
              <a:ln>
                <a:noFill/>
              </a:ln>
              <a:solidFill>
                <a:schemeClr val="tx1">
                  <a:alpha val="80000"/>
                </a:schemeClr>
              </a:solidFill>
              <a:effectLst/>
              <a:latin typeface="Arial" panose="020B0604020202020204" pitchFamily="34" charset="0"/>
            </a:endParaRPr>
          </a:p>
          <a:p>
            <a:pPr defTabSz="914400" eaLnBrk="0" fontAlgn="base" hangingPunct="0">
              <a:lnSpc>
                <a:spcPct val="90000"/>
              </a:lnSpc>
              <a:spcBef>
                <a:spcPct val="0"/>
              </a:spcBef>
              <a:spcAft>
                <a:spcPts val="600"/>
              </a:spcAft>
            </a:pPr>
            <a:r>
              <a:rPr kumimoji="0" lang="en-US" altLang="en-US" sz="1600" b="0" i="0" u="none" strike="noStrike" cap="none" normalizeH="0" baseline="0" dirty="0">
                <a:ln>
                  <a:noFill/>
                </a:ln>
                <a:solidFill>
                  <a:schemeClr val="tx1">
                    <a:alpha val="80000"/>
                  </a:schemeClr>
                </a:solidFill>
                <a:effectLst/>
                <a:latin typeface="Arial" panose="020B0604020202020204" pitchFamily="34" charset="0"/>
              </a:rPr>
              <a:t>The impact of robotics in transforming industries.</a:t>
            </a:r>
          </a:p>
          <a:p>
            <a:pPr defTabSz="914400" eaLnBrk="0" fontAlgn="base" hangingPunct="0">
              <a:lnSpc>
                <a:spcPct val="90000"/>
              </a:lnSpc>
              <a:spcBef>
                <a:spcPct val="0"/>
              </a:spcBef>
              <a:spcAft>
                <a:spcPts val="600"/>
              </a:spcAft>
            </a:pPr>
            <a:r>
              <a:rPr kumimoji="0" lang="en-US" altLang="en-US" sz="1600" b="0" i="0" u="none" strike="noStrike" cap="none" normalizeH="0" baseline="0" dirty="0">
                <a:ln>
                  <a:noFill/>
                </a:ln>
                <a:solidFill>
                  <a:schemeClr val="tx1">
                    <a:alpha val="80000"/>
                  </a:schemeClr>
                </a:solidFill>
                <a:effectLst/>
                <a:latin typeface="Arial" panose="020B0604020202020204" pitchFamily="34" charset="0"/>
              </a:rPr>
              <a:t>Key technologies: IoT, AI, machine learning, automation.</a:t>
            </a:r>
          </a:p>
          <a:p>
            <a:pPr defTabSz="914400" eaLnBrk="0" fontAlgn="base" hangingPunct="0">
              <a:lnSpc>
                <a:spcPct val="90000"/>
              </a:lnSpc>
              <a:spcBef>
                <a:spcPct val="0"/>
              </a:spcBef>
              <a:spcAft>
                <a:spcPts val="600"/>
              </a:spcAft>
            </a:pPr>
            <a:r>
              <a:rPr kumimoji="0" lang="en-US" altLang="en-US" sz="1600" b="0" i="0" u="none" strike="noStrike" cap="none" normalizeH="0" baseline="0" dirty="0">
                <a:ln>
                  <a:noFill/>
                </a:ln>
                <a:solidFill>
                  <a:schemeClr val="tx1">
                    <a:alpha val="80000"/>
                  </a:schemeClr>
                </a:solidFill>
                <a:effectLst/>
                <a:latin typeface="Arial" panose="020B0604020202020204" pitchFamily="34" charset="0"/>
              </a:rPr>
              <a:t>The role of robotics in increasing efficiency, accuracy, and safety.</a:t>
            </a:r>
          </a:p>
          <a:p>
            <a:pPr defTabSz="914400" eaLnBrk="0" fontAlgn="base" hangingPunct="0">
              <a:lnSpc>
                <a:spcPct val="90000"/>
              </a:lnSpc>
              <a:spcBef>
                <a:spcPct val="0"/>
              </a:spcBef>
              <a:spcAft>
                <a:spcPts val="600"/>
              </a:spcAft>
            </a:pPr>
            <a:endParaRPr kumimoji="0" lang="en-US" altLang="en-US" sz="1600" b="0" i="0" u="none" strike="noStrike" cap="none" normalizeH="0" baseline="0" dirty="0">
              <a:ln>
                <a:noFill/>
              </a:ln>
              <a:solidFill>
                <a:schemeClr val="tx1">
                  <a:alpha val="80000"/>
                </a:schemeClr>
              </a:solidFill>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None/>
              <a:tabLst/>
            </a:pPr>
            <a:r>
              <a:rPr kumimoji="0" lang="en-US" altLang="en-US" sz="1600" b="1" i="0" u="none" strike="noStrike" cap="none" normalizeH="0" baseline="0" dirty="0">
                <a:ln>
                  <a:noFill/>
                </a:ln>
                <a:solidFill>
                  <a:schemeClr val="tx1">
                    <a:alpha val="80000"/>
                  </a:schemeClr>
                </a:solidFill>
                <a:effectLst/>
                <a:latin typeface="Arial" panose="020B0604020202020204" pitchFamily="34" charset="0"/>
              </a:rPr>
              <a:t>Intellectual Property Rights (IPR) in Robotics</a:t>
            </a:r>
            <a:endParaRPr kumimoji="0" lang="en-US" altLang="en-US" sz="1600" b="0" i="0" u="none" strike="noStrike" cap="none" normalizeH="0" baseline="0" dirty="0">
              <a:ln>
                <a:noFill/>
              </a:ln>
              <a:solidFill>
                <a:schemeClr val="tx1">
                  <a:alpha val="80000"/>
                </a:schemeClr>
              </a:solidFill>
              <a:effectLst/>
              <a:latin typeface="Arial" panose="020B0604020202020204" pitchFamily="34" charset="0"/>
            </a:endParaRPr>
          </a:p>
          <a:p>
            <a:pPr defTabSz="914400" eaLnBrk="0" fontAlgn="base" hangingPunct="0">
              <a:lnSpc>
                <a:spcPct val="90000"/>
              </a:lnSpc>
              <a:spcBef>
                <a:spcPct val="0"/>
              </a:spcBef>
              <a:spcAft>
                <a:spcPts val="600"/>
              </a:spcAft>
            </a:pPr>
            <a:r>
              <a:rPr kumimoji="0" lang="en-US" altLang="en-US" sz="1600" b="0" i="0" u="none" strike="noStrike" cap="none" normalizeH="0" baseline="0" dirty="0">
                <a:ln>
                  <a:noFill/>
                </a:ln>
                <a:solidFill>
                  <a:schemeClr val="tx1">
                    <a:alpha val="80000"/>
                  </a:schemeClr>
                </a:solidFill>
                <a:effectLst/>
                <a:latin typeface="Arial" panose="020B0604020202020204" pitchFamily="34" charset="0"/>
              </a:rPr>
              <a:t>Legal protections for creations of the mind (inventions, designs).</a:t>
            </a:r>
          </a:p>
          <a:p>
            <a:pPr defTabSz="914400" eaLnBrk="0" fontAlgn="base" hangingPunct="0">
              <a:lnSpc>
                <a:spcPct val="90000"/>
              </a:lnSpc>
              <a:spcBef>
                <a:spcPct val="0"/>
              </a:spcBef>
              <a:spcAft>
                <a:spcPts val="600"/>
              </a:spcAft>
            </a:pPr>
            <a:r>
              <a:rPr kumimoji="0" lang="en-US" altLang="en-US" sz="1600" b="0" i="0" u="none" strike="noStrike" cap="none" normalizeH="0" baseline="0" dirty="0">
                <a:ln>
                  <a:noFill/>
                </a:ln>
                <a:solidFill>
                  <a:schemeClr val="tx1">
                    <a:alpha val="80000"/>
                  </a:schemeClr>
                </a:solidFill>
                <a:effectLst/>
                <a:latin typeface="Arial" panose="020B0604020202020204" pitchFamily="34" charset="0"/>
              </a:rPr>
              <a:t>Importance of IPR: Fosters innovation, protects inventions, and incentivizes creators.</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600" b="0" i="0" u="none" strike="noStrike" cap="none" normalizeH="0" baseline="0" dirty="0">
              <a:ln>
                <a:noFill/>
              </a:ln>
              <a:solidFill>
                <a:schemeClr val="tx1">
                  <a:alpha val="80000"/>
                </a:schemeClr>
              </a:solidFill>
              <a:effectLst/>
              <a:latin typeface="Arial" panose="020B0604020202020204" pitchFamily="34" charset="0"/>
            </a:endParaRPr>
          </a:p>
        </p:txBody>
      </p:sp>
      <p:pic>
        <p:nvPicPr>
          <p:cNvPr id="98" name="Graphic 97" descr="Robot">
            <a:extLst>
              <a:ext uri="{FF2B5EF4-FFF2-40B4-BE49-F238E27FC236}">
                <a16:creationId xmlns:a16="http://schemas.microsoft.com/office/drawing/2014/main" id="{2D061BD2-4605-DF38-2795-354F79B2F8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2662" y="2189928"/>
            <a:ext cx="2661303" cy="2661303"/>
          </a:xfrm>
          <a:prstGeom prst="rect">
            <a:avLst/>
          </a:prstGeom>
        </p:spPr>
      </p:pic>
      <p:sp>
        <p:nvSpPr>
          <p:cNvPr id="15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414" y="1899284"/>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5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646" y="2189928"/>
            <a:ext cx="68354"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r>
              <a:rPr lang="en-US" sz="4500" b="1"/>
              <a:t>Key IPR Challenges in Robotics</a:t>
            </a:r>
          </a:p>
        </p:txBody>
      </p:sp>
      <p:graphicFrame>
        <p:nvGraphicFramePr>
          <p:cNvPr id="7" name="Content Placeholder 2">
            <a:extLst>
              <a:ext uri="{FF2B5EF4-FFF2-40B4-BE49-F238E27FC236}">
                <a16:creationId xmlns:a16="http://schemas.microsoft.com/office/drawing/2014/main" id="{F36FEECC-33FE-4F3D-282C-4B294982BDA2}"/>
              </a:ext>
            </a:extLst>
          </p:cNvPr>
          <p:cNvGraphicFramePr>
            <a:graphicFrameLocks noGrp="1"/>
          </p:cNvGraphicFramePr>
          <p:nvPr>
            <p:ph idx="1"/>
            <p:extLst>
              <p:ext uri="{D42A27DB-BD31-4B8C-83A1-F6EECF244321}">
                <p14:modId xmlns:p14="http://schemas.microsoft.com/office/powerpoint/2010/main" val="1233990792"/>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FCE97-1512-8FF1-14CA-A96FF52636CC}"/>
              </a:ext>
            </a:extLst>
          </p:cNvPr>
          <p:cNvSpPr>
            <a:spLocks noGrp="1"/>
          </p:cNvSpPr>
          <p:nvPr>
            <p:ph type="title"/>
          </p:nvPr>
        </p:nvSpPr>
        <p:spPr>
          <a:xfrm>
            <a:off x="628650" y="365125"/>
            <a:ext cx="7886700" cy="1325563"/>
          </a:xfrm>
        </p:spPr>
        <p:txBody>
          <a:bodyPr>
            <a:normAutofit/>
          </a:bodyPr>
          <a:lstStyle/>
          <a:p>
            <a:pPr marL="342900" marR="0" lvl="0" indent="-342900" defTabSz="457200" rtl="0" eaLnBrk="1" fontAlgn="auto" latinLnBrk="0" hangingPunct="1">
              <a:lnSpc>
                <a:spcPct val="90000"/>
              </a:lnSpc>
              <a:spcBef>
                <a:spcPct val="20000"/>
              </a:spcBef>
              <a:spcAft>
                <a:spcPts val="0"/>
              </a:spcAft>
              <a:tabLst/>
              <a:defRPr/>
            </a:pPr>
            <a:r>
              <a:rPr kumimoji="0" lang="en-US" sz="3300" b="1" i="0" u="none" strike="noStrike" kern="1200" cap="none" spc="0" normalizeH="0" baseline="0" noProof="0">
                <a:ln>
                  <a:noFill/>
                </a:ln>
                <a:effectLst/>
                <a:uLnTx/>
                <a:uFillTx/>
                <a:latin typeface="Calibri"/>
                <a:ea typeface="+mn-ea"/>
                <a:cs typeface="+mn-cs"/>
              </a:rPr>
              <a:t>Robotics and the Industrial Revolution 4.0</a:t>
            </a:r>
            <a:br>
              <a:rPr kumimoji="0" lang="en-US" sz="3300" b="1" i="0" u="none" strike="noStrike" kern="1200" cap="none" spc="0" normalizeH="0" baseline="0" noProof="0">
                <a:ln>
                  <a:noFill/>
                </a:ln>
                <a:effectLst/>
                <a:uLnTx/>
                <a:uFillTx/>
                <a:latin typeface="Calibri"/>
                <a:ea typeface="+mn-ea"/>
                <a:cs typeface="+mn-cs"/>
              </a:rPr>
            </a:br>
            <a:endParaRPr lang="en-IN" sz="33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7E1BA2-0E02-651F-8384-5E970E547A99}"/>
              </a:ext>
            </a:extLst>
          </p:cNvPr>
          <p:cNvSpPr>
            <a:spLocks noGrp="1"/>
          </p:cNvSpPr>
          <p:nvPr>
            <p:ph idx="1"/>
          </p:nvPr>
        </p:nvSpPr>
        <p:spPr>
          <a:xfrm>
            <a:off x="628650" y="1929384"/>
            <a:ext cx="7886700" cy="4251960"/>
          </a:xfrm>
        </p:spPr>
        <p:txBody>
          <a:bodyPr>
            <a:normAutofit/>
          </a:bodyPr>
          <a:lstStyle/>
          <a:p>
            <a:pPr marL="0" indent="0">
              <a:lnSpc>
                <a:spcPct val="90000"/>
              </a:lnSpc>
              <a:buNone/>
            </a:pPr>
            <a:r>
              <a:rPr lang="en-US" sz="1500" b="1"/>
              <a:t>Technological Advancements Driving Robotics</a:t>
            </a:r>
            <a:endParaRPr lang="en-US" sz="1500"/>
          </a:p>
          <a:p>
            <a:pPr marL="742950" lvl="1" indent="-285750">
              <a:lnSpc>
                <a:spcPct val="90000"/>
              </a:lnSpc>
              <a:buFont typeface="Arial" panose="020B0604020202020204" pitchFamily="34" charset="0"/>
              <a:buChar char="•"/>
            </a:pPr>
            <a:r>
              <a:rPr lang="en-US" sz="1500" b="1"/>
              <a:t>Artificial Intelligence (AI)</a:t>
            </a:r>
            <a:r>
              <a:rPr lang="en-US" sz="1500"/>
              <a:t>: AI is enabling robots to perform tasks autonomously, analyze environments, and make decisions.</a:t>
            </a:r>
          </a:p>
          <a:p>
            <a:pPr marL="742950" lvl="1" indent="-285750">
              <a:lnSpc>
                <a:spcPct val="90000"/>
              </a:lnSpc>
              <a:buFont typeface="Arial" panose="020B0604020202020204" pitchFamily="34" charset="0"/>
              <a:buChar char="•"/>
            </a:pPr>
            <a:r>
              <a:rPr lang="en-US" sz="1500" b="1"/>
              <a:t>Machine Learning</a:t>
            </a:r>
            <a:r>
              <a:rPr lang="en-US" sz="1500"/>
              <a:t>: Robots learn from data, improving their performance without explicit programming.</a:t>
            </a:r>
          </a:p>
          <a:p>
            <a:pPr marL="742950" lvl="1" indent="-285750">
              <a:lnSpc>
                <a:spcPct val="90000"/>
              </a:lnSpc>
              <a:buFont typeface="Arial" panose="020B0604020202020204" pitchFamily="34" charset="0"/>
              <a:buChar char="•"/>
            </a:pPr>
            <a:r>
              <a:rPr lang="en-US" sz="1500" b="1"/>
              <a:t>IoT (Internet of Things)</a:t>
            </a:r>
            <a:r>
              <a:rPr lang="en-US" sz="1500"/>
              <a:t>: Robots can communicate with other machines to gather and share data, enhancing automation and efficiency.</a:t>
            </a:r>
          </a:p>
          <a:p>
            <a:pPr marL="742950" lvl="1" indent="-285750">
              <a:lnSpc>
                <a:spcPct val="90000"/>
              </a:lnSpc>
              <a:buFont typeface="Arial" panose="020B0604020202020204" pitchFamily="34" charset="0"/>
              <a:buChar char="•"/>
            </a:pPr>
            <a:r>
              <a:rPr lang="en-US" sz="1500" b="1"/>
              <a:t>5G Technology</a:t>
            </a:r>
            <a:r>
              <a:rPr lang="en-US" sz="1500"/>
              <a:t>: Low-latency networks support real-time data exchange, critical for robotics in applications such as remote control and surgical procedures.</a:t>
            </a:r>
          </a:p>
          <a:p>
            <a:pPr marL="0" indent="0">
              <a:lnSpc>
                <a:spcPct val="90000"/>
              </a:lnSpc>
              <a:buNone/>
            </a:pPr>
            <a:r>
              <a:rPr lang="en-US" sz="1500" b="1"/>
              <a:t>Challenges in Robotics</a:t>
            </a:r>
          </a:p>
          <a:p>
            <a:pPr marL="0" indent="0">
              <a:lnSpc>
                <a:spcPct val="90000"/>
              </a:lnSpc>
              <a:buNone/>
            </a:pPr>
            <a:endParaRPr lang="en-US" sz="1500"/>
          </a:p>
          <a:p>
            <a:pPr marL="742950" lvl="1" indent="-285750">
              <a:lnSpc>
                <a:spcPct val="90000"/>
              </a:lnSpc>
              <a:buFont typeface="Arial" panose="020B0604020202020204" pitchFamily="34" charset="0"/>
              <a:buChar char="•"/>
            </a:pPr>
            <a:r>
              <a:rPr lang="en-US" sz="1500" b="1"/>
              <a:t>Patenting AI Algorithms</a:t>
            </a:r>
            <a:r>
              <a:rPr lang="en-US" sz="1500"/>
              <a:t>: AI technologies, which are driven by data and algorithms, pose unique challenges in patenting due to the difficulty of defining novel and inventive steps.</a:t>
            </a:r>
          </a:p>
          <a:p>
            <a:pPr marL="742950" lvl="1" indent="-285750">
              <a:lnSpc>
                <a:spcPct val="90000"/>
              </a:lnSpc>
              <a:buFont typeface="Arial" panose="020B0604020202020204" pitchFamily="34" charset="0"/>
              <a:buChar char="•"/>
            </a:pPr>
            <a:r>
              <a:rPr lang="en-US" sz="1500" b="1"/>
              <a:t>Data Ownership</a:t>
            </a:r>
            <a:r>
              <a:rPr lang="en-US" sz="1500"/>
              <a:t>: As robotics systems generate significant data, ownership issues arise—who owns the data generated by robots? The operator, manufacturer, or developer?</a:t>
            </a:r>
          </a:p>
          <a:p>
            <a:pPr marL="742950" lvl="1" indent="-285750">
              <a:lnSpc>
                <a:spcPct val="90000"/>
              </a:lnSpc>
              <a:buFont typeface="Arial" panose="020B0604020202020204" pitchFamily="34" charset="0"/>
              <a:buChar char="•"/>
            </a:pPr>
            <a:r>
              <a:rPr lang="en-US" sz="1500" b="1"/>
              <a:t>Security &amp; Privacy</a:t>
            </a:r>
            <a:r>
              <a:rPr lang="en-US" sz="1500"/>
              <a:t>: Robots often work in sensitive environments (e.g., hospitals, factories) where data security and privacy are paramount.</a:t>
            </a:r>
          </a:p>
          <a:p>
            <a:pPr>
              <a:lnSpc>
                <a:spcPct val="90000"/>
              </a:lnSpc>
            </a:pPr>
            <a:endParaRPr lang="en-IN" sz="1500"/>
          </a:p>
        </p:txBody>
      </p:sp>
    </p:spTree>
    <p:extLst>
      <p:ext uri="{BB962C8B-B14F-4D97-AF65-F5344CB8AC3E}">
        <p14:creationId xmlns:p14="http://schemas.microsoft.com/office/powerpoint/2010/main" val="136772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b="1"/>
              <a:t>Patentability Challenges</a:t>
            </a:r>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marL="0" indent="0">
              <a:buNone/>
            </a:pPr>
            <a:r>
              <a:rPr lang="en-US" sz="1900" b="1"/>
              <a:t>Complexity of Hardware and Software Integration:</a:t>
            </a:r>
            <a:endParaRPr lang="en-US" sz="1900"/>
          </a:p>
          <a:p>
            <a:pPr marL="742950" lvl="1" indent="-285750">
              <a:buFont typeface="Arial" panose="020B0604020202020204" pitchFamily="34" charset="0"/>
              <a:buChar char="•"/>
            </a:pPr>
            <a:r>
              <a:rPr lang="en-US" sz="1900"/>
              <a:t>Innovations in robotics often combine mechanical designs with AI algorithms, which are treated differently under patent law.</a:t>
            </a:r>
          </a:p>
          <a:p>
            <a:pPr marL="0" indent="0">
              <a:buNone/>
            </a:pPr>
            <a:r>
              <a:rPr lang="en-US" sz="1900" b="1"/>
              <a:t>AI-Driven Systems Generate Unpredictable Solutions:</a:t>
            </a:r>
            <a:endParaRPr lang="en-US" sz="1900"/>
          </a:p>
          <a:p>
            <a:pPr marL="742950" lvl="1" indent="-285750">
              <a:buFont typeface="Arial" panose="020B0604020202020204" pitchFamily="34" charset="0"/>
              <a:buChar char="•"/>
            </a:pPr>
            <a:r>
              <a:rPr lang="en-US" sz="1900"/>
              <a:t>Solutions created by machine learning models are often not easily understood or directly linked to human input.</a:t>
            </a:r>
          </a:p>
          <a:p>
            <a:pPr marL="0" indent="0">
              <a:buNone/>
            </a:pPr>
            <a:r>
              <a:rPr lang="en-US" sz="1900" b="1"/>
              <a:t>Ambiguity in Novelty and Inventive Step:</a:t>
            </a:r>
            <a:endParaRPr lang="en-US" sz="1900"/>
          </a:p>
          <a:p>
            <a:pPr marL="742950" lvl="1" indent="-285750">
              <a:buFont typeface="Arial" panose="020B0604020202020204" pitchFamily="34" charset="0"/>
              <a:buChar char="•"/>
            </a:pPr>
            <a:r>
              <a:rPr lang="en-US" sz="1900"/>
              <a:t>Courts find it difficult to assess whether AI-generated inventions meet the threshold for novelty.</a:t>
            </a:r>
          </a:p>
          <a:p>
            <a:pPr marL="0" indent="0">
              <a:buNone/>
            </a:pPr>
            <a:r>
              <a:rPr lang="en-US" sz="1900" b="1"/>
              <a:t>Example:</a:t>
            </a:r>
            <a:endParaRPr lang="en-US" sz="1900"/>
          </a:p>
          <a:p>
            <a:pPr marL="742950" lvl="1" indent="-285750">
              <a:buFont typeface="Arial" panose="020B0604020202020204" pitchFamily="34" charset="0"/>
              <a:buChar char="•"/>
            </a:pPr>
            <a:r>
              <a:rPr lang="en-US" sz="1900"/>
              <a:t>iRobot faced patent disputes over robotic vacuum technologies, illustrating the challenges in defining valid patents in robotics.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2800" b="1"/>
              <a:t>Intellectual Property Rights in Robotics</a:t>
            </a:r>
            <a:endParaRPr lang="en-US" sz="2800" b="1" dirty="0"/>
          </a:p>
        </p:txBody>
      </p:sp>
      <p:sp>
        <p:nvSpPr>
          <p:cNvPr id="5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fontScale="40000" lnSpcReduction="20000"/>
          </a:bodyPr>
          <a:lstStyle/>
          <a:p>
            <a:pPr marL="0" indent="0">
              <a:buNone/>
            </a:pPr>
            <a:r>
              <a:rPr lang="en-US" b="1" dirty="0"/>
              <a:t>Patent Protection</a:t>
            </a:r>
            <a:endParaRPr lang="en-US" dirty="0"/>
          </a:p>
          <a:p>
            <a:pPr marL="742950" lvl="1" indent="-285750">
              <a:buFont typeface="Arial" panose="020B0604020202020204" pitchFamily="34" charset="0"/>
              <a:buChar char="•"/>
            </a:pPr>
            <a:r>
              <a:rPr lang="en-US" b="1" dirty="0"/>
              <a:t>Challenges with Patents</a:t>
            </a:r>
            <a:r>
              <a:rPr lang="en-US" dirty="0"/>
              <a:t>: Traditional patent law was designed to protect physical inventions, but robotics includes AI algorithms and software-driven technologies that don't always fit within conventional patent categories.</a:t>
            </a:r>
          </a:p>
          <a:p>
            <a:pPr marL="742950" lvl="1" indent="-285750">
              <a:buFont typeface="Arial" panose="020B0604020202020204" pitchFamily="34" charset="0"/>
              <a:buChar char="•"/>
            </a:pPr>
            <a:r>
              <a:rPr lang="en-US" b="1" dirty="0"/>
              <a:t>Software Patents</a:t>
            </a:r>
            <a:r>
              <a:rPr lang="en-US" dirty="0"/>
              <a:t>: AI-driven robots involve software that controls their operation. Patentability of software can be tricky because it requires meeting criteria such as novelty, inventive step, and industrial application.</a:t>
            </a:r>
          </a:p>
          <a:p>
            <a:pPr marL="742950" lvl="1" indent="-285750">
              <a:buFont typeface="Arial" panose="020B0604020202020204" pitchFamily="34" charset="0"/>
              <a:buChar char="•"/>
            </a:pPr>
            <a:r>
              <a:rPr lang="en-US" b="1" dirty="0"/>
              <a:t>Patent Eligibility</a:t>
            </a:r>
            <a:r>
              <a:rPr lang="en-US" dirty="0"/>
              <a:t>: Complexities arise in determining whether the robot’s design or AI algorithm constitutes a patentable invention.</a:t>
            </a:r>
          </a:p>
          <a:p>
            <a:pPr marL="0" indent="0">
              <a:buNone/>
            </a:pPr>
            <a:r>
              <a:rPr lang="en-US" b="1" dirty="0"/>
              <a:t>Ownership of Autonomous Creations</a:t>
            </a:r>
            <a:endParaRPr lang="en-US" dirty="0"/>
          </a:p>
          <a:p>
            <a:pPr marL="742950" lvl="1" indent="-285750">
              <a:buFont typeface="Arial" panose="020B0604020202020204" pitchFamily="34" charset="0"/>
              <a:buChar char="•"/>
            </a:pPr>
            <a:r>
              <a:rPr lang="en-US" b="1" dirty="0"/>
              <a:t>AI-Generated Inventions</a:t>
            </a:r>
            <a:r>
              <a:rPr lang="en-US" dirty="0"/>
              <a:t>: As AI becomes more advanced, questions arise regarding who owns inventions made by AI systems—whether it’s the programmer, the AI system, or the company utilizing the AI.</a:t>
            </a:r>
          </a:p>
          <a:p>
            <a:pPr marL="742950" lvl="1" indent="-285750">
              <a:buFont typeface="Arial" panose="020B0604020202020204" pitchFamily="34" charset="0"/>
              <a:buChar char="•"/>
            </a:pPr>
            <a:r>
              <a:rPr lang="en-US" b="1" dirty="0"/>
              <a:t>Proposals for "Electronic Personhood"</a:t>
            </a:r>
            <a:r>
              <a:rPr lang="en-US" dirty="0"/>
              <a:t>: Some argue that advanced AI should be treated as legal entities that can own patents and be held accountable for their actions.</a:t>
            </a:r>
          </a:p>
          <a:p>
            <a:pPr marL="0" indent="0">
              <a:buNone/>
            </a:pPr>
            <a:r>
              <a:rPr lang="en-US" b="1" dirty="0"/>
              <a:t>Licensing and Technology Transfer</a:t>
            </a:r>
            <a:endParaRPr lang="en-US" dirty="0"/>
          </a:p>
          <a:p>
            <a:pPr marL="742950" lvl="1" indent="-285750">
              <a:buFont typeface="Arial" panose="020B0604020202020204" pitchFamily="34" charset="0"/>
              <a:buChar char="•"/>
            </a:pPr>
            <a:r>
              <a:rPr lang="en-US" b="1" dirty="0"/>
              <a:t>Technology Licensing</a:t>
            </a:r>
            <a:r>
              <a:rPr lang="en-US" dirty="0"/>
              <a:t>: Robotics companies license their innovations to others, allowing them to commercialize or further develop the technology. Licensing agreements are complex, often involving international markets with different laws.</a:t>
            </a:r>
          </a:p>
          <a:p>
            <a:pPr marL="742950" lvl="1" indent="-285750">
              <a:buFont typeface="Arial" panose="020B0604020202020204" pitchFamily="34" charset="0"/>
              <a:buChar char="•"/>
            </a:pPr>
            <a:r>
              <a:rPr lang="en-US" b="1" dirty="0"/>
              <a:t>Cross-Border Licensing</a:t>
            </a:r>
            <a:r>
              <a:rPr lang="en-US" dirty="0"/>
              <a:t>: Licensing technologies across borders faces challenges due to varying patent laws, intellectual property enforcement standards, and conflicting trade regulations.</a:t>
            </a:r>
          </a:p>
          <a:p>
            <a:pPr marL="0" indent="0">
              <a:buNone/>
            </a:pPr>
            <a:r>
              <a:rPr lang="en-US" b="1" dirty="0"/>
              <a:t> Data Ownership in Robotics</a:t>
            </a:r>
            <a:endParaRPr lang="en-US" dirty="0"/>
          </a:p>
          <a:p>
            <a:pPr marL="742950" lvl="1" indent="-285750">
              <a:buFont typeface="Arial" panose="020B0604020202020204" pitchFamily="34" charset="0"/>
              <a:buChar char="•"/>
            </a:pPr>
            <a:r>
              <a:rPr lang="en-US" b="1" dirty="0"/>
              <a:t>Ownership Disputes</a:t>
            </a:r>
            <a:r>
              <a:rPr lang="en-US" dirty="0"/>
              <a:t>: Data generated by robotics systems often becomes the subject of disputes. Manufacturers, AI developers, and users may each claim rights to data, which is vital for improving algorithms and optimizing operations.</a:t>
            </a:r>
          </a:p>
          <a:p>
            <a:pPr marL="742950" lvl="1" indent="-285750">
              <a:buFont typeface="Arial" panose="020B0604020202020204" pitchFamily="34" charset="0"/>
              <a:buChar char="•"/>
            </a:pPr>
            <a:r>
              <a:rPr lang="en-US" b="1" dirty="0"/>
              <a:t>Data as Intellectual Property</a:t>
            </a:r>
            <a:r>
              <a:rPr lang="en-US" dirty="0"/>
              <a:t>: Increasingly, data is seen as a valuable asset, similar to traditional IP such as patents and trademarks.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628650" y="365125"/>
            <a:ext cx="4045020" cy="1325563"/>
          </a:xfrm>
        </p:spPr>
        <p:txBody>
          <a:bodyPr>
            <a:normAutofit/>
          </a:bodyPr>
          <a:lstStyle/>
          <a:p>
            <a:pPr>
              <a:lnSpc>
                <a:spcPct val="90000"/>
              </a:lnSpc>
            </a:pPr>
            <a:r>
              <a:rPr lang="en-US" b="1"/>
              <a:t>Data Ownership in Robotics</a:t>
            </a:r>
          </a:p>
        </p:txBody>
      </p:sp>
      <p:sp>
        <p:nvSpPr>
          <p:cNvPr id="6" name="Rectangle 3">
            <a:extLst>
              <a:ext uri="{FF2B5EF4-FFF2-40B4-BE49-F238E27FC236}">
                <a16:creationId xmlns:a16="http://schemas.microsoft.com/office/drawing/2014/main" id="{5118D258-A734-8A5B-DCF2-96E60DCAA791}"/>
              </a:ext>
            </a:extLst>
          </p:cNvPr>
          <p:cNvSpPr>
            <a:spLocks noGrp="1" noChangeArrowheads="1"/>
          </p:cNvSpPr>
          <p:nvPr>
            <p:ph idx="1"/>
          </p:nvPr>
        </p:nvSpPr>
        <p:spPr bwMode="auto">
          <a:xfrm>
            <a:off x="457840" y="1825625"/>
            <a:ext cx="4726334" cy="43513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lnSpcReduction="10000"/>
          </a:bodyPr>
          <a:lstStyle/>
          <a:p>
            <a:pPr marL="0" marR="0" lvl="0" indent="0" defTabSz="914400" rtl="0" eaLnBrk="0" fontAlgn="base" latinLnBrk="0" hangingPunct="0">
              <a:lnSpc>
                <a:spcPct val="90000"/>
              </a:lnSpc>
              <a:spcBef>
                <a:spcPct val="0"/>
              </a:spcBef>
              <a:spcAft>
                <a:spcPts val="600"/>
              </a:spcAft>
              <a:buClrTx/>
              <a:buSzTx/>
              <a:buNone/>
              <a:tabLst/>
            </a:pPr>
            <a:r>
              <a:rPr kumimoji="0" lang="en-US" altLang="en-US" sz="1100" b="1" i="0" u="none" strike="noStrike" cap="none" normalizeH="0" baseline="0" dirty="0">
                <a:ln>
                  <a:noFill/>
                </a:ln>
                <a:effectLst/>
                <a:latin typeface="Arial" panose="020B0604020202020204" pitchFamily="34" charset="0"/>
              </a:rPr>
              <a:t>The Importance of Data in Robotics</a:t>
            </a:r>
            <a:endParaRPr kumimoji="0" lang="en-US" altLang="en-US" sz="1100" b="0" i="0" u="none" strike="noStrike" cap="none" normalizeH="0" baseline="0" dirty="0">
              <a:ln>
                <a:noFill/>
              </a:ln>
              <a:effectLst/>
              <a:latin typeface="Arial" panose="020B0604020202020204" pitchFamily="34" charset="0"/>
            </a:endParaRPr>
          </a:p>
          <a:p>
            <a:pPr defTabSz="914400" eaLnBrk="0" fontAlgn="base" hangingPunct="0">
              <a:lnSpc>
                <a:spcPct val="90000"/>
              </a:lnSpc>
              <a:spcBef>
                <a:spcPct val="0"/>
              </a:spcBef>
              <a:spcAft>
                <a:spcPts val="600"/>
              </a:spcAft>
            </a:pPr>
            <a:r>
              <a:rPr kumimoji="0" lang="en-US" altLang="en-US" sz="1100" b="1" i="0" u="none" strike="noStrike" cap="none" normalizeH="0" baseline="0" dirty="0">
                <a:ln>
                  <a:noFill/>
                </a:ln>
                <a:effectLst/>
                <a:latin typeface="Arial" panose="020B0604020202020204" pitchFamily="34" charset="0"/>
              </a:rPr>
              <a:t>Role of Data</a:t>
            </a:r>
            <a:r>
              <a:rPr kumimoji="0" lang="en-US" altLang="en-US" sz="1100" b="0" i="0" u="none" strike="noStrike" cap="none" normalizeH="0" baseline="0" dirty="0">
                <a:ln>
                  <a:noFill/>
                </a:ln>
                <a:effectLst/>
                <a:latin typeface="Arial" panose="020B0604020202020204" pitchFamily="34" charset="0"/>
              </a:rPr>
              <a:t>: Data is fundamental to machine learning, allowing robots to improve their performance over time. In fields like manufacturing and logistics, robots generate vast amounts of operational data.</a:t>
            </a:r>
          </a:p>
          <a:p>
            <a:pPr defTabSz="914400" eaLnBrk="0" fontAlgn="base" hangingPunct="0">
              <a:lnSpc>
                <a:spcPct val="90000"/>
              </a:lnSpc>
              <a:spcBef>
                <a:spcPct val="0"/>
              </a:spcBef>
              <a:spcAft>
                <a:spcPts val="600"/>
              </a:spcAft>
            </a:pPr>
            <a:r>
              <a:rPr kumimoji="0" lang="en-US" altLang="en-US" sz="1100" b="1" i="0" u="none" strike="noStrike" cap="none" normalizeH="0" baseline="0" dirty="0">
                <a:ln>
                  <a:noFill/>
                </a:ln>
                <a:effectLst/>
                <a:latin typeface="Arial" panose="020B0604020202020204" pitchFamily="34" charset="0"/>
              </a:rPr>
              <a:t>Data as an Asset</a:t>
            </a:r>
            <a:r>
              <a:rPr kumimoji="0" lang="en-US" altLang="en-US" sz="1100" b="0" i="0" u="none" strike="noStrike" cap="none" normalizeH="0" baseline="0" dirty="0">
                <a:ln>
                  <a:noFill/>
                </a:ln>
                <a:effectLst/>
                <a:latin typeface="Arial" panose="020B0604020202020204" pitchFamily="34" charset="0"/>
              </a:rPr>
              <a:t>: Just as physical machines are valuable assets, so is the data they produce. This data can be patented or licensed, creating new avenues for intellectual property protection.</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100" b="1" i="0" u="none" strike="noStrike" cap="none" normalizeH="0" baseline="0" dirty="0">
                <a:ln>
                  <a:noFill/>
                </a:ln>
                <a:effectLst/>
                <a:latin typeface="Arial" panose="020B0604020202020204" pitchFamily="34" charset="0"/>
              </a:rPr>
              <a:t>Disputes Over Data Ownership</a:t>
            </a:r>
            <a:endParaRPr kumimoji="0" lang="en-US" altLang="en-US" sz="1100" b="0" i="0" u="none" strike="noStrike" cap="none" normalizeH="0" baseline="0" dirty="0">
              <a:ln>
                <a:noFill/>
              </a:ln>
              <a:effectLst/>
              <a:latin typeface="Arial" panose="020B0604020202020204" pitchFamily="34" charset="0"/>
            </a:endParaRPr>
          </a:p>
          <a:p>
            <a:pPr defTabSz="914400" eaLnBrk="0" fontAlgn="base" hangingPunct="0">
              <a:lnSpc>
                <a:spcPct val="90000"/>
              </a:lnSpc>
              <a:spcBef>
                <a:spcPct val="0"/>
              </a:spcBef>
              <a:spcAft>
                <a:spcPts val="600"/>
              </a:spcAft>
            </a:pPr>
            <a:r>
              <a:rPr kumimoji="0" lang="en-US" altLang="en-US" sz="1100" b="1" i="0" u="none" strike="noStrike" cap="none" normalizeH="0" baseline="0" dirty="0">
                <a:ln>
                  <a:noFill/>
                </a:ln>
                <a:effectLst/>
                <a:latin typeface="Arial" panose="020B0604020202020204" pitchFamily="34" charset="0"/>
              </a:rPr>
              <a:t>Who Owns the Data?</a:t>
            </a:r>
            <a:r>
              <a:rPr kumimoji="0" lang="en-US" altLang="en-US" sz="1100" b="0" i="0" u="none" strike="noStrike" cap="none" normalizeH="0" baseline="0" dirty="0">
                <a:ln>
                  <a:noFill/>
                </a:ln>
                <a:effectLst/>
                <a:latin typeface="Arial" panose="020B0604020202020204" pitchFamily="34" charset="0"/>
              </a:rPr>
              <a:t>: As robots are deployed in various sectors, it is critical to define who holds the rights to the data they produce. Key stakeholders include the robot operator, the manufacturer, and the AI software developer.</a:t>
            </a:r>
          </a:p>
          <a:p>
            <a:pPr defTabSz="914400" eaLnBrk="0" fontAlgn="base" hangingPunct="0">
              <a:lnSpc>
                <a:spcPct val="90000"/>
              </a:lnSpc>
              <a:spcBef>
                <a:spcPct val="0"/>
              </a:spcBef>
              <a:spcAft>
                <a:spcPts val="600"/>
              </a:spcAft>
            </a:pPr>
            <a:r>
              <a:rPr kumimoji="0" lang="en-US" altLang="en-US" sz="1100" b="1" i="0" u="none" strike="noStrike" cap="none" normalizeH="0" baseline="0" dirty="0">
                <a:ln>
                  <a:noFill/>
                </a:ln>
                <a:effectLst/>
                <a:latin typeface="Arial" panose="020B0604020202020204" pitchFamily="34" charset="0"/>
              </a:rPr>
              <a:t>Sharing and Collaboration</a:t>
            </a:r>
            <a:r>
              <a:rPr kumimoji="0" lang="en-US" altLang="en-US" sz="1100" b="0" i="0" u="none" strike="noStrike" cap="none" normalizeH="0" baseline="0" dirty="0">
                <a:ln>
                  <a:noFill/>
                </a:ln>
                <a:effectLst/>
                <a:latin typeface="Arial" panose="020B0604020202020204" pitchFamily="34" charset="0"/>
              </a:rPr>
              <a:t>: Data sharing often benefits the entire industry by improving the efficiency of systems and creating new business opportunities. However, establishing clear data ownership is crucial to protect interests and avoid conflicts.</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100" b="1" i="0" u="none" strike="noStrike" cap="none" normalizeH="0" baseline="0" dirty="0">
                <a:ln>
                  <a:noFill/>
                </a:ln>
                <a:effectLst/>
                <a:latin typeface="Arial" panose="020B0604020202020204" pitchFamily="34" charset="0"/>
              </a:rPr>
              <a:t>Data Security and Privacy</a:t>
            </a:r>
            <a:endParaRPr kumimoji="0" lang="en-US" altLang="en-US" sz="1100" b="0" i="0" u="none" strike="noStrike" cap="none" normalizeH="0" baseline="0" dirty="0">
              <a:ln>
                <a:noFill/>
              </a:ln>
              <a:effectLst/>
              <a:latin typeface="Arial" panose="020B0604020202020204" pitchFamily="34" charset="0"/>
            </a:endParaRPr>
          </a:p>
          <a:p>
            <a:pPr defTabSz="914400" eaLnBrk="0" fontAlgn="base" hangingPunct="0">
              <a:lnSpc>
                <a:spcPct val="90000"/>
              </a:lnSpc>
              <a:spcBef>
                <a:spcPct val="0"/>
              </a:spcBef>
              <a:spcAft>
                <a:spcPts val="600"/>
              </a:spcAft>
            </a:pPr>
            <a:r>
              <a:rPr kumimoji="0" lang="en-US" altLang="en-US" sz="1100" b="1" i="0" u="none" strike="noStrike" cap="none" normalizeH="0" baseline="0" dirty="0">
                <a:ln>
                  <a:noFill/>
                </a:ln>
                <a:effectLst/>
                <a:latin typeface="Arial" panose="020B0604020202020204" pitchFamily="34" charset="0"/>
              </a:rPr>
              <a:t>Encryption and Access Controls</a:t>
            </a:r>
            <a:r>
              <a:rPr kumimoji="0" lang="en-US" altLang="en-US" sz="1100" b="0" i="0" u="none" strike="noStrike" cap="none" normalizeH="0" baseline="0" dirty="0">
                <a:ln>
                  <a:noFill/>
                </a:ln>
                <a:effectLst/>
                <a:latin typeface="Arial" panose="020B0604020202020204" pitchFamily="34" charset="0"/>
              </a:rPr>
              <a:t>: Protecting robot-generated data is essential for ensuring the privacy of individuals and companies. Secure data storage and strong encryption protocols can prevent unauthorized access.</a:t>
            </a:r>
          </a:p>
          <a:p>
            <a:pPr defTabSz="914400" eaLnBrk="0" fontAlgn="base" hangingPunct="0">
              <a:lnSpc>
                <a:spcPct val="90000"/>
              </a:lnSpc>
              <a:spcBef>
                <a:spcPct val="0"/>
              </a:spcBef>
              <a:spcAft>
                <a:spcPts val="600"/>
              </a:spcAft>
            </a:pPr>
            <a:r>
              <a:rPr kumimoji="0" lang="en-US" altLang="en-US" sz="1100" b="1" i="0" u="none" strike="noStrike" cap="none" normalizeH="0" baseline="0" dirty="0">
                <a:ln>
                  <a:noFill/>
                </a:ln>
                <a:effectLst/>
                <a:latin typeface="Arial" panose="020B0604020202020204" pitchFamily="34" charset="0"/>
              </a:rPr>
              <a:t>Data Sharing Challenges</a:t>
            </a:r>
            <a:r>
              <a:rPr kumimoji="0" lang="en-US" altLang="en-US" sz="1100" b="0" i="0" u="none" strike="noStrike" cap="none" normalizeH="0" baseline="0" dirty="0">
                <a:ln>
                  <a:noFill/>
                </a:ln>
                <a:effectLst/>
                <a:latin typeface="Arial" panose="020B0604020202020204" pitchFamily="34" charset="0"/>
              </a:rPr>
              <a:t>: While data sharing can enhance AI and robotics development, it must be carefully managed to maintain control over sensitive information.</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pic>
        <p:nvPicPr>
          <p:cNvPr id="16" name="Picture 15" descr="A robot with a face">
            <a:extLst>
              <a:ext uri="{FF2B5EF4-FFF2-40B4-BE49-F238E27FC236}">
                <a16:creationId xmlns:a16="http://schemas.microsoft.com/office/drawing/2014/main" id="{775700E1-8BCE-CF61-21A9-64453F1EFB5F}"/>
              </a:ext>
            </a:extLst>
          </p:cNvPr>
          <p:cNvPicPr>
            <a:picLocks noChangeAspect="1"/>
          </p:cNvPicPr>
          <p:nvPr/>
        </p:nvPicPr>
        <p:blipFill>
          <a:blip r:embed="rId2"/>
          <a:srcRect l="45221" r="2279" b="2"/>
          <a:stretch/>
        </p:blipFill>
        <p:spPr>
          <a:xfrm>
            <a:off x="5216916" y="814637"/>
            <a:ext cx="384167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9"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4696411" y="687822"/>
            <a:ext cx="4103360"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86420" y="921125"/>
            <a:ext cx="593266"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a:solidFill>
                  <a:srgbClr val="FFFFFF"/>
                </a:solidFill>
              </a:rPr>
              <a:t>The Impact of Trade Secrets in Robotics</a:t>
            </a:r>
            <a:endParaRPr lang="en-IN" b="1">
              <a:solidFill>
                <a:srgbClr val="FFFFFF"/>
              </a:solidFill>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66E1885E-5F22-CAAA-44A7-9B4A7E23A699}"/>
              </a:ext>
            </a:extLst>
          </p:cNvPr>
          <p:cNvSpPr>
            <a:spLocks noGrp="1" noChangeArrowheads="1"/>
          </p:cNvSpPr>
          <p:nvPr>
            <p:ph idx="1"/>
          </p:nvPr>
        </p:nvSpPr>
        <p:spPr bwMode="auto">
          <a:xfrm>
            <a:off x="3125454" y="591344"/>
            <a:ext cx="5389895"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None/>
              <a:tabLst/>
            </a:pPr>
            <a:r>
              <a:rPr kumimoji="0" lang="en-US" altLang="en-US" sz="1300" b="1" i="0" u="none" strike="noStrike" cap="none" normalizeH="0" baseline="0" dirty="0">
                <a:ln>
                  <a:noFill/>
                </a:ln>
                <a:effectLst/>
                <a:latin typeface="Arial" panose="020B0604020202020204" pitchFamily="34" charset="0"/>
              </a:rPr>
              <a:t>What Are Trade Secrets?</a:t>
            </a:r>
            <a:endParaRPr kumimoji="0" lang="en-US" altLang="en-US" sz="1300" b="0" i="0" u="none" strike="noStrike" cap="none" normalizeH="0" baseline="0" dirty="0">
              <a:ln>
                <a:noFill/>
              </a:ln>
              <a:effectLst/>
              <a:latin typeface="Arial" panose="020B0604020202020204" pitchFamily="34" charset="0"/>
            </a:endParaRPr>
          </a:p>
          <a:p>
            <a:pPr defTabSz="914400" eaLnBrk="0" fontAlgn="base" hangingPunct="0">
              <a:lnSpc>
                <a:spcPct val="90000"/>
              </a:lnSpc>
              <a:spcBef>
                <a:spcPct val="0"/>
              </a:spcBef>
              <a:spcAft>
                <a:spcPts val="600"/>
              </a:spcAft>
            </a:pPr>
            <a:r>
              <a:rPr kumimoji="0" lang="en-US" altLang="en-US" sz="1300" b="1" i="0" u="none" strike="noStrike" cap="none" normalizeH="0" baseline="0" dirty="0">
                <a:ln>
                  <a:noFill/>
                </a:ln>
                <a:effectLst/>
                <a:latin typeface="Arial" panose="020B0604020202020204" pitchFamily="34" charset="0"/>
              </a:rPr>
              <a:t>Definition</a:t>
            </a:r>
            <a:r>
              <a:rPr kumimoji="0" lang="en-US" altLang="en-US" sz="1300" b="0" i="0" u="none" strike="noStrike" cap="none" normalizeH="0" baseline="0" dirty="0">
                <a:ln>
                  <a:noFill/>
                </a:ln>
                <a:effectLst/>
                <a:latin typeface="Arial" panose="020B0604020202020204" pitchFamily="34" charset="0"/>
              </a:rPr>
              <a:t>: Trade secrets refer to confidential business information that provides a competitive edge, such as proprietary algorithms, manufacturing processes, and design blueprints.</a:t>
            </a:r>
          </a:p>
          <a:p>
            <a:pPr defTabSz="914400" eaLnBrk="0" fontAlgn="base" hangingPunct="0">
              <a:lnSpc>
                <a:spcPct val="90000"/>
              </a:lnSpc>
              <a:spcBef>
                <a:spcPct val="0"/>
              </a:spcBef>
              <a:spcAft>
                <a:spcPts val="600"/>
              </a:spcAft>
            </a:pPr>
            <a:r>
              <a:rPr kumimoji="0" lang="en-US" altLang="en-US" sz="1300" b="1" i="0" u="none" strike="noStrike" cap="none" normalizeH="0" baseline="0" dirty="0">
                <a:ln>
                  <a:noFill/>
                </a:ln>
                <a:effectLst/>
                <a:latin typeface="Arial" panose="020B0604020202020204" pitchFamily="34" charset="0"/>
              </a:rPr>
              <a:t>Examples in Robotics</a:t>
            </a:r>
            <a:r>
              <a:rPr kumimoji="0" lang="en-US" altLang="en-US" sz="1300" b="0" i="0" u="none" strike="noStrike" cap="none" normalizeH="0" baseline="0" dirty="0">
                <a:ln>
                  <a:noFill/>
                </a:ln>
                <a:effectLst/>
                <a:latin typeface="Arial" panose="020B0604020202020204" pitchFamily="34" charset="0"/>
              </a:rPr>
              <a:t>: Robots’ software code, production techniques, and proprietary sensors could all be considered trade secrets.</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300" b="1" i="0" u="none" strike="noStrike" cap="none" normalizeH="0" baseline="0" dirty="0">
                <a:ln>
                  <a:noFill/>
                </a:ln>
                <a:effectLst/>
                <a:latin typeface="Arial" panose="020B0604020202020204" pitchFamily="34" charset="0"/>
              </a:rPr>
              <a:t>Challenges in Protecting Trade Secrets</a:t>
            </a:r>
            <a:endParaRPr kumimoji="0" lang="en-US" altLang="en-US" sz="1300" b="0" i="0" u="none" strike="noStrike" cap="none" normalizeH="0" baseline="0" dirty="0">
              <a:ln>
                <a:noFill/>
              </a:ln>
              <a:effectLst/>
              <a:latin typeface="Arial" panose="020B0604020202020204" pitchFamily="34" charset="0"/>
            </a:endParaRPr>
          </a:p>
          <a:p>
            <a:pPr defTabSz="914400" eaLnBrk="0" fontAlgn="base" hangingPunct="0">
              <a:lnSpc>
                <a:spcPct val="90000"/>
              </a:lnSpc>
              <a:spcBef>
                <a:spcPct val="0"/>
              </a:spcBef>
              <a:spcAft>
                <a:spcPts val="600"/>
              </a:spcAft>
            </a:pPr>
            <a:r>
              <a:rPr kumimoji="0" lang="en-US" altLang="en-US" sz="1300" b="1" i="0" u="none" strike="noStrike" cap="none" normalizeH="0" baseline="0" dirty="0">
                <a:ln>
                  <a:noFill/>
                </a:ln>
                <a:effectLst/>
                <a:latin typeface="Arial" panose="020B0604020202020204" pitchFamily="34" charset="0"/>
              </a:rPr>
              <a:t>Leakage and Theft</a:t>
            </a:r>
            <a:r>
              <a:rPr kumimoji="0" lang="en-US" altLang="en-US" sz="1300" b="0" i="0" u="none" strike="noStrike" cap="none" normalizeH="0" baseline="0" dirty="0">
                <a:ln>
                  <a:noFill/>
                </a:ln>
                <a:effectLst/>
                <a:latin typeface="Arial" panose="020B0604020202020204" pitchFamily="34" charset="0"/>
              </a:rPr>
              <a:t>: In industries that rely on intellectual property, the risk of trade secret theft is significant. In the digital age, even well-protected information can be exposed via cyber-attacks or employee leaks.</a:t>
            </a:r>
          </a:p>
          <a:p>
            <a:pPr defTabSz="914400" eaLnBrk="0" fontAlgn="base" hangingPunct="0">
              <a:lnSpc>
                <a:spcPct val="90000"/>
              </a:lnSpc>
              <a:spcBef>
                <a:spcPct val="0"/>
              </a:spcBef>
              <a:spcAft>
                <a:spcPts val="600"/>
              </a:spcAft>
            </a:pPr>
            <a:r>
              <a:rPr kumimoji="0" lang="en-US" altLang="en-US" sz="1300" b="1" i="0" u="none" strike="noStrike" cap="none" normalizeH="0" baseline="0" dirty="0">
                <a:ln>
                  <a:noFill/>
                </a:ln>
                <a:effectLst/>
                <a:latin typeface="Arial" panose="020B0604020202020204" pitchFamily="34" charset="0"/>
              </a:rPr>
              <a:t>Legal Protections</a:t>
            </a:r>
            <a:r>
              <a:rPr kumimoji="0" lang="en-US" altLang="en-US" sz="1300" b="0" i="0" u="none" strike="noStrike" cap="none" normalizeH="0" baseline="0" dirty="0">
                <a:ln>
                  <a:noFill/>
                </a:ln>
                <a:effectLst/>
                <a:latin typeface="Arial" panose="020B0604020202020204" pitchFamily="34" charset="0"/>
              </a:rPr>
              <a:t>: The current trade secret laws are insufficient in providing robust protection, especially in cross-border scenarios where enforcement mechanisms are weaker.</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300" b="1" i="0" u="none" strike="noStrike" cap="none" normalizeH="0" baseline="0" dirty="0">
                <a:ln>
                  <a:noFill/>
                </a:ln>
                <a:effectLst/>
                <a:latin typeface="Arial" panose="020B0604020202020204" pitchFamily="34" charset="0"/>
              </a:rPr>
              <a:t>The Role of Trade Secrets in Innovation</a:t>
            </a:r>
            <a:endParaRPr kumimoji="0" lang="en-US" altLang="en-US" sz="1300" b="0" i="0" u="none" strike="noStrike" cap="none" normalizeH="0" baseline="0" dirty="0">
              <a:ln>
                <a:noFill/>
              </a:ln>
              <a:effectLst/>
              <a:latin typeface="Arial" panose="020B0604020202020204" pitchFamily="34" charset="0"/>
            </a:endParaRPr>
          </a:p>
          <a:p>
            <a:pPr defTabSz="914400" eaLnBrk="0" fontAlgn="base" hangingPunct="0">
              <a:lnSpc>
                <a:spcPct val="90000"/>
              </a:lnSpc>
              <a:spcBef>
                <a:spcPct val="0"/>
              </a:spcBef>
              <a:spcAft>
                <a:spcPts val="600"/>
              </a:spcAft>
            </a:pPr>
            <a:r>
              <a:rPr kumimoji="0" lang="en-US" altLang="en-US" sz="1300" b="1" i="0" u="none" strike="noStrike" cap="none" normalizeH="0" baseline="0" dirty="0">
                <a:ln>
                  <a:noFill/>
                </a:ln>
                <a:effectLst/>
                <a:latin typeface="Arial" panose="020B0604020202020204" pitchFamily="34" charset="0"/>
              </a:rPr>
              <a:t>Protection of Innovations</a:t>
            </a:r>
            <a:r>
              <a:rPr kumimoji="0" lang="en-US" altLang="en-US" sz="1300" b="0" i="0" u="none" strike="noStrike" cap="none" normalizeH="0" baseline="0" dirty="0">
                <a:ln>
                  <a:noFill/>
                </a:ln>
                <a:effectLst/>
                <a:latin typeface="Arial" panose="020B0604020202020204" pitchFamily="34" charset="0"/>
              </a:rPr>
              <a:t>: Robotics companies must protect trade secrets to retain their competitive advantage. However, overprotecting information can stifle collaboration and innovation.</a:t>
            </a:r>
          </a:p>
          <a:p>
            <a:pPr defTabSz="914400" eaLnBrk="0" fontAlgn="base" hangingPunct="0">
              <a:lnSpc>
                <a:spcPct val="90000"/>
              </a:lnSpc>
              <a:spcBef>
                <a:spcPct val="0"/>
              </a:spcBef>
              <a:spcAft>
                <a:spcPts val="600"/>
              </a:spcAft>
            </a:pPr>
            <a:r>
              <a:rPr kumimoji="0" lang="en-US" altLang="en-US" sz="1300" b="1" i="0" u="none" strike="noStrike" cap="none" normalizeH="0" baseline="0" dirty="0">
                <a:ln>
                  <a:noFill/>
                </a:ln>
                <a:effectLst/>
                <a:latin typeface="Arial" panose="020B0604020202020204" pitchFamily="34" charset="0"/>
              </a:rPr>
              <a:t>Balancing Openness and Protection</a:t>
            </a:r>
            <a:r>
              <a:rPr kumimoji="0" lang="en-US" altLang="en-US" sz="1300" b="0" i="0" u="none" strike="noStrike" cap="none" normalizeH="0" baseline="0" dirty="0">
                <a:ln>
                  <a:noFill/>
                </a:ln>
                <a:effectLst/>
                <a:latin typeface="Arial" panose="020B0604020202020204" pitchFamily="34" charset="0"/>
              </a:rPr>
              <a:t>: A key challenge is determining when to share trade secrets to foster industry-wide innovation while safeguarding proprietary technologies.</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3C5696-90D3-A2BB-7302-5CD37A49ED1D}"/>
              </a:ext>
            </a:extLst>
          </p:cNvPr>
          <p:cNvSpPr>
            <a:spLocks noGrp="1"/>
          </p:cNvSpPr>
          <p:nvPr>
            <p:ph type="title"/>
          </p:nvPr>
        </p:nvSpPr>
        <p:spPr>
          <a:xfrm>
            <a:off x="627509" y="723898"/>
            <a:ext cx="4501582" cy="1495425"/>
          </a:xfrm>
        </p:spPr>
        <p:txBody>
          <a:bodyPr>
            <a:normAutofit/>
          </a:bodyPr>
          <a:lstStyle/>
          <a:p>
            <a:r>
              <a:rPr lang="en-US" sz="3200"/>
              <a:t>Proposed Solutions to IPR Challenges in Robotics</a:t>
            </a:r>
            <a:endParaRPr lang="en-IN" sz="3200"/>
          </a:p>
        </p:txBody>
      </p:sp>
      <p:sp>
        <p:nvSpPr>
          <p:cNvPr id="4" name="Rectangle 1">
            <a:extLst>
              <a:ext uri="{FF2B5EF4-FFF2-40B4-BE49-F238E27FC236}">
                <a16:creationId xmlns:a16="http://schemas.microsoft.com/office/drawing/2014/main" id="{C83688C2-E0B1-8ACD-1D4C-EE3E942461A4}"/>
              </a:ext>
            </a:extLst>
          </p:cNvPr>
          <p:cNvSpPr>
            <a:spLocks noGrp="1" noChangeArrowheads="1"/>
          </p:cNvSpPr>
          <p:nvPr>
            <p:ph idx="1"/>
          </p:nvPr>
        </p:nvSpPr>
        <p:spPr bwMode="auto">
          <a:xfrm>
            <a:off x="420414" y="2405067"/>
            <a:ext cx="4708678" cy="372903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None/>
              <a:tabLst/>
            </a:pPr>
            <a:r>
              <a:rPr kumimoji="0" lang="en-US" altLang="en-US" sz="1200" b="1" i="0" u="none" strike="noStrike" cap="none" normalizeH="0" baseline="0" dirty="0">
                <a:ln>
                  <a:noFill/>
                </a:ln>
                <a:effectLst/>
                <a:latin typeface="Arial" panose="020B0604020202020204" pitchFamily="34" charset="0"/>
              </a:rPr>
              <a:t>Reforming Patent Law for AI-Driven Robotics</a:t>
            </a:r>
            <a:endParaRPr kumimoji="0" lang="en-US" altLang="en-US" sz="1200" b="0" i="0" u="none" strike="noStrike" cap="none" normalizeH="0" baseline="0" dirty="0">
              <a:ln>
                <a:noFill/>
              </a:ln>
              <a:effectLst/>
              <a:latin typeface="Arial" panose="020B0604020202020204" pitchFamily="34" charset="0"/>
            </a:endParaRPr>
          </a:p>
          <a:p>
            <a:pPr defTabSz="914400" eaLnBrk="0" fontAlgn="base" hangingPunct="0">
              <a:lnSpc>
                <a:spcPct val="90000"/>
              </a:lnSpc>
              <a:spcBef>
                <a:spcPct val="0"/>
              </a:spcBef>
              <a:spcAft>
                <a:spcPts val="600"/>
              </a:spcAft>
            </a:pPr>
            <a:r>
              <a:rPr kumimoji="0" lang="en-US" altLang="en-US" sz="1200" b="1" i="0" u="none" strike="noStrike" cap="none" normalizeH="0" baseline="0" dirty="0">
                <a:ln>
                  <a:noFill/>
                </a:ln>
                <a:effectLst/>
                <a:latin typeface="Arial" panose="020B0604020202020204" pitchFamily="34" charset="0"/>
              </a:rPr>
              <a:t>Elastic Patent Claims</a:t>
            </a:r>
            <a:r>
              <a:rPr kumimoji="0" lang="en-US" altLang="en-US" sz="1200" b="0" i="0" u="none" strike="noStrike" cap="none" normalizeH="0" baseline="0" dirty="0">
                <a:ln>
                  <a:noFill/>
                </a:ln>
                <a:effectLst/>
                <a:latin typeface="Arial" panose="020B0604020202020204" pitchFamily="34" charset="0"/>
              </a:rPr>
              <a:t>: Patent claims must evolve to cover hardware/software hybrid systems. Patents should be adaptable to new technologies that combine AI and robotics.</a:t>
            </a:r>
          </a:p>
          <a:p>
            <a:pPr defTabSz="914400" eaLnBrk="0" fontAlgn="base" hangingPunct="0">
              <a:lnSpc>
                <a:spcPct val="90000"/>
              </a:lnSpc>
              <a:spcBef>
                <a:spcPct val="0"/>
              </a:spcBef>
              <a:spcAft>
                <a:spcPts val="600"/>
              </a:spcAft>
            </a:pPr>
            <a:r>
              <a:rPr kumimoji="0" lang="en-US" altLang="en-US" sz="1200" b="1" i="0" u="none" strike="noStrike" cap="none" normalizeH="0" baseline="0" dirty="0">
                <a:ln>
                  <a:noFill/>
                </a:ln>
                <a:effectLst/>
                <a:latin typeface="Arial" panose="020B0604020202020204" pitchFamily="34" charset="0"/>
              </a:rPr>
              <a:t>AI-Specific Patent Rules</a:t>
            </a:r>
            <a:r>
              <a:rPr kumimoji="0" lang="en-US" altLang="en-US" sz="1200" b="0" i="0" u="none" strike="noStrike" cap="none" normalizeH="0" baseline="0" dirty="0">
                <a:ln>
                  <a:noFill/>
                </a:ln>
                <a:effectLst/>
                <a:latin typeface="Arial" panose="020B0604020202020204" pitchFamily="34" charset="0"/>
              </a:rPr>
              <a:t>: Set clear standards for the patenting of AI-driven inventions, including a process to determine human involvement and contribution.</a:t>
            </a:r>
          </a:p>
          <a:p>
            <a:pPr defTabSz="914400" eaLnBrk="0" fontAlgn="base" hangingPunct="0">
              <a:lnSpc>
                <a:spcPct val="90000"/>
              </a:lnSpc>
              <a:spcBef>
                <a:spcPct val="0"/>
              </a:spcBef>
              <a:spcAft>
                <a:spcPts val="600"/>
              </a:spcAft>
            </a:pPr>
            <a:r>
              <a:rPr kumimoji="0" lang="en-US" altLang="en-US" sz="1200" b="1" i="0" u="none" strike="noStrike" cap="none" normalizeH="0" baseline="0" dirty="0">
                <a:ln>
                  <a:noFill/>
                </a:ln>
                <a:effectLst/>
                <a:latin typeface="Arial" panose="020B0604020202020204" pitchFamily="34" charset="0"/>
              </a:rPr>
              <a:t>Tiered Patent System</a:t>
            </a:r>
            <a:r>
              <a:rPr kumimoji="0" lang="en-US" altLang="en-US" sz="1200" b="0" i="0" u="none" strike="noStrike" cap="none" normalizeH="0" baseline="0" dirty="0">
                <a:ln>
                  <a:noFill/>
                </a:ln>
                <a:effectLst/>
                <a:latin typeface="Arial" panose="020B0604020202020204" pitchFamily="34" charset="0"/>
              </a:rPr>
              <a:t>: Implement a tiered patent system to provide different levels of protection for hardware, software, and AI components in robotics.</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200" b="1" i="0" u="none" strike="noStrike" cap="none" normalizeH="0" baseline="0" dirty="0">
                <a:ln>
                  <a:noFill/>
                </a:ln>
                <a:effectLst/>
                <a:latin typeface="Arial" panose="020B0604020202020204" pitchFamily="34" charset="0"/>
              </a:rPr>
              <a:t>Establishing Ownership for Autonomous Creations</a:t>
            </a:r>
            <a:endParaRPr kumimoji="0" lang="en-US" altLang="en-US" sz="1200" b="0" i="0" u="none" strike="noStrike" cap="none" normalizeH="0" baseline="0" dirty="0">
              <a:ln>
                <a:noFill/>
              </a:ln>
              <a:effectLst/>
              <a:latin typeface="Arial" panose="020B0604020202020204" pitchFamily="34" charset="0"/>
            </a:endParaRPr>
          </a:p>
          <a:p>
            <a:pPr defTabSz="914400" eaLnBrk="0" fontAlgn="base" hangingPunct="0">
              <a:lnSpc>
                <a:spcPct val="90000"/>
              </a:lnSpc>
              <a:spcBef>
                <a:spcPct val="0"/>
              </a:spcBef>
              <a:spcAft>
                <a:spcPts val="600"/>
              </a:spcAft>
            </a:pPr>
            <a:r>
              <a:rPr kumimoji="0" lang="en-US" altLang="en-US" sz="1200" b="1" i="0" u="none" strike="noStrike" cap="none" normalizeH="0" baseline="0" dirty="0">
                <a:ln>
                  <a:noFill/>
                </a:ln>
                <a:effectLst/>
                <a:latin typeface="Arial" panose="020B0604020202020204" pitchFamily="34" charset="0"/>
              </a:rPr>
              <a:t>Co-Inventorship with AI</a:t>
            </a:r>
            <a:r>
              <a:rPr kumimoji="0" lang="en-US" altLang="en-US" sz="1200" b="0" i="0" u="none" strike="noStrike" cap="none" normalizeH="0" baseline="0" dirty="0">
                <a:ln>
                  <a:noFill/>
                </a:ln>
                <a:effectLst/>
                <a:latin typeface="Arial" panose="020B0604020202020204" pitchFamily="34" charset="0"/>
              </a:rPr>
              <a:t>: Recognize both human and AI contributions to robotic inventions as co-inventorship. This will ensure that both human creators and autonomous systems are credited.</a:t>
            </a:r>
          </a:p>
          <a:p>
            <a:pPr defTabSz="914400" eaLnBrk="0" fontAlgn="base" hangingPunct="0">
              <a:lnSpc>
                <a:spcPct val="90000"/>
              </a:lnSpc>
              <a:spcBef>
                <a:spcPct val="0"/>
              </a:spcBef>
              <a:spcAft>
                <a:spcPts val="600"/>
              </a:spcAft>
            </a:pPr>
            <a:r>
              <a:rPr kumimoji="0" lang="en-US" altLang="en-US" sz="1200" b="1" i="0" u="none" strike="noStrike" cap="none" normalizeH="0" baseline="0" dirty="0">
                <a:ln>
                  <a:noFill/>
                </a:ln>
                <a:effectLst/>
                <a:latin typeface="Arial" panose="020B0604020202020204" pitchFamily="34" charset="0"/>
              </a:rPr>
              <a:t>Electronic Personhood</a:t>
            </a:r>
            <a:r>
              <a:rPr kumimoji="0" lang="en-US" altLang="en-US" sz="1200" b="0" i="0" u="none" strike="noStrike" cap="none" normalizeH="0" baseline="0" dirty="0">
                <a:ln>
                  <a:noFill/>
                </a:ln>
                <a:effectLst/>
                <a:latin typeface="Arial" panose="020B0604020202020204" pitchFamily="34" charset="0"/>
              </a:rPr>
              <a:t>: Treat advanced AI as legal entities, capable of holding patents and being responsible for their creations.</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200" b="0" i="0" u="none" strike="noStrike" cap="none" normalizeH="0" baseline="0" dirty="0">
              <a:ln>
                <a:noFill/>
              </a:ln>
              <a:effectLst/>
              <a:latin typeface="Arial" panose="020B0604020202020204" pitchFamily="34" charset="0"/>
            </a:endParaRPr>
          </a:p>
        </p:txBody>
      </p:sp>
      <p:pic>
        <p:nvPicPr>
          <p:cNvPr id="6" name="Picture 5" descr="Robot operating a machine">
            <a:extLst>
              <a:ext uri="{FF2B5EF4-FFF2-40B4-BE49-F238E27FC236}">
                <a16:creationId xmlns:a16="http://schemas.microsoft.com/office/drawing/2014/main" id="{7E2E48EB-D573-C1CB-2CF1-AE641609B02A}"/>
              </a:ext>
            </a:extLst>
          </p:cNvPr>
          <p:cNvPicPr>
            <a:picLocks noChangeAspect="1"/>
          </p:cNvPicPr>
          <p:nvPr/>
        </p:nvPicPr>
        <p:blipFill>
          <a:blip r:embed="rId2"/>
          <a:srcRect l="29407" r="28689" b="1"/>
          <a:stretch/>
        </p:blipFill>
        <p:spPr>
          <a:xfrm>
            <a:off x="5399580" y="10"/>
            <a:ext cx="3744420" cy="6857990"/>
          </a:xfrm>
          <a:prstGeom prst="rect">
            <a:avLst/>
          </a:prstGeom>
          <a:effectLst/>
        </p:spPr>
      </p:pic>
    </p:spTree>
    <p:extLst>
      <p:ext uri="{BB962C8B-B14F-4D97-AF65-F5344CB8AC3E}">
        <p14:creationId xmlns:p14="http://schemas.microsoft.com/office/powerpoint/2010/main" val="2805867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 /></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8A87612-0AE5-429F-BDEA-1E7DE4619674}">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207</TotalTime>
  <Words>1879</Words>
  <Application>Microsoft Office PowerPoint</Application>
  <PresentationFormat>On-screen Show (4:3)</PresentationFormat>
  <Paragraphs>123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Intellectual Property Rights In Robotics Technology And Industrial Automation</vt:lpstr>
      <vt:lpstr>Introduction</vt:lpstr>
      <vt:lpstr>Key IPR Challenges in Robotics</vt:lpstr>
      <vt:lpstr>Robotics and the Industrial Revolution 4.0 </vt:lpstr>
      <vt:lpstr>Patentability Challenges</vt:lpstr>
      <vt:lpstr>Intellectual Property Rights in Robotics</vt:lpstr>
      <vt:lpstr>Data Ownership in Robotics</vt:lpstr>
      <vt:lpstr>The Impact of Trade Secrets in Robotics</vt:lpstr>
      <vt:lpstr>Proposed Solutions to IPR Challenges in Robotics</vt:lpstr>
      <vt:lpstr>Case Study - Patent Disputes in Robotics</vt:lpstr>
      <vt:lpstr>Implications and Challenges of Patent Disputes</vt:lpstr>
      <vt:lpstr>Data Ownership Frameworks </vt:lpstr>
      <vt:lpstr>Conclusion</vt:lpstr>
      <vt:lpstr>PowerPoint Presentation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Intellectual Property Rights In Robotics Technology And Industrial Automation</dc:title>
  <dc:subject/>
  <dc:creator>amaresh muddebihal</dc:creator>
  <cp:keywords/>
  <dc:description>generated using python-pptx</dc:description>
  <cp:lastModifiedBy>amaresh muddebihal</cp:lastModifiedBy>
  <cp:revision>9</cp:revision>
  <dcterms:created xsi:type="dcterms:W3CDTF">2013-01-27T09:14:16Z</dcterms:created>
  <dcterms:modified xsi:type="dcterms:W3CDTF">2024-11-12T04:30:34Z</dcterms:modified>
  <cp:category/>
</cp:coreProperties>
</file>