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63" r:id="rId4"/>
    <p:sldId id="266" r:id="rId5"/>
    <p:sldId id="267" r:id="rId6"/>
    <p:sldId id="268" r:id="rId7"/>
    <p:sldId id="260" r:id="rId8"/>
    <p:sldId id="269" r:id="rId9"/>
    <p:sldId id="278" r:id="rId10"/>
    <p:sldId id="271" r:id="rId11"/>
    <p:sldId id="272" r:id="rId12"/>
    <p:sldId id="273" r:id="rId13"/>
    <p:sldId id="274" r:id="rId14"/>
    <p:sldId id="275" r:id="rId15"/>
    <p:sldId id="276" r:id="rId16"/>
    <p:sldId id="277" r:id="rId17"/>
    <p:sldId id="26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C1F9E26-2B02-4E90-8D6C-0EA483D032A0}">
          <p14:sldIdLst>
            <p14:sldId id="256"/>
            <p14:sldId id="257"/>
            <p14:sldId id="263"/>
            <p14:sldId id="266"/>
            <p14:sldId id="267"/>
            <p14:sldId id="268"/>
            <p14:sldId id="260"/>
            <p14:sldId id="269"/>
            <p14:sldId id="278"/>
            <p14:sldId id="271"/>
            <p14:sldId id="272"/>
            <p14:sldId id="273"/>
            <p14:sldId id="274"/>
            <p14:sldId id="275"/>
            <p14:sldId id="276"/>
            <p14:sldId id="277"/>
            <p14:sldId id="261"/>
          </p14:sldIdLst>
        </p14:section>
        <p14:section name="Untitled Section" id="{EFB33C12-73A3-4E4A-A9F3-7ED17D4266CD}">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E8kaYhXpx9LkFZUnz3QsbOm72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07388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 name="Google Shape;3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val="364917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6887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9064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666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extLst>
      <p:ext uri="{BB962C8B-B14F-4D97-AF65-F5344CB8AC3E}">
        <p14:creationId xmlns:p14="http://schemas.microsoft.com/office/powerpoint/2010/main" val="395806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244080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extLst>
      <p:ext uri="{BB962C8B-B14F-4D97-AF65-F5344CB8AC3E}">
        <p14:creationId xmlns:p14="http://schemas.microsoft.com/office/powerpoint/2010/main" val="1155650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2442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873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755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6493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304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7626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spTree>
      <p:nvGrpSpPr>
        <p:cNvPr id="1" name="Shape 17"/>
        <p:cNvGrpSpPr/>
        <p:nvPr/>
      </p:nvGrpSpPr>
      <p:grpSpPr>
        <a:xfrm>
          <a:off x="0" y="0"/>
          <a:ext cx="0" cy="0"/>
          <a:chOff x="0" y="0"/>
          <a:chExt cx="0" cy="0"/>
        </a:xfrm>
      </p:grpSpPr>
      <p:sp>
        <p:nvSpPr>
          <p:cNvPr id="18" name="Google Shape;18;p8"/>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 name="Picture 4" descr="Innomatics logo new.png"/>
          <p:cNvPicPr>
            <a:picLocks noChangeAspect="1"/>
          </p:cNvPicPr>
          <p:nvPr userDrawn="1"/>
        </p:nvPicPr>
        <p:blipFill>
          <a:blip r:embed="rId2"/>
          <a:stretch>
            <a:fillRect/>
          </a:stretch>
        </p:blipFill>
        <p:spPr>
          <a:xfrm>
            <a:off x="9118243" y="6124433"/>
            <a:ext cx="2889256" cy="53059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24_Custom Layout">
  <p:cSld name="124_Custom Layout">
    <p:spTree>
      <p:nvGrpSpPr>
        <p:cNvPr id="1" name="Shape 25"/>
        <p:cNvGrpSpPr/>
        <p:nvPr/>
      </p:nvGrpSpPr>
      <p:grpSpPr>
        <a:xfrm>
          <a:off x="0" y="0"/>
          <a:ext cx="0" cy="0"/>
          <a:chOff x="0" y="0"/>
          <a:chExt cx="0" cy="0"/>
        </a:xfrm>
      </p:grpSpPr>
      <p:sp>
        <p:nvSpPr>
          <p:cNvPr id="26" name="Google Shape;26;p11"/>
          <p:cNvSpPr/>
          <p:nvPr/>
        </p:nvSpPr>
        <p:spPr>
          <a:xfrm>
            <a:off x="0" y="0"/>
            <a:ext cx="12192000" cy="655534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7"/>
          <p:cNvGrpSpPr/>
          <p:nvPr/>
        </p:nvGrpSpPr>
        <p:grpSpPr>
          <a:xfrm rot="10800000">
            <a:off x="11858328" y="148422"/>
            <a:ext cx="332874" cy="590718"/>
            <a:chOff x="10026" y="148425"/>
            <a:chExt cx="332874" cy="590718"/>
          </a:xfrm>
        </p:grpSpPr>
        <p:sp>
          <p:nvSpPr>
            <p:cNvPr id="11" name="Google Shape;11;p7"/>
            <p:cNvSpPr/>
            <p:nvPr/>
          </p:nvSpPr>
          <p:spPr>
            <a:xfrm>
              <a:off x="10026" y="148428"/>
              <a:ext cx="203334" cy="59071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7"/>
            <p:cNvSpPr/>
            <p:nvPr/>
          </p:nvSpPr>
          <p:spPr>
            <a:xfrm>
              <a:off x="251460" y="148425"/>
              <a:ext cx="91440" cy="590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3" name="Google Shape;13;p7"/>
          <p:cNvSpPr/>
          <p:nvPr/>
        </p:nvSpPr>
        <p:spPr>
          <a:xfrm>
            <a:off x="0" y="6477000"/>
            <a:ext cx="12192000" cy="381000"/>
          </a:xfrm>
          <a:prstGeom prst="rect">
            <a:avLst/>
          </a:prstGeom>
          <a:solidFill>
            <a:srgbClr val="E6E6E6">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7"/>
          <p:cNvSpPr txBox="1"/>
          <p:nvPr/>
        </p:nvSpPr>
        <p:spPr>
          <a:xfrm>
            <a:off x="11292841" y="6528300"/>
            <a:ext cx="799412" cy="276999"/>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fld id="{00000000-1234-1234-1234-123412341234}" type="slidenum">
              <a:rPr lang="en-US" sz="1200" b="0" i="0" u="none" strike="noStrike" cap="none">
                <a:solidFill>
                  <a:schemeClr val="accent1"/>
                </a:solidFill>
                <a:latin typeface="Calibri"/>
                <a:ea typeface="Calibri"/>
                <a:cs typeface="Calibri"/>
                <a:sym typeface="Calibri"/>
              </a:rPr>
              <a:pPr marL="0" marR="0" lvl="0" indent="0" algn="r" rtl="0">
                <a:spcBef>
                  <a:spcPts val="0"/>
                </a:spcBef>
                <a:spcAft>
                  <a:spcPts val="0"/>
                </a:spcAft>
                <a:buNone/>
              </a:pPr>
              <a:t>‹#›</a:t>
            </a:fld>
            <a:endParaRPr sz="8000" b="0" i="0" u="none" strike="noStrike" cap="none">
              <a:solidFill>
                <a:schemeClr val="accent1"/>
              </a:solidFill>
              <a:latin typeface="Calibri"/>
              <a:ea typeface="Calibri"/>
              <a:cs typeface="Calibri"/>
              <a:sym typeface="Calibri"/>
            </a:endParaRPr>
          </a:p>
        </p:txBody>
      </p:sp>
      <p:sp>
        <p:nvSpPr>
          <p:cNvPr id="15" name="Google Shape;15;p7"/>
          <p:cNvSpPr txBox="1"/>
          <p:nvPr/>
        </p:nvSpPr>
        <p:spPr>
          <a:xfrm>
            <a:off x="68580" y="6528300"/>
            <a:ext cx="245068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cap="none">
                <a:solidFill>
                  <a:schemeClr val="accent1"/>
                </a:solidFill>
                <a:latin typeface="Calibri"/>
                <a:ea typeface="Calibri"/>
                <a:cs typeface="Calibri"/>
                <a:sym typeface="Calibri"/>
              </a:rPr>
              <a:t>INNOMATICS RESEARCH LAB</a:t>
            </a:r>
            <a:endParaRPr/>
          </a:p>
        </p:txBody>
      </p:sp>
      <p:pic>
        <p:nvPicPr>
          <p:cNvPr id="9" name="Picture 8" descr="Innomatics logo new.png"/>
          <p:cNvPicPr>
            <a:picLocks noChangeAspect="1"/>
          </p:cNvPicPr>
          <p:nvPr userDrawn="1"/>
        </p:nvPicPr>
        <p:blipFill>
          <a:blip r:embed="rId6"/>
          <a:stretch>
            <a:fillRect/>
          </a:stretch>
        </p:blipFill>
        <p:spPr>
          <a:xfrm>
            <a:off x="8422783" y="5958608"/>
            <a:ext cx="3524519" cy="606269"/>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dureka.co/blog/python-tutori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p:nvPr/>
        </p:nvSpPr>
        <p:spPr>
          <a:xfrm>
            <a:off x="-4" y="0"/>
            <a:ext cx="12192002"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1"/>
          <p:cNvSpPr txBox="1"/>
          <p:nvPr/>
        </p:nvSpPr>
        <p:spPr>
          <a:xfrm>
            <a:off x="3615586" y="4712831"/>
            <a:ext cx="49608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Lato Black"/>
                <a:ea typeface="Lato Black"/>
                <a:cs typeface="Lato Black"/>
                <a:sym typeface="Lato Black"/>
              </a:rPr>
              <a:t>Python for Data Analysis</a:t>
            </a:r>
            <a:endParaRPr/>
          </a:p>
        </p:txBody>
      </p:sp>
      <p:sp>
        <p:nvSpPr>
          <p:cNvPr id="35" name="Google Shape;35;p1"/>
          <p:cNvSpPr txBox="1"/>
          <p:nvPr/>
        </p:nvSpPr>
        <p:spPr>
          <a:xfrm>
            <a:off x="3700703" y="6423298"/>
            <a:ext cx="4790607"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lt1"/>
                </a:solidFill>
                <a:latin typeface="Lato"/>
                <a:ea typeface="Lato"/>
                <a:cs typeface="Lato"/>
                <a:sym typeface="Lato"/>
              </a:rPr>
              <a:t>INNOMATICS RESEARCH LABS</a:t>
            </a:r>
            <a:endParaRPr/>
          </a:p>
        </p:txBody>
      </p:sp>
      <p:pic>
        <p:nvPicPr>
          <p:cNvPr id="36" name="Google Shape;36;p1" descr="Image result for python logo"/>
          <p:cNvPicPr preferRelativeResize="0"/>
          <p:nvPr/>
        </p:nvPicPr>
        <p:blipFill rotWithShape="1">
          <a:blip r:embed="rId3">
            <a:alphaModFix/>
          </a:blip>
          <a:srcRect/>
          <a:stretch/>
        </p:blipFill>
        <p:spPr>
          <a:xfrm>
            <a:off x="4271085" y="703112"/>
            <a:ext cx="3649824" cy="36498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smtClean="0">
                <a:solidFill>
                  <a:schemeClr val="tx1"/>
                </a:solidFill>
              </a:rPr>
              <a:t>History of Python</a:t>
            </a:r>
            <a:endParaRPr lang="en-IN" dirty="0">
              <a:solidFill>
                <a:schemeClr val="tx1"/>
              </a:solidFill>
            </a:endParaRPr>
          </a:p>
        </p:txBody>
      </p:sp>
      <p:sp>
        <p:nvSpPr>
          <p:cNvPr id="3" name="Title 1"/>
          <p:cNvSpPr txBox="1">
            <a:spLocks/>
          </p:cNvSpPr>
          <p:nvPr/>
        </p:nvSpPr>
        <p:spPr>
          <a:xfrm>
            <a:off x="961030" y="1582033"/>
            <a:ext cx="10515600" cy="36314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800" dirty="0">
                <a:hlinkClick r:id="rId3"/>
              </a:rPr>
              <a:t/>
            </a:r>
            <a:br>
              <a:rPr lang="en-IN" sz="2800" dirty="0">
                <a:hlinkClick r:id="rId3"/>
              </a:rPr>
            </a:br>
            <a:r>
              <a:rPr lang="en-IN" sz="2800" u="sng" dirty="0">
                <a:hlinkClick r:id="rId3"/>
              </a:rPr>
              <a:t>Python</a:t>
            </a:r>
            <a:r>
              <a:rPr lang="en-IN" sz="2800" dirty="0"/>
              <a:t> was created by Guido Van </a:t>
            </a:r>
            <a:r>
              <a:rPr lang="en-IN" sz="2800" dirty="0" err="1"/>
              <a:t>Rossum</a:t>
            </a:r>
            <a:r>
              <a:rPr lang="en-IN" sz="2800" dirty="0"/>
              <a:t> in 1989. </a:t>
            </a:r>
            <a:endParaRPr lang="en-IN" sz="2800" dirty="0" smtClean="0"/>
          </a:p>
          <a:p>
            <a:endParaRPr lang="en-US" sz="2800" dirty="0"/>
          </a:p>
          <a:p>
            <a:pPr marL="457200" indent="-457200">
              <a:buFont typeface="Arial" panose="020B0604020202020204" pitchFamily="34" charset="0"/>
              <a:buChar char="•"/>
            </a:pPr>
            <a:r>
              <a:rPr lang="en-US" sz="2800" dirty="0"/>
              <a:t>Why is it called Python? When he began implementing Python, Guido van </a:t>
            </a:r>
            <a:r>
              <a:rPr lang="en-US" sz="2800" dirty="0" err="1"/>
              <a:t>Rossum</a:t>
            </a:r>
            <a:r>
              <a:rPr lang="en-US" sz="2800" dirty="0"/>
              <a:t> was also reading the published scripts from “Monty Python's Flying Circus”, a BBC comedy series from the 1970s. Van </a:t>
            </a:r>
            <a:r>
              <a:rPr lang="en-US" sz="2800" dirty="0" err="1"/>
              <a:t>Rossum</a:t>
            </a:r>
            <a:r>
              <a:rPr lang="en-US" sz="2800" dirty="0"/>
              <a:t> thought he needed a name that was short, unique, and slightly mysterious, so he decided to call the language Python.</a:t>
            </a:r>
            <a:endParaRPr lang="en-IN" sz="2800" dirty="0"/>
          </a:p>
          <a:p>
            <a:pPr lvl="0"/>
            <a:endParaRPr lang="en-IN" sz="2800" dirty="0" smtClean="0"/>
          </a:p>
        </p:txBody>
      </p:sp>
    </p:spTree>
    <p:extLst>
      <p:ext uri="{BB962C8B-B14F-4D97-AF65-F5344CB8AC3E}">
        <p14:creationId xmlns:p14="http://schemas.microsoft.com/office/powerpoint/2010/main" val="3888210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1433015"/>
            <a:ext cx="10515600" cy="2156345"/>
          </a:xfrm>
        </p:spPr>
        <p:txBody>
          <a:bodyPr/>
          <a:lstStyle/>
          <a:p>
            <a:pPr lvl="0" algn="ct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Now let start with </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the</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on web scrapping</a:t>
            </a:r>
            <a:endPar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itle 1"/>
          <p:cNvSpPr txBox="1">
            <a:spLocks/>
          </p:cNvSpPr>
          <p:nvPr/>
        </p:nvSpPr>
        <p:spPr>
          <a:xfrm>
            <a:off x="858576" y="2251734"/>
            <a:ext cx="10515600" cy="49006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ctr"/>
            <a:endParaRPr lang="en-IN"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48412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smtClean="0">
                <a:solidFill>
                  <a:schemeClr val="tx1"/>
                </a:solidFill>
              </a:rPr>
              <a:t>What/Why is Web scrapping</a:t>
            </a:r>
            <a:endParaRPr lang="en-IN" dirty="0">
              <a:solidFill>
                <a:schemeClr val="tx1"/>
              </a:solidFill>
            </a:endParaRPr>
          </a:p>
        </p:txBody>
      </p:sp>
      <p:sp>
        <p:nvSpPr>
          <p:cNvPr id="3" name="Title 1"/>
          <p:cNvSpPr txBox="1">
            <a:spLocks/>
          </p:cNvSpPr>
          <p:nvPr/>
        </p:nvSpPr>
        <p:spPr>
          <a:xfrm>
            <a:off x="961030" y="1582033"/>
            <a:ext cx="10515600" cy="36314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lvl="0" indent="-342900">
              <a:buFont typeface="Arial" panose="020B0604020202020204" pitchFamily="34" charset="0"/>
              <a:buChar char="•"/>
            </a:pPr>
            <a:r>
              <a:rPr lang="en-US" sz="2800" dirty="0"/>
              <a:t>Web scraping is a term used to describe the use of a program or algorithm to extract and process large amounts of data from the </a:t>
            </a:r>
            <a:r>
              <a:rPr lang="en-US" sz="2800" dirty="0" smtClean="0"/>
              <a:t>web.</a:t>
            </a:r>
          </a:p>
          <a:p>
            <a:pPr marL="342900" lvl="0" indent="-342900">
              <a:buFont typeface="Arial" panose="020B0604020202020204" pitchFamily="34" charset="0"/>
              <a:buChar char="•"/>
            </a:pPr>
            <a:endParaRPr lang="en-IN" sz="2800" dirty="0" smtClean="0"/>
          </a:p>
          <a:p>
            <a:pPr marL="342900" lvl="0" indent="-342900">
              <a:buFont typeface="Arial" panose="020B0604020202020204" pitchFamily="34" charset="0"/>
              <a:buChar char="•"/>
            </a:pPr>
            <a:r>
              <a:rPr lang="en-US" sz="2800" dirty="0"/>
              <a:t>Let's say you find data from the web, and there is no direct way to download it, web scraping using Python is a skill you can use to extract the data into a useful form that can be imported.</a:t>
            </a:r>
            <a:endParaRPr lang="en-IN" sz="2800" dirty="0" smtClean="0"/>
          </a:p>
        </p:txBody>
      </p:sp>
    </p:spTree>
    <p:extLst>
      <p:ext uri="{BB962C8B-B14F-4D97-AF65-F5344CB8AC3E}">
        <p14:creationId xmlns:p14="http://schemas.microsoft.com/office/powerpoint/2010/main" val="1658249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br>
              <a:rPr lang="en-IN" dirty="0"/>
            </a:br>
            <a:r>
              <a:rPr lang="en-IN" dirty="0"/>
              <a:t>In this project of web scraping </a:t>
            </a:r>
            <a:r>
              <a:rPr lang="en-IN" dirty="0" smtClean="0"/>
              <a:t/>
            </a:r>
            <a:br>
              <a:rPr lang="en-IN" dirty="0" smtClean="0"/>
            </a:br>
            <a:r>
              <a:rPr lang="en-IN" dirty="0"/>
              <a:t/>
            </a:r>
            <a:br>
              <a:rPr lang="en-IN" dirty="0"/>
            </a:br>
            <a:r>
              <a:rPr lang="en-IN" sz="2800" dirty="0"/>
              <a:t>• Data extraction from the web using Python's Beautiful Soup module</a:t>
            </a:r>
            <a:br>
              <a:rPr lang="en-IN" sz="2800" dirty="0"/>
            </a:br>
            <a:r>
              <a:rPr lang="en-IN" sz="2800" dirty="0"/>
              <a:t> </a:t>
            </a:r>
            <a:br>
              <a:rPr lang="en-IN" sz="2800" dirty="0"/>
            </a:br>
            <a:r>
              <a:rPr lang="en-IN" sz="2800" dirty="0"/>
              <a:t>• Data manipulation and cleaning using Python's Pandas library</a:t>
            </a:r>
            <a:br>
              <a:rPr lang="en-IN" sz="2800" dirty="0"/>
            </a:br>
            <a:r>
              <a:rPr lang="en-IN" sz="2800" dirty="0"/>
              <a:t> </a:t>
            </a:r>
            <a:br>
              <a:rPr lang="en-IN" sz="2800" dirty="0"/>
            </a:br>
            <a:r>
              <a:rPr lang="en-IN" sz="2800" dirty="0"/>
              <a:t>• Data visualization using Python's Matplotlib library</a:t>
            </a:r>
            <a:r>
              <a:rPr lang="en-IN" dirty="0"/>
              <a:t/>
            </a:r>
            <a:br>
              <a:rPr lang="en-IN" dirty="0"/>
            </a:br>
            <a:endParaRPr lang="en-IN" dirty="0"/>
          </a:p>
        </p:txBody>
      </p:sp>
    </p:spTree>
    <p:extLst>
      <p:ext uri="{BB962C8B-B14F-4D97-AF65-F5344CB8AC3E}">
        <p14:creationId xmlns:p14="http://schemas.microsoft.com/office/powerpoint/2010/main" val="228234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Specifically, I had analyzed the performance of the 10K runners and I will answer the below questions such as:</a:t>
            </a:r>
            <a:br>
              <a:rPr lang="en-US" sz="3600" dirty="0" smtClean="0"/>
            </a:br>
            <a:r>
              <a:rPr lang="en-US" dirty="0" smtClean="0"/>
              <a:t/>
            </a:r>
            <a:br>
              <a:rPr lang="en-US" dirty="0" smtClean="0"/>
            </a:br>
            <a:r>
              <a:rPr lang="en-US" sz="3200" dirty="0"/>
              <a:t>• What was the average finish time for the runners?</a:t>
            </a:r>
            <a:br>
              <a:rPr lang="en-US" sz="3200" dirty="0"/>
            </a:br>
            <a:r>
              <a:rPr lang="en-US" sz="3200" dirty="0"/>
              <a:t/>
            </a:r>
            <a:br>
              <a:rPr lang="en-US" sz="3200" dirty="0"/>
            </a:br>
            <a:r>
              <a:rPr lang="en-US" sz="3200" dirty="0"/>
              <a:t>• Did the runners' finish times follow a normal distribution?</a:t>
            </a:r>
            <a:br>
              <a:rPr lang="en-US" sz="3200" dirty="0"/>
            </a:br>
            <a:r>
              <a:rPr lang="en-US" sz="3200" dirty="0"/>
              <a:t/>
            </a:r>
            <a:br>
              <a:rPr lang="en-US" sz="3200" dirty="0"/>
            </a:br>
            <a:r>
              <a:rPr lang="en-US" sz="3200" dirty="0"/>
              <a:t>• </a:t>
            </a:r>
            <a:r>
              <a:rPr lang="en-US" sz="3200" dirty="0" smtClean="0"/>
              <a:t>Comparison </a:t>
            </a:r>
            <a:r>
              <a:rPr lang="en-US" sz="3200" dirty="0"/>
              <a:t>of average minutes run by male and </a:t>
            </a:r>
            <a:r>
              <a:rPr lang="en-US" sz="3200" dirty="0" smtClean="0"/>
              <a:t>female</a:t>
            </a:r>
            <a:br>
              <a:rPr lang="en-US" sz="3200" dirty="0" smtClean="0"/>
            </a:br>
            <a:r>
              <a:rPr lang="en-US" sz="3200" dirty="0"/>
              <a:t/>
            </a:r>
            <a:br>
              <a:rPr lang="en-US" sz="3200" dirty="0"/>
            </a:br>
            <a:r>
              <a:rPr lang="en-US" sz="3200" dirty="0"/>
              <a:t>• </a:t>
            </a:r>
            <a:r>
              <a:rPr lang="en-US" sz="3200" dirty="0" smtClean="0"/>
              <a:t>Summary </a:t>
            </a:r>
            <a:r>
              <a:rPr lang="en-US" sz="3200" dirty="0"/>
              <a:t>statistics for males and </a:t>
            </a:r>
            <a:r>
              <a:rPr lang="en-US" sz="3200" dirty="0" smtClean="0"/>
              <a:t>females.</a:t>
            </a:r>
            <a:br>
              <a:rPr lang="en-US" sz="3200" dirty="0" smtClean="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18772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Conclusion:</a:t>
            </a:r>
            <a:br>
              <a:rPr lang="en-US" b="1" dirty="0" smtClean="0"/>
            </a:br>
            <a:r>
              <a:rPr lang="en-US" b="1" dirty="0"/>
              <a:t/>
            </a:r>
            <a:br>
              <a:rPr lang="en-US" b="1" dirty="0"/>
            </a:br>
            <a:r>
              <a:rPr lang="en-US" sz="2800" dirty="0"/>
              <a:t>1.</a:t>
            </a:r>
            <a:r>
              <a:rPr lang="en-US" sz="2800" dirty="0" smtClean="0"/>
              <a:t>In this project I performed </a:t>
            </a:r>
            <a:r>
              <a:rPr lang="en-US" sz="2800" dirty="0"/>
              <a:t>web scraping using Python</a:t>
            </a:r>
            <a:r>
              <a:rPr lang="en-US" sz="2800" dirty="0" smtClean="0"/>
              <a:t>.</a:t>
            </a:r>
            <a:br>
              <a:rPr lang="en-US" sz="2800" dirty="0" smtClean="0"/>
            </a:br>
            <a:r>
              <a:rPr lang="en-US" sz="2800" dirty="0" smtClean="0"/>
              <a:t> </a:t>
            </a:r>
            <a:br>
              <a:rPr lang="en-US" sz="2800" dirty="0" smtClean="0"/>
            </a:br>
            <a:r>
              <a:rPr lang="en-US" sz="2800" dirty="0" smtClean="0"/>
              <a:t>2.Used </a:t>
            </a:r>
            <a:r>
              <a:rPr lang="en-US" sz="2800" dirty="0"/>
              <a:t>the Beautiful Soup library to </a:t>
            </a:r>
            <a:r>
              <a:rPr lang="en-US" sz="2800" dirty="0" smtClean="0"/>
              <a:t>extract html </a:t>
            </a:r>
            <a:r>
              <a:rPr lang="en-US" sz="2800" dirty="0"/>
              <a:t>data and convert it into a form that can be used for analysis. </a:t>
            </a:r>
            <a:r>
              <a:rPr lang="en-US" sz="2800" dirty="0" smtClean="0"/>
              <a:t/>
            </a:r>
            <a:br>
              <a:rPr lang="en-US" sz="2800" dirty="0" smtClean="0"/>
            </a:br>
            <a:r>
              <a:rPr lang="en-US" sz="2800" dirty="0" smtClean="0"/>
              <a:t/>
            </a:r>
            <a:br>
              <a:rPr lang="en-US" sz="2800" dirty="0" smtClean="0"/>
            </a:br>
            <a:r>
              <a:rPr lang="en-US" sz="2800" dirty="0" smtClean="0"/>
              <a:t>3.Performed </a:t>
            </a:r>
            <a:r>
              <a:rPr lang="en-US" sz="2800" dirty="0"/>
              <a:t>cleaning of the data in Python and created useful plots (box plots, bar plots, and distribution plots) to reveal interesting trends using Python's matplotlib and </a:t>
            </a:r>
            <a:r>
              <a:rPr lang="en-US" sz="2800" dirty="0" err="1" smtClean="0"/>
              <a:t>seaborn</a:t>
            </a:r>
            <a:r>
              <a:rPr lang="en-US" sz="2800" dirty="0" smtClean="0"/>
              <a:t> </a:t>
            </a:r>
            <a:r>
              <a:rPr lang="en-US" sz="2800" dirty="0"/>
              <a:t>libraries</a:t>
            </a:r>
            <a:r>
              <a:rPr lang="en-US" dirty="0"/>
              <a:t/>
            </a:r>
            <a:br>
              <a:rPr lang="en-US" dirty="0"/>
            </a:br>
            <a:endParaRPr lang="en-IN" dirty="0"/>
          </a:p>
        </p:txBody>
      </p:sp>
    </p:spTree>
    <p:extLst>
      <p:ext uri="{BB962C8B-B14F-4D97-AF65-F5344CB8AC3E}">
        <p14:creationId xmlns:p14="http://schemas.microsoft.com/office/powerpoint/2010/main" val="47419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34" y="2387108"/>
            <a:ext cx="10515600" cy="1325563"/>
          </a:xfrm>
        </p:spPr>
        <p:txBody>
          <a:bodyPr/>
          <a:lstStyle/>
          <a:p>
            <a:pPr algn="ctr"/>
            <a:r>
              <a:rPr lang="en-US" dirty="0" smtClean="0"/>
              <a:t>Any Queries </a:t>
            </a:r>
            <a:endParaRPr lang="en-IN" dirty="0"/>
          </a:p>
        </p:txBody>
      </p:sp>
    </p:spTree>
    <p:extLst>
      <p:ext uri="{BB962C8B-B14F-4D97-AF65-F5344CB8AC3E}">
        <p14:creationId xmlns:p14="http://schemas.microsoft.com/office/powerpoint/2010/main" val="69745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p:nvPr/>
        </p:nvSpPr>
        <p:spPr>
          <a:xfrm>
            <a:off x="3715936" y="2819334"/>
            <a:ext cx="4601372" cy="63402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4400" b="0" i="0" u="none" strike="noStrike" cap="none">
                <a:solidFill>
                  <a:schemeClr val="accent1"/>
                </a:solidFill>
                <a:latin typeface="Lato Black"/>
                <a:ea typeface="Lato Black"/>
                <a:cs typeface="Lato Black"/>
                <a:sym typeface="Lato Black"/>
              </a:rPr>
              <a:t>THANK YOU!</a:t>
            </a:r>
            <a:endParaRPr/>
          </a:p>
        </p:txBody>
      </p:sp>
      <p:sp>
        <p:nvSpPr>
          <p:cNvPr id="3" name="Google Shape;79;p6"/>
          <p:cNvSpPr txBox="1"/>
          <p:nvPr/>
        </p:nvSpPr>
        <p:spPr>
          <a:xfrm>
            <a:off x="8530488" y="5998269"/>
            <a:ext cx="4601372" cy="313892"/>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800" dirty="0" smtClean="0">
                <a:solidFill>
                  <a:schemeClr val="bg1"/>
                </a:solidFill>
              </a:rPr>
              <a:t>For your patience</a:t>
            </a:r>
            <a:endParaRPr sz="1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p:nvPr/>
        </p:nvSpPr>
        <p:spPr>
          <a:xfrm>
            <a:off x="381000" y="243235"/>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3200" b="0" i="0" u="none" strike="noStrike" cap="none">
                <a:solidFill>
                  <a:schemeClr val="accent1"/>
                </a:solidFill>
                <a:latin typeface="Lato Black"/>
                <a:ea typeface="Lato Black"/>
                <a:cs typeface="Lato Black"/>
                <a:sym typeface="Lato Black"/>
              </a:rPr>
              <a:t>About me</a:t>
            </a:r>
            <a:endParaRPr/>
          </a:p>
        </p:txBody>
      </p:sp>
      <p:grpSp>
        <p:nvGrpSpPr>
          <p:cNvPr id="43" name="Google Shape;43;p2"/>
          <p:cNvGrpSpPr/>
          <p:nvPr/>
        </p:nvGrpSpPr>
        <p:grpSpPr>
          <a:xfrm>
            <a:off x="0" y="148425"/>
            <a:ext cx="342900" cy="590715"/>
            <a:chOff x="0" y="148425"/>
            <a:chExt cx="342900" cy="590715"/>
          </a:xfrm>
        </p:grpSpPr>
        <p:sp>
          <p:nvSpPr>
            <p:cNvPr id="44" name="Google Shape;44;p2"/>
            <p:cNvSpPr/>
            <p:nvPr/>
          </p:nvSpPr>
          <p:spPr>
            <a:xfrm>
              <a:off x="0" y="148425"/>
              <a:ext cx="213360" cy="59071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2"/>
            <p:cNvSpPr/>
            <p:nvPr/>
          </p:nvSpPr>
          <p:spPr>
            <a:xfrm>
              <a:off x="251460" y="148425"/>
              <a:ext cx="91440" cy="590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8" name="Google Shape;48;p2"/>
          <p:cNvSpPr txBox="1"/>
          <p:nvPr/>
        </p:nvSpPr>
        <p:spPr>
          <a:xfrm>
            <a:off x="6795719" y="5022363"/>
            <a:ext cx="2659889"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smtClean="0">
                <a:solidFill>
                  <a:schemeClr val="accent1"/>
                </a:solidFill>
                <a:latin typeface="Lato Black"/>
                <a:sym typeface="Lato Black"/>
              </a:rPr>
              <a:t>Gudipalle Amar</a:t>
            </a:r>
            <a:endParaRPr sz="3200" dirty="0"/>
          </a:p>
        </p:txBody>
      </p:sp>
      <p:sp>
        <p:nvSpPr>
          <p:cNvPr id="50" name="Google Shape;50;p2"/>
          <p:cNvSpPr txBox="1"/>
          <p:nvPr/>
        </p:nvSpPr>
        <p:spPr>
          <a:xfrm>
            <a:off x="1118375" y="1721460"/>
            <a:ext cx="7007290"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Background ? (B-tech or M-tech)</a:t>
            </a:r>
            <a:endParaRPr dirty="0"/>
          </a:p>
          <a:p>
            <a:pPr marL="285750" marR="0" lvl="0"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Why you want to learn Data Science</a:t>
            </a:r>
            <a:endParaRPr dirty="0"/>
          </a:p>
          <a:p>
            <a:pPr marL="285750" marR="0" lvl="0"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Any work experience</a:t>
            </a:r>
            <a:endParaRPr dirty="0"/>
          </a:p>
          <a:p>
            <a:pPr marL="285750" marR="0" lvl="0"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What like you about </a:t>
            </a:r>
            <a:r>
              <a:rPr lang="en-US" sz="1800" b="0" i="0" u="none" strike="noStrike" cap="none" dirty="0" err="1">
                <a:solidFill>
                  <a:schemeClr val="dk1"/>
                </a:solidFill>
                <a:latin typeface="Calibri"/>
                <a:ea typeface="Calibri"/>
                <a:cs typeface="Calibri"/>
                <a:sym typeface="Calibri"/>
              </a:rPr>
              <a:t>Innomatics</a:t>
            </a:r>
            <a:r>
              <a:rPr lang="en-US" sz="1800" b="0" i="0" u="none" strike="noStrike" cap="none" dirty="0">
                <a:solidFill>
                  <a:schemeClr val="dk1"/>
                </a:solidFill>
                <a:latin typeface="Calibri"/>
                <a:ea typeface="Calibri"/>
                <a:cs typeface="Calibri"/>
                <a:sym typeface="Calibri"/>
              </a:rPr>
              <a:t> Research lab</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54" y="739140"/>
            <a:ext cx="3401421" cy="4106212"/>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3" descr="Image result for python logo"/>
          <p:cNvPicPr preferRelativeResize="0"/>
          <p:nvPr/>
        </p:nvPicPr>
        <p:blipFill rotWithShape="1">
          <a:blip r:embed="rId3">
            <a:alphaModFix/>
          </a:blip>
          <a:srcRect/>
          <a:stretch/>
        </p:blipFill>
        <p:spPr>
          <a:xfrm>
            <a:off x="4271088" y="1528353"/>
            <a:ext cx="3649824" cy="3649824"/>
          </a:xfrm>
          <a:prstGeom prst="rect">
            <a:avLst/>
          </a:prstGeom>
          <a:noFill/>
          <a:ln>
            <a:noFill/>
          </a:ln>
        </p:spPr>
      </p:pic>
      <p:sp>
        <p:nvSpPr>
          <p:cNvPr id="57" name="Google Shape;57;p3"/>
          <p:cNvSpPr/>
          <p:nvPr/>
        </p:nvSpPr>
        <p:spPr>
          <a:xfrm>
            <a:off x="-1" y="0"/>
            <a:ext cx="12192000" cy="6858000"/>
          </a:xfrm>
          <a:prstGeom prst="rect">
            <a:avLst/>
          </a:prstGeom>
          <a:solidFill>
            <a:schemeClr val="dk1">
              <a:alpha val="7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 name="Google Shape;58;p3"/>
          <p:cNvSpPr txBox="1"/>
          <p:nvPr/>
        </p:nvSpPr>
        <p:spPr>
          <a:xfrm>
            <a:off x="961229" y="1811629"/>
            <a:ext cx="3623472" cy="48628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3200" b="0" i="0" u="none" strike="noStrike" cap="none">
                <a:solidFill>
                  <a:schemeClr val="accent1"/>
                </a:solidFill>
                <a:latin typeface="Lato Black"/>
                <a:ea typeface="Lato Black"/>
                <a:cs typeface="Lato Black"/>
                <a:sym typeface="Lato Black"/>
              </a:rPr>
              <a:t>Agenda</a:t>
            </a:r>
            <a:endParaRPr/>
          </a:p>
        </p:txBody>
      </p:sp>
      <p:sp>
        <p:nvSpPr>
          <p:cNvPr id="59" name="Google Shape;59;p3"/>
          <p:cNvSpPr/>
          <p:nvPr/>
        </p:nvSpPr>
        <p:spPr>
          <a:xfrm>
            <a:off x="961229" y="2563242"/>
            <a:ext cx="5589696" cy="208668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chemeClr val="lt1"/>
              </a:buClr>
              <a:buSzPts val="1400"/>
              <a:buFont typeface="Lato"/>
              <a:buAutoNum type="arabicPeriod"/>
            </a:pPr>
            <a:r>
              <a:rPr lang="en-US" sz="1800" dirty="0" smtClean="0">
                <a:solidFill>
                  <a:schemeClr val="bg1"/>
                </a:solidFill>
              </a:rPr>
              <a:t>What is data science</a:t>
            </a:r>
          </a:p>
          <a:p>
            <a:pPr marL="342900" marR="0" lvl="0" indent="-342900" algn="just" rtl="0">
              <a:lnSpc>
                <a:spcPct val="120000"/>
              </a:lnSpc>
              <a:spcBef>
                <a:spcPts val="0"/>
              </a:spcBef>
              <a:spcAft>
                <a:spcPts val="0"/>
              </a:spcAft>
              <a:buClr>
                <a:schemeClr val="lt1"/>
              </a:buClr>
              <a:buSzPts val="1400"/>
              <a:buFont typeface="Lato"/>
              <a:buAutoNum type="arabicPeriod"/>
            </a:pPr>
            <a:r>
              <a:rPr lang="en-US" sz="1800" dirty="0" smtClean="0">
                <a:solidFill>
                  <a:schemeClr val="bg1"/>
                </a:solidFill>
              </a:rPr>
              <a:t>Why we need data science</a:t>
            </a:r>
          </a:p>
          <a:p>
            <a:pPr marL="342900" marR="0" lvl="0" indent="-342900" algn="just" rtl="0">
              <a:lnSpc>
                <a:spcPct val="120000"/>
              </a:lnSpc>
              <a:spcBef>
                <a:spcPts val="0"/>
              </a:spcBef>
              <a:spcAft>
                <a:spcPts val="0"/>
              </a:spcAft>
              <a:buClr>
                <a:schemeClr val="lt1"/>
              </a:buClr>
              <a:buSzPts val="1400"/>
              <a:buFont typeface="Lato"/>
              <a:buAutoNum type="arabicPeriod"/>
            </a:pPr>
            <a:r>
              <a:rPr lang="en-US" sz="1800" dirty="0" smtClean="0">
                <a:solidFill>
                  <a:schemeClr val="bg1"/>
                </a:solidFill>
              </a:rPr>
              <a:t>Lifecycle of data science</a:t>
            </a:r>
          </a:p>
          <a:p>
            <a:pPr marL="342900" marR="0" lvl="0" indent="-342900" algn="just" rtl="0">
              <a:lnSpc>
                <a:spcPct val="120000"/>
              </a:lnSpc>
              <a:spcBef>
                <a:spcPts val="0"/>
              </a:spcBef>
              <a:spcAft>
                <a:spcPts val="0"/>
              </a:spcAft>
              <a:buClr>
                <a:schemeClr val="lt1"/>
              </a:buClr>
              <a:buSzPts val="1400"/>
              <a:buFont typeface="Lato"/>
              <a:buAutoNum type="arabicPeriod"/>
            </a:pPr>
            <a:r>
              <a:rPr lang="en-US" sz="1800" dirty="0" smtClean="0">
                <a:solidFill>
                  <a:schemeClr val="bg1"/>
                </a:solidFill>
              </a:rPr>
              <a:t>Why learn python for Data science</a:t>
            </a:r>
          </a:p>
          <a:p>
            <a:pPr marL="342900" marR="0" lvl="0" indent="-342900" algn="just" rtl="0">
              <a:lnSpc>
                <a:spcPct val="120000"/>
              </a:lnSpc>
              <a:spcBef>
                <a:spcPts val="0"/>
              </a:spcBef>
              <a:spcAft>
                <a:spcPts val="0"/>
              </a:spcAft>
              <a:buClr>
                <a:schemeClr val="lt1"/>
              </a:buClr>
              <a:buSzPts val="1400"/>
              <a:buFont typeface="Lato"/>
              <a:buAutoNum type="arabicPeriod"/>
            </a:pPr>
            <a:r>
              <a:rPr lang="en-US" sz="1800" dirty="0" smtClean="0">
                <a:solidFill>
                  <a:schemeClr val="bg1"/>
                </a:solidFill>
              </a:rPr>
              <a:t>Python history</a:t>
            </a:r>
          </a:p>
          <a:p>
            <a:pPr marL="342900" marR="0" lvl="0" indent="-342900" algn="just" rtl="0">
              <a:lnSpc>
                <a:spcPct val="120000"/>
              </a:lnSpc>
              <a:spcBef>
                <a:spcPts val="0"/>
              </a:spcBef>
              <a:spcAft>
                <a:spcPts val="0"/>
              </a:spcAft>
              <a:buClr>
                <a:schemeClr val="lt1"/>
              </a:buClr>
              <a:buSzPts val="1400"/>
              <a:buFont typeface="Lato"/>
              <a:buAutoNum type="arabicPeriod"/>
            </a:pPr>
            <a:r>
              <a:rPr lang="en-US" sz="1800" dirty="0" smtClean="0">
                <a:solidFill>
                  <a:schemeClr val="bg1"/>
                </a:solidFill>
              </a:rPr>
              <a:t>My project with web scraping</a:t>
            </a:r>
            <a:endParaRPr sz="1800" dirty="0">
              <a:solidFill>
                <a:schemeClr val="bg1"/>
              </a:solidFill>
            </a:endParaRPr>
          </a:p>
        </p:txBody>
      </p:sp>
    </p:spTree>
    <p:extLst>
      <p:ext uri="{BB962C8B-B14F-4D97-AF65-F5344CB8AC3E}">
        <p14:creationId xmlns:p14="http://schemas.microsoft.com/office/powerpoint/2010/main" val="195238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What is Data science</a:t>
            </a:r>
            <a:br>
              <a:rPr lang="en-US" dirty="0">
                <a:solidFill>
                  <a:schemeClr val="tx1"/>
                </a:solidFill>
              </a:rPr>
            </a:br>
            <a:endParaRPr lang="en-IN" dirty="0">
              <a:solidFill>
                <a:schemeClr val="tx1"/>
              </a:solidFill>
            </a:endParaRPr>
          </a:p>
        </p:txBody>
      </p:sp>
      <p:sp>
        <p:nvSpPr>
          <p:cNvPr id="3" name="Title 1"/>
          <p:cNvSpPr txBox="1">
            <a:spLocks/>
          </p:cNvSpPr>
          <p:nvPr/>
        </p:nvSpPr>
        <p:spPr>
          <a:xfrm>
            <a:off x="949657" y="1786767"/>
            <a:ext cx="10515600" cy="32356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3200" dirty="0">
                <a:solidFill>
                  <a:schemeClr val="tx1"/>
                </a:solidFill>
              </a:rPr>
              <a:t>Data science is a multi-disciplinary field that uses scientific methods, processes, algorithms and systems to extract knowledge and insights from structured and unstructured data.</a:t>
            </a:r>
            <a:endParaRPr lang="en-US" sz="3200" dirty="0">
              <a:solidFill>
                <a:schemeClr val="tx1"/>
              </a:solidFill>
              <a:latin typeface="Lato"/>
              <a:ea typeface="Lato"/>
              <a:cs typeface="Lato"/>
              <a:sym typeface="Lato"/>
            </a:endParaRPr>
          </a:p>
          <a:p>
            <a:pPr algn="ctr"/>
            <a:endParaRPr lang="en-IN" sz="3200" dirty="0">
              <a:solidFill>
                <a:schemeClr val="tx1"/>
              </a:solidFill>
            </a:endParaRPr>
          </a:p>
        </p:txBody>
      </p:sp>
    </p:spTree>
    <p:extLst>
      <p:ext uri="{BB962C8B-B14F-4D97-AF65-F5344CB8AC3E}">
        <p14:creationId xmlns:p14="http://schemas.microsoft.com/office/powerpoint/2010/main" val="4035090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solidFill>
                  <a:schemeClr val="tx1"/>
                </a:solidFill>
              </a:rPr>
              <a:t>Why we need data science</a:t>
            </a:r>
            <a:br>
              <a:rPr lang="en-US" dirty="0">
                <a:solidFill>
                  <a:schemeClr val="tx1"/>
                </a:solidFill>
              </a:rPr>
            </a:br>
            <a:endParaRPr lang="en-IN" dirty="0">
              <a:solidFill>
                <a:schemeClr val="tx1"/>
              </a:solidFill>
            </a:endParaRPr>
          </a:p>
        </p:txBody>
      </p:sp>
      <p:sp>
        <p:nvSpPr>
          <p:cNvPr id="3" name="Title 1"/>
          <p:cNvSpPr txBox="1">
            <a:spLocks/>
          </p:cNvSpPr>
          <p:nvPr/>
        </p:nvSpPr>
        <p:spPr>
          <a:xfrm>
            <a:off x="838200" y="1418261"/>
            <a:ext cx="10515600" cy="221204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lvl="0" indent="-571500">
              <a:buFont typeface="Arial" panose="020B0604020202020204" pitchFamily="34" charset="0"/>
              <a:buChar char="•"/>
            </a:pPr>
            <a:r>
              <a:rPr lang="en-IN" sz="2400" dirty="0"/>
              <a:t>Traditionally, the data that we </a:t>
            </a:r>
            <a:r>
              <a:rPr lang="en-IN" sz="2400" dirty="0" smtClean="0"/>
              <a:t>used to have was </a:t>
            </a:r>
            <a:r>
              <a:rPr lang="en-IN" sz="2400" dirty="0"/>
              <a:t>mostly structured and small in size, which could be analysed by using the simple BI tools</a:t>
            </a:r>
            <a:r>
              <a:rPr lang="en-IN" sz="2400" dirty="0" smtClean="0"/>
              <a:t>.</a:t>
            </a:r>
          </a:p>
          <a:p>
            <a:pPr lvl="0"/>
            <a:endParaRPr lang="en-IN" sz="2400" dirty="0"/>
          </a:p>
          <a:p>
            <a:pPr marL="571500" lvl="0" indent="-571500">
              <a:buFont typeface="Arial" panose="020B0604020202020204" pitchFamily="34" charset="0"/>
              <a:buChar char="•"/>
            </a:pPr>
            <a:r>
              <a:rPr lang="en-IN" sz="2400" dirty="0"/>
              <a:t>T</a:t>
            </a:r>
            <a:r>
              <a:rPr lang="en-IN" sz="2400" dirty="0" smtClean="0"/>
              <a:t>oday </a:t>
            </a:r>
            <a:r>
              <a:rPr lang="en-IN" sz="2400" dirty="0"/>
              <a:t>most of the data is unstructured or semi-structured. Let’s have a look at the data trends in the image given below which shows that by 2020, more than 80 % of the data will be unstructured</a:t>
            </a:r>
            <a:r>
              <a:rPr lang="en-IN" sz="2400" dirty="0" smtClean="0"/>
              <a:t>.</a:t>
            </a:r>
          </a:p>
          <a:p>
            <a:pPr marL="571500" lvl="0" indent="-571500">
              <a:buFont typeface="Arial" panose="020B0604020202020204" pitchFamily="34" charset="0"/>
              <a:buChar char="•"/>
            </a:pPr>
            <a:endParaRPr lang="en-IN" sz="2400" dirty="0"/>
          </a:p>
          <a:p>
            <a:pPr algn="ctr"/>
            <a:endParaRPr lang="en-IN" sz="2400" dirty="0">
              <a:solidFill>
                <a:schemeClr val="tx1"/>
              </a:solidFill>
            </a:endParaRPr>
          </a:p>
        </p:txBody>
      </p:sp>
      <p:pic>
        <p:nvPicPr>
          <p:cNvPr id="4" name="Picture 3" descr="Flow of unstructured data - Edureka"/>
          <p:cNvPicPr/>
          <p:nvPr/>
        </p:nvPicPr>
        <p:blipFill>
          <a:blip r:embed="rId3">
            <a:extLst>
              <a:ext uri="{28A0092B-C50C-407E-A947-70E740481C1C}">
                <a14:useLocalDpi xmlns:a14="http://schemas.microsoft.com/office/drawing/2010/main" val="0"/>
              </a:ext>
            </a:extLst>
          </a:blip>
          <a:srcRect/>
          <a:stretch>
            <a:fillRect/>
          </a:stretch>
        </p:blipFill>
        <p:spPr bwMode="auto">
          <a:xfrm>
            <a:off x="1988297" y="3493827"/>
            <a:ext cx="6391428" cy="3248167"/>
          </a:xfrm>
          <a:prstGeom prst="rect">
            <a:avLst/>
          </a:prstGeom>
          <a:noFill/>
          <a:ln>
            <a:noFill/>
          </a:ln>
        </p:spPr>
      </p:pic>
    </p:spTree>
    <p:extLst>
      <p:ext uri="{BB962C8B-B14F-4D97-AF65-F5344CB8AC3E}">
        <p14:creationId xmlns:p14="http://schemas.microsoft.com/office/powerpoint/2010/main" val="3002653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solidFill>
                  <a:schemeClr val="tx1"/>
                </a:solidFill>
              </a:rPr>
              <a:t>Why we need data science</a:t>
            </a:r>
            <a:br>
              <a:rPr lang="en-US" dirty="0">
                <a:solidFill>
                  <a:schemeClr val="tx1"/>
                </a:solidFill>
              </a:rPr>
            </a:br>
            <a:endParaRPr lang="en-IN" dirty="0">
              <a:solidFill>
                <a:schemeClr val="tx1"/>
              </a:solidFill>
            </a:endParaRPr>
          </a:p>
        </p:txBody>
      </p:sp>
      <p:sp>
        <p:nvSpPr>
          <p:cNvPr id="3" name="Title 1"/>
          <p:cNvSpPr txBox="1">
            <a:spLocks/>
          </p:cNvSpPr>
          <p:nvPr/>
        </p:nvSpPr>
        <p:spPr>
          <a:xfrm>
            <a:off x="961030" y="1582033"/>
            <a:ext cx="10515600" cy="36314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lvl="0" indent="-342900">
              <a:buFont typeface="Arial" panose="020B0604020202020204" pitchFamily="34" charset="0"/>
              <a:buChar char="•"/>
            </a:pPr>
            <a:r>
              <a:rPr lang="en-IN" sz="2800" dirty="0"/>
              <a:t>This data is generated from different sources like financial logs, text files, multimedia forms, sensors, and instruments. </a:t>
            </a:r>
            <a:endParaRPr lang="en-IN" sz="2800" dirty="0" smtClean="0"/>
          </a:p>
          <a:p>
            <a:pPr marL="342900" lvl="0" indent="-342900">
              <a:buFont typeface="Arial" panose="020B0604020202020204" pitchFamily="34" charset="0"/>
              <a:buChar char="•"/>
            </a:pPr>
            <a:endParaRPr lang="en-IN" sz="2800" dirty="0" smtClean="0"/>
          </a:p>
          <a:p>
            <a:pPr marL="342900" lvl="0" indent="-342900">
              <a:buFont typeface="Arial" panose="020B0604020202020204" pitchFamily="34" charset="0"/>
              <a:buChar char="•"/>
            </a:pPr>
            <a:r>
              <a:rPr lang="en-IN" sz="2800" dirty="0" smtClean="0"/>
              <a:t>Simple </a:t>
            </a:r>
            <a:r>
              <a:rPr lang="en-IN" sz="2800" dirty="0"/>
              <a:t>BI tools are not capable of processing this huge volume and variety of data. This is why we need more complex and advanced analytical tools and algorithms for processing, </a:t>
            </a:r>
            <a:r>
              <a:rPr lang="en-IN" sz="2800" dirty="0" smtClean="0"/>
              <a:t>analysing.</a:t>
            </a:r>
            <a:endParaRPr lang="en-IN" sz="2800" dirty="0" smtClean="0"/>
          </a:p>
          <a:p>
            <a:pPr lvl="0"/>
            <a:endParaRPr lang="en-IN" sz="2800" dirty="0" smtClean="0"/>
          </a:p>
        </p:txBody>
      </p:sp>
    </p:spTree>
    <p:extLst>
      <p:ext uri="{BB962C8B-B14F-4D97-AF65-F5344CB8AC3E}">
        <p14:creationId xmlns:p14="http://schemas.microsoft.com/office/powerpoint/2010/main" val="2210711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algn="ctr"/>
            <a:r>
              <a:rPr lang="en-IN" sz="2800" dirty="0"/>
              <a:t>Let’s have a look at the below infographic to see all the domains where Data Science is creating its impression.</a:t>
            </a:r>
            <a:br>
              <a:rPr lang="en-IN" sz="2800" dirty="0"/>
            </a:br>
            <a:endParaRPr sz="2800" dirty="0"/>
          </a:p>
        </p:txBody>
      </p:sp>
      <p:sp>
        <p:nvSpPr>
          <p:cNvPr id="2" name="Rectangle 1"/>
          <p:cNvSpPr/>
          <p:nvPr/>
        </p:nvSpPr>
        <p:spPr>
          <a:xfrm>
            <a:off x="4670771" y="1317731"/>
            <a:ext cx="1867819" cy="264688"/>
          </a:xfrm>
          <a:prstGeom prst="rect">
            <a:avLst/>
          </a:prstGeom>
        </p:spPr>
        <p:txBody>
          <a:bodyPr wrap="none">
            <a:spAutoFit/>
          </a:bodyPr>
          <a:lstStyle/>
          <a:p>
            <a:pPr algn="ctr">
              <a:lnSpc>
                <a:spcPct val="80000"/>
              </a:lnSpc>
            </a:pPr>
            <a:r>
              <a:rPr lang="en-US" dirty="0">
                <a:solidFill>
                  <a:srgbClr val="FFFFFF"/>
                </a:solidFill>
              </a:rPr>
              <a:t>What is Data science</a:t>
            </a:r>
          </a:p>
        </p:txBody>
      </p:sp>
      <p:pic>
        <p:nvPicPr>
          <p:cNvPr id="7" name="Picture 6" descr="Data Science Use Cases - Edureka"/>
          <p:cNvPicPr/>
          <p:nvPr/>
        </p:nvPicPr>
        <p:blipFill>
          <a:blip r:embed="rId3">
            <a:extLst>
              <a:ext uri="{28A0092B-C50C-407E-A947-70E740481C1C}">
                <a14:useLocalDpi xmlns:a14="http://schemas.microsoft.com/office/drawing/2010/main" val="0"/>
              </a:ext>
            </a:extLst>
          </a:blip>
          <a:srcRect/>
          <a:stretch>
            <a:fillRect/>
          </a:stretch>
        </p:blipFill>
        <p:spPr bwMode="auto">
          <a:xfrm>
            <a:off x="1542197" y="1450075"/>
            <a:ext cx="8447965" cy="455907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0"/>
            <a:ext cx="10515600" cy="1325563"/>
          </a:xfrm>
        </p:spPr>
        <p:txBody>
          <a:bodyPr/>
          <a:lstStyle/>
          <a:p>
            <a:pPr algn="ctr"/>
            <a:r>
              <a:rPr lang="en-US" smtClean="0">
                <a:solidFill>
                  <a:schemeClr val="tx1"/>
                </a:solidFill>
              </a:rPr>
              <a:t>Lifecycle </a:t>
            </a:r>
            <a:r>
              <a:rPr lang="en-US" dirty="0" smtClean="0">
                <a:solidFill>
                  <a:schemeClr val="tx1"/>
                </a:solidFill>
              </a:rPr>
              <a:t>of a Data </a:t>
            </a:r>
            <a:r>
              <a:rPr lang="en-US" dirty="0">
                <a:solidFill>
                  <a:schemeClr val="tx1"/>
                </a:solidFill>
              </a:rPr>
              <a:t>science</a:t>
            </a:r>
            <a:br>
              <a:rPr lang="en-US" dirty="0">
                <a:solidFill>
                  <a:schemeClr val="tx1"/>
                </a:solidFill>
              </a:rPr>
            </a:br>
            <a:endParaRPr lang="en-IN" dirty="0">
              <a:solidFill>
                <a:schemeClr val="tx1"/>
              </a:solidFill>
            </a:endParaRPr>
          </a:p>
        </p:txBody>
      </p:sp>
      <p:sp>
        <p:nvSpPr>
          <p:cNvPr id="3" name="Title 1"/>
          <p:cNvSpPr txBox="1">
            <a:spLocks/>
          </p:cNvSpPr>
          <p:nvPr/>
        </p:nvSpPr>
        <p:spPr>
          <a:xfrm>
            <a:off x="518615" y="832512"/>
            <a:ext cx="7096836" cy="567746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r>
              <a:rPr lang="en-IN" sz="2000" b="1" dirty="0" smtClean="0"/>
              <a:t>1.Discovery</a:t>
            </a:r>
            <a:r>
              <a:rPr lang="en-IN" sz="2000" b="1" dirty="0"/>
              <a:t>: </a:t>
            </a:r>
            <a:r>
              <a:rPr lang="en-IN" sz="2000" dirty="0"/>
              <a:t>Before you begin the project, it is important to understand the various specifications, requirements, priorities and required budget. You must possess the ability to ask the right questions</a:t>
            </a:r>
            <a:r>
              <a:rPr lang="en-IN" sz="2000" dirty="0" smtClean="0"/>
              <a:t>.</a:t>
            </a:r>
          </a:p>
          <a:p>
            <a:pPr lvl="0"/>
            <a:endParaRPr lang="en-IN" sz="2000" dirty="0"/>
          </a:p>
          <a:p>
            <a:pPr lvl="0"/>
            <a:r>
              <a:rPr lang="en-IN" sz="2000" b="1" dirty="0" smtClean="0"/>
              <a:t>2.Data </a:t>
            </a:r>
            <a:r>
              <a:rPr lang="en-IN" sz="2000" b="1" dirty="0"/>
              <a:t>preparation:</a:t>
            </a:r>
            <a:r>
              <a:rPr lang="en-IN" sz="2000" dirty="0"/>
              <a:t> Further, you will perform ETLT (extract, transform, load and transform) to get </a:t>
            </a:r>
            <a:r>
              <a:rPr lang="en-IN" sz="2000" dirty="0" smtClean="0"/>
              <a:t>data</a:t>
            </a:r>
          </a:p>
          <a:p>
            <a:pPr lvl="0"/>
            <a:endParaRPr lang="en-IN" sz="2000" dirty="0"/>
          </a:p>
          <a:p>
            <a:pPr lvl="0"/>
            <a:r>
              <a:rPr lang="en-IN" sz="2000" b="1" dirty="0" smtClean="0"/>
              <a:t>3.Model </a:t>
            </a:r>
            <a:r>
              <a:rPr lang="en-IN" sz="2000" b="1" dirty="0"/>
              <a:t>planning:</a:t>
            </a:r>
            <a:r>
              <a:rPr lang="en-IN" sz="2000" dirty="0"/>
              <a:t> You will apply Exploratory Data Analytics (EDA) using various statistical formulas and visualization tools</a:t>
            </a:r>
            <a:r>
              <a:rPr lang="en-IN" sz="2000" dirty="0" smtClean="0"/>
              <a:t>.</a:t>
            </a:r>
          </a:p>
          <a:p>
            <a:pPr lvl="0"/>
            <a:endParaRPr lang="en-IN" sz="2000" dirty="0"/>
          </a:p>
          <a:p>
            <a:pPr lvl="0"/>
            <a:r>
              <a:rPr lang="en-IN" sz="2000" b="1" dirty="0" smtClean="0"/>
              <a:t>4.Model </a:t>
            </a:r>
            <a:r>
              <a:rPr lang="en-IN" sz="2000" b="1" dirty="0"/>
              <a:t>building:  </a:t>
            </a:r>
            <a:r>
              <a:rPr lang="en-IN" sz="2000" dirty="0"/>
              <a:t>In this phase, you will develop datasets for training and testing purposes</a:t>
            </a:r>
            <a:r>
              <a:rPr lang="en-IN" sz="2000" dirty="0" smtClean="0"/>
              <a:t>.</a:t>
            </a:r>
          </a:p>
          <a:p>
            <a:pPr lvl="0"/>
            <a:endParaRPr lang="en-IN" sz="2000" dirty="0"/>
          </a:p>
          <a:p>
            <a:pPr lvl="0"/>
            <a:r>
              <a:rPr lang="en-IN" sz="2000" b="1" dirty="0" smtClean="0"/>
              <a:t>5.Operationalize</a:t>
            </a:r>
            <a:r>
              <a:rPr lang="en-IN" sz="2000" b="1" dirty="0"/>
              <a:t>:  </a:t>
            </a:r>
            <a:r>
              <a:rPr lang="en-IN" sz="2000" dirty="0"/>
              <a:t>In this phase, you deliver final reports, briefings, code and technical documents</a:t>
            </a:r>
            <a:r>
              <a:rPr lang="en-IN" sz="2000" dirty="0" smtClean="0"/>
              <a:t>.</a:t>
            </a:r>
          </a:p>
          <a:p>
            <a:pPr lvl="0"/>
            <a:endParaRPr lang="en-IN" sz="2000" dirty="0"/>
          </a:p>
          <a:p>
            <a:pPr lvl="0"/>
            <a:r>
              <a:rPr lang="en-IN" sz="2000" b="1" dirty="0" smtClean="0"/>
              <a:t>6.Communicate </a:t>
            </a:r>
            <a:r>
              <a:rPr lang="en-IN" sz="2000" b="1" dirty="0"/>
              <a:t>results:</a:t>
            </a:r>
            <a:r>
              <a:rPr lang="en-IN" sz="2000" dirty="0"/>
              <a:t> communicate to the stakeholders and determine if the results of the project are a success or a failure based on the criteria developed in Phase 1.</a:t>
            </a:r>
          </a:p>
          <a:p>
            <a:pPr algn="ctr"/>
            <a:endParaRPr lang="en-IN" sz="2000" dirty="0">
              <a:solidFill>
                <a:schemeClr val="tx1"/>
              </a:solidFill>
            </a:endParaRPr>
          </a:p>
        </p:txBody>
      </p:sp>
      <p:pic>
        <p:nvPicPr>
          <p:cNvPr id="4" name="Picture 3" descr="Lifecycle of Data Science - Edureka"/>
          <p:cNvPicPr/>
          <p:nvPr/>
        </p:nvPicPr>
        <p:blipFill>
          <a:blip r:embed="rId3">
            <a:extLst>
              <a:ext uri="{28A0092B-C50C-407E-A947-70E740481C1C}">
                <a14:useLocalDpi xmlns:a14="http://schemas.microsoft.com/office/drawing/2010/main" val="0"/>
              </a:ext>
            </a:extLst>
          </a:blip>
          <a:srcRect/>
          <a:stretch>
            <a:fillRect/>
          </a:stretch>
        </p:blipFill>
        <p:spPr bwMode="auto">
          <a:xfrm>
            <a:off x="7615451" y="1542028"/>
            <a:ext cx="4576549" cy="4258435"/>
          </a:xfrm>
          <a:prstGeom prst="rect">
            <a:avLst/>
          </a:prstGeom>
          <a:noFill/>
          <a:ln>
            <a:noFill/>
          </a:ln>
        </p:spPr>
      </p:pic>
    </p:spTree>
    <p:extLst>
      <p:ext uri="{BB962C8B-B14F-4D97-AF65-F5344CB8AC3E}">
        <p14:creationId xmlns:p14="http://schemas.microsoft.com/office/powerpoint/2010/main" val="1906559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0"/>
            <a:ext cx="10515600" cy="1325563"/>
          </a:xfrm>
        </p:spPr>
        <p:txBody>
          <a:bodyPr/>
          <a:lstStyle/>
          <a:p>
            <a:pPr algn="ctr"/>
            <a:r>
              <a:rPr lang="en-US" dirty="0">
                <a:solidFill>
                  <a:schemeClr val="tx1"/>
                </a:solidFill>
              </a:rPr>
              <a:t>Why Learn Python For Data Science?</a:t>
            </a:r>
            <a:endParaRPr lang="en-IN" dirty="0">
              <a:solidFill>
                <a:schemeClr val="tx1"/>
              </a:solidFill>
            </a:endParaRPr>
          </a:p>
        </p:txBody>
      </p:sp>
      <p:sp>
        <p:nvSpPr>
          <p:cNvPr id="3" name="Title 1"/>
          <p:cNvSpPr txBox="1">
            <a:spLocks/>
          </p:cNvSpPr>
          <p:nvPr/>
        </p:nvSpPr>
        <p:spPr>
          <a:xfrm>
            <a:off x="518615" y="832512"/>
            <a:ext cx="7096836" cy="567746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ctr"/>
            <a:r>
              <a:rPr lang="en-IN" sz="2800" dirty="0"/>
              <a:t>Python is no-doubt the best-suited language for a Data Scientist.  </a:t>
            </a:r>
          </a:p>
          <a:p>
            <a:pPr lvl="1"/>
            <a:r>
              <a:rPr lang="en-IN" sz="2400" dirty="0" smtClean="0"/>
              <a:t>1.Python </a:t>
            </a:r>
            <a:r>
              <a:rPr lang="en-IN" sz="2400" dirty="0"/>
              <a:t>is a </a:t>
            </a:r>
            <a:r>
              <a:rPr lang="en-IN" sz="2400" b="1" dirty="0"/>
              <a:t>free</a:t>
            </a:r>
            <a:r>
              <a:rPr lang="en-IN" sz="2400" dirty="0"/>
              <a:t>, </a:t>
            </a:r>
            <a:r>
              <a:rPr lang="en-IN" sz="2400" b="1" dirty="0"/>
              <a:t>flexible</a:t>
            </a:r>
            <a:r>
              <a:rPr lang="en-IN" sz="2400" dirty="0"/>
              <a:t> and </a:t>
            </a:r>
            <a:r>
              <a:rPr lang="en-IN" sz="2400" b="1" dirty="0"/>
              <a:t>powerful open source language</a:t>
            </a:r>
          </a:p>
          <a:p>
            <a:pPr marL="285750" lvl="1" indent="-285750">
              <a:buFont typeface="Arial" panose="020B0604020202020204" pitchFamily="34" charset="0"/>
              <a:buChar char="•"/>
            </a:pPr>
            <a:endParaRPr lang="en-IN" sz="2400" dirty="0"/>
          </a:p>
          <a:p>
            <a:pPr lvl="1"/>
            <a:r>
              <a:rPr lang="en-IN" sz="2400" dirty="0" smtClean="0"/>
              <a:t>2.Python </a:t>
            </a:r>
            <a:r>
              <a:rPr lang="en-IN" sz="2400" dirty="0"/>
              <a:t>cuts development time in half with its </a:t>
            </a:r>
            <a:r>
              <a:rPr lang="en-IN" sz="2400" b="1" dirty="0"/>
              <a:t>simple and easy to read syntax</a:t>
            </a:r>
          </a:p>
          <a:p>
            <a:pPr marL="285750" lvl="1" indent="-285750">
              <a:buFont typeface="Arial" panose="020B0604020202020204" pitchFamily="34" charset="0"/>
              <a:buChar char="•"/>
            </a:pPr>
            <a:endParaRPr lang="en-IN" sz="2400" dirty="0"/>
          </a:p>
          <a:p>
            <a:pPr lvl="1"/>
            <a:r>
              <a:rPr lang="en-IN" sz="2400" dirty="0" smtClean="0"/>
              <a:t>3.With </a:t>
            </a:r>
            <a:r>
              <a:rPr lang="en-IN" sz="2400" dirty="0"/>
              <a:t>Python, you can perform </a:t>
            </a:r>
            <a:r>
              <a:rPr lang="en-IN" sz="2400" b="1" dirty="0"/>
              <a:t>data manipulation, analysis, and visualization</a:t>
            </a:r>
          </a:p>
          <a:p>
            <a:pPr marL="285750" lvl="1" indent="-285750">
              <a:buFont typeface="Arial" panose="020B0604020202020204" pitchFamily="34" charset="0"/>
              <a:buChar char="•"/>
            </a:pPr>
            <a:endParaRPr lang="en-IN" sz="2400" dirty="0"/>
          </a:p>
          <a:p>
            <a:pPr lvl="1"/>
            <a:r>
              <a:rPr lang="en-IN" sz="2400" dirty="0" smtClean="0"/>
              <a:t>4.Python </a:t>
            </a:r>
            <a:r>
              <a:rPr lang="en-IN" sz="2400" dirty="0"/>
              <a:t>provides powerful libraries for </a:t>
            </a:r>
            <a:r>
              <a:rPr lang="en-IN" sz="2400" b="1" dirty="0"/>
              <a:t>Machine learning applications</a:t>
            </a:r>
            <a:r>
              <a:rPr lang="en-IN" sz="2400" dirty="0"/>
              <a:t> and other </a:t>
            </a:r>
            <a:r>
              <a:rPr lang="en-IN" sz="2400" b="1" dirty="0"/>
              <a:t>scientific computations</a:t>
            </a:r>
            <a:endParaRPr lang="en-IN" sz="2400" b="1" dirty="0"/>
          </a:p>
        </p:txBody>
      </p:sp>
      <p:pic>
        <p:nvPicPr>
          <p:cNvPr id="5" name="Picture 4" descr="What is Python - Python For Data Science - Edureka"/>
          <p:cNvPicPr/>
          <p:nvPr/>
        </p:nvPicPr>
        <p:blipFill>
          <a:blip r:embed="rId3">
            <a:extLst>
              <a:ext uri="{28A0092B-C50C-407E-A947-70E740481C1C}">
                <a14:useLocalDpi xmlns:a14="http://schemas.microsoft.com/office/drawing/2010/main" val="0"/>
              </a:ext>
            </a:extLst>
          </a:blip>
          <a:srcRect/>
          <a:stretch>
            <a:fillRect/>
          </a:stretch>
        </p:blipFill>
        <p:spPr bwMode="auto">
          <a:xfrm>
            <a:off x="7896083" y="1983347"/>
            <a:ext cx="3617630" cy="2820473"/>
          </a:xfrm>
          <a:prstGeom prst="rect">
            <a:avLst/>
          </a:prstGeom>
          <a:noFill/>
          <a:ln>
            <a:noFill/>
          </a:ln>
        </p:spPr>
      </p:pic>
    </p:spTree>
    <p:extLst>
      <p:ext uri="{BB962C8B-B14F-4D97-AF65-F5344CB8AC3E}">
        <p14:creationId xmlns:p14="http://schemas.microsoft.com/office/powerpoint/2010/main" val="33924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2F2F2F"/>
      </a:dk2>
      <a:lt2>
        <a:srgbClr val="E6E6E6"/>
      </a:lt2>
      <a:accent1>
        <a:srgbClr val="D83B01"/>
      </a:accent1>
      <a:accent2>
        <a:srgbClr val="2F2F2F"/>
      </a:accent2>
      <a:accent3>
        <a:srgbClr val="D2D2D2"/>
      </a:accent3>
      <a:accent4>
        <a:srgbClr val="E6E6E6"/>
      </a:accent4>
      <a:accent5>
        <a:srgbClr val="000000"/>
      </a:accent5>
      <a:accent6>
        <a:srgbClr val="D83B01"/>
      </a:accent6>
      <a:hlink>
        <a:srgbClr val="D83B01"/>
      </a:hlink>
      <a:folHlink>
        <a:srgbClr val="D83B0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376</Words>
  <Application>Microsoft Office PowerPoint</Application>
  <PresentationFormat>Widescreen</PresentationFormat>
  <Paragraphs>75</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Lato</vt:lpstr>
      <vt:lpstr>Lato Black</vt:lpstr>
      <vt:lpstr>Noto Sans Symbols</vt:lpstr>
      <vt:lpstr>Office Theme</vt:lpstr>
      <vt:lpstr>PowerPoint Presentation</vt:lpstr>
      <vt:lpstr>PowerPoint Presentation</vt:lpstr>
      <vt:lpstr>PowerPoint Presentation</vt:lpstr>
      <vt:lpstr>What is Data science </vt:lpstr>
      <vt:lpstr>Why we need data science </vt:lpstr>
      <vt:lpstr>Why we need data science </vt:lpstr>
      <vt:lpstr>Let’s have a look at the below infographic to see all the domains where Data Science is creating its impression. </vt:lpstr>
      <vt:lpstr>Lifecycle of a Data science </vt:lpstr>
      <vt:lpstr>Why Learn Python For Data Science?</vt:lpstr>
      <vt:lpstr>History of Python</vt:lpstr>
      <vt:lpstr>Now let start with the project on web scrapping</vt:lpstr>
      <vt:lpstr>What/Why is Web scrapping</vt:lpstr>
      <vt:lpstr>  In this project of web scraping   • Data extraction from the web using Python's Beautiful Soup module   • Data manipulation and cleaning using Python's Pandas library   • Data visualization using Python's Matplotlib library </vt:lpstr>
      <vt:lpstr>Specifically, I had analyzed the performance of the 10K runners and I will answer the below questions such as:  • What was the average finish time for the runners?  • Did the runners' finish times follow a normal distribution?  • Comparison of average minutes run by male and female  • Summary statistics for males and females.   </vt:lpstr>
      <vt:lpstr> Conclusion:  1.In this project I performed web scraping using Python.   2.Used the Beautiful Soup library to extract html data and convert it into a form that can be used for analysis.   3.Performed cleaning of the data in Python and created useful plots (box plots, bar plots, and distribution plots) to reveal interesting trends using Python's matplotlib and seaborn libraries </vt:lpstr>
      <vt:lpstr>Any Queries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Amar rao</dc:creator>
  <cp:lastModifiedBy>Amar rao</cp:lastModifiedBy>
  <cp:revision>23</cp:revision>
  <dcterms:created xsi:type="dcterms:W3CDTF">2019-05-25T12:09:40Z</dcterms:created>
  <dcterms:modified xsi:type="dcterms:W3CDTF">2019-10-31T18:55:47Z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