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6"/>
  </p:sldMasterIdLst>
  <p:notesMasterIdLst>
    <p:notesMasterId r:id="rId11"/>
  </p:notesMasterIdLst>
  <p:handoutMasterIdLst>
    <p:handoutMasterId r:id="rId12"/>
  </p:handoutMasterIdLst>
  <p:sldIdLst>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52" d="100"/>
          <a:sy n="52" d="100"/>
        </p:scale>
        <p:origin x="25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53EA75-8A7A-4341-AD75-03C9256A970D}" type="datetimeFigureOut">
              <a:rPr lang="en-GB" smtClean="0"/>
              <a:t>12/08/2021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D8963E-93A1-4C4D-BAFD-BCCFCB1F27DC}" type="slidenum">
              <a:rPr lang="en-GB" smtClean="0"/>
              <a:t>‹#›</a:t>
            </a:fld>
            <a:endParaRPr lang="en-GB"/>
          </a:p>
        </p:txBody>
      </p:sp>
    </p:spTree>
    <p:extLst>
      <p:ext uri="{BB962C8B-B14F-4D97-AF65-F5344CB8AC3E}">
        <p14:creationId xmlns:p14="http://schemas.microsoft.com/office/powerpoint/2010/main" val="161124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DCD37-B383-4F72-A700-213CE1FD2E3B}" type="datetimeFigureOut">
              <a:rPr lang="en-GB" smtClean="0"/>
              <a:t>12/08/2021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9CAE3-EC69-4E07-BE43-E35DF86BEAD4}" type="slidenum">
              <a:rPr lang="en-GB" smtClean="0"/>
              <a:t>‹#›</a:t>
            </a:fld>
            <a:endParaRPr lang="en-GB"/>
          </a:p>
        </p:txBody>
      </p:sp>
    </p:spTree>
    <p:extLst>
      <p:ext uri="{BB962C8B-B14F-4D97-AF65-F5344CB8AC3E}">
        <p14:creationId xmlns:p14="http://schemas.microsoft.com/office/powerpoint/2010/main" val="355593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left, boxed,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auto"/>
        <p:txBody>
          <a:bodyPr/>
          <a:lstStyle/>
          <a:p>
            <a:fld id="{455123DE-DF0A-45CF-9929-81DBBDC71DC7}" type="slidenum">
              <a:rPr lang="en-AU" smtClean="0"/>
              <a:pPr/>
              <a:t>‹#›</a:t>
            </a:fld>
            <a:endParaRPr lang="en-AU" dirty="0"/>
          </a:p>
        </p:txBody>
      </p:sp>
      <p:sp>
        <p:nvSpPr>
          <p:cNvPr id="9" name="Rectangle 8"/>
          <p:cNvSpPr/>
          <p:nvPr userDrawn="1"/>
        </p:nvSpPr>
        <p:spPr bwMode="auto">
          <a:xfrm>
            <a:off x="0" y="544544"/>
            <a:ext cx="6096000" cy="2502000"/>
          </a:xfrm>
          <a:prstGeom prst="rect">
            <a:avLst/>
          </a:prstGeom>
          <a:solidFill>
            <a:schemeClr val="bg1"/>
          </a:solidFill>
          <a:ln w="12700" cmpd="sng">
            <a:solidFill>
              <a:schemeClr val="bg2">
                <a:alpha val="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AU" sz="1800" dirty="0">
              <a:noFill/>
            </a:endParaRPr>
          </a:p>
        </p:txBody>
      </p:sp>
      <p:sp>
        <p:nvSpPr>
          <p:cNvPr id="10" name="Tab 1"/>
          <p:cNvSpPr/>
          <p:nvPr userDrawn="1"/>
        </p:nvSpPr>
        <p:spPr bwMode="auto">
          <a:xfrm>
            <a:off x="1" y="831600"/>
            <a:ext cx="288000" cy="8820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800" dirty="0"/>
          </a:p>
        </p:txBody>
      </p:sp>
      <p:sp>
        <p:nvSpPr>
          <p:cNvPr id="8" name="Text Placeholder 7"/>
          <p:cNvSpPr>
            <a:spLocks noGrp="1"/>
          </p:cNvSpPr>
          <p:nvPr userDrawn="1">
            <p:ph type="body" sz="quarter" idx="13" hasCustomPrompt="1"/>
          </p:nvPr>
        </p:nvSpPr>
        <p:spPr bwMode="auto">
          <a:xfrm>
            <a:off x="576000" y="2050742"/>
            <a:ext cx="11323200" cy="553998"/>
          </a:xfrm>
        </p:spPr>
        <p:txBody>
          <a:bodyPr wrap="square" lIns="0" tIns="0" rIns="0" bIns="0">
            <a:sp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bwMode="auto">
          <a:xfrm>
            <a:off x="576000" y="788400"/>
            <a:ext cx="11323200" cy="1000800"/>
          </a:xfrm>
          <a:prstGeom prst="rect">
            <a:avLst/>
          </a:prstGeom>
        </p:spPr>
        <p:txBody>
          <a:bodyPr lIns="0" tIns="0" rIns="0" bIns="0" anchor="t" anchorCtr="0">
            <a:noAutofit/>
          </a:bodyPr>
          <a:lstStyle>
            <a:lvl1pPr>
              <a:lnSpc>
                <a:spcPct val="90000"/>
              </a:lnSpc>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19429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title, righ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92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title, righ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8402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title, righ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55241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Copied In Conten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endParaRPr lang="en-AU" dirty="0"/>
          </a:p>
        </p:txBody>
      </p:sp>
    </p:spTree>
    <p:extLst>
      <p:ext uri="{BB962C8B-B14F-4D97-AF65-F5344CB8AC3E}">
        <p14:creationId xmlns:p14="http://schemas.microsoft.com/office/powerpoint/2010/main" val="330182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Copied In Conten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8428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Copied In Conten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173276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647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4001"/>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40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586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7019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402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left, boxed,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3543014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22853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60127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5789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4001"/>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17081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017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40211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73996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35800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 pull out text,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10008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640795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 pull out tex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6696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3946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Tree>
    <p:extLst>
      <p:ext uri="{BB962C8B-B14F-4D97-AF65-F5344CB8AC3E}">
        <p14:creationId xmlns:p14="http://schemas.microsoft.com/office/powerpoint/2010/main" val="27436609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 pull out tex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3384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58024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1 image portrai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909512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ith 1 image portrait, 2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50015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ith 1 image portrai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3909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1 image landscap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639846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1 image landscap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56720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1 image landscap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44046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one image wid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298491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ith one image wid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3107963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with one image wid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18156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title, lef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3332306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two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838592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two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6943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two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04150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three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87587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th three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79330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with three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2134"/>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06592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image only,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719653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image only,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5709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image only,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895143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ight Dots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0555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ster title, lef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4261124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ght Dots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251340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ght Dots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902971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ght Octago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838626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0243324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Octago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039431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 Patter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33225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ight Patter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9970405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ght Patter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6872691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ight Dots,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77720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ight Dots,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97236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lef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650898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ight Dots,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126780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ight Octago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2475307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ight Octago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8744937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ight Octago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1857396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ight Patter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303678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ight Patter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3518666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ight Patter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4946810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ith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671659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with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81990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with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38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right, boxed, 3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9331"/>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2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with Table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864409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ith Table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915515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with Table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3186700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hite end slid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180210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hite end slid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760840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hite end slid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443199" y="3054481"/>
            <a:ext cx="3445199"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443199" y="3486479"/>
            <a:ext cx="3456000"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4430809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ur &amp; Tab">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pic>
        <p:nvPicPr>
          <p:cNvPr id="1026" name="Picture 1"/>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576000" y="1839600"/>
            <a:ext cx="8293688" cy="353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9131888" y="1839600"/>
            <a:ext cx="2997200" cy="1569660"/>
          </a:xfrm>
          <a:prstGeom prst="rect">
            <a:avLst/>
          </a:prstGeom>
          <a:noFill/>
        </p:spPr>
        <p:txBody>
          <a:bodyPr wrap="square" rtlCol="0">
            <a:spAutoFit/>
          </a:bodyPr>
          <a:lstStyle/>
          <a:p>
            <a:r>
              <a:rPr lang="en-GB" sz="1600" dirty="0"/>
              <a:t>Please</a:t>
            </a:r>
            <a:r>
              <a:rPr lang="en-GB" sz="1600" baseline="0" dirty="0"/>
              <a:t> note, hyperlinks cannot be clicked in ‘Normal’ view. They can, however, be accessed when in ‘Reading’ view (View | Reading View) or in Slideshow mode.</a:t>
            </a:r>
            <a:endParaRPr lang="en-GB" sz="1600" dirty="0"/>
          </a:p>
        </p:txBody>
      </p:sp>
    </p:spTree>
    <p:extLst>
      <p:ext uri="{BB962C8B-B14F-4D97-AF65-F5344CB8AC3E}">
        <p14:creationId xmlns:p14="http://schemas.microsoft.com/office/powerpoint/2010/main" val="11650877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dd Texture Fill Help">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576000" y="1839600"/>
            <a:ext cx="11323200" cy="830997"/>
          </a:xfrm>
          <a:prstGeom prst="rect">
            <a:avLst/>
          </a:prstGeom>
          <a:noFill/>
        </p:spPr>
        <p:txBody>
          <a:bodyPr wrap="square" rtlCol="0">
            <a:spAutoFit/>
          </a:bodyPr>
          <a:lstStyle/>
          <a:p>
            <a:r>
              <a:rPr lang="en-GB" sz="1600" dirty="0"/>
              <a:t>To add a texture</a:t>
            </a:r>
            <a:r>
              <a:rPr lang="en-GB" sz="1600" baseline="0" dirty="0"/>
              <a:t> fill to a shape or background, select it, then right-click the shape or background and choose ‘Format Shape…’ (if it’s a picture placeholder it will be called ‘Format Picture’, if it’s a background it will be called ‘Format Background’):</a:t>
            </a:r>
            <a:endParaRPr lang="en-GB" sz="1600"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000" y="2738181"/>
            <a:ext cx="1846864" cy="1977511"/>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76681" y="2735914"/>
            <a:ext cx="2566852" cy="2459119"/>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6001" y="4856229"/>
            <a:ext cx="1723593" cy="1250389"/>
          </a:xfrm>
          <a:prstGeom prst="rect">
            <a:avLst/>
          </a:prstGeom>
          <a:ln>
            <a:solidFill>
              <a:schemeClr val="tx1"/>
            </a:solidFill>
          </a:ln>
        </p:spPr>
      </p:pic>
      <p:pic>
        <p:nvPicPr>
          <p:cNvPr id="10" name="Picture 9"/>
          <p:cNvPicPr>
            <a:picLocks noChangeAspect="1"/>
          </p:cNvPicPr>
          <p:nvPr userDrawn="1"/>
        </p:nvPicPr>
        <p:blipFill>
          <a:blip r:embed="rId5"/>
          <a:stretch>
            <a:fillRect/>
          </a:stretch>
        </p:blipFill>
        <p:spPr>
          <a:xfrm>
            <a:off x="8989099" y="2735914"/>
            <a:ext cx="2489416" cy="3177815"/>
          </a:xfrm>
          <a:prstGeom prst="rect">
            <a:avLst/>
          </a:prstGeom>
        </p:spPr>
      </p:pic>
      <p:sp>
        <p:nvSpPr>
          <p:cNvPr id="15" name="TextBox 14"/>
          <p:cNvSpPr txBox="1"/>
          <p:nvPr userDrawn="1"/>
        </p:nvSpPr>
        <p:spPr>
          <a:xfrm>
            <a:off x="5297348" y="2735914"/>
            <a:ext cx="3983501" cy="1815882"/>
          </a:xfrm>
          <a:prstGeom prst="rect">
            <a:avLst/>
          </a:prstGeom>
          <a:noFill/>
        </p:spPr>
        <p:txBody>
          <a:bodyPr wrap="square" rtlCol="0">
            <a:spAutoFit/>
          </a:bodyPr>
          <a:lstStyle/>
          <a:p>
            <a:pPr lvl="0"/>
            <a:r>
              <a:rPr lang="en-GB" sz="1600" baseline="0" dirty="0"/>
              <a:t>This brings up the ‘Format Shape’ pane (or ‘Format Picture’ or ‘Format Background’). Under ‘Shape Options | Fill’, select the ‘Picture or texture fill’ radio button, then click the ‘File…’ button to navigate to the relevant path, select your texture and click ‘Insert’.</a:t>
            </a:r>
            <a:endParaRPr lang="en-GB" sz="1600" dirty="0"/>
          </a:p>
        </p:txBody>
      </p:sp>
    </p:spTree>
    <p:extLst>
      <p:ext uri="{BB962C8B-B14F-4D97-AF65-F5344CB8AC3E}">
        <p14:creationId xmlns:p14="http://schemas.microsoft.com/office/powerpoint/2010/main" val="2697503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 Device">
    <p:bg bwMode="auto">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375AD64-750F-4F68-B1B7-75972F27F639}" type="slidenum">
              <a:rPr lang="en-AU" smtClean="0"/>
              <a:pPr/>
              <a:t>‹#›</a:t>
            </a:fld>
            <a:endParaRPr lang="en-AU" dirty="0"/>
          </a:p>
        </p:txBody>
      </p:sp>
      <p:sp>
        <p:nvSpPr>
          <p:cNvPr id="18" name="Text Placeholder 15"/>
          <p:cNvSpPr>
            <a:spLocks noGrp="1"/>
          </p:cNvSpPr>
          <p:nvPr>
            <p:ph type="body" sz="quarter" idx="17" hasCustomPrompt="1"/>
          </p:nvPr>
        </p:nvSpPr>
        <p:spPr>
          <a:xfrm>
            <a:off x="576000" y="2001600"/>
            <a:ext cx="288000" cy="219600"/>
          </a:xfrm>
          <a:solidFill>
            <a:schemeClr val="accent2"/>
          </a:solidFill>
        </p:spPr>
        <p:txBody>
          <a:bodyPr/>
          <a:lstStyle>
            <a:lvl1pPr marL="0" indent="0">
              <a:buFontTx/>
              <a:buNone/>
              <a:defRPr/>
            </a:lvl1pPr>
          </a:lstStyle>
          <a:p>
            <a:pPr lvl="0"/>
            <a:r>
              <a:rPr lang="en-AU" dirty="0"/>
              <a:t> </a:t>
            </a:r>
          </a:p>
        </p:txBody>
      </p:sp>
      <p:sp>
        <p:nvSpPr>
          <p:cNvPr id="19" name="Text Placeholder 15"/>
          <p:cNvSpPr>
            <a:spLocks noGrp="1"/>
          </p:cNvSpPr>
          <p:nvPr>
            <p:ph type="body" sz="quarter" idx="16" hasCustomPrompt="1"/>
          </p:nvPr>
        </p:nvSpPr>
        <p:spPr>
          <a:xfrm>
            <a:off x="576000" y="2642400"/>
            <a:ext cx="288000" cy="221599"/>
          </a:xfrm>
          <a:solidFill>
            <a:schemeClr val="accent2"/>
          </a:solidFill>
        </p:spPr>
        <p:txBody>
          <a:bodyPr/>
          <a:lstStyle>
            <a:lvl1pPr marL="0" indent="0">
              <a:buFontTx/>
              <a:buNone/>
              <a:defRPr/>
            </a:lvl1pPr>
          </a:lstStyle>
          <a:p>
            <a:pPr lvl="0"/>
            <a:r>
              <a:rPr lang="en-AU" dirty="0"/>
              <a:t> </a:t>
            </a:r>
          </a:p>
        </p:txBody>
      </p:sp>
      <p:sp>
        <p:nvSpPr>
          <p:cNvPr id="20" name="Text Placeholder 15"/>
          <p:cNvSpPr>
            <a:spLocks noGrp="1"/>
          </p:cNvSpPr>
          <p:nvPr>
            <p:ph type="body" sz="quarter" idx="15" hasCustomPrompt="1"/>
          </p:nvPr>
        </p:nvSpPr>
        <p:spPr>
          <a:xfrm>
            <a:off x="576000" y="3621600"/>
            <a:ext cx="288000" cy="221599"/>
          </a:xfrm>
          <a:solidFill>
            <a:schemeClr val="accent2"/>
          </a:solidFill>
        </p:spPr>
        <p:txBody>
          <a:bodyPr/>
          <a:lstStyle>
            <a:lvl1pPr marL="0" indent="0">
              <a:buFontTx/>
              <a:buNone/>
              <a:defRPr/>
            </a:lvl1pPr>
          </a:lstStyle>
          <a:p>
            <a:pPr lvl="0"/>
            <a:r>
              <a:rPr lang="en-AU" dirty="0"/>
              <a:t> </a:t>
            </a:r>
          </a:p>
        </p:txBody>
      </p:sp>
      <p:sp>
        <p:nvSpPr>
          <p:cNvPr id="23" name="Title 1"/>
          <p:cNvSpPr>
            <a:spLocks noGrp="1"/>
          </p:cNvSpPr>
          <p:nvPr>
            <p:ph type="title" hasCustomPrompt="1"/>
          </p:nvPr>
        </p:nvSpPr>
        <p:spPr>
          <a:xfrm>
            <a:off x="576000" y="788400"/>
            <a:ext cx="11323200" cy="669600"/>
          </a:xfrm>
          <a:prstGeom prst="rect">
            <a:avLst/>
          </a:prstGeom>
        </p:spPr>
        <p:txBody>
          <a:bodyPr>
            <a:noAutofit/>
          </a:bodyPr>
          <a:lstStyle>
            <a:lvl1pPr>
              <a:defRPr baseline="0"/>
            </a:lvl1pPr>
          </a:lstStyle>
          <a:p>
            <a:r>
              <a:rPr lang="en-US" dirty="0"/>
              <a:t>Title line 1</a:t>
            </a:r>
            <a:endParaRPr lang="en-AU" dirty="0"/>
          </a:p>
        </p:txBody>
      </p:sp>
      <p:sp>
        <p:nvSpPr>
          <p:cNvPr id="3" name="Text Placeholder 2"/>
          <p:cNvSpPr>
            <a:spLocks noGrp="1"/>
          </p:cNvSpPr>
          <p:nvPr>
            <p:ph type="body" sz="quarter" idx="20" hasCustomPrompt="1"/>
          </p:nvPr>
        </p:nvSpPr>
        <p:spPr>
          <a:xfrm>
            <a:off x="1152000" y="1958399"/>
            <a:ext cx="10747200" cy="338400"/>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endParaRPr lang="en-GB" dirty="0"/>
          </a:p>
        </p:txBody>
      </p:sp>
      <p:sp>
        <p:nvSpPr>
          <p:cNvPr id="12" name="Text Placeholder 2"/>
          <p:cNvSpPr>
            <a:spLocks noGrp="1"/>
          </p:cNvSpPr>
          <p:nvPr>
            <p:ph type="body" sz="quarter" idx="21" hasCustomPrompt="1"/>
          </p:nvPr>
        </p:nvSpPr>
        <p:spPr>
          <a:xfrm>
            <a:off x="1152000" y="2599199"/>
            <a:ext cx="10747200" cy="332399"/>
          </a:xfrm>
        </p:spPr>
        <p:txBody>
          <a:bodyPr/>
          <a:lstStyle>
            <a:lvl1pPr marL="0" indent="0">
              <a:spcBef>
                <a:spcPts val="0"/>
              </a:spcBef>
              <a:buFont typeface="Arial" panose="020B0604020202020204" pitchFamily="34" charset="0"/>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
        <p:nvSpPr>
          <p:cNvPr id="13" name="Text Placeholder 2"/>
          <p:cNvSpPr>
            <a:spLocks noGrp="1"/>
          </p:cNvSpPr>
          <p:nvPr>
            <p:ph type="body" sz="quarter" idx="22" hasCustomPrompt="1"/>
          </p:nvPr>
        </p:nvSpPr>
        <p:spPr>
          <a:xfrm>
            <a:off x="1152000" y="3578399"/>
            <a:ext cx="10747200" cy="332399"/>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Tree>
    <p:extLst>
      <p:ext uri="{BB962C8B-B14F-4D97-AF65-F5344CB8AC3E}">
        <p14:creationId xmlns:p14="http://schemas.microsoft.com/office/powerpoint/2010/main" val="8028086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221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30949C-E5DF-499B-B0DF-5AB573767F0D}"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89E33F-3366-4CEA-9775-ECEF5816B93E}" type="slidenum">
              <a:rPr lang="en-GB" smtClean="0"/>
              <a:t>‹#›</a:t>
            </a:fld>
            <a:endParaRPr lang="en-GB"/>
          </a:p>
        </p:txBody>
      </p:sp>
    </p:spTree>
    <p:extLst>
      <p:ext uri="{BB962C8B-B14F-4D97-AF65-F5344CB8AC3E}">
        <p14:creationId xmlns:p14="http://schemas.microsoft.com/office/powerpoint/2010/main" val="113294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right, boxed, 2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09419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right, boxed, 1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08269425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76000" y="1816294"/>
            <a:ext cx="11323200" cy="1415772"/>
          </a:xfrm>
          <a:prstGeom prst="rect">
            <a:avLst/>
          </a:prstGeom>
        </p:spPr>
        <p:txBody>
          <a:bodyPr vert="horz" wrap="square" lIns="0" tIns="0" rIns="0" bIns="0" rtlCol="0">
            <a:spAutoFit/>
          </a:body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4" name="Rectangle 13"/>
          <p:cNvSpPr>
            <a:spLocks noSelect="1"/>
          </p:cNvSpPr>
          <p:nvPr userDrawn="1"/>
        </p:nvSpPr>
        <p:spPr bwMode="gray">
          <a:xfrm>
            <a:off x="0" y="6286331"/>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8" name="Picture 7" hidden="1"/>
          <p:cNvPicPr>
            <a:picLocks noSelect="1" noChangeAspect="1"/>
          </p:cNvPicPr>
          <p:nvPr userDrawn="1"/>
        </p:nvPicPr>
        <p:blipFill>
          <a:blip r:embed="rId81" cstate="screen">
            <a:extLst>
              <a:ext uri="{28A0092B-C50C-407E-A947-70E740481C1C}">
                <a14:useLocalDpi xmlns:a14="http://schemas.microsoft.com/office/drawing/2010/main"/>
              </a:ext>
            </a:extLst>
          </a:blip>
          <a:stretch>
            <a:fillRect/>
          </a:stretch>
        </p:blipFill>
        <p:spPr>
          <a:xfrm>
            <a:off x="10070401" y="6310800"/>
            <a:ext cx="1829391" cy="324000"/>
          </a:xfrm>
          <a:prstGeom prst="rect">
            <a:avLst/>
          </a:prstGeom>
          <a:ln>
            <a:solidFill>
              <a:schemeClr val="bg2">
                <a:alpha val="0"/>
              </a:schemeClr>
            </a:solidFill>
          </a:ln>
        </p:spPr>
      </p:pic>
      <p:sp>
        <p:nvSpPr>
          <p:cNvPr id="6" name="Slide Number Placeholder 5"/>
          <p:cNvSpPr>
            <a:spLocks noGrp="1" noSelect="1"/>
          </p:cNvSpPr>
          <p:nvPr userDrawn="1">
            <p:ph type="sldNum" sz="quarter" idx="4"/>
          </p:nvPr>
        </p:nvSpPr>
        <p:spPr>
          <a:xfrm>
            <a:off x="11233212" y="144001"/>
            <a:ext cx="490605" cy="123111"/>
          </a:xfrm>
          <a:prstGeom prst="rect">
            <a:avLst/>
          </a:prstGeom>
        </p:spPr>
        <p:txBody>
          <a:bodyPr vert="horz" lIns="0" tIns="0" rIns="0" bIns="0" rtlCol="0" anchor="ctr">
            <a:spAutoFit/>
          </a:bodyPr>
          <a:lstStyle>
            <a:lvl1pPr algn="r">
              <a:defRPr sz="800" b="1">
                <a:solidFill>
                  <a:schemeClr val="tx2"/>
                </a:solidFill>
              </a:defRPr>
            </a:lvl1pPr>
          </a:lstStyle>
          <a:p>
            <a:fld id="{455123DE-DF0A-45CF-9929-81DBBDC71DC7}" type="slidenum">
              <a:rPr lang="en-AU" smtClean="0"/>
              <a:pPr/>
              <a:t>‹#›</a:t>
            </a:fld>
            <a:endParaRPr lang="en-AU" dirty="0"/>
          </a:p>
        </p:txBody>
      </p:sp>
      <p:sp>
        <p:nvSpPr>
          <p:cNvPr id="11" name="Rectangle 10"/>
          <p:cNvSpPr>
            <a:spLocks noSelect="1"/>
          </p:cNvSpPr>
          <p:nvPr userDrawn="1"/>
        </p:nvSpPr>
        <p:spPr bwMode="gray">
          <a:xfrm>
            <a:off x="0" y="-22666"/>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10" name="Picture 9"/>
          <p:cNvPicPr>
            <a:picLocks noChangeAspect="1"/>
          </p:cNvPicPr>
          <p:nvPr userDrawn="1"/>
        </p:nvPicPr>
        <p:blipFill>
          <a:blip r:embed="rId82" cstate="print">
            <a:extLst>
              <a:ext uri="{28A0092B-C50C-407E-A947-70E740481C1C}">
                <a14:useLocalDpi xmlns:a14="http://schemas.microsoft.com/office/drawing/2010/main" val="0"/>
              </a:ext>
            </a:extLst>
          </a:blip>
          <a:stretch>
            <a:fillRect/>
          </a:stretch>
        </p:blipFill>
        <p:spPr>
          <a:xfrm>
            <a:off x="9552000" y="6158386"/>
            <a:ext cx="2640000" cy="699614"/>
          </a:xfrm>
          <a:prstGeom prst="rect">
            <a:avLst/>
          </a:prstGeom>
        </p:spPr>
      </p:pic>
      <p:sp>
        <p:nvSpPr>
          <p:cNvPr id="13" name="hc" descr="UK OFFICIAL-SENSITIVE: COMMERCIAL"/>
          <p:cNvSpPr txBox="1"/>
          <p:nvPr userDrawn="1"/>
        </p:nvSpPr>
        <p:spPr>
          <a:xfrm>
            <a:off x="-34836" y="81888"/>
            <a:ext cx="12192000" cy="89768"/>
          </a:xfrm>
          <a:prstGeom prst="rect">
            <a:avLst/>
          </a:prstGeom>
          <a:noFill/>
        </p:spPr>
        <p:txBody>
          <a:bodyPr vert="horz" wrap="square" lIns="0" tIns="0" rIns="0" bIns="0" rtlCol="0">
            <a:spAutoFit/>
          </a:bodyPr>
          <a:lstStyle/>
          <a:p>
            <a:pPr algn="ctr" defTabSz="1073084">
              <a:lnSpc>
                <a:spcPts val="704"/>
              </a:lnSpc>
              <a:spcBef>
                <a:spcPts val="0"/>
              </a:spcBef>
              <a:defRPr/>
            </a:pPr>
            <a:r>
              <a:rPr lang="en-GB" sz="800" kern="0" dirty="0">
                <a:solidFill>
                  <a:srgbClr val="666666"/>
                </a:solidFill>
                <a:cs typeface="Arial"/>
              </a:rPr>
              <a:t>BAE SYSTEMS PROPRIETARY</a:t>
            </a:r>
          </a:p>
        </p:txBody>
      </p:sp>
      <p:sp>
        <p:nvSpPr>
          <p:cNvPr id="15" name="Rectangle 14">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14313" algn="l"/>
              </a:tabLst>
            </a:pPr>
            <a:r>
              <a:rPr lang="en-GB" sz="600" dirty="0">
                <a:solidFill>
                  <a:schemeClr val="tx1"/>
                </a:solidFill>
              </a:rPr>
              <a:t>All rights reserved</a:t>
            </a:r>
          </a:p>
          <a:p>
            <a:pPr>
              <a:spcAft>
                <a:spcPts val="0"/>
              </a:spcAft>
              <a:tabLst>
                <a:tab pos="269875" algn="l"/>
              </a:tabLst>
            </a:pPr>
            <a:r>
              <a:rPr lang="en-GB" sz="600" dirty="0">
                <a:solidFill>
                  <a:schemeClr val="tx1"/>
                </a:solidFill>
              </a:rPr>
              <a:t>©2020 BAE Systems plc. </a:t>
            </a:r>
          </a:p>
          <a:p>
            <a:pPr>
              <a:spcAft>
                <a:spcPts val="0"/>
              </a:spcAft>
              <a:tabLst>
                <a:tab pos="269875" algn="l"/>
              </a:tabLst>
            </a:pPr>
            <a:r>
              <a:rPr lang="en-GB" sz="600" dirty="0">
                <a:solidFill>
                  <a:schemeClr val="tx1"/>
                </a:solidFill>
              </a:rPr>
              <a:t>Unpublished work</a:t>
            </a:r>
          </a:p>
        </p:txBody>
      </p:sp>
    </p:spTree>
    <p:extLst>
      <p:ext uri="{BB962C8B-B14F-4D97-AF65-F5344CB8AC3E}">
        <p14:creationId xmlns:p14="http://schemas.microsoft.com/office/powerpoint/2010/main" val="213645499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 id="2147483798" r:id="rId59"/>
    <p:sldLayoutId id="2147483799" r:id="rId60"/>
    <p:sldLayoutId id="2147483800" r:id="rId61"/>
    <p:sldLayoutId id="2147483801" r:id="rId62"/>
    <p:sldLayoutId id="2147483802" r:id="rId63"/>
    <p:sldLayoutId id="2147483803" r:id="rId64"/>
    <p:sldLayoutId id="2147483804" r:id="rId65"/>
    <p:sldLayoutId id="2147483805" r:id="rId66"/>
    <p:sldLayoutId id="2147483806" r:id="rId67"/>
    <p:sldLayoutId id="2147483807" r:id="rId68"/>
    <p:sldLayoutId id="2147483808" r:id="rId69"/>
    <p:sldLayoutId id="2147483809" r:id="rId70"/>
    <p:sldLayoutId id="2147483810" r:id="rId71"/>
    <p:sldLayoutId id="2147483811" r:id="rId72"/>
    <p:sldLayoutId id="2147483812" r:id="rId73"/>
    <p:sldLayoutId id="2147483813" r:id="rId74"/>
    <p:sldLayoutId id="2147483814" r:id="rId75"/>
    <p:sldLayoutId id="2147483815" r:id="rId76"/>
    <p:sldLayoutId id="2147483816" r:id="rId77"/>
    <p:sldLayoutId id="2147483817" r:id="rId78"/>
    <p:sldLayoutId id="2147483819" r:id="rId79"/>
  </p:sldLayoutIdLst>
  <p:hf hdr="0" ftr="0" dt="0"/>
  <p:txStyles>
    <p:titleStyle>
      <a:lvl1pPr algn="l" defTabSz="1073084"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85750" indent="-285750" algn="l" defTabSz="1073084" rtl="0" eaLnBrk="1" latinLnBrk="0" hangingPunct="1">
        <a:lnSpc>
          <a:spcPct val="90000"/>
        </a:lnSpc>
        <a:spcBef>
          <a:spcPts val="1173"/>
        </a:spcBef>
        <a:buClr>
          <a:schemeClr val="accent2"/>
        </a:buClr>
        <a:buFont typeface="Arial" panose="020B0604020202020204" pitchFamily="34" charset="0"/>
        <a:buChar char="•"/>
        <a:defRPr sz="1600" kern="1200">
          <a:solidFill>
            <a:schemeClr val="tx2"/>
          </a:solidFill>
          <a:latin typeface="+mn-lt"/>
          <a:ea typeface="+mn-ea"/>
          <a:cs typeface="+mn-cs"/>
        </a:defRPr>
      </a:lvl1pPr>
      <a:lvl2pPr marL="822292"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2pPr>
      <a:lvl3pPr marL="1358834"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3pPr>
      <a:lvl4pPr marL="1895376"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4pPr>
      <a:lvl5pPr marL="2414438" indent="-268271"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hyperlink" Target="https://towardsdatascience.com/a-beginners-guide-to-q-learning-c3e2a30a653c" TargetMode="Externa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7.xml"/><Relationship Id="rId4" Type="http://schemas.openxmlformats.org/officeDocument/2006/relationships/image" Target="../media/image1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ock-paper-scissors-vector-illustration-vector-id1056840214 (612×612)">
            <a:extLst>
              <a:ext uri="{FF2B5EF4-FFF2-40B4-BE49-F238E27FC236}">
                <a16:creationId xmlns:a16="http://schemas.microsoft.com/office/drawing/2014/main" id="{FC757796-66BD-47F6-A41B-119CE8CC1A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655" y="144001"/>
            <a:ext cx="1923610" cy="1746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00617" y="788400"/>
            <a:ext cx="11323200" cy="338400"/>
          </a:xfrm>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1</a:t>
            </a:fld>
            <a:endParaRPr lang="en-AU" dirty="0"/>
          </a:p>
        </p:txBody>
      </p:sp>
      <p:sp>
        <p:nvSpPr>
          <p:cNvPr id="4" name="Text Placeholder 3"/>
          <p:cNvSpPr>
            <a:spLocks noGrp="1"/>
          </p:cNvSpPr>
          <p:nvPr>
            <p:ph type="body" sz="quarter" idx="17"/>
          </p:nvPr>
        </p:nvSpPr>
        <p:spPr>
          <a:xfrm>
            <a:off x="506749" y="2919059"/>
            <a:ext cx="6913226" cy="829795"/>
          </a:xfrm>
        </p:spPr>
        <p:txBody>
          <a:bodyPr/>
          <a:lstStyle/>
          <a:p>
            <a:pPr marL="0" indent="0">
              <a:buNone/>
            </a:pPr>
            <a:r>
              <a:rPr lang="en-GB" dirty="0">
                <a:solidFill>
                  <a:schemeClr val="tx1"/>
                </a:solidFill>
              </a:rPr>
              <a:t>A problem I came across was that the same values were being produced. Which is anomalous for an algorithm that runs off of randomness. </a:t>
            </a:r>
          </a:p>
        </p:txBody>
      </p:sp>
      <p:sp>
        <p:nvSpPr>
          <p:cNvPr id="5" name="TextBox 4">
            <a:extLst>
              <a:ext uri="{FF2B5EF4-FFF2-40B4-BE49-F238E27FC236}">
                <a16:creationId xmlns:a16="http://schemas.microsoft.com/office/drawing/2014/main" id="{7F26B9E9-AEA4-436D-9B2F-DD583E733C79}"/>
              </a:ext>
            </a:extLst>
          </p:cNvPr>
          <p:cNvSpPr txBox="1"/>
          <p:nvPr/>
        </p:nvSpPr>
        <p:spPr>
          <a:xfrm>
            <a:off x="400617" y="1686093"/>
            <a:ext cx="11726279" cy="1292662"/>
          </a:xfrm>
          <a:prstGeom prst="rect">
            <a:avLst/>
          </a:prstGeom>
          <a:noFill/>
        </p:spPr>
        <p:txBody>
          <a:bodyPr wrap="square" rtlCol="0">
            <a:spAutoFit/>
          </a:bodyPr>
          <a:lstStyle/>
          <a:p>
            <a:r>
              <a:rPr lang="en-GB" sz="1600" dirty="0">
                <a:solidFill>
                  <a:schemeClr val="tx1"/>
                </a:solidFill>
              </a:rPr>
              <a:t>My projects goal was to implement q-reinforcement learning into the rock paper scissors game. What does this jargon mean you must be thinking? </a:t>
            </a:r>
          </a:p>
          <a:p>
            <a:r>
              <a:rPr lang="en-GB" sz="1600" dirty="0">
                <a:solidFill>
                  <a:srgbClr val="C00000"/>
                </a:solidFill>
              </a:rPr>
              <a:t>The program creates a CPU bot/agent that learns how to play rock paper scissors as it plays, as a result making an unstoppable player that will always beat you for the last slice of pizza at a party! </a:t>
            </a:r>
          </a:p>
          <a:p>
            <a:endParaRPr lang="en-GB" sz="1400" dirty="0"/>
          </a:p>
        </p:txBody>
      </p:sp>
      <p:sp>
        <p:nvSpPr>
          <p:cNvPr id="6" name="TextBox 5">
            <a:extLst>
              <a:ext uri="{FF2B5EF4-FFF2-40B4-BE49-F238E27FC236}">
                <a16:creationId xmlns:a16="http://schemas.microsoft.com/office/drawing/2014/main" id="{3EFE9FC5-8120-4B65-A8B3-DAB4F3F7B296}"/>
              </a:ext>
            </a:extLst>
          </p:cNvPr>
          <p:cNvSpPr txBox="1"/>
          <p:nvPr/>
        </p:nvSpPr>
        <p:spPr>
          <a:xfrm>
            <a:off x="400617" y="1246909"/>
            <a:ext cx="1474365" cy="369332"/>
          </a:xfrm>
          <a:prstGeom prst="rect">
            <a:avLst/>
          </a:prstGeom>
          <a:noFill/>
        </p:spPr>
        <p:txBody>
          <a:bodyPr wrap="square" rtlCol="0">
            <a:spAutoFit/>
          </a:bodyPr>
          <a:lstStyle/>
          <a:p>
            <a:r>
              <a:rPr lang="en-GB" u="sng" dirty="0">
                <a:solidFill>
                  <a:srgbClr val="C00000"/>
                </a:solidFill>
              </a:rPr>
              <a:t>Summary</a:t>
            </a:r>
          </a:p>
        </p:txBody>
      </p:sp>
      <p:sp>
        <p:nvSpPr>
          <p:cNvPr id="8" name="TextBox 7">
            <a:extLst>
              <a:ext uri="{FF2B5EF4-FFF2-40B4-BE49-F238E27FC236}">
                <a16:creationId xmlns:a16="http://schemas.microsoft.com/office/drawing/2014/main" id="{9A83AF78-C6BA-457A-996D-B0E7ACC91093}"/>
              </a:ext>
            </a:extLst>
          </p:cNvPr>
          <p:cNvSpPr txBox="1"/>
          <p:nvPr/>
        </p:nvSpPr>
        <p:spPr>
          <a:xfrm>
            <a:off x="3870556" y="5453532"/>
            <a:ext cx="7748445" cy="1077218"/>
          </a:xfrm>
          <a:prstGeom prst="rect">
            <a:avLst/>
          </a:prstGeom>
          <a:noFill/>
        </p:spPr>
        <p:txBody>
          <a:bodyPr wrap="square" rtlCol="0">
            <a:spAutoFit/>
          </a:bodyPr>
          <a:lstStyle/>
          <a:p>
            <a:r>
              <a:rPr lang="en-GB" sz="1600" dirty="0">
                <a:solidFill>
                  <a:srgbClr val="C00000"/>
                </a:solidFill>
              </a:rPr>
              <a:t>During the project, I oddly enjoyed the longer run times in my code. It made me feel like I was building this super sophisticated system, yet it was a simple rock paper scissors game. Whilst at the same time withheld considerable complexity.</a:t>
            </a:r>
          </a:p>
          <a:p>
            <a:endParaRPr lang="en-GB" sz="1600" dirty="0">
              <a:solidFill>
                <a:srgbClr val="C00000"/>
              </a:solidFill>
            </a:endParaRPr>
          </a:p>
        </p:txBody>
      </p:sp>
      <p:sp>
        <p:nvSpPr>
          <p:cNvPr id="9" name="TextBox 8">
            <a:extLst>
              <a:ext uri="{FF2B5EF4-FFF2-40B4-BE49-F238E27FC236}">
                <a16:creationId xmlns:a16="http://schemas.microsoft.com/office/drawing/2014/main" id="{FCB56DC4-E5EC-4DDF-BA89-3B41E92B4495}"/>
              </a:ext>
            </a:extLst>
          </p:cNvPr>
          <p:cNvSpPr txBox="1"/>
          <p:nvPr/>
        </p:nvSpPr>
        <p:spPr>
          <a:xfrm>
            <a:off x="1589103" y="1298982"/>
            <a:ext cx="6938195" cy="307777"/>
          </a:xfrm>
          <a:prstGeom prst="rect">
            <a:avLst/>
          </a:prstGeom>
          <a:noFill/>
        </p:spPr>
        <p:txBody>
          <a:bodyPr wrap="square" rtlCol="0">
            <a:spAutoFit/>
          </a:bodyPr>
          <a:lstStyle/>
          <a:p>
            <a:r>
              <a:rPr lang="en-GB" sz="1400" dirty="0">
                <a:solidFill>
                  <a:srgbClr val="C00000"/>
                </a:solidFill>
              </a:rPr>
              <a:t>GitHub Repo: https://github.com/Amari-Lawal/Baes-System-Project.git</a:t>
            </a:r>
          </a:p>
        </p:txBody>
      </p:sp>
      <p:sp>
        <p:nvSpPr>
          <p:cNvPr id="14" name="TextBox 13">
            <a:extLst>
              <a:ext uri="{FF2B5EF4-FFF2-40B4-BE49-F238E27FC236}">
                <a16:creationId xmlns:a16="http://schemas.microsoft.com/office/drawing/2014/main" id="{6B102F83-FE64-4DBA-819E-96F7D5FA301C}"/>
              </a:ext>
            </a:extLst>
          </p:cNvPr>
          <p:cNvSpPr txBox="1"/>
          <p:nvPr/>
        </p:nvSpPr>
        <p:spPr>
          <a:xfrm>
            <a:off x="408684" y="3602285"/>
            <a:ext cx="6628833" cy="584775"/>
          </a:xfrm>
          <a:prstGeom prst="rect">
            <a:avLst/>
          </a:prstGeom>
          <a:noFill/>
        </p:spPr>
        <p:txBody>
          <a:bodyPr wrap="square" rtlCol="0">
            <a:spAutoFit/>
          </a:bodyPr>
          <a:lstStyle/>
          <a:p>
            <a:r>
              <a:rPr lang="en-GB" sz="1600" dirty="0">
                <a:solidFill>
                  <a:srgbClr val="C00000"/>
                </a:solidFill>
              </a:rPr>
              <a:t>I solved it by shuffling the data in order to change the order of moves.</a:t>
            </a:r>
          </a:p>
          <a:p>
            <a:endParaRPr lang="en-GB" sz="1600" dirty="0"/>
          </a:p>
        </p:txBody>
      </p:sp>
      <p:grpSp>
        <p:nvGrpSpPr>
          <p:cNvPr id="40" name="Group 39">
            <a:extLst>
              <a:ext uri="{FF2B5EF4-FFF2-40B4-BE49-F238E27FC236}">
                <a16:creationId xmlns:a16="http://schemas.microsoft.com/office/drawing/2014/main" id="{EE4A3A2B-A27D-4C01-B577-61F82F38F455}"/>
              </a:ext>
            </a:extLst>
          </p:cNvPr>
          <p:cNvGrpSpPr/>
          <p:nvPr/>
        </p:nvGrpSpPr>
        <p:grpSpPr>
          <a:xfrm>
            <a:off x="6924675" y="2688491"/>
            <a:ext cx="5023503" cy="2735454"/>
            <a:chOff x="6924675" y="2688491"/>
            <a:chExt cx="5023503" cy="2735454"/>
          </a:xfrm>
        </p:grpSpPr>
        <p:pic>
          <p:nvPicPr>
            <p:cNvPr id="12" name="Picture 11" descr="Table&#10;&#10;Description automatically generated">
              <a:extLst>
                <a:ext uri="{FF2B5EF4-FFF2-40B4-BE49-F238E27FC236}">
                  <a16:creationId xmlns:a16="http://schemas.microsoft.com/office/drawing/2014/main" id="{122CE6F3-AE0A-4D1D-B3AC-8F26012B9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4177" y="2688491"/>
              <a:ext cx="3984001" cy="2735454"/>
            </a:xfrm>
            <a:prstGeom prst="rect">
              <a:avLst/>
            </a:prstGeom>
          </p:spPr>
        </p:pic>
        <p:sp>
          <p:nvSpPr>
            <p:cNvPr id="15" name="Oval 14">
              <a:extLst>
                <a:ext uri="{FF2B5EF4-FFF2-40B4-BE49-F238E27FC236}">
                  <a16:creationId xmlns:a16="http://schemas.microsoft.com/office/drawing/2014/main" id="{E1E6D2BC-3640-4814-9D53-420D605A7AA5}"/>
                </a:ext>
              </a:extLst>
            </p:cNvPr>
            <p:cNvSpPr/>
            <p:nvPr/>
          </p:nvSpPr>
          <p:spPr>
            <a:xfrm>
              <a:off x="8527298" y="3243671"/>
              <a:ext cx="3157953" cy="848519"/>
            </a:xfrm>
            <a:prstGeom prst="ellipse">
              <a:avLst/>
            </a:prstGeom>
            <a:solidFill>
              <a:srgbClr val="C00000">
                <a:alpha val="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0F8A1B90-BD55-4601-B1BC-7179145BE1E9}"/>
                </a:ext>
              </a:extLst>
            </p:cNvPr>
            <p:cNvCxnSpPr>
              <a:cxnSpLocks/>
              <a:endCxn id="15" idx="2"/>
            </p:cNvCxnSpPr>
            <p:nvPr/>
          </p:nvCxnSpPr>
          <p:spPr>
            <a:xfrm>
              <a:off x="7105650" y="3171825"/>
              <a:ext cx="1421648" cy="496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14BB7D0-1871-4A89-8E57-663572637C3B}"/>
                </a:ext>
              </a:extLst>
            </p:cNvPr>
            <p:cNvSpPr/>
            <p:nvPr/>
          </p:nvSpPr>
          <p:spPr>
            <a:xfrm>
              <a:off x="8648700" y="4183315"/>
              <a:ext cx="2867025" cy="611090"/>
            </a:xfrm>
            <a:prstGeom prst="ellipse">
              <a:avLst/>
            </a:prstGeom>
            <a:solidFill>
              <a:srgbClr val="C00000">
                <a:alpha val="0"/>
              </a:srgb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7C998A98-862B-4BBB-98A9-84F132F4337C}"/>
                </a:ext>
              </a:extLst>
            </p:cNvPr>
            <p:cNvCxnSpPr>
              <a:cxnSpLocks/>
              <a:endCxn id="25" idx="2"/>
            </p:cNvCxnSpPr>
            <p:nvPr/>
          </p:nvCxnSpPr>
          <p:spPr>
            <a:xfrm>
              <a:off x="6924675" y="4011698"/>
              <a:ext cx="1724025" cy="477162"/>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13EF258B-F779-4037-B44B-4273751932AC}"/>
              </a:ext>
            </a:extLst>
          </p:cNvPr>
          <p:cNvSpPr txBox="1"/>
          <p:nvPr/>
        </p:nvSpPr>
        <p:spPr>
          <a:xfrm>
            <a:off x="408684" y="3873167"/>
            <a:ext cx="6302541" cy="338554"/>
          </a:xfrm>
          <a:prstGeom prst="rect">
            <a:avLst/>
          </a:prstGeom>
          <a:noFill/>
        </p:spPr>
        <p:txBody>
          <a:bodyPr wrap="square" rtlCol="0">
            <a:spAutoFit/>
          </a:bodyPr>
          <a:lstStyle/>
          <a:p>
            <a:r>
              <a:rPr lang="en-GB" sz="1600" dirty="0">
                <a:solidFill>
                  <a:srgbClr val="C00000"/>
                </a:solidFill>
              </a:rPr>
              <a:t>However the Q CPU would constantly lose for the next few games.</a:t>
            </a:r>
            <a:endParaRPr lang="en-GB" dirty="0"/>
          </a:p>
        </p:txBody>
      </p:sp>
      <p:sp>
        <p:nvSpPr>
          <p:cNvPr id="35" name="TextBox 34">
            <a:extLst>
              <a:ext uri="{FF2B5EF4-FFF2-40B4-BE49-F238E27FC236}">
                <a16:creationId xmlns:a16="http://schemas.microsoft.com/office/drawing/2014/main" id="{33EE9C2E-1EF3-4BC5-A37F-7E7D4184FC08}"/>
              </a:ext>
            </a:extLst>
          </p:cNvPr>
          <p:cNvSpPr txBox="1"/>
          <p:nvPr/>
        </p:nvSpPr>
        <p:spPr>
          <a:xfrm>
            <a:off x="3787149" y="4417128"/>
            <a:ext cx="4036436" cy="830997"/>
          </a:xfrm>
          <a:prstGeom prst="rect">
            <a:avLst/>
          </a:prstGeom>
          <a:noFill/>
        </p:spPr>
        <p:txBody>
          <a:bodyPr wrap="square" rtlCol="0">
            <a:spAutoFit/>
          </a:bodyPr>
          <a:lstStyle/>
          <a:p>
            <a:r>
              <a:rPr lang="en-GB" sz="1600" dirty="0"/>
              <a:t>After a few more games the Bot managed to win most of its games of rock paper scissors. With a good consistency. </a:t>
            </a:r>
          </a:p>
        </p:txBody>
      </p:sp>
      <p:grpSp>
        <p:nvGrpSpPr>
          <p:cNvPr id="41" name="Group 40">
            <a:extLst>
              <a:ext uri="{FF2B5EF4-FFF2-40B4-BE49-F238E27FC236}">
                <a16:creationId xmlns:a16="http://schemas.microsoft.com/office/drawing/2014/main" id="{CB8D445C-C4C0-4A28-97CD-FAE0C8B973CA}"/>
              </a:ext>
            </a:extLst>
          </p:cNvPr>
          <p:cNvGrpSpPr/>
          <p:nvPr/>
        </p:nvGrpSpPr>
        <p:grpSpPr>
          <a:xfrm>
            <a:off x="171725" y="4250279"/>
            <a:ext cx="3520113" cy="2125962"/>
            <a:chOff x="243822" y="4249999"/>
            <a:chExt cx="3520113" cy="2125962"/>
          </a:xfrm>
        </p:grpSpPr>
        <p:grpSp>
          <p:nvGrpSpPr>
            <p:cNvPr id="38" name="Group 37">
              <a:extLst>
                <a:ext uri="{FF2B5EF4-FFF2-40B4-BE49-F238E27FC236}">
                  <a16:creationId xmlns:a16="http://schemas.microsoft.com/office/drawing/2014/main" id="{F2CC27C8-3998-4367-B47A-E15EA471E54D}"/>
                </a:ext>
              </a:extLst>
            </p:cNvPr>
            <p:cNvGrpSpPr/>
            <p:nvPr/>
          </p:nvGrpSpPr>
          <p:grpSpPr>
            <a:xfrm>
              <a:off x="243822" y="4249999"/>
              <a:ext cx="3486151" cy="2125962"/>
              <a:chOff x="400617" y="3955476"/>
              <a:chExt cx="3657033" cy="2258036"/>
            </a:xfrm>
          </p:grpSpPr>
          <p:pic>
            <p:nvPicPr>
              <p:cNvPr id="30" name="Picture 29" descr="Table&#10;&#10;Description automatically generated">
                <a:extLst>
                  <a:ext uri="{FF2B5EF4-FFF2-40B4-BE49-F238E27FC236}">
                    <a16:creationId xmlns:a16="http://schemas.microsoft.com/office/drawing/2014/main" id="{06019E06-5697-420D-BE3A-DFA571E5A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17" y="4372384"/>
                <a:ext cx="3657033" cy="1841128"/>
              </a:xfrm>
              <a:prstGeom prst="rect">
                <a:avLst/>
              </a:prstGeom>
            </p:spPr>
          </p:pic>
          <p:pic>
            <p:nvPicPr>
              <p:cNvPr id="37" name="Picture 36">
                <a:extLst>
                  <a:ext uri="{FF2B5EF4-FFF2-40B4-BE49-F238E27FC236}">
                    <a16:creationId xmlns:a16="http://schemas.microsoft.com/office/drawing/2014/main" id="{FC0C165D-5ADA-40F5-8E2D-65D54635AA0B}"/>
                  </a:ext>
                </a:extLst>
              </p:cNvPr>
              <p:cNvPicPr>
                <a:picLocks noChangeAspect="1"/>
              </p:cNvPicPr>
              <p:nvPr/>
            </p:nvPicPr>
            <p:blipFill>
              <a:blip r:embed="rId5"/>
              <a:stretch>
                <a:fillRect/>
              </a:stretch>
            </p:blipFill>
            <p:spPr>
              <a:xfrm>
                <a:off x="676275" y="3955476"/>
                <a:ext cx="3381375" cy="447675"/>
              </a:xfrm>
              <a:prstGeom prst="rect">
                <a:avLst/>
              </a:prstGeom>
            </p:spPr>
          </p:pic>
        </p:grpSp>
        <p:sp>
          <p:nvSpPr>
            <p:cNvPr id="50" name="Oval 49">
              <a:extLst>
                <a:ext uri="{FF2B5EF4-FFF2-40B4-BE49-F238E27FC236}">
                  <a16:creationId xmlns:a16="http://schemas.microsoft.com/office/drawing/2014/main" id="{17BFF16A-830E-45C0-ACD7-27CAF211A51C}"/>
                </a:ext>
              </a:extLst>
            </p:cNvPr>
            <p:cNvSpPr/>
            <p:nvPr/>
          </p:nvSpPr>
          <p:spPr>
            <a:xfrm>
              <a:off x="896910" y="4579302"/>
              <a:ext cx="2867025" cy="664827"/>
            </a:xfrm>
            <a:prstGeom prst="ellipse">
              <a:avLst/>
            </a:prstGeom>
            <a:solidFill>
              <a:srgbClr val="C00000">
                <a:alpha val="0"/>
              </a:srgb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9" name="Straight Arrow Connector 48">
            <a:extLst>
              <a:ext uri="{FF2B5EF4-FFF2-40B4-BE49-F238E27FC236}">
                <a16:creationId xmlns:a16="http://schemas.microsoft.com/office/drawing/2014/main" id="{8379C5D0-D5E8-4F30-A036-194D475033F0}"/>
              </a:ext>
            </a:extLst>
          </p:cNvPr>
          <p:cNvCxnSpPr>
            <a:cxnSpLocks/>
            <a:stCxn id="35" idx="1"/>
          </p:cNvCxnSpPr>
          <p:nvPr/>
        </p:nvCxnSpPr>
        <p:spPr>
          <a:xfrm flipH="1" flipV="1">
            <a:off x="2428875" y="4765128"/>
            <a:ext cx="1358274" cy="67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990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oyalty Free Rock Scissors Paper Clip Art, Vector Images ...">
            <a:extLst>
              <a:ext uri="{FF2B5EF4-FFF2-40B4-BE49-F238E27FC236}">
                <a16:creationId xmlns:a16="http://schemas.microsoft.com/office/drawing/2014/main" id="{811C72C5-50D7-41D0-9046-1DB5028C55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4972" y="267112"/>
            <a:ext cx="1170984" cy="11709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28D886-5891-45C5-8FAC-1490CD49C9E9}"/>
              </a:ext>
            </a:extLst>
          </p:cNvPr>
          <p:cNvPicPr>
            <a:picLocks noChangeAspect="1"/>
          </p:cNvPicPr>
          <p:nvPr/>
        </p:nvPicPr>
        <p:blipFill rotWithShape="1">
          <a:blip r:embed="rId3"/>
          <a:srcRect t="5932"/>
          <a:stretch/>
        </p:blipFill>
        <p:spPr>
          <a:xfrm>
            <a:off x="6777945" y="1313895"/>
            <a:ext cx="5414055" cy="4243816"/>
          </a:xfrm>
          <a:prstGeom prst="rect">
            <a:avLst/>
          </a:prstGeom>
        </p:spPr>
      </p:pic>
      <p:pic>
        <p:nvPicPr>
          <p:cNvPr id="1028" name="Picture 4">
            <a:extLst>
              <a:ext uri="{FF2B5EF4-FFF2-40B4-BE49-F238E27FC236}">
                <a16:creationId xmlns:a16="http://schemas.microsoft.com/office/drawing/2014/main" id="{E69F66BD-9536-4BB5-8CFB-FDEB595257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9465" y="3794283"/>
            <a:ext cx="2911222" cy="14524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43B7F14-C276-4843-940F-8E63DBAD5B8E}"/>
              </a:ext>
            </a:extLst>
          </p:cNvPr>
          <p:cNvSpPr txBox="1"/>
          <p:nvPr/>
        </p:nvSpPr>
        <p:spPr>
          <a:xfrm>
            <a:off x="575999" y="3990748"/>
            <a:ext cx="8754432" cy="1107996"/>
          </a:xfrm>
          <a:prstGeom prst="rect">
            <a:avLst/>
          </a:prstGeom>
          <a:noFill/>
        </p:spPr>
        <p:txBody>
          <a:bodyPr wrap="square" rtlCol="0">
            <a:spAutoFit/>
          </a:bodyPr>
          <a:lstStyle/>
          <a:p>
            <a:r>
              <a:rPr lang="en-GB" sz="1600" dirty="0">
                <a:solidFill>
                  <a:srgbClr val="000000"/>
                </a:solidFill>
              </a:rPr>
              <a:t>The Q table is simply a log of all moves made in the game</a:t>
            </a:r>
          </a:p>
          <a:p>
            <a:r>
              <a:rPr lang="en-GB" sz="1600" dirty="0">
                <a:solidFill>
                  <a:srgbClr val="C00000"/>
                </a:solidFill>
              </a:rPr>
              <a:t>State1 – player turn, State2 – CPU turn</a:t>
            </a:r>
          </a:p>
          <a:p>
            <a:r>
              <a:rPr lang="en-GB" sz="1600" dirty="0">
                <a:solidFill>
                  <a:srgbClr val="000000"/>
                </a:solidFill>
              </a:rPr>
              <a:t>Action – Rock, Paper Scissors</a:t>
            </a:r>
          </a:p>
          <a:p>
            <a:endParaRPr lang="en-GB" dirty="0"/>
          </a:p>
        </p:txBody>
      </p:sp>
      <p:sp>
        <p:nvSpPr>
          <p:cNvPr id="4" name="Text Placeholder 3"/>
          <p:cNvSpPr>
            <a:spLocks noGrp="1"/>
          </p:cNvSpPr>
          <p:nvPr>
            <p:ph type="body" sz="quarter" idx="17"/>
          </p:nvPr>
        </p:nvSpPr>
        <p:spPr>
          <a:xfrm>
            <a:off x="4069860" y="5166751"/>
            <a:ext cx="6906917" cy="1107997"/>
          </a:xfrm>
        </p:spPr>
        <p:txBody>
          <a:bodyPr/>
          <a:lstStyle/>
          <a:p>
            <a:pPr marL="0" indent="0">
              <a:buNone/>
            </a:pPr>
            <a:r>
              <a:rPr lang="en-GB" sz="1400" dirty="0">
                <a:solidFill>
                  <a:schemeClr val="tx1"/>
                </a:solidFill>
              </a:rPr>
              <a:t>I used this site to help me understand the theory and how to use the algorithm equation:</a:t>
            </a:r>
          </a:p>
          <a:p>
            <a:pPr marL="0" indent="0">
              <a:buNone/>
            </a:pPr>
            <a:r>
              <a:rPr lang="en-GB" sz="1400" dirty="0">
                <a:solidFill>
                  <a:srgbClr val="C00000"/>
                </a:solidFill>
                <a:hlinkClick r:id="rId5">
                  <a:extLst>
                    <a:ext uri="{A12FA001-AC4F-418D-AE19-62706E023703}">
                      <ahyp:hlinkClr xmlns:ahyp="http://schemas.microsoft.com/office/drawing/2018/hyperlinkcolor" val="tx"/>
                    </a:ext>
                  </a:extLst>
                </a:hlinkClick>
              </a:rPr>
              <a:t>https://towardsdatascience.com/a-beginners-guide-to-q-learning-c3e2a30a653c</a:t>
            </a:r>
            <a:endParaRPr lang="en-GB" sz="1400" dirty="0">
              <a:solidFill>
                <a:srgbClr val="C00000"/>
              </a:solidFill>
            </a:endParaRPr>
          </a:p>
          <a:p>
            <a:pPr marL="0" indent="0">
              <a:buNone/>
            </a:pPr>
            <a:r>
              <a:rPr lang="en-GB" sz="1400" dirty="0">
                <a:solidFill>
                  <a:schemeClr val="tx1"/>
                </a:solidFill>
              </a:rPr>
              <a:t>And several research papers:</a:t>
            </a:r>
          </a:p>
          <a:p>
            <a:pPr marL="0" indent="0">
              <a:buNone/>
            </a:pPr>
            <a:r>
              <a:rPr lang="en-GB" sz="1400" dirty="0">
                <a:solidFill>
                  <a:srgbClr val="C00000"/>
                </a:solidFill>
              </a:rPr>
              <a:t>Google Scholar: q learning reinforcement learning</a:t>
            </a:r>
          </a:p>
          <a:p>
            <a:pPr marL="0" indent="0">
              <a:buNone/>
            </a:pPr>
            <a:endParaRPr lang="en-GB" sz="1400" dirty="0">
              <a:solidFill>
                <a:srgbClr val="C00000"/>
              </a:solidFill>
            </a:endParaRPr>
          </a:p>
        </p:txBody>
      </p:sp>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2</a:t>
            </a:fld>
            <a:endParaRPr lang="en-AU" dirty="0"/>
          </a:p>
        </p:txBody>
      </p:sp>
      <p:sp>
        <p:nvSpPr>
          <p:cNvPr id="7" name="TextBox 6">
            <a:extLst>
              <a:ext uri="{FF2B5EF4-FFF2-40B4-BE49-F238E27FC236}">
                <a16:creationId xmlns:a16="http://schemas.microsoft.com/office/drawing/2014/main" id="{3CD5AC94-348D-48B5-B546-8CA21A6D31C1}"/>
              </a:ext>
            </a:extLst>
          </p:cNvPr>
          <p:cNvSpPr txBox="1"/>
          <p:nvPr/>
        </p:nvSpPr>
        <p:spPr>
          <a:xfrm>
            <a:off x="575999" y="1496467"/>
            <a:ext cx="8575829" cy="830997"/>
          </a:xfrm>
          <a:prstGeom prst="rect">
            <a:avLst/>
          </a:prstGeom>
          <a:noFill/>
        </p:spPr>
        <p:txBody>
          <a:bodyPr wrap="square" rtlCol="0">
            <a:spAutoFit/>
          </a:bodyPr>
          <a:lstStyle/>
          <a:p>
            <a:r>
              <a:rPr lang="en-GB" sz="1600" dirty="0">
                <a:solidFill>
                  <a:schemeClr val="tx1"/>
                </a:solidFill>
              </a:rPr>
              <a:t>During the research process I learned the mathematical processes that occur when creating a reinforcement learning Agent. I learned the fundamentals in implementing this into my game.</a:t>
            </a:r>
            <a:endParaRPr lang="en-GB" sz="1600" dirty="0"/>
          </a:p>
        </p:txBody>
      </p:sp>
      <p:sp>
        <p:nvSpPr>
          <p:cNvPr id="8" name="TextBox 7">
            <a:extLst>
              <a:ext uri="{FF2B5EF4-FFF2-40B4-BE49-F238E27FC236}">
                <a16:creationId xmlns:a16="http://schemas.microsoft.com/office/drawing/2014/main" id="{ED2C7D95-86C9-4A7C-A0FE-E1798BE5C50A}"/>
              </a:ext>
            </a:extLst>
          </p:cNvPr>
          <p:cNvSpPr txBox="1"/>
          <p:nvPr/>
        </p:nvSpPr>
        <p:spPr>
          <a:xfrm>
            <a:off x="575999" y="2384024"/>
            <a:ext cx="8185368" cy="830997"/>
          </a:xfrm>
          <a:prstGeom prst="rect">
            <a:avLst/>
          </a:prstGeom>
          <a:noFill/>
        </p:spPr>
        <p:txBody>
          <a:bodyPr wrap="square" rtlCol="0">
            <a:spAutoFit/>
          </a:bodyPr>
          <a:lstStyle/>
          <a:p>
            <a:r>
              <a:rPr lang="en-GB" sz="1600" dirty="0">
                <a:solidFill>
                  <a:srgbClr val="C00000"/>
                </a:solidFill>
              </a:rPr>
              <a:t>Before this program, I was initially intimidated to learn reinforcement learning because there was a lot more code, maths and a better understanding of the techniques required in order to learn it than other techniques. With very minimal documentation.</a:t>
            </a:r>
            <a:endParaRPr lang="en-GB" sz="1600" dirty="0"/>
          </a:p>
        </p:txBody>
      </p:sp>
      <p:sp>
        <p:nvSpPr>
          <p:cNvPr id="9" name="TextBox 8">
            <a:extLst>
              <a:ext uri="{FF2B5EF4-FFF2-40B4-BE49-F238E27FC236}">
                <a16:creationId xmlns:a16="http://schemas.microsoft.com/office/drawing/2014/main" id="{47AE9F07-EB48-4469-B69D-3D687E1BF320}"/>
              </a:ext>
            </a:extLst>
          </p:cNvPr>
          <p:cNvSpPr txBox="1"/>
          <p:nvPr/>
        </p:nvSpPr>
        <p:spPr>
          <a:xfrm>
            <a:off x="576000" y="1199737"/>
            <a:ext cx="1180731" cy="338554"/>
          </a:xfrm>
          <a:prstGeom prst="rect">
            <a:avLst/>
          </a:prstGeom>
          <a:noFill/>
        </p:spPr>
        <p:txBody>
          <a:bodyPr wrap="square" rtlCol="0">
            <a:spAutoFit/>
          </a:bodyPr>
          <a:lstStyle/>
          <a:p>
            <a:r>
              <a:rPr lang="en-GB" sz="1600" u="sng" dirty="0">
                <a:solidFill>
                  <a:srgbClr val="C00000"/>
                </a:solidFill>
              </a:rPr>
              <a:t>Research</a:t>
            </a:r>
          </a:p>
        </p:txBody>
      </p:sp>
      <p:sp>
        <p:nvSpPr>
          <p:cNvPr id="11" name="TextBox 10">
            <a:extLst>
              <a:ext uri="{FF2B5EF4-FFF2-40B4-BE49-F238E27FC236}">
                <a16:creationId xmlns:a16="http://schemas.microsoft.com/office/drawing/2014/main" id="{EC573487-B674-424D-88A7-61C6C3CD1F80}"/>
              </a:ext>
            </a:extLst>
          </p:cNvPr>
          <p:cNvSpPr txBox="1"/>
          <p:nvPr/>
        </p:nvSpPr>
        <p:spPr>
          <a:xfrm>
            <a:off x="575999" y="3182979"/>
            <a:ext cx="6023343" cy="584775"/>
          </a:xfrm>
          <a:prstGeom prst="rect">
            <a:avLst/>
          </a:prstGeom>
          <a:noFill/>
        </p:spPr>
        <p:txBody>
          <a:bodyPr wrap="square" rtlCol="0">
            <a:spAutoFit/>
          </a:bodyPr>
          <a:lstStyle/>
          <a:p>
            <a:r>
              <a:rPr lang="en-GB" sz="1600" dirty="0"/>
              <a:t>From articles and research papers I learned that to make an agent learn there are certain steps require.</a:t>
            </a:r>
          </a:p>
        </p:txBody>
      </p:sp>
      <p:sp>
        <p:nvSpPr>
          <p:cNvPr id="12" name="TextBox 11">
            <a:extLst>
              <a:ext uri="{FF2B5EF4-FFF2-40B4-BE49-F238E27FC236}">
                <a16:creationId xmlns:a16="http://schemas.microsoft.com/office/drawing/2014/main" id="{2FF28855-6740-4CBE-88FD-8CE7DF1A76E6}"/>
              </a:ext>
            </a:extLst>
          </p:cNvPr>
          <p:cNvSpPr txBox="1"/>
          <p:nvPr/>
        </p:nvSpPr>
        <p:spPr>
          <a:xfrm>
            <a:off x="575999" y="3736173"/>
            <a:ext cx="5326602" cy="338554"/>
          </a:xfrm>
          <a:prstGeom prst="rect">
            <a:avLst/>
          </a:prstGeom>
          <a:noFill/>
        </p:spPr>
        <p:txBody>
          <a:bodyPr wrap="square" rtlCol="0">
            <a:spAutoFit/>
          </a:bodyPr>
          <a:lstStyle/>
          <a:p>
            <a:r>
              <a:rPr lang="en-GB" sz="1600" dirty="0">
                <a:solidFill>
                  <a:srgbClr val="C00000"/>
                </a:solidFill>
              </a:rPr>
              <a:t>Firstly you initialize the Q table:</a:t>
            </a:r>
          </a:p>
        </p:txBody>
      </p:sp>
      <p:pic>
        <p:nvPicPr>
          <p:cNvPr id="14" name="Picture 13">
            <a:extLst>
              <a:ext uri="{FF2B5EF4-FFF2-40B4-BE49-F238E27FC236}">
                <a16:creationId xmlns:a16="http://schemas.microsoft.com/office/drawing/2014/main" id="{939709F7-E43F-47CF-9A81-55DE69D2F57A}"/>
              </a:ext>
            </a:extLst>
          </p:cNvPr>
          <p:cNvPicPr>
            <a:picLocks noChangeAspect="1"/>
          </p:cNvPicPr>
          <p:nvPr/>
        </p:nvPicPr>
        <p:blipFill>
          <a:blip r:embed="rId6"/>
          <a:stretch>
            <a:fillRect/>
          </a:stretch>
        </p:blipFill>
        <p:spPr>
          <a:xfrm>
            <a:off x="575999" y="5128242"/>
            <a:ext cx="2248870" cy="1071280"/>
          </a:xfrm>
          <a:prstGeom prst="rect">
            <a:avLst/>
          </a:prstGeom>
        </p:spPr>
      </p:pic>
      <p:sp>
        <p:nvSpPr>
          <p:cNvPr id="15" name="TextBox 14">
            <a:extLst>
              <a:ext uri="{FF2B5EF4-FFF2-40B4-BE49-F238E27FC236}">
                <a16:creationId xmlns:a16="http://schemas.microsoft.com/office/drawing/2014/main" id="{B718439C-0789-46BF-925D-127579E56BE4}"/>
              </a:ext>
            </a:extLst>
          </p:cNvPr>
          <p:cNvSpPr txBox="1"/>
          <p:nvPr/>
        </p:nvSpPr>
        <p:spPr>
          <a:xfrm>
            <a:off x="575999" y="4784695"/>
            <a:ext cx="1066369" cy="338554"/>
          </a:xfrm>
          <a:prstGeom prst="rect">
            <a:avLst/>
          </a:prstGeom>
          <a:noFill/>
        </p:spPr>
        <p:txBody>
          <a:bodyPr wrap="square" rtlCol="0">
            <a:spAutoFit/>
          </a:bodyPr>
          <a:lstStyle/>
          <a:p>
            <a:r>
              <a:rPr lang="en-GB" sz="1600" u="sng" dirty="0">
                <a:solidFill>
                  <a:srgbClr val="C00000"/>
                </a:solidFill>
              </a:rPr>
              <a:t>Q table</a:t>
            </a:r>
          </a:p>
        </p:txBody>
      </p:sp>
      <p:sp>
        <p:nvSpPr>
          <p:cNvPr id="17" name="TextBox 16">
            <a:extLst>
              <a:ext uri="{FF2B5EF4-FFF2-40B4-BE49-F238E27FC236}">
                <a16:creationId xmlns:a16="http://schemas.microsoft.com/office/drawing/2014/main" id="{A461D0A6-5318-4580-9BE9-AC15A4899344}"/>
              </a:ext>
            </a:extLst>
          </p:cNvPr>
          <p:cNvSpPr txBox="1"/>
          <p:nvPr/>
        </p:nvSpPr>
        <p:spPr>
          <a:xfrm>
            <a:off x="2884271" y="5368525"/>
            <a:ext cx="1784412" cy="830997"/>
          </a:xfrm>
          <a:prstGeom prst="rect">
            <a:avLst/>
          </a:prstGeom>
          <a:noFill/>
        </p:spPr>
        <p:txBody>
          <a:bodyPr wrap="square" rtlCol="0">
            <a:spAutoFit/>
          </a:bodyPr>
          <a:lstStyle/>
          <a:p>
            <a:r>
              <a:rPr lang="en-GB" sz="1600" dirty="0"/>
              <a:t>Rock = 0</a:t>
            </a:r>
          </a:p>
          <a:p>
            <a:r>
              <a:rPr lang="en-GB" sz="1600" dirty="0"/>
              <a:t>Paper = 1</a:t>
            </a:r>
          </a:p>
          <a:p>
            <a:r>
              <a:rPr lang="en-GB" sz="1600" dirty="0"/>
              <a:t>Scissors</a:t>
            </a:r>
          </a:p>
        </p:txBody>
      </p:sp>
      <p:sp>
        <p:nvSpPr>
          <p:cNvPr id="18" name="TextBox 17">
            <a:extLst>
              <a:ext uri="{FF2B5EF4-FFF2-40B4-BE49-F238E27FC236}">
                <a16:creationId xmlns:a16="http://schemas.microsoft.com/office/drawing/2014/main" id="{9B9FC417-72C5-4560-A5E6-48F1AE5DE3BE}"/>
              </a:ext>
            </a:extLst>
          </p:cNvPr>
          <p:cNvSpPr txBox="1"/>
          <p:nvPr/>
        </p:nvSpPr>
        <p:spPr>
          <a:xfrm>
            <a:off x="3966651" y="4882435"/>
            <a:ext cx="2026140" cy="307777"/>
          </a:xfrm>
          <a:prstGeom prst="rect">
            <a:avLst/>
          </a:prstGeom>
          <a:noFill/>
        </p:spPr>
        <p:txBody>
          <a:bodyPr wrap="square" rtlCol="0">
            <a:spAutoFit/>
          </a:bodyPr>
          <a:lstStyle/>
          <a:p>
            <a:r>
              <a:rPr lang="en-GB" sz="1400" u="sng" dirty="0">
                <a:solidFill>
                  <a:srgbClr val="C00000"/>
                </a:solidFill>
              </a:rPr>
              <a:t>Research </a:t>
            </a:r>
            <a:r>
              <a:rPr lang="en-GB" sz="1400" u="sng" dirty="0" err="1">
                <a:solidFill>
                  <a:srgbClr val="C00000"/>
                </a:solidFill>
              </a:rPr>
              <a:t>Infromation</a:t>
            </a:r>
            <a:endParaRPr lang="en-GB" sz="1400" u="sng" dirty="0">
              <a:solidFill>
                <a:srgbClr val="C00000"/>
              </a:solidFill>
            </a:endParaRPr>
          </a:p>
        </p:txBody>
      </p:sp>
    </p:spTree>
    <p:extLst>
      <p:ext uri="{BB962C8B-B14F-4D97-AF65-F5344CB8AC3E}">
        <p14:creationId xmlns:p14="http://schemas.microsoft.com/office/powerpoint/2010/main" val="132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quarter" idx="17"/>
              </p:nvPr>
            </p:nvSpPr>
            <p:spPr>
              <a:xfrm>
                <a:off x="387687" y="1172364"/>
                <a:ext cx="11416626" cy="5158591"/>
              </a:xfrm>
            </p:spPr>
            <p:txBody>
              <a:bodyPr numCol="1"/>
              <a:lstStyle/>
              <a:p>
                <a:pPr marL="0" indent="0">
                  <a:buNone/>
                </a:pPr>
                <a:r>
                  <a:rPr lang="en-GB" sz="1400" u="sng" dirty="0">
                    <a:solidFill>
                      <a:srgbClr val="C00000"/>
                    </a:solidFill>
                  </a:rPr>
                  <a:t>Method</a:t>
                </a:r>
                <a:r>
                  <a:rPr lang="en-GB" sz="1400" dirty="0">
                    <a:solidFill>
                      <a:srgbClr val="C00000"/>
                    </a:solidFill>
                  </a:rPr>
                  <a:t> </a:t>
                </a:r>
                <a:endParaRPr lang="en-GB" sz="1400" u="sng" dirty="0">
                  <a:solidFill>
                    <a:srgbClr val="C00000"/>
                  </a:solidFill>
                </a:endParaRPr>
              </a:p>
              <a:p>
                <a:pPr marL="0" indent="0">
                  <a:buNone/>
                </a:pPr>
                <a:r>
                  <a:rPr lang="en-GB" sz="1400" dirty="0">
                    <a:solidFill>
                      <a:schemeClr val="tx1"/>
                    </a:solidFill>
                  </a:rPr>
                  <a:t>Q-Reinforcement Learning requires five important parameters to work; </a:t>
                </a:r>
              </a:p>
              <a:p>
                <a:pPr>
                  <a:lnSpc>
                    <a:spcPct val="150000"/>
                  </a:lnSpc>
                </a:pPr>
                <a14:m>
                  <m:oMath xmlns:m="http://schemas.openxmlformats.org/officeDocument/2006/math">
                    <m:sSub>
                      <m:sSubPr>
                        <m:ctrlPr>
                          <a:rPr lang="en-GB" sz="140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oMath>
                </a14:m>
                <a:r>
                  <a:rPr lang="en-GB" sz="1400" dirty="0">
                    <a:solidFill>
                      <a:srgbClr val="C00000"/>
                    </a:solidFill>
                  </a:rPr>
                  <a:t>= states – determined by each turn in the game. In rock paper scissors there is 2. Players turn and CPU’s turn </a:t>
                </a:r>
              </a:p>
              <a:p>
                <a:pPr>
                  <a:lnSpc>
                    <a:spcPct val="150000"/>
                  </a:lnSpc>
                </a:pPr>
                <a14:m>
                  <m:oMath xmlns:m="http://schemas.openxmlformats.org/officeDocument/2006/math">
                    <m:r>
                      <a:rPr lang="en-GB" sz="1400" b="0" i="1" smtClean="0">
                        <a:solidFill>
                          <a:schemeClr val="tx1"/>
                        </a:solidFill>
                        <a:latin typeface="Cambria Math" panose="02040503050406030204" pitchFamily="18" charset="0"/>
                      </a:rPr>
                      <m:t>𝑎</m:t>
                    </m:r>
                  </m:oMath>
                </a14:m>
                <a:r>
                  <a:rPr lang="en-GB" sz="1400" dirty="0">
                    <a:solidFill>
                      <a:schemeClr val="tx1"/>
                    </a:solidFill>
                  </a:rPr>
                  <a:t> = action – this is the action you take </a:t>
                </a:r>
                <a:r>
                  <a:rPr lang="en-GB" sz="1400" dirty="0" err="1">
                    <a:solidFill>
                      <a:schemeClr val="tx1"/>
                    </a:solidFill>
                  </a:rPr>
                  <a:t>e.g</a:t>
                </a:r>
                <a:r>
                  <a:rPr lang="en-GB" sz="1400" dirty="0">
                    <a:solidFill>
                      <a:schemeClr val="tx1"/>
                    </a:solidFill>
                  </a:rPr>
                  <a:t> rock paper or scissors;</a:t>
                </a:r>
              </a:p>
              <a:p>
                <a:pPr>
                  <a:lnSpc>
                    <a:spcPct val="150000"/>
                  </a:lnSpc>
                </a:pPr>
                <a:r>
                  <a:rPr lang="en-GB" sz="1400" dirty="0">
                    <a:solidFill>
                      <a:srgbClr val="C00000"/>
                    </a:solidFill>
                  </a:rPr>
                  <a:t>r = rewards – applied so that if the agent does something right it is taught to do it again, </a:t>
                </a:r>
              </a:p>
              <a:p>
                <a:pPr>
                  <a:lnSpc>
                    <a:spcPct val="150000"/>
                  </a:lnSpc>
                </a:pPr>
                <a:r>
                  <a:rPr lang="en-GB" sz="1400" dirty="0">
                    <a:solidFill>
                      <a:schemeClr val="tx1"/>
                    </a:solidFill>
                  </a:rPr>
                  <a:t>epsilon value – dictates the agents risk-taking </a:t>
                </a:r>
              </a:p>
              <a:p>
                <a:pPr>
                  <a:lnSpc>
                    <a:spcPct val="150000"/>
                  </a:lnSpc>
                </a:pPr>
                <a:r>
                  <a:rPr lang="en-GB" sz="1400" dirty="0">
                    <a:solidFill>
                      <a:srgbClr val="C00000"/>
                    </a:solidFill>
                  </a:rPr>
                  <a:t>Q value -  value of the action that was played at that point</a:t>
                </a:r>
              </a:p>
              <a:p>
                <a:pPr>
                  <a:lnSpc>
                    <a:spcPct val="150000"/>
                  </a:lnSpc>
                </a:pPr>
                <a:r>
                  <a:rPr lang="en-GB" sz="1400" dirty="0">
                    <a:solidFill>
                      <a:schemeClr val="tx1"/>
                    </a:solidFill>
                  </a:rPr>
                  <a:t>new q value – is the next move that the agent predicts is the best </a:t>
                </a:r>
              </a:p>
              <a:p>
                <a:pPr marL="0" indent="0">
                  <a:buNone/>
                </a:pPr>
                <a:r>
                  <a:rPr lang="en-GB" sz="1400" u="sng" dirty="0">
                    <a:solidFill>
                      <a:srgbClr val="C00000"/>
                    </a:solidFill>
                  </a:rPr>
                  <a:t>Training</a:t>
                </a:r>
                <a:endParaRPr lang="en-GB" sz="1400" dirty="0">
                  <a:solidFill>
                    <a:srgbClr val="C00000"/>
                  </a:solidFill>
                </a:endParaRPr>
              </a:p>
              <a:p>
                <a:pPr marL="342900" indent="-342900">
                  <a:lnSpc>
                    <a:spcPct val="200000"/>
                  </a:lnSpc>
                  <a:buAutoNum type="arabicPeriod"/>
                </a:pPr>
                <a:r>
                  <a:rPr lang="en-GB" sz="1400" dirty="0">
                    <a:solidFill>
                      <a:schemeClr val="tx1"/>
                    </a:solidFill>
                  </a:rPr>
                  <a:t>In order to train the agent, 50000 games of rock, paper scissors was run to collect data that would have been implemented by the player. </a:t>
                </a:r>
              </a:p>
              <a:p>
                <a:pPr marL="342900" indent="-342900">
                  <a:lnSpc>
                    <a:spcPct val="200000"/>
                  </a:lnSpc>
                  <a:buAutoNum type="arabicPeriod"/>
                </a:pPr>
                <a:r>
                  <a:rPr lang="en-GB" sz="1400" dirty="0">
                    <a:solidFill>
                      <a:srgbClr val="C00000"/>
                    </a:solidFill>
                  </a:rPr>
                  <a:t>Firstly we create the Q table. The Q table is treated like a log of all the things that happen in the game so that all the prior games can be used to compute the future move.</a:t>
                </a:r>
              </a:p>
              <a:p>
                <a:pPr marL="342900" indent="-342900">
                  <a:lnSpc>
                    <a:spcPct val="200000"/>
                  </a:lnSpc>
                  <a:buAutoNum type="arabicPeriod"/>
                </a:pPr>
                <a:r>
                  <a:rPr lang="en-GB" sz="1400" dirty="0">
                    <a:solidFill>
                      <a:schemeClr val="tx1"/>
                    </a:solidFill>
                  </a:rPr>
                  <a:t>Starting at 1 the epsilon value will slowly reduce to 0.1 – epsilon value of 1 tells the agent to take more risk, 0.1 means take less. </a:t>
                </a:r>
              </a:p>
              <a:p>
                <a:pPr marL="342900" indent="-342900">
                  <a:lnSpc>
                    <a:spcPct val="200000"/>
                  </a:lnSpc>
                  <a:buAutoNum type="arabicPeriod"/>
                </a:pPr>
                <a:r>
                  <a:rPr lang="en-GB" sz="1400" dirty="0">
                    <a:solidFill>
                      <a:srgbClr val="C00000"/>
                    </a:solidFill>
                  </a:rPr>
                  <a:t>Then providing the rewards following the rules of Rock Paper Scissors.</a:t>
                </a:r>
              </a:p>
              <a:p>
                <a:pPr marL="342900" indent="-342900">
                  <a:lnSpc>
                    <a:spcPct val="200000"/>
                  </a:lnSpc>
                  <a:buAutoNum type="arabicPeriod"/>
                </a:pPr>
                <a:r>
                  <a:rPr lang="en-GB" sz="1400" dirty="0">
                    <a:solidFill>
                      <a:schemeClr val="tx1"/>
                    </a:solidFill>
                  </a:rPr>
                  <a:t>After each game the new q value is used as the next move played.</a:t>
                </a:r>
              </a:p>
              <a:p>
                <a:pPr marL="0" indent="0">
                  <a:buNone/>
                </a:pPr>
                <a:endParaRPr lang="en-GB" sz="1400" dirty="0">
                  <a:solidFill>
                    <a:srgbClr val="C00000"/>
                  </a:solidFill>
                </a:endParaRPr>
              </a:p>
              <a:p>
                <a:pPr marL="0" indent="0">
                  <a:buNone/>
                </a:pPr>
                <a:endParaRPr lang="en-GB" sz="1400" dirty="0">
                  <a:solidFill>
                    <a:schemeClr val="tx1"/>
                  </a:solidFill>
                </a:endParaRPr>
              </a:p>
              <a:p>
                <a:pPr marL="0" indent="0">
                  <a:buNone/>
                </a:pPr>
                <a:endParaRPr lang="en-GB" sz="1400" dirty="0">
                  <a:solidFill>
                    <a:srgbClr val="C00000"/>
                  </a:solidFill>
                </a:endParaRPr>
              </a:p>
            </p:txBody>
          </p:sp>
        </mc:Choice>
        <mc:Fallback xmlns="">
          <p:sp>
            <p:nvSpPr>
              <p:cNvPr id="4" name="Text Placeholder 3"/>
              <p:cNvSpPr>
                <a:spLocks noGrp="1" noRot="1" noChangeAspect="1" noMove="1" noResize="1" noEditPoints="1" noAdjustHandles="1" noChangeArrowheads="1" noChangeShapeType="1" noTextEdit="1"/>
              </p:cNvSpPr>
              <p:nvPr>
                <p:ph type="body" sz="quarter" idx="17"/>
              </p:nvPr>
            </p:nvSpPr>
            <p:spPr>
              <a:xfrm>
                <a:off x="387687" y="1172364"/>
                <a:ext cx="11416626" cy="5158591"/>
              </a:xfrm>
              <a:blipFill>
                <a:blip r:embed="rId2"/>
                <a:stretch>
                  <a:fillRect l="-962" t="-1063"/>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3</a:t>
            </a:fld>
            <a:endParaRPr lang="en-AU" dirty="0"/>
          </a:p>
        </p:txBody>
      </p:sp>
      <p:grpSp>
        <p:nvGrpSpPr>
          <p:cNvPr id="30" name="Group 29">
            <a:extLst>
              <a:ext uri="{FF2B5EF4-FFF2-40B4-BE49-F238E27FC236}">
                <a16:creationId xmlns:a16="http://schemas.microsoft.com/office/drawing/2014/main" id="{6A9C2F0A-FF00-4CF5-A402-4F329DFAD4A5}"/>
              </a:ext>
            </a:extLst>
          </p:cNvPr>
          <p:cNvGrpSpPr/>
          <p:nvPr/>
        </p:nvGrpSpPr>
        <p:grpSpPr>
          <a:xfrm>
            <a:off x="5744793" y="2052003"/>
            <a:ext cx="6620936" cy="1558632"/>
            <a:chOff x="5468568" y="5031777"/>
            <a:chExt cx="6620936" cy="1558632"/>
          </a:xfrm>
        </p:grpSpPr>
        <p:grpSp>
          <p:nvGrpSpPr>
            <p:cNvPr id="29" name="Group 28">
              <a:extLst>
                <a:ext uri="{FF2B5EF4-FFF2-40B4-BE49-F238E27FC236}">
                  <a16:creationId xmlns:a16="http://schemas.microsoft.com/office/drawing/2014/main" id="{77F8D5E7-1700-46E3-AC5C-18E00C5029BA}"/>
                </a:ext>
              </a:extLst>
            </p:cNvPr>
            <p:cNvGrpSpPr/>
            <p:nvPr/>
          </p:nvGrpSpPr>
          <p:grpSpPr>
            <a:xfrm>
              <a:off x="6237600" y="5031777"/>
              <a:ext cx="5278545" cy="1558632"/>
              <a:chOff x="6237600" y="5031777"/>
              <a:chExt cx="5278545" cy="1558632"/>
            </a:xfrm>
          </p:grpSpPr>
          <p:sp>
            <p:nvSpPr>
              <p:cNvPr id="12" name="TextBox 11">
                <a:extLst>
                  <a:ext uri="{FF2B5EF4-FFF2-40B4-BE49-F238E27FC236}">
                    <a16:creationId xmlns:a16="http://schemas.microsoft.com/office/drawing/2014/main" id="{EA04CD6F-0097-4EE4-AE51-C51FED1050D6}"/>
                  </a:ext>
                </a:extLst>
              </p:cNvPr>
              <p:cNvSpPr txBox="1"/>
              <p:nvPr/>
            </p:nvSpPr>
            <p:spPr>
              <a:xfrm>
                <a:off x="8543124" y="6112719"/>
                <a:ext cx="971569" cy="246221"/>
              </a:xfrm>
              <a:prstGeom prst="rect">
                <a:avLst/>
              </a:prstGeom>
              <a:noFill/>
            </p:spPr>
            <p:txBody>
              <a:bodyPr wrap="square" rtlCol="0">
                <a:spAutoFit/>
              </a:bodyPr>
              <a:lstStyle/>
              <a:p>
                <a:r>
                  <a:rPr lang="en-GB" sz="1000" dirty="0"/>
                  <a:t>learning rate</a:t>
                </a:r>
              </a:p>
            </p:txBody>
          </p:sp>
          <p:grpSp>
            <p:nvGrpSpPr>
              <p:cNvPr id="28" name="Group 27">
                <a:extLst>
                  <a:ext uri="{FF2B5EF4-FFF2-40B4-BE49-F238E27FC236}">
                    <a16:creationId xmlns:a16="http://schemas.microsoft.com/office/drawing/2014/main" id="{EFE8232E-DEA7-43FB-8595-76C53822A802}"/>
                  </a:ext>
                </a:extLst>
              </p:cNvPr>
              <p:cNvGrpSpPr/>
              <p:nvPr/>
            </p:nvGrpSpPr>
            <p:grpSpPr>
              <a:xfrm>
                <a:off x="6237600" y="5031777"/>
                <a:ext cx="5278545" cy="1558632"/>
                <a:chOff x="6237600" y="5031777"/>
                <a:chExt cx="5278545" cy="1558632"/>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FCD22D-424C-4961-B1AB-ACD39189E9B8}"/>
                        </a:ext>
                      </a:extLst>
                    </p:cNvPr>
                    <p:cNvSpPr txBox="1"/>
                    <p:nvPr/>
                  </p:nvSpPr>
                  <p:spPr>
                    <a:xfrm>
                      <a:off x="9064634" y="5031777"/>
                      <a:ext cx="1859303" cy="261610"/>
                    </a:xfrm>
                    <a:prstGeom prst="rect">
                      <a:avLst/>
                    </a:prstGeom>
                    <a:noFill/>
                  </p:spPr>
                  <p:txBody>
                    <a:bodyPr wrap="square" rtlCol="0">
                      <a:spAutoFit/>
                    </a:bodyPr>
                    <a:lstStyle/>
                    <a:p>
                      <a14:m>
                        <m:oMath xmlns:m="http://schemas.openxmlformats.org/officeDocument/2006/math">
                          <m:r>
                            <a:rPr lang="en-GB" sz="1100" i="1" smtClean="0">
                              <a:latin typeface="Cambria Math" panose="02040503050406030204" pitchFamily="18" charset="0"/>
                              <a:ea typeface="Cambria Math" panose="02040503050406030204" pitchFamily="18" charset="0"/>
                            </a:rPr>
                            <m:t>∆</m:t>
                          </m:r>
                          <m:r>
                            <a:rPr lang="en-GB" sz="1100" b="0" i="1" smtClean="0">
                              <a:latin typeface="Cambria Math" panose="02040503050406030204" pitchFamily="18" charset="0"/>
                              <a:ea typeface="Cambria Math" panose="02040503050406030204" pitchFamily="18" charset="0"/>
                            </a:rPr>
                            <m:t> </m:t>
                          </m:r>
                        </m:oMath>
                      </a14:m>
                      <a:r>
                        <a:rPr lang="en-GB" sz="1100" dirty="0"/>
                        <a:t>difference state change </a:t>
                      </a:r>
                    </a:p>
                  </p:txBody>
                </p:sp>
              </mc:Choice>
              <mc:Fallback xmlns="">
                <p:sp>
                  <p:nvSpPr>
                    <p:cNvPr id="26" name="TextBox 25">
                      <a:extLst>
                        <a:ext uri="{FF2B5EF4-FFF2-40B4-BE49-F238E27FC236}">
                          <a16:creationId xmlns:a16="http://schemas.microsoft.com/office/drawing/2014/main" id="{28FCD22D-424C-4961-B1AB-ACD39189E9B8}"/>
                        </a:ext>
                      </a:extLst>
                    </p:cNvPr>
                    <p:cNvSpPr txBox="1">
                      <a:spLocks noRot="1" noChangeAspect="1" noMove="1" noResize="1" noEditPoints="1" noAdjustHandles="1" noChangeArrowheads="1" noChangeShapeType="1" noTextEdit="1"/>
                    </p:cNvSpPr>
                    <p:nvPr/>
                  </p:nvSpPr>
                  <p:spPr>
                    <a:xfrm>
                      <a:off x="9064634" y="5031777"/>
                      <a:ext cx="1859303" cy="261610"/>
                    </a:xfrm>
                    <a:prstGeom prst="rect">
                      <a:avLst/>
                    </a:prstGeom>
                    <a:blipFill>
                      <a:blip r:embed="rId3"/>
                      <a:stretch>
                        <a:fillRect t="-2326" b="-13953"/>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FD558496-B1BF-41A2-A37B-AAE40D829E4A}"/>
                    </a:ext>
                  </a:extLst>
                </p:cNvPr>
                <p:cNvGrpSpPr/>
                <p:nvPr/>
              </p:nvGrpSpPr>
              <p:grpSpPr>
                <a:xfrm>
                  <a:off x="6237600" y="5355888"/>
                  <a:ext cx="5278545" cy="1234521"/>
                  <a:chOff x="6620655" y="5184438"/>
                  <a:chExt cx="5278545" cy="1234521"/>
                </a:xfrm>
              </p:grpSpPr>
              <p:sp>
                <p:nvSpPr>
                  <p:cNvPr id="14" name="TextBox 13">
                    <a:extLst>
                      <a:ext uri="{FF2B5EF4-FFF2-40B4-BE49-F238E27FC236}">
                        <a16:creationId xmlns:a16="http://schemas.microsoft.com/office/drawing/2014/main" id="{5BB75850-90B8-48F7-942C-830C0E2020BE}"/>
                      </a:ext>
                    </a:extLst>
                  </p:cNvPr>
                  <p:cNvSpPr txBox="1"/>
                  <p:nvPr/>
                </p:nvSpPr>
                <p:spPr>
                  <a:xfrm>
                    <a:off x="8511467" y="5942717"/>
                    <a:ext cx="617018" cy="246221"/>
                  </a:xfrm>
                  <a:prstGeom prst="rect">
                    <a:avLst/>
                  </a:prstGeom>
                  <a:noFill/>
                </p:spPr>
                <p:txBody>
                  <a:bodyPr wrap="square" rtlCol="0">
                    <a:spAutoFit/>
                  </a:bodyPr>
                  <a:lstStyle/>
                  <a:p>
                    <a:r>
                      <a:rPr lang="en-GB" sz="1000" dirty="0"/>
                      <a:t>reward</a:t>
                    </a:r>
                  </a:p>
                </p:txBody>
              </p:sp>
              <p:grpSp>
                <p:nvGrpSpPr>
                  <p:cNvPr id="20" name="Group 19">
                    <a:extLst>
                      <a:ext uri="{FF2B5EF4-FFF2-40B4-BE49-F238E27FC236}">
                        <a16:creationId xmlns:a16="http://schemas.microsoft.com/office/drawing/2014/main" id="{50C8BE7D-AF5B-4A5B-A536-7D2CE337F30B}"/>
                      </a:ext>
                    </a:extLst>
                  </p:cNvPr>
                  <p:cNvGrpSpPr/>
                  <p:nvPr/>
                </p:nvGrpSpPr>
                <p:grpSpPr>
                  <a:xfrm>
                    <a:off x="6620655" y="5184438"/>
                    <a:ext cx="5278545" cy="1234521"/>
                    <a:chOff x="6345235" y="5259972"/>
                    <a:chExt cx="5278545" cy="1234521"/>
                  </a:xfrm>
                </p:grpSpPr>
                <p:grpSp>
                  <p:nvGrpSpPr>
                    <p:cNvPr id="18" name="Group 17">
                      <a:extLst>
                        <a:ext uri="{FF2B5EF4-FFF2-40B4-BE49-F238E27FC236}">
                          <a16:creationId xmlns:a16="http://schemas.microsoft.com/office/drawing/2014/main" id="{C67F2C37-4BA7-4211-ADE1-D110AF45463D}"/>
                        </a:ext>
                      </a:extLst>
                    </p:cNvPr>
                    <p:cNvGrpSpPr/>
                    <p:nvPr/>
                  </p:nvGrpSpPr>
                  <p:grpSpPr>
                    <a:xfrm>
                      <a:off x="6345235" y="6035930"/>
                      <a:ext cx="5278545" cy="458563"/>
                      <a:chOff x="6345235" y="6035930"/>
                      <a:chExt cx="5278545" cy="458563"/>
                    </a:xfrm>
                  </p:grpSpPr>
                  <p:sp>
                    <p:nvSpPr>
                      <p:cNvPr id="5" name="TextBox 4">
                        <a:extLst>
                          <a:ext uri="{FF2B5EF4-FFF2-40B4-BE49-F238E27FC236}">
                            <a16:creationId xmlns:a16="http://schemas.microsoft.com/office/drawing/2014/main" id="{09BC89F7-4195-429C-BD13-CA5BF283410E}"/>
                          </a:ext>
                        </a:extLst>
                      </p:cNvPr>
                      <p:cNvSpPr txBox="1"/>
                      <p:nvPr/>
                    </p:nvSpPr>
                    <p:spPr>
                      <a:xfrm>
                        <a:off x="6345235" y="6035930"/>
                        <a:ext cx="1290680" cy="261610"/>
                      </a:xfrm>
                      <a:prstGeom prst="rect">
                        <a:avLst/>
                      </a:prstGeom>
                      <a:noFill/>
                    </p:spPr>
                    <p:txBody>
                      <a:bodyPr wrap="square" rtlCol="0">
                        <a:spAutoFit/>
                      </a:bodyPr>
                      <a:lstStyle/>
                      <a:p>
                        <a:r>
                          <a:rPr lang="en-GB" sz="1100" dirty="0"/>
                          <a:t>new Q value</a:t>
                        </a:r>
                      </a:p>
                    </p:txBody>
                  </p:sp>
                  <p:sp>
                    <p:nvSpPr>
                      <p:cNvPr id="8" name="TextBox 7">
                        <a:extLst>
                          <a:ext uri="{FF2B5EF4-FFF2-40B4-BE49-F238E27FC236}">
                            <a16:creationId xmlns:a16="http://schemas.microsoft.com/office/drawing/2014/main" id="{8BBB956C-0857-4DC1-A069-6403C4233DC1}"/>
                          </a:ext>
                        </a:extLst>
                      </p:cNvPr>
                      <p:cNvSpPr txBox="1"/>
                      <p:nvPr/>
                    </p:nvSpPr>
                    <p:spPr>
                      <a:xfrm>
                        <a:off x="7300732" y="6061156"/>
                        <a:ext cx="971568" cy="261610"/>
                      </a:xfrm>
                      <a:prstGeom prst="rect">
                        <a:avLst/>
                      </a:prstGeom>
                      <a:noFill/>
                    </p:spPr>
                    <p:txBody>
                      <a:bodyPr wrap="square" rtlCol="0">
                        <a:spAutoFit/>
                      </a:bodyPr>
                      <a:lstStyle/>
                      <a:p>
                        <a:r>
                          <a:rPr lang="en-GB" sz="1100" dirty="0"/>
                          <a:t>old Q value</a:t>
                        </a:r>
                      </a:p>
                    </p:txBody>
                  </p:sp>
                  <p:sp>
                    <p:nvSpPr>
                      <p:cNvPr id="17" name="TextBox 16">
                        <a:extLst>
                          <a:ext uri="{FF2B5EF4-FFF2-40B4-BE49-F238E27FC236}">
                            <a16:creationId xmlns:a16="http://schemas.microsoft.com/office/drawing/2014/main" id="{972EA654-59F9-41BC-AABA-37CF7605ED53}"/>
                          </a:ext>
                        </a:extLst>
                      </p:cNvPr>
                      <p:cNvSpPr txBox="1"/>
                      <p:nvPr/>
                    </p:nvSpPr>
                    <p:spPr>
                      <a:xfrm>
                        <a:off x="8755155" y="6162893"/>
                        <a:ext cx="1064764" cy="246221"/>
                      </a:xfrm>
                      <a:prstGeom prst="rect">
                        <a:avLst/>
                      </a:prstGeom>
                      <a:noFill/>
                    </p:spPr>
                    <p:txBody>
                      <a:bodyPr wrap="square" rtlCol="0">
                        <a:spAutoFit/>
                      </a:bodyPr>
                      <a:lstStyle/>
                      <a:p>
                        <a:r>
                          <a:rPr lang="en-GB" sz="1000" dirty="0"/>
                          <a:t>discount factor</a:t>
                        </a:r>
                      </a:p>
                    </p:txBody>
                  </p:sp>
                  <p:sp>
                    <p:nvSpPr>
                      <p:cNvPr id="21" name="TextBox 20">
                        <a:extLst>
                          <a:ext uri="{FF2B5EF4-FFF2-40B4-BE49-F238E27FC236}">
                            <a16:creationId xmlns:a16="http://schemas.microsoft.com/office/drawing/2014/main" id="{77698284-77DA-40FC-87AC-51A0B4B847F5}"/>
                          </a:ext>
                        </a:extLst>
                      </p:cNvPr>
                      <p:cNvSpPr txBox="1"/>
                      <p:nvPr/>
                    </p:nvSpPr>
                    <p:spPr>
                      <a:xfrm>
                        <a:off x="9424739" y="6248272"/>
                        <a:ext cx="1622654" cy="246221"/>
                      </a:xfrm>
                      <a:prstGeom prst="rect">
                        <a:avLst/>
                      </a:prstGeom>
                      <a:noFill/>
                    </p:spPr>
                    <p:txBody>
                      <a:bodyPr wrap="square" rtlCol="0">
                        <a:spAutoFit/>
                      </a:bodyPr>
                      <a:lstStyle/>
                      <a:p>
                        <a:r>
                          <a:rPr lang="en-GB" sz="1000" dirty="0"/>
                          <a:t>estimate of future value</a:t>
                        </a:r>
                      </a:p>
                    </p:txBody>
                  </p:sp>
                  <p:sp>
                    <p:nvSpPr>
                      <p:cNvPr id="24" name="TextBox 23">
                        <a:extLst>
                          <a:ext uri="{FF2B5EF4-FFF2-40B4-BE49-F238E27FC236}">
                            <a16:creationId xmlns:a16="http://schemas.microsoft.com/office/drawing/2014/main" id="{9A737862-4F37-460B-BB07-92861431AE98}"/>
                          </a:ext>
                        </a:extLst>
                      </p:cNvPr>
                      <p:cNvSpPr txBox="1"/>
                      <p:nvPr/>
                    </p:nvSpPr>
                    <p:spPr>
                      <a:xfrm>
                        <a:off x="10652212" y="6088173"/>
                        <a:ext cx="971568" cy="261610"/>
                      </a:xfrm>
                      <a:prstGeom prst="rect">
                        <a:avLst/>
                      </a:prstGeom>
                      <a:noFill/>
                    </p:spPr>
                    <p:txBody>
                      <a:bodyPr wrap="square" rtlCol="0">
                        <a:spAutoFit/>
                      </a:bodyPr>
                      <a:lstStyle/>
                      <a:p>
                        <a:r>
                          <a:rPr lang="en-GB" sz="1100" dirty="0"/>
                          <a:t>old Q value</a:t>
                        </a:r>
                      </a:p>
                    </p:txBody>
                  </p:sp>
                </p:grpSp>
                <p:grpSp>
                  <p:nvGrpSpPr>
                    <p:cNvPr id="11" name="Group 10">
                      <a:extLst>
                        <a:ext uri="{FF2B5EF4-FFF2-40B4-BE49-F238E27FC236}">
                          <a16:creationId xmlns:a16="http://schemas.microsoft.com/office/drawing/2014/main" id="{589CE5BA-F2AF-47F6-9B46-FC514AD7E660}"/>
                        </a:ext>
                      </a:extLst>
                    </p:cNvPr>
                    <p:cNvGrpSpPr/>
                    <p:nvPr/>
                  </p:nvGrpSpPr>
                  <p:grpSpPr>
                    <a:xfrm>
                      <a:off x="6386359" y="5259972"/>
                      <a:ext cx="5062329" cy="840893"/>
                      <a:chOff x="6386359" y="5259972"/>
                      <a:chExt cx="5062329" cy="840893"/>
                    </a:xfrm>
                  </p:grpSpPr>
                  <p:sp>
                    <p:nvSpPr>
                      <p:cNvPr id="15" name="Left Brace 14">
                        <a:extLst>
                          <a:ext uri="{FF2B5EF4-FFF2-40B4-BE49-F238E27FC236}">
                            <a16:creationId xmlns:a16="http://schemas.microsoft.com/office/drawing/2014/main" id="{0262C2B3-CC88-4DA5-A9B8-E68876EA63E8}"/>
                          </a:ext>
                        </a:extLst>
                      </p:cNvPr>
                      <p:cNvSpPr/>
                      <p:nvPr/>
                    </p:nvSpPr>
                    <p:spPr>
                      <a:xfrm rot="16200000">
                        <a:off x="9055462" y="5827250"/>
                        <a:ext cx="246221" cy="172642"/>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A8A639A1-C067-436B-8026-6B9DD629D9BD}"/>
                          </a:ext>
                        </a:extLst>
                      </p:cNvPr>
                      <p:cNvGrpSpPr/>
                      <p:nvPr/>
                    </p:nvGrpSpPr>
                    <p:grpSpPr>
                      <a:xfrm>
                        <a:off x="6386359" y="5259972"/>
                        <a:ext cx="5062329" cy="840893"/>
                        <a:chOff x="6386359" y="5259972"/>
                        <a:chExt cx="5062329" cy="840893"/>
                      </a:xfrm>
                    </p:grpSpPr>
                    <p:sp>
                      <p:nvSpPr>
                        <p:cNvPr id="6" name="Left Brace 5">
                          <a:extLst>
                            <a:ext uri="{FF2B5EF4-FFF2-40B4-BE49-F238E27FC236}">
                              <a16:creationId xmlns:a16="http://schemas.microsoft.com/office/drawing/2014/main" id="{1DF413DD-6FF6-4EE3-BA33-135C24D62A35}"/>
                            </a:ext>
                          </a:extLst>
                        </p:cNvPr>
                        <p:cNvSpPr/>
                        <p:nvPr/>
                      </p:nvSpPr>
                      <p:spPr>
                        <a:xfrm rot="16200000">
                          <a:off x="6792673" y="5353268"/>
                          <a:ext cx="222570" cy="103519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Left Brace 8">
                          <a:extLst>
                            <a:ext uri="{FF2B5EF4-FFF2-40B4-BE49-F238E27FC236}">
                              <a16:creationId xmlns:a16="http://schemas.microsoft.com/office/drawing/2014/main" id="{5977BE18-CF4A-4FD6-BA6C-F98C1A0D6F41}"/>
                            </a:ext>
                          </a:extLst>
                        </p:cNvPr>
                        <p:cNvSpPr/>
                        <p:nvPr/>
                      </p:nvSpPr>
                      <p:spPr>
                        <a:xfrm rot="16200000">
                          <a:off x="7751356" y="5472700"/>
                          <a:ext cx="226695" cy="80045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Left Brace 9">
                          <a:extLst>
                            <a:ext uri="{FF2B5EF4-FFF2-40B4-BE49-F238E27FC236}">
                              <a16:creationId xmlns:a16="http://schemas.microsoft.com/office/drawing/2014/main" id="{DD499702-3D62-4BB1-9407-32895E068C1B}"/>
                            </a:ext>
                          </a:extLst>
                        </p:cNvPr>
                        <p:cNvSpPr/>
                        <p:nvPr/>
                      </p:nvSpPr>
                      <p:spPr>
                        <a:xfrm rot="16200000">
                          <a:off x="8365917" y="5788855"/>
                          <a:ext cx="261610" cy="175608"/>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Left Brace 12">
                          <a:extLst>
                            <a:ext uri="{FF2B5EF4-FFF2-40B4-BE49-F238E27FC236}">
                              <a16:creationId xmlns:a16="http://schemas.microsoft.com/office/drawing/2014/main" id="{15C53045-0B1C-4F2E-AA1A-C4DA1F43C82D}"/>
                            </a:ext>
                          </a:extLst>
                        </p:cNvPr>
                        <p:cNvSpPr/>
                        <p:nvPr/>
                      </p:nvSpPr>
                      <p:spPr>
                        <a:xfrm rot="16200000">
                          <a:off x="8717397" y="5785501"/>
                          <a:ext cx="165907" cy="172640"/>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Left Brace 18">
                          <a:extLst>
                            <a:ext uri="{FF2B5EF4-FFF2-40B4-BE49-F238E27FC236}">
                              <a16:creationId xmlns:a16="http://schemas.microsoft.com/office/drawing/2014/main" id="{6054FC26-6D1B-424B-BEC4-FB6EF8CE2DDC}"/>
                            </a:ext>
                          </a:extLst>
                        </p:cNvPr>
                        <p:cNvSpPr/>
                        <p:nvPr/>
                      </p:nvSpPr>
                      <p:spPr>
                        <a:xfrm rot="16200000">
                          <a:off x="9845138" y="5374670"/>
                          <a:ext cx="310407" cy="114198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3" name="Left Brace 22">
                          <a:extLst>
                            <a:ext uri="{FF2B5EF4-FFF2-40B4-BE49-F238E27FC236}">
                              <a16:creationId xmlns:a16="http://schemas.microsoft.com/office/drawing/2014/main" id="{55DF5BE8-BF9D-43E0-83EB-BADC9B73DFA4}"/>
                            </a:ext>
                          </a:extLst>
                        </p:cNvPr>
                        <p:cNvSpPr/>
                        <p:nvPr/>
                      </p:nvSpPr>
                      <p:spPr>
                        <a:xfrm rot="16200000">
                          <a:off x="10934742" y="5515961"/>
                          <a:ext cx="310407" cy="717484"/>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7" name="Left Brace 26">
                          <a:extLst>
                            <a:ext uri="{FF2B5EF4-FFF2-40B4-BE49-F238E27FC236}">
                              <a16:creationId xmlns:a16="http://schemas.microsoft.com/office/drawing/2014/main" id="{86E96B9F-439A-44EB-BDE7-3F3C8880D3F0}"/>
                            </a:ext>
                          </a:extLst>
                        </p:cNvPr>
                        <p:cNvSpPr/>
                        <p:nvPr/>
                      </p:nvSpPr>
                      <p:spPr>
                        <a:xfrm rot="16200000" flipH="1">
                          <a:off x="9937323" y="4077804"/>
                          <a:ext cx="329197" cy="269353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grpSp>
            </p:grpSp>
          </p:gr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2E94FE-EB46-43CD-8989-09DE9A97B7B5}"/>
                    </a:ext>
                  </a:extLst>
                </p:cNvPr>
                <p:cNvSpPr txBox="1"/>
                <p:nvPr/>
              </p:nvSpPr>
              <p:spPr>
                <a:xfrm>
                  <a:off x="5468568" y="5571797"/>
                  <a:ext cx="6620936"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400" b="0" i="1" smtClean="0">
                                <a:solidFill>
                                  <a:srgbClr val="C00000"/>
                                </a:solidFill>
                                <a:latin typeface="Cambria Math" panose="02040503050406030204" pitchFamily="18" charset="0"/>
                              </a:rPr>
                            </m:ctrlPr>
                          </m:sSupPr>
                          <m:e>
                            <m:r>
                              <a:rPr lang="en-GB" sz="1400" b="0" i="1" smtClean="0">
                                <a:solidFill>
                                  <a:srgbClr val="C00000"/>
                                </a:solidFill>
                                <a:latin typeface="Cambria Math" panose="02040503050406030204" pitchFamily="18" charset="0"/>
                              </a:rPr>
                              <m:t>𝑄</m:t>
                            </m:r>
                          </m:e>
                          <m:sup>
                            <m:r>
                              <a:rPr lang="en-GB" sz="1400" b="0" i="1" smtClean="0">
                                <a:solidFill>
                                  <a:srgbClr val="C00000"/>
                                </a:solidFill>
                                <a:latin typeface="Cambria Math" panose="02040503050406030204" pitchFamily="18" charset="0"/>
                              </a:rPr>
                              <m:t>𝑛𝑒𝑤</m:t>
                            </m:r>
                          </m:sup>
                        </m:sSup>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rPr>
                          <m:t>𝑄</m:t>
                        </m:r>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𝛼</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𝑟</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𝛾</m:t>
                        </m:r>
                        <m:r>
                          <a:rPr lang="en-GB" sz="1400" b="0" i="1" smtClean="0">
                            <a:solidFill>
                              <a:srgbClr val="C00000"/>
                            </a:solidFill>
                            <a:latin typeface="Cambria Math" panose="02040503050406030204" pitchFamily="18" charset="0"/>
                            <a:ea typeface="Cambria Math" panose="02040503050406030204" pitchFamily="18" charset="0"/>
                          </a:rPr>
                          <m:t>+</m:t>
                        </m:r>
                        <m:func>
                          <m:funcPr>
                            <m:ctrlPr>
                              <a:rPr lang="en-GB" sz="1400" b="0" i="1" smtClean="0">
                                <a:solidFill>
                                  <a:srgbClr val="C00000"/>
                                </a:solidFill>
                                <a:latin typeface="Cambria Math" panose="02040503050406030204" pitchFamily="18" charset="0"/>
                                <a:ea typeface="Cambria Math" panose="02040503050406030204" pitchFamily="18" charset="0"/>
                              </a:rPr>
                            </m:ctrlPr>
                          </m:funcPr>
                          <m:fName>
                            <m:r>
                              <m:rPr>
                                <m:sty m:val="p"/>
                              </m:rPr>
                              <a:rPr lang="en-GB" sz="1400" b="0" i="0" smtClean="0">
                                <a:solidFill>
                                  <a:srgbClr val="C00000"/>
                                </a:solidFill>
                                <a:latin typeface="Cambria Math" panose="02040503050406030204" pitchFamily="18" charset="0"/>
                                <a:ea typeface="Cambria Math" panose="02040503050406030204" pitchFamily="18" charset="0"/>
                              </a:rPr>
                              <m:t>max</m:t>
                            </m:r>
                          </m:fName>
                          <m:e>
                            <m:r>
                              <a:rPr lang="en-GB" sz="1400" b="0" i="1" smtClean="0">
                                <a:solidFill>
                                  <a:srgbClr val="C00000"/>
                                </a:solidFill>
                                <a:latin typeface="Cambria Math" panose="02040503050406030204" pitchFamily="18" charset="0"/>
                                <a:ea typeface="Cambria Math" panose="02040503050406030204" pitchFamily="18" charset="0"/>
                              </a:rPr>
                              <m:t>𝑄</m:t>
                            </m:r>
                            <m:d>
                              <m:dPr>
                                <m:ctrlPr>
                                  <a:rPr lang="en-GB" sz="1400" b="0" i="1" smtClean="0">
                                    <a:solidFill>
                                      <a:srgbClr val="C00000"/>
                                    </a:solidFill>
                                    <a:latin typeface="Cambria Math" panose="02040503050406030204" pitchFamily="18" charset="0"/>
                                    <a:ea typeface="Cambria Math" panose="02040503050406030204" pitchFamily="18" charset="0"/>
                                  </a:rPr>
                                </m:ctrlPr>
                              </m:dPr>
                              <m:e>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r>
                                      <a:rPr lang="en-GB" sz="1400" b="0" i="1" smtClean="0">
                                        <a:solidFill>
                                          <a:srgbClr val="C00000"/>
                                        </a:solidFill>
                                        <a:latin typeface="Cambria Math" panose="02040503050406030204" pitchFamily="18" charset="0"/>
                                        <a:ea typeface="Cambria Math" panose="02040503050406030204" pitchFamily="18" charset="0"/>
                                      </a:rPr>
                                      <m:t>+1</m:t>
                                    </m:r>
                                  </m:sub>
                                </m:sSub>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𝑎</m:t>
                                </m:r>
                              </m:e>
                            </m:d>
                          </m:e>
                        </m:func>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𝑄</m:t>
                        </m:r>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𝑎</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oMath>
                    </m:oMathPara>
                  </a14:m>
                  <a:endParaRPr lang="en-GB" sz="1600" dirty="0">
                    <a:solidFill>
                      <a:srgbClr val="C00000"/>
                    </a:solidFill>
                  </a:endParaRPr>
                </a:p>
                <a:p>
                  <a:endParaRPr lang="en-GB" sz="1600" dirty="0"/>
                </a:p>
              </p:txBody>
            </p:sp>
          </mc:Choice>
          <mc:Fallback xmlns="">
            <p:sp>
              <p:nvSpPr>
                <p:cNvPr id="16" name="TextBox 15">
                  <a:extLst>
                    <a:ext uri="{FF2B5EF4-FFF2-40B4-BE49-F238E27FC236}">
                      <a16:creationId xmlns:a16="http://schemas.microsoft.com/office/drawing/2014/main" id="{772E94FE-EB46-43CD-8989-09DE9A97B7B5}"/>
                    </a:ext>
                  </a:extLst>
                </p:cNvPr>
                <p:cNvSpPr txBox="1">
                  <a:spLocks noRot="1" noChangeAspect="1" noMove="1" noResize="1" noEditPoints="1" noAdjustHandles="1" noChangeArrowheads="1" noChangeShapeType="1" noTextEdit="1"/>
                </p:cNvSpPr>
                <p:nvPr/>
              </p:nvSpPr>
              <p:spPr>
                <a:xfrm>
                  <a:off x="5468568" y="5571797"/>
                  <a:ext cx="6620936" cy="553998"/>
                </a:xfrm>
                <a:prstGeom prst="rect">
                  <a:avLst/>
                </a:prstGeom>
                <a:blipFill>
                  <a:blip r:embed="rId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263238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387687" y="1809829"/>
            <a:ext cx="11416626" cy="559257"/>
          </a:xfrm>
        </p:spPr>
        <p:txBody>
          <a:bodyPr/>
          <a:lstStyle/>
          <a:p>
            <a:pPr marL="0" indent="0">
              <a:buNone/>
            </a:pPr>
            <a:r>
              <a:rPr lang="en-GB" dirty="0">
                <a:solidFill>
                  <a:schemeClr val="tx1"/>
                </a:solidFill>
              </a:rPr>
              <a:t>After this program I have developed the interest to explore reinforcement learning further so that I can escalate to researching into creating games, software and engines with higher complexity.</a:t>
            </a:r>
            <a:endParaRPr lang="en-GB" dirty="0">
              <a:solidFill>
                <a:srgbClr val="C00000"/>
              </a:solidFill>
            </a:endParaRPr>
          </a:p>
        </p:txBody>
      </p:sp>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4</a:t>
            </a:fld>
            <a:endParaRPr lang="en-AU" dirty="0"/>
          </a:p>
        </p:txBody>
      </p:sp>
      <p:sp>
        <p:nvSpPr>
          <p:cNvPr id="5" name="TextBox 4">
            <a:extLst>
              <a:ext uri="{FF2B5EF4-FFF2-40B4-BE49-F238E27FC236}">
                <a16:creationId xmlns:a16="http://schemas.microsoft.com/office/drawing/2014/main" id="{F62881BB-2B0B-4678-9974-0C484715D3E6}"/>
              </a:ext>
            </a:extLst>
          </p:cNvPr>
          <p:cNvSpPr txBox="1"/>
          <p:nvPr/>
        </p:nvSpPr>
        <p:spPr>
          <a:xfrm>
            <a:off x="275208" y="2410159"/>
            <a:ext cx="11529105" cy="830997"/>
          </a:xfrm>
          <a:prstGeom prst="rect">
            <a:avLst/>
          </a:prstGeom>
          <a:noFill/>
        </p:spPr>
        <p:txBody>
          <a:bodyPr wrap="square" rtlCol="0">
            <a:spAutoFit/>
          </a:bodyPr>
          <a:lstStyle/>
          <a:p>
            <a:r>
              <a:rPr lang="en-GB" sz="1600" dirty="0">
                <a:solidFill>
                  <a:srgbClr val="C00000"/>
                </a:solidFill>
              </a:rPr>
              <a:t>In order to complete more complex tasks, in a way that has value to the world and advancement. Using these skills for both my own recreation and in the work place. </a:t>
            </a:r>
          </a:p>
          <a:p>
            <a:endParaRPr lang="en-GB" sz="1600" dirty="0">
              <a:solidFill>
                <a:srgbClr val="C00000"/>
              </a:solidFill>
            </a:endParaRPr>
          </a:p>
        </p:txBody>
      </p:sp>
      <p:sp>
        <p:nvSpPr>
          <p:cNvPr id="6" name="TextBox 5">
            <a:extLst>
              <a:ext uri="{FF2B5EF4-FFF2-40B4-BE49-F238E27FC236}">
                <a16:creationId xmlns:a16="http://schemas.microsoft.com/office/drawing/2014/main" id="{1638D7B7-C0DF-4E7B-B6F2-461DB37062B0}"/>
              </a:ext>
            </a:extLst>
          </p:cNvPr>
          <p:cNvSpPr txBox="1"/>
          <p:nvPr/>
        </p:nvSpPr>
        <p:spPr>
          <a:xfrm>
            <a:off x="275208" y="3061799"/>
            <a:ext cx="11448609" cy="830997"/>
          </a:xfrm>
          <a:prstGeom prst="rect">
            <a:avLst/>
          </a:prstGeom>
          <a:noFill/>
        </p:spPr>
        <p:txBody>
          <a:bodyPr wrap="square" rtlCol="0">
            <a:spAutoFit/>
          </a:bodyPr>
          <a:lstStyle/>
          <a:p>
            <a:r>
              <a:rPr lang="en-GB" sz="1600" dirty="0"/>
              <a:t>My interest has always been in machine learning for cybersecurity and applying to this program has helped me to learn how best to integrate the two and to implement good research to further learn more.</a:t>
            </a:r>
          </a:p>
          <a:p>
            <a:endParaRPr lang="en-GB" sz="1600" dirty="0"/>
          </a:p>
        </p:txBody>
      </p:sp>
      <p:sp>
        <p:nvSpPr>
          <p:cNvPr id="7" name="TextBox 6">
            <a:extLst>
              <a:ext uri="{FF2B5EF4-FFF2-40B4-BE49-F238E27FC236}">
                <a16:creationId xmlns:a16="http://schemas.microsoft.com/office/drawing/2014/main" id="{B8AA21E0-4E90-414D-95C8-CE3C8829ED68}"/>
              </a:ext>
            </a:extLst>
          </p:cNvPr>
          <p:cNvSpPr txBox="1"/>
          <p:nvPr/>
        </p:nvSpPr>
        <p:spPr>
          <a:xfrm>
            <a:off x="275208" y="1414940"/>
            <a:ext cx="1509204" cy="584775"/>
          </a:xfrm>
          <a:prstGeom prst="rect">
            <a:avLst/>
          </a:prstGeom>
          <a:noFill/>
        </p:spPr>
        <p:txBody>
          <a:bodyPr wrap="square" rtlCol="0">
            <a:spAutoFit/>
          </a:bodyPr>
          <a:lstStyle/>
          <a:p>
            <a:r>
              <a:rPr lang="en-GB" sz="1600" u="sng" dirty="0">
                <a:solidFill>
                  <a:srgbClr val="C00000"/>
                </a:solidFill>
              </a:rPr>
              <a:t>Future Plans</a:t>
            </a:r>
            <a:endParaRPr lang="en-GB" sz="1600" dirty="0">
              <a:solidFill>
                <a:srgbClr val="C00000"/>
              </a:solidFill>
            </a:endParaRPr>
          </a:p>
          <a:p>
            <a:endParaRPr lang="en-GB" sz="1600" dirty="0"/>
          </a:p>
        </p:txBody>
      </p:sp>
      <p:sp>
        <p:nvSpPr>
          <p:cNvPr id="8" name="TextBox 7">
            <a:extLst>
              <a:ext uri="{FF2B5EF4-FFF2-40B4-BE49-F238E27FC236}">
                <a16:creationId xmlns:a16="http://schemas.microsoft.com/office/drawing/2014/main" id="{203E1DEC-FC2B-4C9D-97FB-20D3F721B5C1}"/>
              </a:ext>
            </a:extLst>
          </p:cNvPr>
          <p:cNvSpPr txBox="1"/>
          <p:nvPr/>
        </p:nvSpPr>
        <p:spPr>
          <a:xfrm>
            <a:off x="275208" y="3755254"/>
            <a:ext cx="9632272" cy="584775"/>
          </a:xfrm>
          <a:prstGeom prst="rect">
            <a:avLst/>
          </a:prstGeom>
          <a:noFill/>
        </p:spPr>
        <p:txBody>
          <a:bodyPr wrap="square" rtlCol="0">
            <a:spAutoFit/>
          </a:bodyPr>
          <a:lstStyle/>
          <a:p>
            <a:r>
              <a:rPr lang="en-GB" sz="1600" dirty="0">
                <a:solidFill>
                  <a:srgbClr val="C00000"/>
                </a:solidFill>
              </a:rPr>
              <a:t>In the hopefully near future, I’m looking forward to potentially working with you all in the future and working with baes systems in the working world. </a:t>
            </a:r>
          </a:p>
        </p:txBody>
      </p:sp>
      <p:sp>
        <p:nvSpPr>
          <p:cNvPr id="9" name="TextBox 8">
            <a:extLst>
              <a:ext uri="{FF2B5EF4-FFF2-40B4-BE49-F238E27FC236}">
                <a16:creationId xmlns:a16="http://schemas.microsoft.com/office/drawing/2014/main" id="{AF4A58D6-7975-4182-AF99-6A24495D2E66}"/>
              </a:ext>
            </a:extLst>
          </p:cNvPr>
          <p:cNvSpPr txBox="1"/>
          <p:nvPr/>
        </p:nvSpPr>
        <p:spPr>
          <a:xfrm>
            <a:off x="266359" y="4366662"/>
            <a:ext cx="11925641" cy="830997"/>
          </a:xfrm>
          <a:prstGeom prst="rect">
            <a:avLst/>
          </a:prstGeom>
          <a:noFill/>
        </p:spPr>
        <p:txBody>
          <a:bodyPr wrap="square" rtlCol="0">
            <a:spAutoFit/>
          </a:bodyPr>
          <a:lstStyle/>
          <a:p>
            <a:r>
              <a:rPr lang="en-GB" sz="1600" dirty="0"/>
              <a:t>Hopefully applying to the apprenticeship at the end of sixth form in cybersecurity and machine learning, I could further learn more and  to work with many more people in baes systems in the real-world situations and problems.</a:t>
            </a:r>
          </a:p>
          <a:p>
            <a:endParaRPr lang="en-GB" sz="1600" dirty="0"/>
          </a:p>
        </p:txBody>
      </p:sp>
      <p:sp>
        <p:nvSpPr>
          <p:cNvPr id="10" name="TextBox 9">
            <a:extLst>
              <a:ext uri="{FF2B5EF4-FFF2-40B4-BE49-F238E27FC236}">
                <a16:creationId xmlns:a16="http://schemas.microsoft.com/office/drawing/2014/main" id="{57E318F7-0FC8-4A38-B9B0-F87904BDA0F4}"/>
              </a:ext>
            </a:extLst>
          </p:cNvPr>
          <p:cNvSpPr txBox="1"/>
          <p:nvPr/>
        </p:nvSpPr>
        <p:spPr>
          <a:xfrm>
            <a:off x="3116063" y="5173147"/>
            <a:ext cx="5566298" cy="584775"/>
          </a:xfrm>
          <a:prstGeom prst="rect">
            <a:avLst/>
          </a:prstGeom>
          <a:noFill/>
        </p:spPr>
        <p:txBody>
          <a:bodyPr wrap="square" rtlCol="0">
            <a:spAutoFit/>
          </a:bodyPr>
          <a:lstStyle/>
          <a:p>
            <a:r>
              <a:rPr lang="en-GB" sz="3200" b="1" dirty="0">
                <a:solidFill>
                  <a:srgbClr val="C00000"/>
                </a:solidFill>
              </a:rPr>
              <a:t>Thank You For Listening!!!</a:t>
            </a:r>
          </a:p>
        </p:txBody>
      </p:sp>
    </p:spTree>
    <p:extLst>
      <p:ext uri="{BB962C8B-B14F-4D97-AF65-F5344CB8AC3E}">
        <p14:creationId xmlns:p14="http://schemas.microsoft.com/office/powerpoint/2010/main" val="1398563015"/>
      </p:ext>
    </p:extLst>
  </p:cSld>
  <p:clrMapOvr>
    <a:masterClrMapping/>
  </p:clrMapOvr>
</p:sld>
</file>

<file path=ppt/theme/theme1.xml><?xml version="1.0" encoding="utf-8"?>
<a:theme xmlns:a="http://schemas.openxmlformats.org/drawingml/2006/main" name="1_BAE Systems Slide Set">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6464FF"/>
      </a:hlink>
      <a:folHlink>
        <a:srgbClr val="C850C8"/>
      </a:folHlink>
    </a:clrScheme>
    <a:fontScheme name="BAE Systems">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6A"/>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4C965"/>
    </a:custClr>
    <a:custClr name="Purple 70%">
      <a:srgbClr val="908EB9"/>
    </a:custClr>
    <a:custClr name="Stone 70%">
      <a:srgbClr val="E4D2C2"/>
    </a:custClr>
    <a:custClr name="Navy 70%">
      <a:srgbClr val="4D7A96"/>
    </a:custClr>
    <a:custClr name="Teal 70%">
      <a:srgbClr val="4CC9C2"/>
    </a:custClr>
    <a:custClr name="Blue 70%">
      <a:srgbClr val="7EBBE8"/>
    </a:custClr>
    <a:custClr name="Ignore10">
      <a:srgbClr val="FFFFFF"/>
    </a:custClr>
    <a:custClr name="Ignore11">
      <a:srgbClr val="FFFFFF"/>
    </a:custClr>
    <a:custClr name="Ignore12">
      <a:srgbClr val="FFFFFF"/>
    </a:custClr>
    <a:custClr name="Ignore13">
      <a:srgbClr val="FFFFFF"/>
    </a:custClr>
    <a:custClr name="Yellow 50%">
      <a:srgbClr val="F7D991"/>
    </a:custClr>
    <a:custClr name="Purple 50%">
      <a:srgbClr val="B0AFCD"/>
    </a:custClr>
    <a:custClr name="Stone 50%">
      <a:srgbClr val="ECDFD4"/>
    </a:custClr>
    <a:custClr name="Navy 50%">
      <a:srgbClr val="80A0B4"/>
    </a:custClr>
    <a:custClr name="Teal 50%">
      <a:srgbClr val="7FD8D4"/>
    </a:custClr>
    <a:custClr name="Blue 50%">
      <a:srgbClr val="A3CFEF"/>
    </a:custClr>
    <a:custClr name="Ignore14">
      <a:srgbClr val="FFFFFF"/>
    </a:custClr>
    <a:custClr name="Ignore15">
      <a:srgbClr val="FFFFFF"/>
    </a:custClr>
    <a:custClr name="Ignore16">
      <a:srgbClr val="FFFFFF"/>
    </a:custClr>
    <a:custClr name="Ignore17">
      <a:srgbClr val="FFFFFF"/>
    </a:custClr>
    <a:custClr name="Yellow 30%">
      <a:srgbClr val="FAE8BD"/>
    </a:custClr>
    <a:custClr name="Purple 30%">
      <a:srgbClr val="CFCEE1"/>
    </a:custClr>
    <a:custClr name="Stone 30%">
      <a:srgbClr val="F3ECE5"/>
    </a:custClr>
    <a:custClr name="Navy 30%">
      <a:srgbClr val="B2C6D2"/>
    </a:custClr>
    <a:custClr name="Teal 30%">
      <a:srgbClr val="B2E7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templat ppt" id="{65D82F72-D741-4C74-9ADC-E7EDC90AABF2}" vid="{4D483A76-ABFF-4386-B6D1-C7A7A505AF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GFSBaseDocumentType" ma:contentTypeID="0x010100C773E7E7DA4C42818A59608D9F2555FC00D42C140F3664C54A8C26E3944D898792" ma:contentTypeVersion="30" ma:contentTypeDescription="" ma:contentTypeScope="" ma:versionID="f7063727d3c62202f4c4230acbad103a">
  <xsd:schema xmlns:xsd="http://www.w3.org/2001/XMLSchema" xmlns:xs="http://www.w3.org/2001/XMLSchema" xmlns:p="http://schemas.microsoft.com/office/2006/metadata/properties" xmlns:ns1="http://schemas.microsoft.com/sharepoint/v3" xmlns:ns2="c6a378a4-4e20-47c2-b046-22a2a321fa78" xmlns:ns3="ccc042e1-8f32-48a9-b843-6ae914ac4bb8" targetNamespace="http://schemas.microsoft.com/office/2006/metadata/properties" ma:root="true" ma:fieldsID="6c063444481e7badb507074f65990b7a" ns1:_="" ns2:_="" ns3:_="">
    <xsd:import namespace="http://schemas.microsoft.com/sharepoint/v3"/>
    <xsd:import namespace="c6a378a4-4e20-47c2-b046-22a2a321fa78"/>
    <xsd:import namespace="ccc042e1-8f32-48a9-b843-6ae914ac4bb8"/>
    <xsd:element name="properties">
      <xsd:complexType>
        <xsd:sequence>
          <xsd:element name="documentManagement">
            <xsd:complexType>
              <xsd:all>
                <xsd:element ref="ns2:BusinessContentOwner2"/>
                <xsd:element ref="ns2:CompanyClassification2"/>
                <xsd:element ref="ns2:GovernmentClassification2" minOccurs="0"/>
                <xsd:element ref="ns3:GovMarking"/>
                <xsd:element ref="ns2:ExportControlled2"/>
                <xsd:element ref="ns3:ECJurisdiction"/>
                <xsd:element ref="ns3:_dlc_DocId" minOccurs="0"/>
                <xsd:element ref="ns3:_dlc_DocIdUrl" minOccurs="0"/>
                <xsd:element ref="ns3:_dlc_DocIdPersistId" minOccurs="0"/>
                <xsd:element ref="ns1:_dlc_Exempt" minOccurs="0"/>
                <xsd:element ref="ns1:_dlc_ExpireDateSaved" minOccurs="0"/>
                <xsd:element ref="ns1:_dlc_ExpireDate" minOccurs="0"/>
                <xsd:element ref="ns3:TaxKeywordTaxHTField" minOccurs="0"/>
                <xsd:element ref="ns3:TaxCatchAll" minOccurs="0"/>
                <xsd:element ref="ns3:TaxCatchAllLabel" minOccurs="0"/>
                <xsd:element ref="ns2:of5c8b047c07429d88c87fdf355710e8" minOccurs="0"/>
                <xsd:element ref="ns2:i0091b13a7414b46950b59ac9edd9a72" minOccurs="0"/>
                <xsd:element ref="ns2:k9aa417e96d949e2a2a45e36f2c8b86f" minOccurs="0"/>
                <xsd:element ref="ns2:na00ff0cdef84369849dc30476533921" minOccurs="0"/>
                <xsd:element ref="ns2:nf2fc2a4879747b8bc5ef2af0fd768dc" minOccurs="0"/>
                <xsd:element ref="ns2:RecordDeclaredFlag" minOccurs="0"/>
                <xsd:element ref="ns2:k7244c6cded84425a1cc3d54799dbc46" minOccurs="0"/>
                <xsd:element ref="ns1:Autho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9" nillable="true" ma:displayName="Exempt from Policy" ma:hidden="true" ma:internalName="_dlc_Exempt" ma:readOnly="true">
      <xsd:simpleType>
        <xsd:restriction base="dms:Unknown"/>
      </xsd:simpleType>
    </xsd:element>
    <xsd:element name="_dlc_ExpireDateSaved" ma:index="20" nillable="true" ma:displayName="Original Expiration Date" ma:hidden="true" ma:internalName="_dlc_ExpireDateSaved" ma:readOnly="true">
      <xsd:simpleType>
        <xsd:restriction base="dms:DateTime"/>
      </xsd:simpleType>
    </xsd:element>
    <xsd:element name="_dlc_ExpireDate" ma:index="21" nillable="true" ma:displayName="Expiration Date" ma:description="" ma:hidden="true" ma:indexed="true" ma:internalName="_dlc_ExpireDate" ma:readOnly="true">
      <xsd:simpleType>
        <xsd:restriction base="dms:DateTime"/>
      </xsd:simpleType>
    </xsd:element>
    <xsd:element name="Author" ma:index="40" nillable="true" ma:displayName="Created By" ma:indexed="true" ma:list="UserInfo" ma:internalName="Author" ma:readOnly="tru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6a378a4-4e20-47c2-b046-22a2a321fa78" elementFormDefault="qualified">
    <xsd:import namespace="http://schemas.microsoft.com/office/2006/documentManagement/types"/>
    <xsd:import namespace="http://schemas.microsoft.com/office/infopath/2007/PartnerControls"/>
    <xsd:element name="BusinessContentOwner2" ma:index="2" ma:displayName="Content Owner" ma:default="HR" ma:description="" ma:internalName="BusinessContentOwner2">
      <xsd:simpleType>
        <xsd:restriction base="dms:Choice">
          <xsd:enumeration value="HR"/>
        </xsd:restriction>
      </xsd:simpleType>
    </xsd:element>
    <xsd:element name="CompanyClassification2" ma:index="3" ma:displayName="Company Marking/Handling Requirement." ma:default="" ma:description="" ma:internalName="CompanyClassification2">
      <xsd:simpleType>
        <xsd:restriction base="dms:Choice">
          <xsd:enumeration value="Handle as NO COMPANY MARKING"/>
          <xsd:enumeration value="NO COMPANY MARKING"/>
          <xsd:enumeration value="Handle as BAE SYSTEMS PROPRIETARY"/>
          <xsd:enumeration value="BAE SYSTEMS PROPRIETARY"/>
        </xsd:restriction>
      </xsd:simpleType>
    </xsd:element>
    <xsd:element name="GovernmentClassification2" ma:index="4" nillable="true" ma:displayName="Legacy Security Marking" ma:default="" ma:description="" ma:internalName="GovernmentClassification2">
      <xsd:simpleType>
        <xsd:restriction base="dms:Choice">
          <xsd:enumeration value="NOT PROTECTIVELY MARKED"/>
        </xsd:restriction>
      </xsd:simpleType>
    </xsd:element>
    <xsd:element name="ExportControlled2" ma:index="6" ma:displayName="Export Controlled." ma:default="" ma:description="" ma:internalName="ExportControlled2">
      <xsd:simpleType>
        <xsd:restriction base="dms:Choice">
          <xsd:enumeration value="NO"/>
        </xsd:restriction>
      </xsd:simpleType>
    </xsd:element>
    <xsd:element name="of5c8b047c07429d88c87fdf355710e8" ma:index="27" ma:taxonomy="true" ma:internalName="of5c8b047c07429d88c87fdf355710e8" ma:taxonomyFieldName="Topic" ma:displayName="Topic" ma:default="" ma:fieldId="{8f5c8b04-7c07-429d-88c8-7fdf355710e8}" ma:taxonomyMulti="true" ma:sspId="a7c8802d-1c6e-4b9c-a9a0-e6f4eab55ae2" ma:termSetId="db0b0973-0bf1-4292-8708-56bad235b9c7" ma:anchorId="00000000-0000-0000-0000-000000000000" ma:open="false" ma:isKeyword="false">
      <xsd:complexType>
        <xsd:sequence>
          <xsd:element ref="pc:Terms" minOccurs="0" maxOccurs="1"/>
        </xsd:sequence>
      </xsd:complexType>
    </xsd:element>
    <xsd:element name="i0091b13a7414b46950b59ac9edd9a72" ma:index="29" ma:taxonomy="true" ma:internalName="i0091b13a7414b46950b59ac9edd9a72" ma:taxonomyFieldName="Format" ma:displayName="Format" ma:default="" ma:fieldId="{20091b13-a741-4b46-950b-59ac9edd9a72}" ma:taxonomyMulti="true" ma:sspId="a7c8802d-1c6e-4b9c-a9a0-e6f4eab55ae2" ma:termSetId="1aee56e1-c8be-4076-817c-e398892750bf" ma:anchorId="00000000-0000-0000-0000-000000000000" ma:open="false" ma:isKeyword="false">
      <xsd:complexType>
        <xsd:sequence>
          <xsd:element ref="pc:Terms" minOccurs="0" maxOccurs="1"/>
        </xsd:sequence>
      </xsd:complexType>
    </xsd:element>
    <xsd:element name="k9aa417e96d949e2a2a45e36f2c8b86f" ma:index="31" ma:taxonomy="true" ma:internalName="k9aa417e96d949e2a2a45e36f2c8b86f" ma:taxonomyFieldName="Purpose" ma:displayName="Purpose" ma:default="" ma:fieldId="{49aa417e-96d9-49e2-a2a4-5e36f2c8b86f}" ma:taxonomyMulti="true" ma:sspId="a7c8802d-1c6e-4b9c-a9a0-e6f4eab55ae2" ma:termSetId="5faf2403-f262-4911-9a23-a355b6ef930a" ma:anchorId="00000000-0000-0000-0000-000000000000" ma:open="false" ma:isKeyword="false">
      <xsd:complexType>
        <xsd:sequence>
          <xsd:element ref="pc:Terms" minOccurs="0" maxOccurs="1"/>
        </xsd:sequence>
      </xsd:complexType>
    </xsd:element>
    <xsd:element name="na00ff0cdef84369849dc30476533921" ma:index="33" ma:taxonomy="true" ma:internalName="na00ff0cdef84369849dc30476533921" ma:taxonomyFieldName="Age" ma:displayName="Age" ma:default="" ma:fieldId="{7a00ff0c-def8-4369-849d-c30476533921}" ma:taxonomyMulti="true" ma:sspId="a7c8802d-1c6e-4b9c-a9a0-e6f4eab55ae2" ma:termSetId="584370d1-5e1d-4fbe-8706-78fe59fd5302" ma:anchorId="00000000-0000-0000-0000-000000000000" ma:open="true" ma:isKeyword="false">
      <xsd:complexType>
        <xsd:sequence>
          <xsd:element ref="pc:Terms" minOccurs="0" maxOccurs="1"/>
        </xsd:sequence>
      </xsd:complexType>
    </xsd:element>
    <xsd:element name="nf2fc2a4879747b8bc5ef2af0fd768dc" ma:index="35" ma:taxonomy="true" ma:internalName="nf2fc2a4879747b8bc5ef2af0fd768dc" ma:taxonomyFieldName="Country" ma:displayName="Country" ma:default="" ma:fieldId="{7f2fc2a4-8797-47b8-bc5e-f2af0fd768dc}" ma:taxonomyMulti="true" ma:sspId="a7c8802d-1c6e-4b9c-a9a0-e6f4eab55ae2" ma:termSetId="1fd8d8b3-6452-450e-984c-27e2fc109693" ma:anchorId="00000000-0000-0000-0000-000000000000" ma:open="false" ma:isKeyword="false">
      <xsd:complexType>
        <xsd:sequence>
          <xsd:element ref="pc:Terms" minOccurs="0" maxOccurs="1"/>
        </xsd:sequence>
      </xsd:complexType>
    </xsd:element>
    <xsd:element name="RecordDeclaredFlag" ma:index="36" nillable="true" ma:displayName="Record Declared" ma:default="0" ma:description="" ma:hidden="true" ma:internalName="RecordDeclaredFlag">
      <xsd:simpleType>
        <xsd:restriction base="dms:Boolean"/>
      </xsd:simpleType>
    </xsd:element>
    <xsd:element name="k7244c6cded84425a1cc3d54799dbc46" ma:index="38" ma:taxonomy="true" ma:internalName="k7244c6cded84425a1cc3d54799dbc46" ma:taxonomyFieldName="BCS" ma:displayName="BCS" ma:default="2;#5.2 Manage People|80ecd42c-a3fe-4b3b-84a0-703891289830" ma:fieldId="{47244c6c-ded8-4425-a1cc-3d54799dbc46}" ma:sspId="a7c8802d-1c6e-4b9c-a9a0-e6f4eab55ae2" ma:termSetId="00bda7c5-6d30-49c7-b56e-e73d090afb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c042e1-8f32-48a9-b843-6ae914ac4bb8" elementFormDefault="qualified">
    <xsd:import namespace="http://schemas.microsoft.com/office/2006/documentManagement/types"/>
    <xsd:import namespace="http://schemas.microsoft.com/office/infopath/2007/PartnerControls"/>
    <xsd:element name="GovMarking" ma:index="5" ma:displayName="Government Marking." ma:default="" ma:internalName="GovMarking">
      <xsd:simpleType>
        <xsd:restriction base="dms:Choice">
          <xsd:enumeration value="NOT APPLICABLE"/>
        </xsd:restriction>
      </xsd:simpleType>
    </xsd:element>
    <xsd:element name="ECJurisdiction" ma:index="7" ma:displayName="Export Control Jurisdiction" ma:default="" ma:internalName="ECJurisdiction">
      <xsd:simpleType>
        <xsd:restriction base="dms:Choice">
          <xsd:enumeration value="NOT EXPORT CONTROLLED - UK / US / OTHER LOCAL"/>
        </xsd:restriction>
      </xsd:simpleType>
    </xsd:element>
    <xsd:element name="_dlc_DocId" ma:index="16" nillable="true" ma:displayName="Document ID Value" ma:description="The value of the document ID assigned to this item." ma:internalName="_dlc_DocId" ma:readOnly="true">
      <xsd:simpleType>
        <xsd:restriction base="dms:Text"/>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8" nillable="true" ma:displayName="Persist ID" ma:description="Keep ID on add." ma:hidden="true" ma:internalName="_dlc_DocIdPersistId" ma:readOnly="true">
      <xsd:simpleType>
        <xsd:restriction base="dms:Boolean"/>
      </xsd:simpleType>
    </xsd:element>
    <xsd:element name="TaxKeywordTaxHTField" ma:index="22" nillable="true" ma:taxonomy="true" ma:internalName="TaxKeywordTaxHTField" ma:taxonomyFieldName="TaxKeyword" ma:displayName="Enterprise Keywords" ma:fieldId="{23f27201-bee3-471e-b2e7-b64fd8b7ca38}" ma:taxonomyMulti="true" ma:sspId="a7c8802d-1c6e-4b9c-a9a0-e6f4eab55ae2"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description="" ma:hidden="true" ma:list="{1ffa227e-10ec-406f-9d34-9e294be1a4d2}" ma:internalName="TaxCatchAll" ma:showField="CatchAllData" ma:web="ccc042e1-8f32-48a9-b843-6ae914ac4bb8">
      <xsd:complexType>
        <xsd:complexContent>
          <xsd:extension base="dms:MultiChoiceLookup">
            <xsd:sequence>
              <xsd:element name="Value" type="dms:Lookup" maxOccurs="unbounded" minOccurs="0" nillable="true"/>
            </xsd:sequence>
          </xsd:extension>
        </xsd:complexContent>
      </xsd:complexType>
    </xsd:element>
    <xsd:element name="TaxCatchAllLabel" ma:index="24" nillable="true" ma:displayName="Taxonomy Catch All Column1" ma:description="" ma:hidden="true" ma:list="{1ffa227e-10ec-406f-9d34-9e294be1a4d2}" ma:internalName="TaxCatchAllLabel" ma:readOnly="true" ma:showField="CatchAllDataLabel" ma:web="ccc042e1-8f32-48a9-b843-6ae914ac4b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ma:index="10" ma:displayName="Comments"/>
        <xsd:element name="keywords" minOccurs="0" maxOccurs="1" type="xsd:string"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f5c8b047c07429d88c87fdf355710e8 xmlns="c6a378a4-4e20-47c2-b046-22a2a321fa78">
      <Terms xmlns="http://schemas.microsoft.com/office/infopath/2007/PartnerControls"/>
    </of5c8b047c07429d88c87fdf355710e8>
    <TaxCatchAll xmlns="ccc042e1-8f32-48a9-b843-6ae914ac4bb8"/>
    <na00ff0cdef84369849dc30476533921 xmlns="c6a378a4-4e20-47c2-b046-22a2a321fa78">
      <Terms xmlns="http://schemas.microsoft.com/office/infopath/2007/PartnerControls"/>
    </na00ff0cdef84369849dc30476533921>
    <BusinessContentOwner2 xmlns="c6a378a4-4e20-47c2-b046-22a2a321fa78"/>
    <nf2fc2a4879747b8bc5ef2af0fd768dc xmlns="c6a378a4-4e20-47c2-b046-22a2a321fa78">
      <Terms xmlns="http://schemas.microsoft.com/office/infopath/2007/PartnerControls"/>
    </nf2fc2a4879747b8bc5ef2af0fd768dc>
    <RecordDeclaredFlag xmlns="c6a378a4-4e20-47c2-b046-22a2a321fa78" xsi:nil="true"/>
    <i0091b13a7414b46950b59ac9edd9a72 xmlns="c6a378a4-4e20-47c2-b046-22a2a321fa78">
      <Terms xmlns="http://schemas.microsoft.com/office/infopath/2007/PartnerControls"/>
    </i0091b13a7414b46950b59ac9edd9a72>
    <k9aa417e96d949e2a2a45e36f2c8b86f xmlns="c6a378a4-4e20-47c2-b046-22a2a321fa78">
      <Terms xmlns="http://schemas.microsoft.com/office/infopath/2007/PartnerControls"/>
    </k9aa417e96d949e2a2a45e36f2c8b86f>
    <k7244c6cded84425a1cc3d54799dbc46 xmlns="c6a378a4-4e20-47c2-b046-22a2a321fa78">
      <Terms xmlns="http://schemas.microsoft.com/office/infopath/2007/PartnerControls"/>
    </k7244c6cded84425a1cc3d54799dbc46>
    <GovMarking xmlns="ccc042e1-8f32-48a9-b843-6ae914ac4bb8"/>
    <ECJurisdiction xmlns="ccc042e1-8f32-48a9-b843-6ae914ac4bb8"/>
    <CompanyClassification2 xmlns="c6a378a4-4e20-47c2-b046-22a2a321fa78"/>
    <ExportControlled2 xmlns="c6a378a4-4e20-47c2-b046-22a2a321fa78"/>
    <TaxKeywordTaxHTField xmlns="ccc042e1-8f32-48a9-b843-6ae914ac4bb8">
      <Terms xmlns="http://schemas.microsoft.com/office/infopath/2007/PartnerControls"/>
    </TaxKeywordTaxHTField>
    <GovernmentClassification2 xmlns="c6a378a4-4e20-47c2-b046-22a2a321fa78" xsi:nil="true"/>
    <_dlc_DocId xmlns="ccc042e1-8f32-48a9-b843-6ae914ac4bb8" xsi:nil="true"/>
    <_dlc_DocIdUrl xmlns="ccc042e1-8f32-48a9-b843-6ae914ac4bb8">
      <Url xsi:nil="true"/>
      <Description xsi:nil="true"/>
    </_dlc_DocIdUrl>
  </documentManagement>
</p:properties>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NGFSBaseDocumentType</p:Name>
  <p:Description/>
  <p:Statement/>
  <p:PolicyItems/>
</p:Policy>
</file>

<file path=customXml/itemProps1.xml><?xml version="1.0" encoding="utf-8"?>
<ds:datastoreItem xmlns:ds="http://schemas.openxmlformats.org/officeDocument/2006/customXml" ds:itemID="{17B48CCD-D566-47F0-876B-6A0F23E90788}">
  <ds:schemaRefs>
    <ds:schemaRef ds:uri="http://schemas.microsoft.com/sharepoint/v3/contenttype/forms"/>
  </ds:schemaRefs>
</ds:datastoreItem>
</file>

<file path=customXml/itemProps2.xml><?xml version="1.0" encoding="utf-8"?>
<ds:datastoreItem xmlns:ds="http://schemas.openxmlformats.org/officeDocument/2006/customXml" ds:itemID="{776C83D0-A8C8-47A5-B29B-24DDA08821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6a378a4-4e20-47c2-b046-22a2a321fa78"/>
    <ds:schemaRef ds:uri="ccc042e1-8f32-48a9-b843-6ae914ac4b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4C758-209D-4E01-B777-4C01430B6D48}">
  <ds:schemaRefs>
    <ds:schemaRef ds:uri="c6a378a4-4e20-47c2-b046-22a2a321fa78"/>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ccc042e1-8f32-48a9-b843-6ae914ac4bb8"/>
    <ds:schemaRef ds:uri="http://www.w3.org/XML/1998/namespace"/>
  </ds:schemaRefs>
</ds:datastoreItem>
</file>

<file path=customXml/itemProps4.xml><?xml version="1.0" encoding="utf-8"?>
<ds:datastoreItem xmlns:ds="http://schemas.openxmlformats.org/officeDocument/2006/customXml" ds:itemID="{CD0E9E2F-37BC-4584-A039-6A4607AB09BB}">
  <ds:schemaRefs>
    <ds:schemaRef ds:uri="http://schemas.microsoft.com/sharepoint/events"/>
  </ds:schemaRefs>
</ds:datastoreItem>
</file>

<file path=customXml/itemProps5.xml><?xml version="1.0" encoding="utf-8"?>
<ds:datastoreItem xmlns:ds="http://schemas.openxmlformats.org/officeDocument/2006/customXml" ds:itemID="{5849C3BB-EAFB-4723-A0BD-0546BE30D1A3}">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template ppt</Template>
  <TotalTime>1502</TotalTime>
  <Words>879</Words>
  <Application>Microsoft Office PowerPoint</Application>
  <PresentationFormat>Widescreen</PresentationFormat>
  <Paragraphs>65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Tahoma</vt:lpstr>
      <vt:lpstr>1_BAE Systems Slide Set</vt:lpstr>
      <vt:lpstr>Q-Reinforcement Learning Rock, Paper, Scissors – Amari Lawal</vt:lpstr>
      <vt:lpstr>Q-Reinforcement Learning Rock, Paper, Scissors – Amari Lawal</vt:lpstr>
      <vt:lpstr>Q-Reinforcement Learning Rock, Paper, Scissors – Amari Lawal</vt:lpstr>
      <vt:lpstr>Q-Reinforcement Learning Rock, Paper, Scissors – Amari Lawal</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Completed – Name</dc:title>
  <dc:creator>Short, Hannah (UK)</dc:creator>
  <cp:keywords/>
  <dc:description/>
  <cp:lastModifiedBy>6LawalA</cp:lastModifiedBy>
  <cp:revision>53</cp:revision>
  <dcterms:created xsi:type="dcterms:W3CDTF">2020-09-04T08:30:20Z</dcterms:created>
  <dcterms:modified xsi:type="dcterms:W3CDTF">2021-08-12T12:28:33Z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daa9c487-a4dd-4a63-9291-ed007b063875</vt:lpwstr>
  </property>
  <property fmtid="{D5CDD505-2E9C-101B-9397-08002B2CF9AE}" pid="3" name="ContentTypeId">
    <vt:lpwstr>0x010100C773E7E7DA4C42818A59608D9F2555FC00D42C140F3664C54A8C26E3944D898792</vt:lpwstr>
  </property>
  <property fmtid="{D5CDD505-2E9C-101B-9397-08002B2CF9AE}" pid="4" name="_dlc_policyId">
    <vt:lpwstr/>
  </property>
  <property fmtid="{D5CDD505-2E9C-101B-9397-08002B2CF9AE}" pid="5" name="ItemRetentionFormula">
    <vt:lpwstr/>
  </property>
  <property fmtid="{D5CDD505-2E9C-101B-9397-08002B2CF9AE}" pid="6" name="_dlc_DocIdItemGuid">
    <vt:lpwstr>3c604f76-9075-4c54-8911-377999ec4874</vt:lpwstr>
  </property>
  <property fmtid="{D5CDD505-2E9C-101B-9397-08002B2CF9AE}" pid="7" name="TaxKeyword">
    <vt:lpwstr/>
  </property>
  <property fmtid="{D5CDD505-2E9C-101B-9397-08002B2CF9AE}" pid="8" name="Topic">
    <vt:lpwstr>791;#Workshop|bd7f2d70-db89-4ee0-b492-46c4c4d770ae</vt:lpwstr>
  </property>
  <property fmtid="{D5CDD505-2E9C-101B-9397-08002B2CF9AE}" pid="9" name="Age">
    <vt:lpwstr>754;#KS4|8f889c63-e21e-46fc-b7ea-b6e52dde9742</vt:lpwstr>
  </property>
  <property fmtid="{D5CDD505-2E9C-101B-9397-08002B2CF9AE}" pid="10" name="Format">
    <vt:lpwstr>751;#Worksheet|74111cb6-32ce-489f-806a-74d062927b9c</vt:lpwstr>
  </property>
  <property fmtid="{D5CDD505-2E9C-101B-9397-08002B2CF9AE}" pid="11" name="BCS">
    <vt:lpwstr>2;#5.2 Manage People|80ecd42c-a3fe-4b3b-84a0-703891289830</vt:lpwstr>
  </property>
  <property fmtid="{D5CDD505-2E9C-101B-9397-08002B2CF9AE}" pid="12" name="Purpose">
    <vt:lpwstr>759;#Template|72b5ac7c-389e-40a3-9065-74fef967ea47</vt:lpwstr>
  </property>
  <property fmtid="{D5CDD505-2E9C-101B-9397-08002B2CF9AE}" pid="13" name="Country">
    <vt:lpwstr>760;#UK|db78cd33-f9f0-44e9-83f3-e2e4aeb53f81</vt:lpwstr>
  </property>
</Properties>
</file>