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fr-FR"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fr-FR"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fr-FR"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fr-FR"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fr-FR"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fr-FR"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fr-FR"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fr-FR"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fr-FR"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fr-FR"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fr-FR"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fr-FR"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fr-FR"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fr-FR"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fr-FR"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fr-FR" sz="1400" spc="-1" strike="noStrike">
                <a:latin typeface="Times New Roman"/>
              </a:rPr>
              <a:t>&lt;date/heure&gt;</a:t>
            </a:r>
            <a:endParaRPr b="0" lang="fr-FR"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fr-FR" sz="1400" spc="-1" strike="noStrike">
                <a:latin typeface="Times New Roman"/>
              </a:rPr>
              <a:t>&lt;pied de page&gt;</a:t>
            </a:r>
            <a:endParaRPr b="0" lang="fr-FR"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B0A49B36-85B7-41A3-BD54-00B87E5368BE}"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fr.talend.com/products/data-integration/" TargetMode="External"/><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L’INTEGRITE DES DONNEES</a:t>
            </a:r>
            <a:endParaRPr b="0" lang="fr-FR" sz="4400" spc="-1" strike="noStrike">
              <a:latin typeface="Arial"/>
            </a:endParaRPr>
          </a:p>
        </p:txBody>
      </p:sp>
      <p:sp>
        <p:nvSpPr>
          <p:cNvPr id="42" name="TextShape 2"/>
          <p:cNvSpPr txBox="1"/>
          <p:nvPr/>
        </p:nvSpPr>
        <p:spPr>
          <a:xfrm>
            <a:off x="504000" y="1326600"/>
            <a:ext cx="6264000" cy="3288240"/>
          </a:xfrm>
          <a:prstGeom prst="rect">
            <a:avLst/>
          </a:prstGeom>
          <a:noFill/>
          <a:ln>
            <a:noFill/>
          </a:ln>
        </p:spPr>
        <p:txBody>
          <a:bodyPr lIns="0" rIns="0" tIns="0" bIns="0" anchor="ctr"/>
          <a:p>
            <a:pPr algn="ctr"/>
            <a:endParaRPr b="0" lang="fr-FR" sz="3200" spc="-1" strike="noStrike">
              <a:latin typeface="Arial"/>
            </a:endParaRPr>
          </a:p>
        </p:txBody>
      </p:sp>
      <p:pic>
        <p:nvPicPr>
          <p:cNvPr id="43" name="" descr=""/>
          <p:cNvPicPr/>
          <p:nvPr/>
        </p:nvPicPr>
        <p:blipFill>
          <a:blip r:embed="rId1"/>
          <a:stretch/>
        </p:blipFill>
        <p:spPr>
          <a:xfrm>
            <a:off x="6912000" y="1656000"/>
            <a:ext cx="2542680" cy="21715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6969960" y="5328000"/>
            <a:ext cx="2750040" cy="232560"/>
          </a:xfrm>
          <a:prstGeom prst="rect">
            <a:avLst/>
          </a:prstGeom>
          <a:noFill/>
          <a:ln>
            <a:noFill/>
          </a:ln>
        </p:spPr>
        <p:txBody>
          <a:bodyPr lIns="90000" rIns="90000" tIns="45000" bIns="45000"/>
          <a:p>
            <a:r>
              <a:rPr b="1" lang="fr-FR" sz="1000" spc="-1" strike="noStrike">
                <a:solidFill>
                  <a:srgbClr val="ce181e"/>
                </a:solidFill>
                <a:latin typeface="Arial"/>
                <a:hlinkClick r:id="rId1"/>
              </a:rPr>
              <a:t>https://fr.talend.com/products/data-integration/</a:t>
            </a:r>
            <a:endParaRPr b="0" lang="fr-FR" sz="1000" spc="-1" strike="noStrike">
              <a:latin typeface="Arial"/>
            </a:endParaRPr>
          </a:p>
        </p:txBody>
      </p:sp>
      <p:sp>
        <p:nvSpPr>
          <p:cNvPr id="63" name="TextShape 2"/>
          <p:cNvSpPr txBox="1"/>
          <p:nvPr/>
        </p:nvSpPr>
        <p:spPr>
          <a:xfrm>
            <a:off x="507240" y="7740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lvl="1" marL="432000" indent="-216000" algn="ctr">
              <a:lnSpc>
                <a:spcPct val="140000"/>
              </a:lnSpc>
              <a:buClr>
                <a:srgbClr val="000000"/>
              </a:buClr>
              <a:buSzPct val="45000"/>
              <a:buFont typeface="Wingdings" charset="2"/>
              <a:buChar char=""/>
            </a:pPr>
            <a:r>
              <a:rPr b="1" lang="fr-FR" sz="4400" spc="-1" strike="noStrike">
                <a:solidFill>
                  <a:srgbClr val="222222"/>
                </a:solidFill>
                <a:latin typeface="PT Sans;sans-serif"/>
                <a:ea typeface="Lohit Devanagari"/>
              </a:rPr>
              <a:t>CONCLUSION</a:t>
            </a:r>
            <a:endParaRPr b="0" lang="fr-FR" sz="4400" spc="-1" strike="noStrike">
              <a:latin typeface="Arial"/>
            </a:endParaRPr>
          </a:p>
        </p:txBody>
      </p:sp>
      <p:sp>
        <p:nvSpPr>
          <p:cNvPr id="64" name="TextShape 3"/>
          <p:cNvSpPr txBox="1"/>
          <p:nvPr/>
        </p:nvSpPr>
        <p:spPr>
          <a:xfrm>
            <a:off x="252000" y="2232000"/>
            <a:ext cx="9504000" cy="2980800"/>
          </a:xfrm>
          <a:prstGeom prst="rect">
            <a:avLst/>
          </a:prstGeom>
          <a:noFill/>
          <a:ln>
            <a:noFill/>
          </a:ln>
        </p:spPr>
        <p:txBody>
          <a:bodyPr lIns="90000" rIns="90000" tIns="45000" bIns="45000"/>
          <a:p>
            <a:r>
              <a:rPr b="0" lang="fr-FR" sz="2800" spc="-1" strike="noStrike">
                <a:latin typeface="PT Sans;sans-serif"/>
                <a:ea typeface="Noto Sans CJK SC"/>
              </a:rPr>
              <a:t>Protéger l’intégrité des données d’une entreprise en utilisant des méthodes classiques peut devenir contraignant.</a:t>
            </a:r>
            <a:endParaRPr b="0" lang="fr-FR" sz="2800" spc="-1" strike="noStrike">
              <a:latin typeface="Arial"/>
            </a:endParaRPr>
          </a:p>
          <a:p>
            <a:r>
              <a:rPr b="0" lang="fr-FR" sz="2800" spc="-1" strike="noStrike">
                <a:latin typeface="PT Sans;sans-serif"/>
                <a:ea typeface="Noto Sans CJK SC"/>
              </a:rPr>
              <a:t>La solution du cloud peut être intéressante tant au point de vue matériel (moins de machine, plus d’espace, sécurité élargie), que financier (tout est intégré dans l’outil). De plus, l’accès est immédiat.</a:t>
            </a:r>
            <a:endParaRPr b="0" lang="fr-FR"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720000" y="2448000"/>
            <a:ext cx="8640000" cy="715320"/>
          </a:xfrm>
          <a:prstGeom prst="rect">
            <a:avLst/>
          </a:prstGeom>
          <a:noFill/>
          <a:ln>
            <a:noFill/>
          </a:ln>
        </p:spPr>
        <p:txBody>
          <a:bodyPr lIns="90000" rIns="90000" tIns="45000" bIns="45000"/>
          <a:p>
            <a:r>
              <a:rPr b="0" lang="fr-FR" sz="4400" spc="-1" strike="noStrike">
                <a:latin typeface="Arial"/>
              </a:rPr>
              <a:t>Merci de votre attention </a:t>
            </a:r>
            <a:endParaRPr b="0" lang="fr-FR" sz="4400" spc="-1" strike="noStrike">
              <a:latin typeface="Arial"/>
            </a:endParaRPr>
          </a:p>
        </p:txBody>
      </p:sp>
      <p:sp>
        <p:nvSpPr>
          <p:cNvPr id="66" name="CustomShape 2"/>
          <p:cNvSpPr/>
          <p:nvPr/>
        </p:nvSpPr>
        <p:spPr>
          <a:xfrm>
            <a:off x="7344000" y="792000"/>
            <a:ext cx="2016000" cy="1800000"/>
          </a:xfrm>
          <a:prstGeom prst="smileyFace">
            <a:avLst>
              <a:gd name="adj" fmla="val 9282"/>
            </a:avLst>
          </a:prstGeom>
          <a:solidFill>
            <a:srgbClr val="7ffe00"/>
          </a:solidFill>
          <a:ln>
            <a:solidFill>
              <a:srgbClr val="ff0000"/>
            </a:solid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360" y="25452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QU’EST CE QUE L’INTEGRITE DES DONNEES ?</a:t>
            </a:r>
            <a:endParaRPr b="0" lang="fr-FR" sz="4400" spc="-1" strike="noStrike">
              <a:latin typeface="Arial"/>
            </a:endParaRPr>
          </a:p>
        </p:txBody>
      </p:sp>
      <p:sp>
        <p:nvSpPr>
          <p:cNvPr id="45" name="TextShape 2"/>
          <p:cNvSpPr txBox="1"/>
          <p:nvPr/>
        </p:nvSpPr>
        <p:spPr>
          <a:xfrm>
            <a:off x="576000" y="2592000"/>
            <a:ext cx="8856000" cy="1947600"/>
          </a:xfrm>
          <a:prstGeom prst="rect">
            <a:avLst/>
          </a:prstGeom>
          <a:noFill/>
          <a:ln>
            <a:noFill/>
          </a:ln>
        </p:spPr>
        <p:txBody>
          <a:bodyPr lIns="90000" rIns="90000" tIns="45000" bIns="45000"/>
          <a:p>
            <a:r>
              <a:rPr b="0" lang="fr-FR" sz="1800" spc="-1" strike="noStrike">
                <a:latin typeface="Arial"/>
                <a:ea typeface="Noto Sans CJK SC"/>
              </a:rPr>
              <a:t>D’après Wikipedia : </a:t>
            </a:r>
            <a:r>
              <a:rPr b="0" lang="fr-FR" sz="1800" spc="-1" strike="noStrike">
                <a:latin typeface="PT Sans;sans-serif"/>
                <a:ea typeface="Noto Sans CJK SC"/>
              </a:rPr>
              <a:t>L’intégrité des données est l’exactitude, l’exhaustivité et la cohérence globales des données. </a:t>
            </a:r>
            <a:endParaRPr b="0" lang="fr-FR" sz="1800" spc="-1" strike="noStrike">
              <a:latin typeface="Arial"/>
            </a:endParaRPr>
          </a:p>
          <a:p>
            <a:r>
              <a:rPr b="0" lang="fr-FR" sz="1800" spc="-1" strike="noStrike">
                <a:latin typeface="PT Sans;sans-serif"/>
              </a:rPr>
              <a:t>Cette intégrité est maintenue par un ensemble de processus, règles et normes appliqués pendant la phase de conception. Quand l’intégrité des données est assurée, les informations stockées dans la base de données restent complètes, exactes et fiables, indépendamment de leur durée de stockage et du nombre de fois que l’on y accède. </a:t>
            </a:r>
            <a:endParaRPr b="0" lang="fr-FR" sz="1800" spc="-1" strike="noStrike">
              <a:latin typeface="Arial"/>
            </a:endParaRPr>
          </a:p>
        </p:txBody>
      </p:sp>
      <p:sp>
        <p:nvSpPr>
          <p:cNvPr id="46" name="TextShape 3"/>
          <p:cNvSpPr txBox="1"/>
          <p:nvPr/>
        </p:nvSpPr>
        <p:spPr>
          <a:xfrm>
            <a:off x="2664000" y="2664000"/>
            <a:ext cx="244800" cy="346320"/>
          </a:xfrm>
          <a:prstGeom prst="rect">
            <a:avLst/>
          </a:prstGeom>
          <a:noFill/>
          <a:ln>
            <a:noFill/>
          </a:ln>
        </p:spPr>
        <p:txBody>
          <a:bodyPr lIns="90000" rIns="90000" tIns="45000" bIns="45000"/>
          <a:p>
            <a:r>
              <a:rPr b="0" lang="fr-FR" sz="1800" spc="-1" strike="noStrike">
                <a:latin typeface="Arial"/>
                <a:ea typeface="Noto Sans CJK SC"/>
              </a:rPr>
              <a:t> </a:t>
            </a:r>
            <a:endParaRPr b="0" lang="fr-FR"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720" y="18288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LES DIFFERENTS TYPES D’INTEGRATION DES DONNEES</a:t>
            </a:r>
            <a:endParaRPr b="0" lang="fr-FR" sz="4400" spc="-1" strike="noStrike">
              <a:latin typeface="Arial"/>
            </a:endParaRPr>
          </a:p>
        </p:txBody>
      </p:sp>
      <p:sp>
        <p:nvSpPr>
          <p:cNvPr id="48" name="TextShape 2"/>
          <p:cNvSpPr txBox="1"/>
          <p:nvPr/>
        </p:nvSpPr>
        <p:spPr>
          <a:xfrm>
            <a:off x="720000" y="2304000"/>
            <a:ext cx="8568000" cy="296064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fr-FR" sz="3200" spc="-1" strike="noStrike">
                <a:latin typeface="Times New Roman"/>
              </a:rPr>
              <a:t>L’intégrité physique</a:t>
            </a:r>
            <a:endParaRPr b="0" lang="fr-FR" sz="3200" spc="-1" strike="noStrike">
              <a:latin typeface="Times New Roman"/>
            </a:endParaRPr>
          </a:p>
          <a:p>
            <a:r>
              <a:rPr b="0" lang="fr-FR" sz="2800" spc="-1" strike="noStrike">
                <a:latin typeface="Times New Roman"/>
                <a:ea typeface="Noto Sans CJK SC"/>
              </a:rPr>
              <a:t>concerne est la protection des données lors de leur stockage et de leur récupération. </a:t>
            </a:r>
            <a:endParaRPr b="0" lang="fr-FR" sz="2800" spc="-1" strike="noStrike">
              <a:latin typeface="Times New Roman"/>
            </a:endParaRPr>
          </a:p>
          <a:p>
            <a:endParaRPr b="0" lang="fr-FR" sz="2800" spc="-1" strike="noStrike">
              <a:latin typeface="Times New Roman"/>
            </a:endParaRPr>
          </a:p>
          <a:p>
            <a:pPr marL="216000" indent="-216000">
              <a:buClr>
                <a:srgbClr val="000000"/>
              </a:buClr>
              <a:buSzPct val="45000"/>
              <a:buFont typeface="Wingdings" charset="2"/>
              <a:buChar char=""/>
            </a:pPr>
            <a:r>
              <a:rPr b="1" lang="fr-FR" sz="3200" spc="-1" strike="noStrike">
                <a:latin typeface="Times New Roman"/>
              </a:rPr>
              <a:t>L’intégrité logique </a:t>
            </a:r>
            <a:endParaRPr b="0" lang="fr-FR" sz="3200" spc="-1" strike="noStrike">
              <a:latin typeface="Times New Roman"/>
            </a:endParaRPr>
          </a:p>
          <a:p>
            <a:pPr marL="216000" indent="-216000">
              <a:buClr>
                <a:srgbClr val="000000"/>
              </a:buClr>
              <a:buSzPct val="45000"/>
              <a:buFont typeface="Wingdings" charset="2"/>
              <a:buChar char=""/>
            </a:pPr>
            <a:r>
              <a:rPr b="0" lang="fr-FR" sz="2800" spc="-1" strike="noStrike">
                <a:latin typeface="Times New Roman"/>
              </a:rPr>
              <a:t>concerne les données lors de leur utilisations face à l’erreur humaine, aux piratages, ... </a:t>
            </a:r>
            <a:endParaRPr b="0" lang="fr-FR" sz="28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5080" y="18324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L’INTEGRITE PHYSIQUE</a:t>
            </a:r>
            <a:endParaRPr b="0" lang="fr-FR" sz="4400" spc="-1" strike="noStrike">
              <a:latin typeface="Arial"/>
            </a:endParaRPr>
          </a:p>
        </p:txBody>
      </p:sp>
      <p:sp>
        <p:nvSpPr>
          <p:cNvPr id="50" name="TextShape 2"/>
          <p:cNvSpPr txBox="1"/>
          <p:nvPr/>
        </p:nvSpPr>
        <p:spPr>
          <a:xfrm>
            <a:off x="432000" y="2268000"/>
            <a:ext cx="9072000" cy="3261240"/>
          </a:xfrm>
          <a:prstGeom prst="rect">
            <a:avLst/>
          </a:prstGeom>
          <a:noFill/>
          <a:ln>
            <a:noFill/>
          </a:ln>
        </p:spPr>
        <p:txBody>
          <a:bodyPr lIns="90000" rIns="90000" tIns="45000" bIns="45000"/>
          <a:p>
            <a:r>
              <a:rPr b="0" lang="fr-FR" sz="2800" spc="-1" strike="noStrike">
                <a:latin typeface="Arial"/>
              </a:rPr>
              <a:t>Il s’agit de protéger les données pour pouvoir les stocker, les récupérer, les archiver, mais surtout prévoir les accidents (crash d’un disque dur, de la mémoire vive (plantage logicielle). </a:t>
            </a:r>
            <a:endParaRPr b="0" lang="fr-FR" sz="2800" spc="-1" strike="noStrike">
              <a:latin typeface="Arial"/>
            </a:endParaRPr>
          </a:p>
          <a:p>
            <a:r>
              <a:rPr b="0" lang="fr-FR" sz="2800" spc="-1" strike="noStrike">
                <a:latin typeface="Arial"/>
              </a:rPr>
              <a:t>Il existe plusieurs techniques, le Raid (gestion de plusieurs disques durs sur un serveur ou plusieurs serveurs ). Le cloud semble une bonne alternative du moment que l’on peut prouver la sécurité des données.</a:t>
            </a:r>
            <a:endParaRPr b="0" lang="fr-FR"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5440" y="18360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L’INTEGRITE LOGIQUE</a:t>
            </a:r>
            <a:endParaRPr b="0" lang="fr-FR" sz="4400" spc="-1" strike="noStrike">
              <a:latin typeface="Arial"/>
            </a:endParaRPr>
          </a:p>
        </p:txBody>
      </p:sp>
      <p:sp>
        <p:nvSpPr>
          <p:cNvPr id="52" name="TextShape 2"/>
          <p:cNvSpPr txBox="1"/>
          <p:nvPr/>
        </p:nvSpPr>
        <p:spPr>
          <a:xfrm>
            <a:off x="105840" y="2363400"/>
            <a:ext cx="9432000" cy="42195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fr-FR" sz="2800" spc="-1" strike="noStrike">
                <a:latin typeface="PT Sans;sans-serif"/>
                <a:ea typeface="Noto Sans CJK SC"/>
              </a:rPr>
              <a:t>L’intégrité logique protège les données contre les erreurs humaines et les pirates informatiques.</a:t>
            </a:r>
            <a:endParaRPr b="0" lang="fr-FR" sz="2800" spc="-1" strike="noStrike">
              <a:latin typeface="Arial"/>
            </a:endParaRPr>
          </a:p>
          <a:p>
            <a:pPr marL="216000" indent="-216000">
              <a:lnSpc>
                <a:spcPct val="100000"/>
              </a:lnSpc>
              <a:buClr>
                <a:srgbClr val="000000"/>
              </a:buClr>
              <a:buSzPct val="45000"/>
              <a:buFont typeface="Wingdings" charset="2"/>
              <a:buChar char=""/>
            </a:pPr>
            <a:r>
              <a:rPr b="0" lang="fr-FR" sz="2800" spc="-1" strike="noStrike">
                <a:latin typeface="PT Sans;sans-serif"/>
                <a:ea typeface="Noto Sans CJK SC"/>
              </a:rPr>
              <a:t>Les règles et contraintes lors de la création de la base de données (types de données, clés primaires, étrangères, …)</a:t>
            </a:r>
            <a:endParaRPr b="0" lang="fr-FR" sz="2800" spc="-1" strike="noStrike">
              <a:latin typeface="Arial"/>
            </a:endParaRPr>
          </a:p>
          <a:p>
            <a:pPr marL="216000" indent="-216000">
              <a:buClr>
                <a:srgbClr val="000000"/>
              </a:buClr>
              <a:buSzPct val="45000"/>
              <a:buFont typeface="Wingdings" charset="2"/>
              <a:buChar char=""/>
            </a:pPr>
            <a:r>
              <a:rPr b="0" lang="fr-FR" sz="2800" spc="-1" strike="noStrike">
                <a:latin typeface="PT Sans;sans-serif"/>
                <a:ea typeface="Noto Sans CJK SC"/>
              </a:rPr>
              <a:t>La contrainte liée aux formats par exemple...</a:t>
            </a:r>
            <a:endParaRPr b="0" lang="fr-FR" sz="2800" spc="-1" strike="noStrike">
              <a:latin typeface="Arial"/>
            </a:endParaRPr>
          </a:p>
          <a:p>
            <a:pPr marL="216000" indent="-216000">
              <a:buClr>
                <a:srgbClr val="000000"/>
              </a:buClr>
              <a:buSzPct val="45000"/>
              <a:buFont typeface="Wingdings" charset="2"/>
              <a:buChar char=""/>
            </a:pPr>
            <a:endParaRPr b="0" lang="fr-FR" sz="2800" spc="-1" strike="noStrike">
              <a:latin typeface="Arial"/>
            </a:endParaRPr>
          </a:p>
          <a:p>
            <a:pPr marL="216000" indent="-216000">
              <a:buClr>
                <a:srgbClr val="000000"/>
              </a:buClr>
              <a:buSzPct val="45000"/>
              <a:buFont typeface="Wingdings" charset="2"/>
              <a:buChar char=""/>
            </a:pPr>
            <a:endParaRPr b="0" lang="fr-FR" sz="2800" spc="-1" strike="noStrike">
              <a:latin typeface="Arial"/>
            </a:endParaRPr>
          </a:p>
          <a:p>
            <a:pPr marL="216000" indent="-216000">
              <a:buClr>
                <a:srgbClr val="000000"/>
              </a:buClr>
              <a:buSzPct val="45000"/>
              <a:buFont typeface="Wingdings" charset="2"/>
              <a:buChar char=""/>
            </a:pPr>
            <a:endParaRPr b="0" lang="fr-FR" sz="2800" spc="-1" strike="noStrike">
              <a:latin typeface="Arial"/>
            </a:endParaRPr>
          </a:p>
          <a:p>
            <a:pPr marL="216000" indent="-216000">
              <a:buClr>
                <a:srgbClr val="000000"/>
              </a:buClr>
              <a:buSzPct val="45000"/>
              <a:buFont typeface="Wingdings" charset="2"/>
              <a:buChar char=""/>
            </a:pPr>
            <a:endParaRPr b="0" lang="fr-FR"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5800" y="18396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L’INTEGRITE DES DONNES </a:t>
            </a:r>
            <a:br/>
            <a:r>
              <a:rPr b="0" lang="fr-FR" sz="4400" spc="-1" strike="noStrike">
                <a:latin typeface="Arial"/>
              </a:rPr>
              <a:t>N’EST PAS :</a:t>
            </a:r>
            <a:endParaRPr b="0" lang="fr-FR" sz="4400" spc="-1" strike="noStrike">
              <a:latin typeface="Arial"/>
            </a:endParaRPr>
          </a:p>
        </p:txBody>
      </p:sp>
      <p:sp>
        <p:nvSpPr>
          <p:cNvPr id="54" name="TextShape 2"/>
          <p:cNvSpPr txBox="1"/>
          <p:nvPr/>
        </p:nvSpPr>
        <p:spPr>
          <a:xfrm>
            <a:off x="-288000" y="2304000"/>
            <a:ext cx="9792000" cy="2980800"/>
          </a:xfrm>
          <a:prstGeom prst="rect">
            <a:avLst/>
          </a:prstGeom>
          <a:noFill/>
          <a:ln>
            <a:noFill/>
          </a:ln>
        </p:spPr>
        <p:txBody>
          <a:bodyPr lIns="90000" rIns="90000" tIns="45000" bIns="45000"/>
          <a:p>
            <a:pPr lvl="2" marL="648000" indent="-216000">
              <a:buClr>
                <a:srgbClr val="000000"/>
              </a:buClr>
              <a:buSzPct val="45000"/>
              <a:buFont typeface="Wingdings" charset="2"/>
              <a:buChar char=""/>
            </a:pPr>
            <a:r>
              <a:rPr b="1" lang="fr-FR" sz="2800" spc="-1" strike="noStrike">
                <a:solidFill>
                  <a:srgbClr val="222222"/>
                </a:solidFill>
                <a:latin typeface="PT Sans;sans-serif"/>
                <a:ea typeface="Lohit Devanagari"/>
              </a:rPr>
              <a:t>L</a:t>
            </a:r>
            <a:r>
              <a:rPr b="1" lang="fr-FR" sz="2800" spc="-1" strike="noStrike">
                <a:solidFill>
                  <a:srgbClr val="222222"/>
                </a:solidFill>
                <a:latin typeface="PT Sans;sans-serif"/>
                <a:ea typeface="Lohit Devanagari"/>
              </a:rPr>
              <a:t>a sécurité des données : </a:t>
            </a:r>
            <a:endParaRPr b="0" lang="fr-FR" sz="2800" spc="-1" strike="noStrike">
              <a:latin typeface="Arial"/>
            </a:endParaRPr>
          </a:p>
          <a:p>
            <a:pPr lvl="2" marL="648000" indent="-216000">
              <a:buClr>
                <a:srgbClr val="000000"/>
              </a:buClr>
              <a:buSzPct val="45000"/>
              <a:buFont typeface="Wingdings" charset="2"/>
              <a:buChar char=""/>
            </a:pPr>
            <a:r>
              <a:rPr b="0" lang="fr-FR" sz="2800" spc="-1" strike="noStrike">
                <a:solidFill>
                  <a:srgbClr val="222222"/>
                </a:solidFill>
                <a:latin typeface="PT Sans;sans-serif"/>
                <a:ea typeface="Lohit Devanagari"/>
              </a:rPr>
              <a:t>L’objectif de l’intégrité des données est de conserver des données intactes et justes tout au long de leur utilisation, la sécurité des données vise à protéger les informations d’attaques extérieures.</a:t>
            </a:r>
            <a:endParaRPr b="0" lang="fr-FR" sz="2800" spc="-1" strike="noStrike">
              <a:latin typeface="Arial"/>
            </a:endParaRPr>
          </a:p>
          <a:p>
            <a:pPr lvl="2" marL="648000" indent="-216000">
              <a:buClr>
                <a:srgbClr val="000000"/>
              </a:buClr>
              <a:buSzPct val="45000"/>
              <a:buFont typeface="Wingdings" charset="2"/>
              <a:buChar char=""/>
            </a:pPr>
            <a:endParaRPr b="0" lang="fr-FR"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6160" y="7632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algn="ctr"/>
            <a:r>
              <a:rPr b="0" lang="fr-FR" sz="4400" spc="-1" strike="noStrike">
                <a:latin typeface="Arial"/>
              </a:rPr>
              <a:t>L’INTEGRITE DES DONNEES </a:t>
            </a:r>
            <a:br/>
            <a:r>
              <a:rPr b="0" lang="fr-FR" sz="4400" spc="-1" strike="noStrike">
                <a:latin typeface="Arial"/>
              </a:rPr>
              <a:t>EST :</a:t>
            </a:r>
            <a:endParaRPr b="0" lang="fr-FR" sz="4400" spc="-1" strike="noStrike">
              <a:latin typeface="Arial"/>
            </a:endParaRPr>
          </a:p>
        </p:txBody>
      </p:sp>
      <p:sp>
        <p:nvSpPr>
          <p:cNvPr id="56" name="TextShape 2"/>
          <p:cNvSpPr txBox="1"/>
          <p:nvPr/>
        </p:nvSpPr>
        <p:spPr>
          <a:xfrm>
            <a:off x="360000" y="2007360"/>
            <a:ext cx="9216000" cy="3392640"/>
          </a:xfrm>
          <a:prstGeom prst="rect">
            <a:avLst/>
          </a:prstGeom>
          <a:noFill/>
          <a:ln>
            <a:noFill/>
          </a:ln>
        </p:spPr>
        <p:txBody>
          <a:bodyPr lIns="90000" rIns="90000" tIns="45000" bIns="45000"/>
          <a:p>
            <a:r>
              <a:rPr b="1" lang="fr-FR" sz="2800" spc="-1" strike="noStrike">
                <a:solidFill>
                  <a:srgbClr val="222222"/>
                </a:solidFill>
                <a:latin typeface="PT Sans;sans-serif"/>
                <a:ea typeface="Lohit Devanagari"/>
              </a:rPr>
              <a:t>Différente de la qualité des données :</a:t>
            </a:r>
            <a:r>
              <a:rPr b="0" lang="fr-FR" sz="2800" spc="-1" strike="noStrike">
                <a:solidFill>
                  <a:srgbClr val="222222"/>
                </a:solidFill>
                <a:latin typeface="PT Sans;sans-serif"/>
                <a:ea typeface="Lohit Devanagari"/>
              </a:rPr>
              <a:t> </a:t>
            </a:r>
            <a:endParaRPr b="0" lang="fr-FR" sz="2800" spc="-1" strike="noStrike">
              <a:latin typeface="Arial"/>
            </a:endParaRPr>
          </a:p>
          <a:p>
            <a:r>
              <a:rPr b="0" lang="fr-FR" sz="2800" spc="-1" strike="noStrike">
                <a:solidFill>
                  <a:srgbClr val="222222"/>
                </a:solidFill>
                <a:latin typeface="PT Sans;sans-serif"/>
                <a:ea typeface="Lohit Devanagari"/>
              </a:rPr>
              <a:t>Ce n’est qu’une partie de l’intégrité des données. L’intégrité des données englobe chacun des aspects de la qualité des données et va plus loin en appliquant un ensemble de règles et processus qui régissent les manières dont les données sont saisies, stockées et archivées.</a:t>
            </a:r>
            <a:endParaRPr b="0" lang="fr-FR"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6520" y="7668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lvl="1" marL="432000" indent="-216000" algn="ctr">
              <a:lnSpc>
                <a:spcPct val="140000"/>
              </a:lnSpc>
              <a:buClr>
                <a:srgbClr val="000000"/>
              </a:buClr>
              <a:buSzPct val="45000"/>
              <a:buFont typeface="Wingdings" charset="2"/>
              <a:buChar char=""/>
            </a:pPr>
            <a:r>
              <a:rPr b="1" lang="fr-FR" sz="4400" spc="-1" strike="noStrike">
                <a:solidFill>
                  <a:srgbClr val="222222"/>
                </a:solidFill>
                <a:latin typeface="PT Sans;sans-serif"/>
                <a:ea typeface="Lohit Devanagari"/>
              </a:rPr>
              <a:t>INTÉGRITÉ DES DONNÉES ET CONFORMITÉ AU RGPD</a:t>
            </a:r>
            <a:endParaRPr b="0" lang="fr-FR" sz="4400" spc="-1" strike="noStrike">
              <a:latin typeface="Arial"/>
            </a:endParaRPr>
          </a:p>
        </p:txBody>
      </p:sp>
      <p:sp>
        <p:nvSpPr>
          <p:cNvPr id="58" name="TextShape 2"/>
          <p:cNvSpPr txBox="1"/>
          <p:nvPr/>
        </p:nvSpPr>
        <p:spPr>
          <a:xfrm>
            <a:off x="432000" y="2052000"/>
            <a:ext cx="9216000" cy="3636000"/>
          </a:xfrm>
          <a:prstGeom prst="rect">
            <a:avLst/>
          </a:prstGeom>
          <a:noFill/>
          <a:ln>
            <a:noFill/>
          </a:ln>
        </p:spPr>
        <p:txBody>
          <a:bodyPr lIns="90000" rIns="90000" tIns="45000" bIns="45000"/>
          <a:p>
            <a:r>
              <a:rPr b="0" lang="fr-FR" sz="2800" spc="-1" strike="noStrike">
                <a:latin typeface="PT Sans;sans-serif"/>
                <a:ea typeface="Noto Sans CJK SC"/>
              </a:rPr>
              <a:t>Elle est essentielle pour garantir la conformité avec les règlements de protection des données comme le RGPD. </a:t>
            </a:r>
            <a:endParaRPr b="0" lang="fr-FR" sz="2800" spc="-1" strike="noStrike">
              <a:latin typeface="Arial"/>
            </a:endParaRPr>
          </a:p>
          <a:p>
            <a:r>
              <a:rPr b="0" lang="fr-FR" sz="2800" spc="-1" strike="noStrike">
                <a:latin typeface="PT Sans;sans-serif"/>
                <a:ea typeface="Noto Sans CJK SC"/>
              </a:rPr>
              <a:t>Pour résoudre cette problématique, il faut connaître les données traitées, (quoi, où, quand, comment, pourquoi), savoir qui gère, accède, supprime les données) et la durée de rétention de ces données.  </a:t>
            </a:r>
            <a:endParaRPr b="0" lang="fr-FR" sz="2800" spc="-1" strike="noStrike">
              <a:latin typeface="Arial"/>
            </a:endParaRPr>
          </a:p>
          <a:p>
            <a:endParaRPr b="0" lang="fr-FR" sz="2800" spc="-1" strike="noStrike">
              <a:latin typeface="Arial"/>
            </a:endParaRPr>
          </a:p>
          <a:p>
            <a:endParaRPr b="0" lang="fr-FR" sz="2800" spc="-1" strike="noStrike">
              <a:latin typeface="Arial"/>
            </a:endParaRPr>
          </a:p>
        </p:txBody>
      </p:sp>
      <p:sp>
        <p:nvSpPr>
          <p:cNvPr id="59" name="TextShape 3"/>
          <p:cNvSpPr txBox="1"/>
          <p:nvPr/>
        </p:nvSpPr>
        <p:spPr>
          <a:xfrm>
            <a:off x="3636000" y="5400000"/>
            <a:ext cx="6408000" cy="290160"/>
          </a:xfrm>
          <a:prstGeom prst="rect">
            <a:avLst/>
          </a:prstGeom>
          <a:noFill/>
          <a:ln>
            <a:noFill/>
          </a:ln>
        </p:spPr>
        <p:txBody>
          <a:bodyPr lIns="90000" rIns="90000" tIns="45000" bIns="45000"/>
          <a:p>
            <a:r>
              <a:rPr b="1" lang="fr-FR" sz="1400" spc="-1" strike="noStrike">
                <a:solidFill>
                  <a:srgbClr val="ce181e"/>
                </a:solidFill>
                <a:latin typeface="Arial"/>
              </a:rPr>
              <a:t>https://www.glossaire-international.com/pages/tous-les-termes/rgpd.html</a:t>
            </a:r>
            <a:endParaRPr b="1" lang="fr-FR" sz="1400" spc="-1" strike="noStrike">
              <a:solidFill>
                <a:srgbClr val="ce181e"/>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6880" y="77040"/>
            <a:ext cx="9071640" cy="1869480"/>
          </a:xfrm>
          <a:prstGeom prst="rect">
            <a:avLst/>
          </a:prstGeom>
          <a:gradFill rotWithShape="0">
            <a:gsLst>
              <a:gs pos="0">
                <a:srgbClr val="72e400"/>
              </a:gs>
              <a:gs pos="100000">
                <a:srgbClr val="0062c4"/>
              </a:gs>
            </a:gsLst>
            <a:lin ang="13500000"/>
          </a:gradFill>
          <a:ln>
            <a:noFill/>
          </a:ln>
        </p:spPr>
        <p:txBody>
          <a:bodyPr lIns="0" rIns="0" tIns="0" bIns="0" anchor="ctr"/>
          <a:p>
            <a:pPr lvl="1" marL="432000" indent="-216000" algn="ctr">
              <a:lnSpc>
                <a:spcPct val="140000"/>
              </a:lnSpc>
              <a:buClr>
                <a:srgbClr val="000000"/>
              </a:buClr>
              <a:buSzPct val="45000"/>
              <a:buFont typeface="Wingdings" charset="2"/>
              <a:buChar char=""/>
            </a:pPr>
            <a:r>
              <a:rPr b="1" lang="fr-FR" sz="4400" spc="-1" strike="noStrike">
                <a:solidFill>
                  <a:srgbClr val="222222"/>
                </a:solidFill>
                <a:latin typeface="PT Sans;sans-serif"/>
                <a:ea typeface="Lohit Devanagari"/>
              </a:rPr>
              <a:t>RISQUES RELATIFS A L’INTEGRITE DES DONNEES</a:t>
            </a:r>
            <a:endParaRPr b="0" lang="fr-FR" sz="4400" spc="-1" strike="noStrike">
              <a:latin typeface="Arial"/>
            </a:endParaRPr>
          </a:p>
        </p:txBody>
      </p:sp>
      <p:sp>
        <p:nvSpPr>
          <p:cNvPr id="61" name="TextShape 2"/>
          <p:cNvSpPr txBox="1"/>
          <p:nvPr/>
        </p:nvSpPr>
        <p:spPr>
          <a:xfrm>
            <a:off x="504000" y="2592000"/>
            <a:ext cx="9072000" cy="21549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fr-FR" sz="2800" spc="-1" strike="noStrike">
                <a:solidFill>
                  <a:srgbClr val="222222"/>
                </a:solidFill>
                <a:latin typeface="PT Sans;sans-serif"/>
              </a:rPr>
              <a:t>L’erreur humaine : Personne n’est à l’abri</a:t>
            </a:r>
            <a:endParaRPr b="0" lang="fr-FR" sz="2800" spc="-1" strike="noStrike">
              <a:latin typeface="Arial"/>
            </a:endParaRPr>
          </a:p>
          <a:p>
            <a:pPr marL="216000" indent="-216000">
              <a:buClr>
                <a:srgbClr val="000000"/>
              </a:buClr>
              <a:buSzPct val="45000"/>
              <a:buFont typeface="Wingdings" charset="2"/>
              <a:buChar char=""/>
            </a:pPr>
            <a:r>
              <a:rPr b="0" lang="fr-FR" sz="2800" spc="-1" strike="noStrike">
                <a:solidFill>
                  <a:srgbClr val="222222"/>
                </a:solidFill>
                <a:latin typeface="PT Sans;sans-serif"/>
              </a:rPr>
              <a:t>Erreurs de transfert lors d’une transaction (création, mise à jour, suppression, ...)</a:t>
            </a:r>
            <a:endParaRPr b="0" lang="fr-FR" sz="2800" spc="-1" strike="noStrike">
              <a:latin typeface="Arial"/>
            </a:endParaRPr>
          </a:p>
          <a:p>
            <a:pPr marL="216000" indent="-216000">
              <a:buClr>
                <a:srgbClr val="000000"/>
              </a:buClr>
              <a:buSzPct val="45000"/>
              <a:buFont typeface="Wingdings" charset="2"/>
              <a:buChar char=""/>
            </a:pPr>
            <a:r>
              <a:rPr b="0" lang="fr-FR" sz="2800" spc="-1" strike="noStrike">
                <a:solidFill>
                  <a:srgbClr val="222222"/>
                </a:solidFill>
                <a:latin typeface="PT Sans;sans-serif"/>
              </a:rPr>
              <a:t>Bugs et virus </a:t>
            </a:r>
            <a:endParaRPr b="0" lang="fr-FR" sz="2800" spc="-1" strike="noStrike">
              <a:latin typeface="Arial"/>
            </a:endParaRPr>
          </a:p>
          <a:p>
            <a:pPr marL="216000" indent="-216000">
              <a:buClr>
                <a:srgbClr val="000000"/>
              </a:buClr>
              <a:buSzPct val="45000"/>
              <a:buFont typeface="Wingdings" charset="2"/>
              <a:buChar char=""/>
            </a:pPr>
            <a:r>
              <a:rPr b="0" lang="fr-FR" sz="2800" spc="-1" strike="noStrike">
                <a:solidFill>
                  <a:srgbClr val="222222"/>
                </a:solidFill>
                <a:latin typeface="PT Sans;sans-serif"/>
              </a:rPr>
              <a:t>Matériel défaillant </a:t>
            </a:r>
            <a:endParaRPr b="0" lang="fr-FR"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2020-04-08T11:25:52Z</dcterms:created>
  <dc:creator/>
  <dc:description/>
  <dc:language>fr-FR</dc:language>
  <cp:lastModifiedBy/>
  <dcterms:modified xsi:type="dcterms:W3CDTF">2020-04-08T14:02:46Z</dcterms:modified>
  <cp:revision>5</cp:revision>
  <dc:subject/>
  <dc:title/>
</cp:coreProperties>
</file>