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3"/>
  </p:notesMasterIdLst>
  <p:sldIdLst>
    <p:sldId id="256" r:id="rId2"/>
    <p:sldId id="287" r:id="rId3"/>
    <p:sldId id="318" r:id="rId4"/>
    <p:sldId id="286" r:id="rId5"/>
    <p:sldId id="288" r:id="rId6"/>
    <p:sldId id="289" r:id="rId7"/>
    <p:sldId id="291" r:id="rId8"/>
    <p:sldId id="290" r:id="rId9"/>
    <p:sldId id="292" r:id="rId10"/>
    <p:sldId id="293" r:id="rId11"/>
    <p:sldId id="294" r:id="rId12"/>
    <p:sldId id="319" r:id="rId13"/>
    <p:sldId id="296" r:id="rId14"/>
    <p:sldId id="297" r:id="rId15"/>
    <p:sldId id="298" r:id="rId16"/>
    <p:sldId id="299" r:id="rId17"/>
    <p:sldId id="301" r:id="rId18"/>
    <p:sldId id="304" r:id="rId19"/>
    <p:sldId id="300" r:id="rId20"/>
    <p:sldId id="303" r:id="rId21"/>
    <p:sldId id="305" r:id="rId22"/>
    <p:sldId id="302" r:id="rId23"/>
    <p:sldId id="320" r:id="rId24"/>
    <p:sldId id="307" r:id="rId25"/>
    <p:sldId id="306" r:id="rId26"/>
    <p:sldId id="308" r:id="rId27"/>
    <p:sldId id="309" r:id="rId28"/>
    <p:sldId id="314" r:id="rId29"/>
    <p:sldId id="326" r:id="rId30"/>
    <p:sldId id="313" r:id="rId31"/>
    <p:sldId id="295" r:id="rId32"/>
    <p:sldId id="321" r:id="rId33"/>
    <p:sldId id="322" r:id="rId34"/>
    <p:sldId id="262" r:id="rId35"/>
    <p:sldId id="315" r:id="rId36"/>
    <p:sldId id="316" r:id="rId37"/>
    <p:sldId id="317" r:id="rId38"/>
    <p:sldId id="323" r:id="rId39"/>
    <p:sldId id="324" r:id="rId40"/>
    <p:sldId id="325" r:id="rId41"/>
    <p:sldId id="280" r:id="rId42"/>
  </p:sldIdLst>
  <p:sldSz cx="9144000" cy="6858000" type="screen4x3"/>
  <p:notesSz cx="6858000" cy="9144000"/>
  <p:embeddedFontLst>
    <p:embeddedFont>
      <p:font typeface="Roboto Slab" panose="020B0604020202020204" charset="0"/>
      <p:regular r:id="rId44"/>
      <p:bold r:id="rId45"/>
    </p:embeddedFont>
    <p:embeddedFont>
      <p:font typeface="Source Sans Pro" panose="020B050303040302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B511F5-4901-4361-BB43-84EF292D43C4}">
  <a:tblStyle styleId="{35B511F5-4901-4361-BB43-84EF292D43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910" autoAdjust="0"/>
  </p:normalViewPr>
  <p:slideViewPr>
    <p:cSldViewPr snapToGrid="0">
      <p:cViewPr varScale="1">
        <p:scale>
          <a:sx n="72" d="100"/>
          <a:sy n="72" d="100"/>
        </p:scale>
        <p:origin x="17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ruffleframework.com/boxes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095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065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Create Truffle Boxes (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https://truffleframework.com/boxes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Truffle Box for InvestorX as a fully featured sample starting Angular project built with Gnosis Apollo.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Truffle Box for SurveyX as a fully featured sample starting React project built with Gnosis Apollo.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Creating Truffle boxes means clear and clean code that fit for the purpose, but also generalized for other cases.</a:t>
            </a:r>
          </a:p>
        </p:txBody>
      </p:sp>
    </p:spTree>
    <p:extLst>
      <p:ext uri="{BB962C8B-B14F-4D97-AF65-F5344CB8AC3E}">
        <p14:creationId xmlns:p14="http://schemas.microsoft.com/office/powerpoint/2010/main" val="1866857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Integrate NRX with Gnosis Apollo packages (we will fork the repositories and make pull-requests for Gnosis repositories: pm-contracts, pm-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pm-trading-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db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and pm-trading-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57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705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993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744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282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993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892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04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82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400" b="0" i="0" u="none" strike="noStrike" cap="none" dirty="0">
          <a:solidFill>
            <a:srgbClr val="FF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er-tech/surveyx" TargetMode="External"/><Relationship Id="rId2" Type="http://schemas.openxmlformats.org/officeDocument/2006/relationships/hyperlink" Target="http://surveyx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pper-tech/nonrepudiationX" TargetMode="External"/><Relationship Id="rId4" Type="http://schemas.openxmlformats.org/officeDocument/2006/relationships/hyperlink" Target="https://gnosis-apollo.readthedocs.io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users/8303489" TargetMode="External"/><Relationship Id="rId2" Type="http://schemas.openxmlformats.org/officeDocument/2006/relationships/hyperlink" Target="https://www.linkedin.com/in/muhammadaltabb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maltabba" TargetMode="External"/><Relationship Id="rId5" Type="http://schemas.openxmlformats.org/officeDocument/2006/relationships/hyperlink" Target="https://github.com/Muhammad-Altabba" TargetMode="External"/><Relationship Id="rId4" Type="http://schemas.openxmlformats.org/officeDocument/2006/relationships/hyperlink" Target="https://ethereum.stackexchange.com/users/23253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h-mazen" TargetMode="External"/><Relationship Id="rId2" Type="http://schemas.openxmlformats.org/officeDocument/2006/relationships/hyperlink" Target="https://www.linkedin.com/in/mhmazen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yoshca" TargetMode="External"/><Relationship Id="rId2" Type="http://schemas.openxmlformats.org/officeDocument/2006/relationships/hyperlink" Target="https://www.linkedin.com/in/qamaral-zamanhafez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er-tech/investorX" TargetMode="External"/><Relationship Id="rId2" Type="http://schemas.openxmlformats.org/officeDocument/2006/relationships/hyperlink" Target="http://investorx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pper-tech/nonrepudiationX" TargetMode="External"/><Relationship Id="rId4" Type="http://schemas.openxmlformats.org/officeDocument/2006/relationships/hyperlink" Target="https://gnosis-apollo.readthedocs.io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6846656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PM-</a:t>
            </a:r>
            <a:r>
              <a:rPr lang="en-US" dirty="0" err="1"/>
              <a:t>ScaleCases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Scalable Prediction Market Use Cases</a:t>
            </a:r>
            <a:br>
              <a:rPr lang="en-US" dirty="0"/>
            </a:br>
            <a:br>
              <a:rPr lang="en-US" dirty="0"/>
            </a:br>
            <a:endParaRPr lang="en-US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914F-DE06-40E8-824F-48B623DC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10826"/>
            <a:ext cx="7571700" cy="1233704"/>
          </a:xfrm>
        </p:spPr>
        <p:txBody>
          <a:bodyPr/>
          <a:lstStyle/>
          <a:p>
            <a:r>
              <a:rPr lang="en-US" dirty="0"/>
              <a:t>InvestorX – Nomination Page opened by Chairperson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5C398-85CA-4F16-B44A-7B334C2C51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s://github.com/apper-tech/investorX/raw/master/screenshots/nomination-page-chairperson-before-nomination.png">
            <a:extLst>
              <a:ext uri="{FF2B5EF4-FFF2-40B4-BE49-F238E27FC236}">
                <a16:creationId xmlns:a16="http://schemas.microsoft.com/office/drawing/2014/main" id="{D7E080BE-FDD7-4606-8D93-016A61621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4657"/>
            <a:ext cx="9144000" cy="521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255F2-AC61-4363-B6F4-671E7BD122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C5BD23B1-09AA-447E-9F22-D00978ACE5B6}"/>
              </a:ext>
            </a:extLst>
          </p:cNvPr>
          <p:cNvSpPr/>
          <p:nvPr/>
        </p:nvSpPr>
        <p:spPr>
          <a:xfrm>
            <a:off x="6275138" y="3776139"/>
            <a:ext cx="1912776" cy="1408923"/>
          </a:xfrm>
          <a:prstGeom prst="wedgeRoundRectCallout">
            <a:avLst>
              <a:gd name="adj1" fmla="val -59370"/>
              <a:gd name="adj2" fmla="val -335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page react differently to the chairperson</a:t>
            </a:r>
          </a:p>
        </p:txBody>
      </p:sp>
    </p:spTree>
    <p:extLst>
      <p:ext uri="{BB962C8B-B14F-4D97-AF65-F5344CB8AC3E}">
        <p14:creationId xmlns:p14="http://schemas.microsoft.com/office/powerpoint/2010/main" val="3390286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A61B-BED0-4AF6-A789-48E8A6AF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InvestorX – Voting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20765-DBAE-4B66-B5AF-8CFA65A904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s://github.com/apper-tech/investorX/raw/master/screenshots/voting-page.png">
            <a:extLst>
              <a:ext uri="{FF2B5EF4-FFF2-40B4-BE49-F238E27FC236}">
                <a16:creationId xmlns:a16="http://schemas.microsoft.com/office/drawing/2014/main" id="{0BD8747A-76C5-4A10-9285-6B2A4B42E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52" y="1268963"/>
            <a:ext cx="8233466" cy="558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5ED5E-4400-4BE1-97F1-B2CFD4A012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9116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681425" y="2224438"/>
            <a:ext cx="3809100" cy="38091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SurveyX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3315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Crowd opinion mining and rewarding</a:t>
            </a:r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1" name="Google Shape;169;p23">
            <a:extLst>
              <a:ext uri="{FF2B5EF4-FFF2-40B4-BE49-F238E27FC236}">
                <a16:creationId xmlns:a16="http://schemas.microsoft.com/office/drawing/2014/main" id="{ACF3D552-818D-4829-8FB8-4ADCE1A44435}"/>
              </a:ext>
            </a:extLst>
          </p:cNvPr>
          <p:cNvSpPr/>
          <p:nvPr/>
        </p:nvSpPr>
        <p:spPr>
          <a:xfrm>
            <a:off x="5132403" y="2682556"/>
            <a:ext cx="2907144" cy="2907144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07D8B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"/>
              <a:sym typeface="Source Sans Pro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F72068-61B6-4BBB-B3BB-D3881C14D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824" y="3094838"/>
            <a:ext cx="2068302" cy="20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17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SurveyX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Facilitates </a:t>
            </a:r>
            <a:r>
              <a:rPr lang="en-US" b="1" dirty="0"/>
              <a:t>crowd opinion mining and incentivization </a:t>
            </a:r>
            <a:r>
              <a:rPr lang="en-US" dirty="0"/>
              <a:t>for any survey that is made for any purpose. </a:t>
            </a:r>
          </a:p>
          <a:p>
            <a:r>
              <a:rPr lang="en-US" dirty="0"/>
              <a:t>It is not a prediction market use-case. </a:t>
            </a:r>
            <a:br>
              <a:rPr lang="en-US" dirty="0"/>
            </a:br>
            <a:r>
              <a:rPr lang="en-US" dirty="0"/>
              <a:t>But, it is a nice example of how some projects </a:t>
            </a:r>
            <a:r>
              <a:rPr lang="en-US" b="1" dirty="0"/>
              <a:t>could be modeled and built as a prediction market </a:t>
            </a:r>
            <a:r>
              <a:rPr lang="en-US" dirty="0"/>
              <a:t>with Gnosis Apollo.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7204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CCAFE-FB45-4F91-9703-FD97947A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SurveyX – POC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2D4BA-82BD-403A-8F06-298E38C69B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POC is currently deployed on </a:t>
            </a:r>
            <a:r>
              <a:rPr lang="en-US" dirty="0" err="1"/>
              <a:t>Rinkeby</a:t>
            </a:r>
            <a:r>
              <a:rPr lang="en-US" dirty="0"/>
              <a:t> </a:t>
            </a:r>
            <a:r>
              <a:rPr lang="en-US" dirty="0" err="1"/>
              <a:t>Testnet</a:t>
            </a:r>
            <a:r>
              <a:rPr lang="en-US" dirty="0"/>
              <a:t> and available at </a:t>
            </a:r>
            <a:r>
              <a:rPr lang="en-US" u="sng" dirty="0">
                <a:hlinkClick r:id="rId2"/>
              </a:rPr>
              <a:t>http://surveyx.io</a:t>
            </a:r>
            <a:endParaRPr lang="en-US" dirty="0"/>
          </a:p>
          <a:p>
            <a:r>
              <a:rPr lang="en-US" dirty="0"/>
              <a:t>It is built with React, Truffle 5 and solidity 0.5. The code is available at</a:t>
            </a:r>
            <a:br>
              <a:rPr lang="en-US" dirty="0"/>
            </a:br>
            <a:r>
              <a:rPr lang="en-US" u="sng" dirty="0">
                <a:hlinkClick r:id="rId3"/>
              </a:rPr>
              <a:t>https://github.com/apper-tech/surveyx</a:t>
            </a:r>
            <a:endParaRPr lang="en-US" dirty="0"/>
          </a:p>
          <a:p>
            <a:r>
              <a:rPr lang="en-US" dirty="0"/>
              <a:t>It will be reimplemented with </a:t>
            </a:r>
            <a:r>
              <a:rPr lang="en-US" dirty="0">
                <a:hlinkClick r:id="rId4"/>
              </a:rPr>
              <a:t>Gnosis Apollo</a:t>
            </a:r>
            <a:r>
              <a:rPr lang="en-US" dirty="0"/>
              <a:t> and </a:t>
            </a:r>
            <a:r>
              <a:rPr lang="en-US" dirty="0" err="1">
                <a:hlinkClick r:id="rId5"/>
              </a:rPr>
              <a:t>NonRedpudationX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98F8A-1390-4C53-8060-47DECE1C52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00218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4485-D5FF-4FEB-A9E7-7C130438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SurveyX – POC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9F208-5CB5-454F-8461-42F36002D9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dirty="0"/>
              <a:t>In this POC a user can:</a:t>
            </a:r>
          </a:p>
          <a:p>
            <a:r>
              <a:rPr lang="en-US" dirty="0"/>
              <a:t>Surveyor</a:t>
            </a:r>
          </a:p>
          <a:p>
            <a:pPr lvl="1"/>
            <a:r>
              <a:rPr lang="en-US" sz="3200" dirty="0"/>
              <a:t>Create a survey</a:t>
            </a:r>
          </a:p>
          <a:p>
            <a:pPr lvl="1"/>
            <a:r>
              <a:rPr lang="en-US" sz="3200" dirty="0"/>
              <a:t>Share the survey with Participants</a:t>
            </a:r>
          </a:p>
          <a:p>
            <a:pPr lvl="1"/>
            <a:r>
              <a:rPr lang="en-US" sz="3200" dirty="0"/>
              <a:t>End a survey</a:t>
            </a:r>
          </a:p>
          <a:p>
            <a:r>
              <a:rPr lang="en-US" dirty="0"/>
              <a:t>Participants</a:t>
            </a:r>
          </a:p>
          <a:p>
            <a:pPr lvl="1"/>
            <a:r>
              <a:rPr lang="en-US" sz="3200" dirty="0"/>
              <a:t>Participate in a survey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F23CF-00C2-4AF1-B157-EAC9E5D42C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1328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>
            <a:extLst>
              <a:ext uri="{FF2B5EF4-FFF2-40B4-BE49-F238E27FC236}">
                <a16:creationId xmlns:a16="http://schemas.microsoft.com/office/drawing/2014/main" id="{570A92E3-6FE0-4F4A-8816-E68CD5167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672" y="1611939"/>
            <a:ext cx="1671973" cy="1671973"/>
          </a:xfrm>
          <a:prstGeom prst="rect">
            <a:avLst/>
          </a:prstGeom>
        </p:spPr>
      </p:pic>
      <p:sp>
        <p:nvSpPr>
          <p:cNvPr id="117" name="Google Shape;117;p18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6000" b="1" dirty="0"/>
              <a:t>SurveyX</a:t>
            </a:r>
            <a:br>
              <a:rPr lang="en-US" sz="6000" b="1" dirty="0"/>
            </a:br>
            <a:r>
              <a:rPr lang="en-US" sz="4800" b="1" dirty="0"/>
              <a:t>POC Screenshots</a:t>
            </a:r>
            <a:endParaRPr sz="6000" b="1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32715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buNone/>
            </a:pPr>
            <a:endParaRPr dirty="0"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282450" y="705375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flipH="1">
            <a:off x="7330800" y="2440126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7601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B96C-9257-4D2E-A8C9-A083009C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SurveyX – Landing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397DA-29CF-4050-A339-9968EC95A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79C22-3564-4121-82D6-AC54C3ED4B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431C91F7-808B-4AA3-B780-E5447895107B}"/>
              </a:ext>
            </a:extLst>
          </p:cNvPr>
          <p:cNvSpPr/>
          <p:nvPr/>
        </p:nvSpPr>
        <p:spPr>
          <a:xfrm>
            <a:off x="6223518" y="4254758"/>
            <a:ext cx="1912776" cy="1408923"/>
          </a:xfrm>
          <a:prstGeom prst="wedgeRoundRectCallout">
            <a:avLst>
              <a:gd name="adj1" fmla="val -59370"/>
              <a:gd name="adj2" fmla="val -335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page after the user nominate himself/herself.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E6D0DC-DCC1-47C9-8FC4-115C71C35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827542"/>
            <a:ext cx="86296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23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8703-C763-4437-8C04-E522F0DD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SurveyX – Connectivity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0A3F4-5D11-4EBD-B089-1E5443015D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47616-AE6C-4B45-A685-831F1EEBB3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BEFEE-F20A-45E1-8073-09E5B4491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15" y="1451012"/>
            <a:ext cx="7252170" cy="540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59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B96C-9257-4D2E-A8C9-A083009C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SurveyX – Participation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397DA-29CF-4050-A339-9968EC95A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79C22-3564-4121-82D6-AC54C3ED4B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1030" name="Picture 6" descr="https://camo.githubusercontent.com/33b56afea2ed22f9beb782bde1d2af7d32d85a55/68747470733a2f2f64726976652e676f6f676c652e636f6d2f75633f69643d315a79336256433776633158685f76486f5848567552704f5565484564744d5f67">
            <a:extLst>
              <a:ext uri="{FF2B5EF4-FFF2-40B4-BE49-F238E27FC236}">
                <a16:creationId xmlns:a16="http://schemas.microsoft.com/office/drawing/2014/main" id="{FE0238B6-4C27-49E0-B0C2-E91086A92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6437"/>
            <a:ext cx="9144000" cy="488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45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Three Projects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3209850" y="3005116"/>
            <a:ext cx="2907144" cy="2907144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lang="en-US" sz="1800" b="1" dirty="0">
              <a:solidFill>
                <a:srgbClr val="607D8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0" algn="ctr"/>
            <a:r>
              <a:rPr lang="en-US" sz="1800" b="1" dirty="0">
                <a:solidFill>
                  <a:srgbClr val="607D8B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NonRepudiationX</a:t>
            </a:r>
          </a:p>
          <a:p>
            <a:pPr lvl="0" algn="ctr"/>
            <a:r>
              <a:rPr lang="en-US" sz="1800" dirty="0">
                <a:solidFill>
                  <a:srgbClr val="607D8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(NRX)</a:t>
            </a:r>
          </a:p>
          <a:p>
            <a:pPr lvl="0" algn="ctr"/>
            <a:r>
              <a:rPr lang="en-US" sz="1800" dirty="0"/>
              <a:t>A BlockChain scalability solution as part of Gnosis Apollo</a:t>
            </a:r>
            <a:endParaRPr sz="1800" dirty="0">
              <a:solidFill>
                <a:srgbClr val="607D8B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"/>
              <a:sym typeface="Source Sans Pro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1106570" y="1568198"/>
            <a:ext cx="2907144" cy="2907144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607D8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InvestorX</a:t>
            </a:r>
          </a:p>
          <a:p>
            <a:pPr lvl="0" algn="ctr"/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Provides financial advices for Ethereum investors</a:t>
            </a:r>
            <a:endParaRPr sz="1800" dirty="0">
              <a:solidFill>
                <a:srgbClr val="607D8B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"/>
              <a:sym typeface="Source Sans Pro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5387776" y="1549657"/>
            <a:ext cx="2907144" cy="2907144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607D8B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SurveyX</a:t>
            </a:r>
          </a:p>
          <a:p>
            <a:pPr lvl="0" algn="ctr"/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Crowd opinion mining and rewarding</a:t>
            </a:r>
            <a:endParaRPr sz="1800" b="1" dirty="0">
              <a:solidFill>
                <a:srgbClr val="607D8B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fld>
            <a:endParaRPr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787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A61B-BED0-4AF6-A789-48E8A6AF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SurveyX – Survey Creation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20765-DBAE-4B66-B5AF-8CFA65A904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5ED5E-4400-4BE1-97F1-B2CFD4A012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3074" name="Picture 2" descr="https://camo.githubusercontent.com/cc5dd1f851bf1fb498fad8839ddf17b4867bc2cb/68747470733a2f2f64726976652e676f6f676c652e636f6d2f75633f69643d3156486b78426578466273334366427155545a5441674e615a4c786166695f6d6a">
            <a:extLst>
              <a:ext uri="{FF2B5EF4-FFF2-40B4-BE49-F238E27FC236}">
                <a16:creationId xmlns:a16="http://schemas.microsoft.com/office/drawing/2014/main" id="{42D82CB3-28E2-4523-81B7-B7CC67D17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01" y="1382879"/>
            <a:ext cx="8677469" cy="546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020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A61B-BED0-4AF6-A789-48E8A6AF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SurveyX – Survey Created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20765-DBAE-4B66-B5AF-8CFA65A904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5ED5E-4400-4BE1-97F1-B2CFD4A012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4098" name="Picture 2" descr="https://camo.githubusercontent.com/863d724fa4bb236661a14241be7489c0e6e464e7/68747470733a2f2f64726976652e676f6f676c652e636f6d2f75633f69643d31427755754d5a7777446c75374470743758727266746151515f4545567544597a">
            <a:extLst>
              <a:ext uri="{FF2B5EF4-FFF2-40B4-BE49-F238E27FC236}">
                <a16:creationId xmlns:a16="http://schemas.microsoft.com/office/drawing/2014/main" id="{7776C656-F27B-47B7-ABD4-3B33D2506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7991"/>
            <a:ext cx="9144000" cy="414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491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914F-DE06-40E8-824F-48B623DC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10826"/>
            <a:ext cx="7571700" cy="1233704"/>
          </a:xfrm>
        </p:spPr>
        <p:txBody>
          <a:bodyPr/>
          <a:lstStyle/>
          <a:p>
            <a:r>
              <a:rPr lang="en-US" dirty="0"/>
              <a:t>SurveyX – Survey Management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5C398-85CA-4F16-B44A-7B334C2C51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camo.githubusercontent.com/bee7852f1e411673515d3d25c06b44cafee3ee83/68747470733a2f2f64726976652e676f6f676c652e636f6d2f75633f69643d3169535467694a456b6949546675787352614d454d55786e706348795567767031">
            <a:extLst>
              <a:ext uri="{FF2B5EF4-FFF2-40B4-BE49-F238E27FC236}">
                <a16:creationId xmlns:a16="http://schemas.microsoft.com/office/drawing/2014/main" id="{FB2DC096-9C71-4403-B96D-329C39DCB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1059"/>
            <a:ext cx="9144000" cy="485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255F2-AC61-4363-B6F4-671E7BD122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0824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681425" y="2224438"/>
            <a:ext cx="3809100" cy="38091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NonRepudiationX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3315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BlockChain scalability solution as part of Gnosis Apollo</a:t>
            </a:r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1" name="Google Shape;169;p23">
            <a:extLst>
              <a:ext uri="{FF2B5EF4-FFF2-40B4-BE49-F238E27FC236}">
                <a16:creationId xmlns:a16="http://schemas.microsoft.com/office/drawing/2014/main" id="{ACF3D552-818D-4829-8FB8-4ADCE1A44435}"/>
              </a:ext>
            </a:extLst>
          </p:cNvPr>
          <p:cNvSpPr/>
          <p:nvPr/>
        </p:nvSpPr>
        <p:spPr>
          <a:xfrm>
            <a:off x="5132403" y="2682556"/>
            <a:ext cx="2907144" cy="2907144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07D8B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"/>
              <a:sym typeface="Source Sans Pro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D3B960-13DA-4FFF-A4B9-A09AD6C6B155}"/>
              </a:ext>
            </a:extLst>
          </p:cNvPr>
          <p:cNvSpPr/>
          <p:nvPr/>
        </p:nvSpPr>
        <p:spPr>
          <a:xfrm>
            <a:off x="5600769" y="3582130"/>
            <a:ext cx="197041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7030A0"/>
                </a:solidFill>
              </a:rPr>
              <a:t>NRX</a:t>
            </a:r>
          </a:p>
        </p:txBody>
      </p:sp>
    </p:spTree>
    <p:extLst>
      <p:ext uri="{BB962C8B-B14F-4D97-AF65-F5344CB8AC3E}">
        <p14:creationId xmlns:p14="http://schemas.microsoft.com/office/powerpoint/2010/main" val="2529986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CCAFE-FB45-4F91-9703-FD97947A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NonRepudiationX – Why?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2D4BA-82BD-403A-8F06-298E38C69B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BlockChain till now </a:t>
            </a:r>
            <a:r>
              <a:rPr lang="en-US" b="1" dirty="0"/>
              <a:t>did not reach mass-adoption</a:t>
            </a:r>
            <a:r>
              <a:rPr lang="en-US" dirty="0"/>
              <a:t>.</a:t>
            </a:r>
          </a:p>
          <a:p>
            <a:r>
              <a:rPr lang="en-US" dirty="0"/>
              <a:t>Two of the main reasons for that are the </a:t>
            </a:r>
            <a:r>
              <a:rPr lang="en-US" b="1" dirty="0"/>
              <a:t>scalability</a:t>
            </a:r>
            <a:r>
              <a:rPr lang="en-US" dirty="0"/>
              <a:t> (limited number of transactions per second) and the </a:t>
            </a:r>
            <a:r>
              <a:rPr lang="en-US" b="1" dirty="0"/>
              <a:t>cost</a:t>
            </a:r>
            <a:r>
              <a:rPr lang="en-US" dirty="0"/>
              <a:t> (transaction cost is relatively high).</a:t>
            </a:r>
          </a:p>
          <a:p>
            <a:r>
              <a:rPr lang="en-US" dirty="0"/>
              <a:t>Ethereum </a:t>
            </a:r>
            <a:r>
              <a:rPr lang="en-US" b="1" dirty="0"/>
              <a:t>storage exceeded 1 TB</a:t>
            </a:r>
            <a:r>
              <a:rPr lang="en-US" dirty="0"/>
              <a:t>. This is an alert for the community that should encourage a wise storage usage.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98F8A-1390-4C53-8060-47DECE1C52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5202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NonRepudiationX – What?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NRX depends on using </a:t>
            </a:r>
            <a:r>
              <a:rPr lang="en-US" b="1" i="1" dirty="0"/>
              <a:t>off-chain non-repudiation communication</a:t>
            </a:r>
            <a:r>
              <a:rPr lang="en-US" dirty="0"/>
              <a:t>, that could be </a:t>
            </a:r>
            <a:r>
              <a:rPr lang="en-US" b="1" dirty="0"/>
              <a:t>claimed on-chain</a:t>
            </a:r>
            <a:r>
              <a:rPr lang="en-US" dirty="0"/>
              <a:t>.</a:t>
            </a:r>
          </a:p>
          <a:p>
            <a:r>
              <a:rPr lang="en-US" dirty="0"/>
              <a:t>It is BlockChain </a:t>
            </a:r>
            <a:r>
              <a:rPr lang="en-US" b="1" dirty="0"/>
              <a:t>scalability solution </a:t>
            </a:r>
            <a:r>
              <a:rPr lang="en-US" dirty="0"/>
              <a:t>that best fit for prediction markets and can leverage </a:t>
            </a:r>
            <a:r>
              <a:rPr lang="en-US" b="1" dirty="0"/>
              <a:t>Gnosis Apollo </a:t>
            </a:r>
            <a:r>
              <a:rPr lang="en-US" dirty="0"/>
              <a:t>and expose it to </a:t>
            </a:r>
            <a:r>
              <a:rPr lang="en-US" b="1" dirty="0"/>
              <a:t>more </a:t>
            </a:r>
            <a:r>
              <a:rPr lang="en-US" dirty="0"/>
              <a:t>use-cases.</a:t>
            </a:r>
            <a:endParaRPr lang="ar-SA" dirty="0"/>
          </a:p>
          <a:p>
            <a:r>
              <a:rPr lang="en-US" dirty="0"/>
              <a:t>It </a:t>
            </a:r>
            <a:r>
              <a:rPr lang="en-US" b="1" dirty="0"/>
              <a:t>increases the speed </a:t>
            </a:r>
            <a:r>
              <a:rPr lang="en-US" dirty="0"/>
              <a:t>in addition to </a:t>
            </a:r>
            <a:r>
              <a:rPr lang="en-US" b="1" dirty="0"/>
              <a:t>lowering the cost </a:t>
            </a:r>
            <a:r>
              <a:rPr lang="en-US" dirty="0"/>
              <a:t>paid by the end user.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2930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4485-D5FF-4FEB-A9E7-7C130438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NonRepudiationX –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9F208-5CB5-454F-8461-42F36002D9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will Enable the users to vote, participate in surveys and do any other prediction market participation activities </a:t>
            </a:r>
            <a:r>
              <a:rPr lang="en-US" b="1" dirty="0"/>
              <a:t>for free</a:t>
            </a:r>
            <a:r>
              <a:rPr lang="en-US" dirty="0"/>
              <a:t>.</a:t>
            </a:r>
          </a:p>
          <a:p>
            <a:r>
              <a:rPr lang="en-US" dirty="0"/>
              <a:t>And the users will </a:t>
            </a:r>
            <a:r>
              <a:rPr lang="en-US" b="1" dirty="0"/>
              <a:t>only pay </a:t>
            </a:r>
            <a:r>
              <a:rPr lang="en-US" dirty="0"/>
              <a:t>for the transaction when they will </a:t>
            </a:r>
            <a:r>
              <a:rPr lang="en-US" b="1" dirty="0"/>
              <a:t>claim</a:t>
            </a:r>
            <a:r>
              <a:rPr lang="en-US" dirty="0"/>
              <a:t> their rewards (if there is any).</a:t>
            </a:r>
          </a:p>
          <a:p>
            <a:r>
              <a:rPr lang="en-US" dirty="0"/>
              <a:t>It causes </a:t>
            </a:r>
            <a:r>
              <a:rPr lang="en-US" b="1" dirty="0"/>
              <a:t>less transactions to be saved </a:t>
            </a:r>
            <a:r>
              <a:rPr lang="en-US" dirty="0"/>
              <a:t>on Ethereum that exceeded 1 TB.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F23CF-00C2-4AF1-B157-EAC9E5D42C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5928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br>
              <a:rPr lang="en-US" sz="6000" dirty="0"/>
            </a:br>
            <a:r>
              <a:rPr lang="en-US" sz="6000" dirty="0"/>
              <a:t>Sequence Diagram</a:t>
            </a:r>
            <a:endParaRPr sz="6000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32715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buNone/>
            </a:pPr>
            <a:endParaRPr dirty="0"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282450" y="705375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flipH="1">
            <a:off x="7330800" y="2440126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84BF26-FAED-4C0A-A82B-B7E6043E09DD}"/>
              </a:ext>
            </a:extLst>
          </p:cNvPr>
          <p:cNvSpPr/>
          <p:nvPr/>
        </p:nvSpPr>
        <p:spPr>
          <a:xfrm>
            <a:off x="5272372" y="2015785"/>
            <a:ext cx="16466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7030A0"/>
                </a:solidFill>
              </a:rPr>
              <a:t>NRX</a:t>
            </a:r>
          </a:p>
        </p:txBody>
      </p:sp>
    </p:spTree>
    <p:extLst>
      <p:ext uri="{BB962C8B-B14F-4D97-AF65-F5344CB8AC3E}">
        <p14:creationId xmlns:p14="http://schemas.microsoft.com/office/powerpoint/2010/main" val="705691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69D27C-C683-47E0-8E24-D9B4081606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5122" name="Picture 2" descr="Sequence Diagram of NonRepudiationX">
            <a:extLst>
              <a:ext uri="{FF2B5EF4-FFF2-40B4-BE49-F238E27FC236}">
                <a16:creationId xmlns:a16="http://schemas.microsoft.com/office/drawing/2014/main" id="{3F61E394-84AE-40F4-B47D-BAC1AA7CF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5" y="0"/>
            <a:ext cx="5859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749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4485-D5FF-4FEB-A9E7-7C1304383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10826"/>
            <a:ext cx="7779352" cy="936900"/>
          </a:xfrm>
        </p:spPr>
        <p:txBody>
          <a:bodyPr/>
          <a:lstStyle/>
          <a:p>
            <a:r>
              <a:rPr lang="en-US" dirty="0"/>
              <a:t>NonRepudiationX - How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9F208-5CB5-454F-8461-42F36002D9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off-chain signature will be done in compliance of the EIP712 standard that is already implemented in </a:t>
            </a:r>
            <a:r>
              <a:rPr lang="en-US" dirty="0" err="1"/>
              <a:t>MetaMask</a:t>
            </a:r>
            <a:r>
              <a:rPr lang="en-US" dirty="0"/>
              <a:t>. </a:t>
            </a:r>
          </a:p>
          <a:p>
            <a:r>
              <a:rPr lang="en-US" dirty="0"/>
              <a:t>Solidity have `</a:t>
            </a:r>
            <a:r>
              <a:rPr lang="en-US" dirty="0" err="1"/>
              <a:t>ecrecover</a:t>
            </a:r>
            <a:r>
              <a:rPr lang="en-US" dirty="0"/>
              <a:t>` function that can be used for on-chain verification. </a:t>
            </a:r>
            <a:r>
              <a:rPr lang="en-US" sz="2800" dirty="0">
                <a:solidFill>
                  <a:schemeClr val="bg2"/>
                </a:solidFill>
              </a:rPr>
              <a:t>(</a:t>
            </a:r>
            <a:r>
              <a:rPr lang="en-US" sz="2800" dirty="0" err="1">
                <a:solidFill>
                  <a:schemeClr val="bg2"/>
                </a:solidFill>
              </a:rPr>
              <a:t>OpenZeppelin</a:t>
            </a:r>
            <a:r>
              <a:rPr lang="en-US" sz="2800" dirty="0">
                <a:solidFill>
                  <a:schemeClr val="bg2"/>
                </a:solidFill>
              </a:rPr>
              <a:t> provided a standard hash-verification library: https://docs.openzeppelin.org/docs/cryptography_ecdsa)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F23CF-00C2-4AF1-B157-EAC9E5D42C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850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681425" y="2224438"/>
            <a:ext cx="3809100" cy="38091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InvestorX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3315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Provides financial advices for Ethereum investors</a:t>
            </a:r>
            <a:r>
              <a:rPr lang="en" sz="2600" dirty="0"/>
              <a:t>.</a:t>
            </a:r>
            <a:endParaRPr sz="2600"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73469D-CDFC-4A04-9DE4-BABDEE598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505" y="3149043"/>
            <a:ext cx="2033620" cy="2033620"/>
          </a:xfrm>
          <a:prstGeom prst="rect">
            <a:avLst/>
          </a:prstGeom>
        </p:spPr>
      </p:pic>
      <p:sp>
        <p:nvSpPr>
          <p:cNvPr id="11" name="Google Shape;169;p23">
            <a:extLst>
              <a:ext uri="{FF2B5EF4-FFF2-40B4-BE49-F238E27FC236}">
                <a16:creationId xmlns:a16="http://schemas.microsoft.com/office/drawing/2014/main" id="{ACF3D552-818D-4829-8FB8-4ADCE1A44435}"/>
              </a:ext>
            </a:extLst>
          </p:cNvPr>
          <p:cNvSpPr/>
          <p:nvPr/>
        </p:nvSpPr>
        <p:spPr>
          <a:xfrm>
            <a:off x="5132403" y="2682556"/>
            <a:ext cx="2907144" cy="2907144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07D8B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780112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4485-D5FF-4FEB-A9E7-7C1304383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10826"/>
            <a:ext cx="7779352" cy="936900"/>
          </a:xfrm>
        </p:spPr>
        <p:txBody>
          <a:bodyPr/>
          <a:lstStyle/>
          <a:p>
            <a:r>
              <a:rPr lang="en-US" dirty="0"/>
              <a:t>NonRepudiationX - 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9F208-5CB5-454F-8461-42F36002D9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think that InvestorX and SurveyX, like almost all other use-cases that could be built with </a:t>
            </a:r>
            <a:r>
              <a:rPr lang="en-US" i="1" dirty="0"/>
              <a:t>Gnosis Apollo</a:t>
            </a:r>
            <a:r>
              <a:rPr lang="en-US" dirty="0"/>
              <a:t>, will stay under the hood, if they were not provided with a scalability solution. </a:t>
            </a:r>
          </a:p>
          <a:p>
            <a:r>
              <a:rPr lang="en-US" dirty="0"/>
              <a:t>And we believe that NonRepudiationX is fairly simple, yet powerful enough, and best fit for a prediction market. And it can attract developers and end-users to use Gnosis Apollo and the solutions built with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F23CF-00C2-4AF1-B157-EAC9E5D42C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3220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73C-614E-47EE-BC80-3B58882E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F314F-8B8C-4B07-901D-D49645117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682267"/>
            <a:ext cx="8479148" cy="4764900"/>
          </a:xfrm>
        </p:spPr>
        <p:txBody>
          <a:bodyPr/>
          <a:lstStyle/>
          <a:p>
            <a:pPr marL="38100" indent="0">
              <a:buNone/>
            </a:pPr>
            <a:r>
              <a:rPr lang="en-US" b="1" i="1" dirty="0"/>
              <a:t>Muhammad Altabba</a:t>
            </a:r>
            <a:r>
              <a:rPr lang="en-US" dirty="0"/>
              <a:t> - CEO</a:t>
            </a:r>
          </a:p>
          <a:p>
            <a:pPr marL="38100" indent="0">
              <a:buNone/>
            </a:pPr>
            <a:r>
              <a:rPr lang="en-US" dirty="0"/>
              <a:t>Full Stack BlockChain Developer with solid and extensive commercial experience in Web Application development.</a:t>
            </a:r>
          </a:p>
          <a:p>
            <a:r>
              <a:rPr lang="en-US" sz="2000" dirty="0"/>
              <a:t>LinkedIn: </a:t>
            </a:r>
            <a:r>
              <a:rPr lang="en-US" sz="2000" dirty="0">
                <a:hlinkClick r:id="rId2"/>
              </a:rPr>
              <a:t>https://www.linkedin.com/in/muhammadaltabba/</a:t>
            </a:r>
            <a:endParaRPr lang="en-US" sz="2000" dirty="0"/>
          </a:p>
          <a:p>
            <a:r>
              <a:rPr lang="en-US" sz="2000" dirty="0"/>
              <a:t>Stack Overflow: </a:t>
            </a:r>
            <a:r>
              <a:rPr lang="en-US" sz="2000" dirty="0">
                <a:hlinkClick r:id="rId3"/>
              </a:rPr>
              <a:t>https://stackoverflow.com/users/8303489</a:t>
            </a:r>
            <a:endParaRPr lang="en-US" sz="2000" dirty="0"/>
          </a:p>
          <a:p>
            <a:r>
              <a:rPr lang="en-US" sz="2000" dirty="0"/>
              <a:t>Ethereum Stack Exchange: </a:t>
            </a:r>
            <a:r>
              <a:rPr lang="en-US" sz="2000" dirty="0">
                <a:hlinkClick r:id="rId4"/>
              </a:rPr>
              <a:t>https://ethereum.stackexchange.com/users/23253</a:t>
            </a:r>
            <a:endParaRPr lang="en-US" sz="2000" dirty="0"/>
          </a:p>
          <a:p>
            <a:r>
              <a:rPr lang="en-US" sz="2000" dirty="0"/>
              <a:t>GitHub: </a:t>
            </a:r>
            <a:r>
              <a:rPr lang="en-US" sz="2000" dirty="0">
                <a:hlinkClick r:id="rId5"/>
              </a:rPr>
              <a:t>https://github.com/Muhammad-Altabba</a:t>
            </a:r>
            <a:endParaRPr lang="en-US" sz="2000" dirty="0"/>
          </a:p>
          <a:p>
            <a:r>
              <a:rPr lang="en-US" sz="2000" dirty="0"/>
              <a:t>BlockChain Articles: </a:t>
            </a:r>
            <a:r>
              <a:rPr lang="en-US" sz="2000" dirty="0">
                <a:hlinkClick r:id="rId6"/>
              </a:rPr>
              <a:t>https://medium.com/@maltabba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FB5E1-C3BD-4448-8162-447B0C58EB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06920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73C-614E-47EE-BC80-3B58882E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F314F-8B8C-4B07-901D-D49645117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682267"/>
            <a:ext cx="8479148" cy="4764900"/>
          </a:xfrm>
        </p:spPr>
        <p:txBody>
          <a:bodyPr/>
          <a:lstStyle/>
          <a:p>
            <a:pPr marL="38100" indent="0">
              <a:buNone/>
            </a:pPr>
            <a:r>
              <a:rPr lang="en-US" b="1" i="1" dirty="0"/>
              <a:t>Muhammed </a:t>
            </a:r>
            <a:r>
              <a:rPr lang="en-US" b="1" i="1" dirty="0" err="1"/>
              <a:t>Mazen</a:t>
            </a:r>
            <a:r>
              <a:rPr lang="en-US" b="1" i="1" dirty="0"/>
              <a:t> Hafez </a:t>
            </a:r>
            <a:r>
              <a:rPr lang="en-US" dirty="0"/>
              <a:t> - Full-Stack Developer</a:t>
            </a:r>
          </a:p>
          <a:p>
            <a:pPr marL="38100" indent="0">
              <a:buNone/>
            </a:pPr>
            <a:r>
              <a:rPr lang="en-US" dirty="0"/>
              <a:t>Full-stack web and blockchain developer. He is faster learner and he has been working on this field since 2015 on various web platforms.</a:t>
            </a:r>
            <a:br>
              <a:rPr lang="en-US" dirty="0"/>
            </a:br>
            <a:endParaRPr lang="en-US" sz="2000" dirty="0"/>
          </a:p>
          <a:p>
            <a:r>
              <a:rPr lang="en-US" sz="2000" dirty="0"/>
              <a:t>LinkedIn:</a:t>
            </a:r>
            <a:r>
              <a:rPr lang="en-US" sz="2000" u="sng" dirty="0">
                <a:hlinkClick r:id="rId2"/>
              </a:rPr>
              <a:t> https://www.linkedin.com/in/mhmazen/</a:t>
            </a:r>
            <a:r>
              <a:rPr lang="en-US" sz="2000" dirty="0"/>
              <a:t>     </a:t>
            </a:r>
          </a:p>
          <a:p>
            <a:r>
              <a:rPr lang="en-US" sz="2000" dirty="0"/>
              <a:t>GitHub: </a:t>
            </a:r>
            <a:r>
              <a:rPr lang="en-US" sz="2000" dirty="0">
                <a:hlinkClick r:id="rId3"/>
              </a:rPr>
              <a:t>https://github.com/mh-mazen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FB5E1-C3BD-4448-8162-447B0C58EB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2901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73C-614E-47EE-BC80-3B58882E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F314F-8B8C-4B07-901D-D49645117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682267"/>
            <a:ext cx="8479148" cy="4764900"/>
          </a:xfrm>
        </p:spPr>
        <p:txBody>
          <a:bodyPr/>
          <a:lstStyle/>
          <a:p>
            <a:pPr marL="38100" indent="0">
              <a:buNone/>
            </a:pPr>
            <a:r>
              <a:rPr lang="en-US" b="1" i="1" dirty="0"/>
              <a:t>Qamar </a:t>
            </a:r>
            <a:r>
              <a:rPr lang="en-US" b="1" i="1" dirty="0" err="1"/>
              <a:t>Alzaman</a:t>
            </a:r>
            <a:r>
              <a:rPr lang="en-US" b="1" i="1" dirty="0"/>
              <a:t> Hafez </a:t>
            </a:r>
            <a:r>
              <a:rPr lang="en-US" dirty="0"/>
              <a:t>- System Analyst</a:t>
            </a:r>
          </a:p>
          <a:p>
            <a:pPr marL="38100" indent="0">
              <a:buNone/>
            </a:pPr>
            <a:r>
              <a:rPr lang="en-US" dirty="0"/>
              <a:t>Has BCS in Information Technology engineering, specialized in AI.</a:t>
            </a:r>
          </a:p>
          <a:p>
            <a:pPr marL="38100" indent="0">
              <a:buNone/>
            </a:pPr>
            <a:r>
              <a:rPr lang="en-US" dirty="0"/>
              <a:t>Skilled in Software Design, Maintenance, Development Process and Architecture.</a:t>
            </a:r>
          </a:p>
          <a:p>
            <a:pPr marL="38100" indent="0">
              <a:buNone/>
            </a:pPr>
            <a:endParaRPr lang="en-US" dirty="0"/>
          </a:p>
          <a:p>
            <a:r>
              <a:rPr lang="en-US" sz="2000" dirty="0"/>
              <a:t>LinkedIn: </a:t>
            </a:r>
            <a:r>
              <a:rPr lang="en-US" sz="2000" dirty="0">
                <a:hlinkClick r:id="rId2"/>
              </a:rPr>
              <a:t>https://www.linkedin.com/in/qamaral-zamanhafez/</a:t>
            </a:r>
            <a:endParaRPr lang="en-US" sz="2000" dirty="0"/>
          </a:p>
          <a:p>
            <a:r>
              <a:rPr lang="en-US" sz="2000" dirty="0"/>
              <a:t>GitHub: </a:t>
            </a:r>
            <a:r>
              <a:rPr lang="en-US" sz="2000" dirty="0">
                <a:hlinkClick r:id="rId3"/>
              </a:rPr>
              <a:t>https://github.com/Nayoshca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FB5E1-C3BD-4448-8162-447B0C58EB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2188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177282" y="1882525"/>
            <a:ext cx="4683268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5400" dirty="0"/>
              <a:t>Milestones &amp; Deliverables</a:t>
            </a:r>
            <a:endParaRPr sz="5400" b="1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399" y="3405748"/>
            <a:ext cx="4683267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The work will span on </a:t>
            </a:r>
            <a:r>
              <a:rPr lang="en" dirty="0"/>
              <a:t>1 </a:t>
            </a:r>
            <a:r>
              <a:rPr lang="en-US" dirty="0"/>
              <a:t>year divided into 3 phases</a:t>
            </a:r>
            <a:endParaRPr dirty="0"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282450" y="705375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flipH="1">
            <a:off x="7330800" y="2440126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13" name="Google Shape;494;p39">
            <a:extLst>
              <a:ext uri="{FF2B5EF4-FFF2-40B4-BE49-F238E27FC236}">
                <a16:creationId xmlns:a16="http://schemas.microsoft.com/office/drawing/2014/main" id="{60558AD4-412A-4170-B6E7-FB52C7AF096C}"/>
              </a:ext>
            </a:extLst>
          </p:cNvPr>
          <p:cNvGrpSpPr/>
          <p:nvPr/>
        </p:nvGrpSpPr>
        <p:grpSpPr>
          <a:xfrm>
            <a:off x="5461485" y="1674974"/>
            <a:ext cx="1361688" cy="1382800"/>
            <a:chOff x="5961125" y="1623900"/>
            <a:chExt cx="427450" cy="448175"/>
          </a:xfrm>
        </p:grpSpPr>
        <p:sp>
          <p:nvSpPr>
            <p:cNvPr id="14" name="Google Shape;495;p39">
              <a:extLst>
                <a:ext uri="{FF2B5EF4-FFF2-40B4-BE49-F238E27FC236}">
                  <a16:creationId xmlns:a16="http://schemas.microsoft.com/office/drawing/2014/main" id="{086F71FE-33AD-45FE-B46F-022C5195D240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" name="Google Shape;496;p39">
              <a:extLst>
                <a:ext uri="{FF2B5EF4-FFF2-40B4-BE49-F238E27FC236}">
                  <a16:creationId xmlns:a16="http://schemas.microsoft.com/office/drawing/2014/main" id="{686895BA-020F-4C14-9F42-095AA1D3856B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" name="Google Shape;497;p39">
              <a:extLst>
                <a:ext uri="{FF2B5EF4-FFF2-40B4-BE49-F238E27FC236}">
                  <a16:creationId xmlns:a16="http://schemas.microsoft.com/office/drawing/2014/main" id="{92922CA1-0439-4B51-9FD2-A3707F47760B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7" name="Google Shape;498;p39">
              <a:extLst>
                <a:ext uri="{FF2B5EF4-FFF2-40B4-BE49-F238E27FC236}">
                  <a16:creationId xmlns:a16="http://schemas.microsoft.com/office/drawing/2014/main" id="{D0C1CFE6-34EF-4E8F-B730-FB0FAE03D382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8" name="Google Shape;499;p39">
              <a:extLst>
                <a:ext uri="{FF2B5EF4-FFF2-40B4-BE49-F238E27FC236}">
                  <a16:creationId xmlns:a16="http://schemas.microsoft.com/office/drawing/2014/main" id="{D4B85920-9866-4574-A07B-E7B3D7533DC9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9" name="Google Shape;500;p39">
              <a:extLst>
                <a:ext uri="{FF2B5EF4-FFF2-40B4-BE49-F238E27FC236}">
                  <a16:creationId xmlns:a16="http://schemas.microsoft.com/office/drawing/2014/main" id="{13B8AF61-5ABB-4F3C-9431-94C29D7298BA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0" name="Google Shape;501;p39">
              <a:extLst>
                <a:ext uri="{FF2B5EF4-FFF2-40B4-BE49-F238E27FC236}">
                  <a16:creationId xmlns:a16="http://schemas.microsoft.com/office/drawing/2014/main" id="{2CD46555-DC29-43EA-B3EF-E65B11FCF460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21" name="Google Shape;119;p18">
            <a:extLst>
              <a:ext uri="{FF2B5EF4-FFF2-40B4-BE49-F238E27FC236}">
                <a16:creationId xmlns:a16="http://schemas.microsoft.com/office/drawing/2014/main" id="{962D243D-F9A4-4E0E-986B-D51ADAACB547}"/>
              </a:ext>
            </a:extLst>
          </p:cNvPr>
          <p:cNvSpPr txBox="1">
            <a:spLocks/>
          </p:cNvSpPr>
          <p:nvPr/>
        </p:nvSpPr>
        <p:spPr>
          <a:xfrm>
            <a:off x="4481539" y="4443624"/>
            <a:ext cx="4683267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dirty="0"/>
              <a:t>Asking Gnosis for a grant of</a:t>
            </a:r>
          </a:p>
          <a:p>
            <a:pPr marL="0" indent="0">
              <a:buFont typeface="Source Sans Pro"/>
              <a:buNone/>
            </a:pPr>
            <a:r>
              <a:rPr lang="en-US" dirty="0"/>
              <a:t>90 000 USD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73C-614E-47EE-BC80-3B58882EB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49" y="410826"/>
            <a:ext cx="8283205" cy="936900"/>
          </a:xfrm>
        </p:spPr>
        <p:txBody>
          <a:bodyPr/>
          <a:lstStyle/>
          <a:p>
            <a:r>
              <a:rPr lang="en-US" dirty="0"/>
              <a:t>Milestones, and Deliverables</a:t>
            </a:r>
            <a:br>
              <a:rPr lang="en-US" dirty="0"/>
            </a:br>
            <a:r>
              <a:rPr lang="en-US" dirty="0"/>
              <a:t>Phase I - Core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F314F-8B8C-4B07-901D-D49645117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682267"/>
            <a:ext cx="8166934" cy="4764900"/>
          </a:xfrm>
        </p:spPr>
        <p:txBody>
          <a:bodyPr/>
          <a:lstStyle/>
          <a:p>
            <a:pPr marL="38100" indent="0">
              <a:buNone/>
            </a:pPr>
            <a:r>
              <a:rPr lang="en-US" dirty="0"/>
              <a:t>Deliverables</a:t>
            </a:r>
          </a:p>
          <a:p>
            <a:r>
              <a:rPr lang="en-US" dirty="0"/>
              <a:t>Rebuild InvestorX and SurveyX with Gnosis Apollo</a:t>
            </a:r>
          </a:p>
          <a:p>
            <a:r>
              <a:rPr lang="en-US" dirty="0"/>
              <a:t>InvestorX beta version</a:t>
            </a:r>
          </a:p>
          <a:p>
            <a:r>
              <a:rPr lang="en-US" dirty="0"/>
              <a:t>SurveyX beta version</a:t>
            </a:r>
          </a:p>
          <a:p>
            <a:r>
              <a:rPr lang="en-US" dirty="0"/>
              <a:t>Create Truffle for InvestorX and SurveyX</a:t>
            </a:r>
          </a:p>
          <a:p>
            <a:r>
              <a:rPr lang="en-US" dirty="0"/>
              <a:t>Implement NonRepudiationX and use it with InvestorX and SurveyX.</a:t>
            </a:r>
          </a:p>
          <a:p>
            <a:pPr marL="38100" indent="0" algn="r" rtl="1">
              <a:buNone/>
            </a:pPr>
            <a:r>
              <a:rPr lang="en-US" dirty="0"/>
              <a:t>Time Estimate: 4 months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FB5E1-C3BD-4448-8162-447B0C58EB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44769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73C-614E-47EE-BC80-3B58882EB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10825"/>
            <a:ext cx="8357850" cy="1567265"/>
          </a:xfrm>
        </p:spPr>
        <p:txBody>
          <a:bodyPr/>
          <a:lstStyle/>
          <a:p>
            <a:r>
              <a:rPr lang="en-US" dirty="0"/>
              <a:t>Phase II – Enhancements, Stabilization and Code Refactoring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F314F-8B8C-4B07-901D-D49645117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2043403"/>
            <a:ext cx="7571700" cy="4403763"/>
          </a:xfrm>
        </p:spPr>
        <p:txBody>
          <a:bodyPr/>
          <a:lstStyle/>
          <a:p>
            <a:pPr marL="38100" indent="0">
              <a:buNone/>
            </a:pPr>
            <a:r>
              <a:rPr lang="en-US" dirty="0"/>
              <a:t>Deliverables</a:t>
            </a:r>
          </a:p>
          <a:p>
            <a:r>
              <a:rPr lang="en-US" dirty="0"/>
              <a:t>Heavy testing and bugs fixes.</a:t>
            </a:r>
          </a:p>
          <a:p>
            <a:r>
              <a:rPr lang="en-US" dirty="0"/>
              <a:t>Deploy to Ethereum main net.</a:t>
            </a:r>
          </a:p>
          <a:p>
            <a:r>
              <a:rPr lang="en-US" dirty="0"/>
              <a:t>Integrate NRX with Gnosis Apollo packages </a:t>
            </a:r>
          </a:p>
          <a:p>
            <a:r>
              <a:rPr lang="en-US" dirty="0"/>
              <a:t>Implement additional app-specific features like reports, a dashboard and etc...</a:t>
            </a:r>
          </a:p>
          <a:p>
            <a:r>
              <a:rPr lang="en-US" dirty="0"/>
              <a:t>Design and implement a business model for InvestorX and SurveyX.</a:t>
            </a:r>
          </a:p>
          <a:p>
            <a:pPr marL="38100" indent="0" algn="r" rtl="1">
              <a:buNone/>
            </a:pPr>
            <a:r>
              <a:rPr lang="en-US" dirty="0"/>
              <a:t>Time Estimate: 4 months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FB5E1-C3BD-4448-8162-447B0C58EB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75597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73C-614E-47EE-BC80-3B58882E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III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F314F-8B8C-4B07-901D-D496451179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dirty="0"/>
              <a:t>Final Technical Touches, Community Building, and Business Model Fine-Tuning</a:t>
            </a:r>
          </a:p>
          <a:p>
            <a:r>
              <a:rPr lang="en-US" dirty="0"/>
              <a:t>This phase is where we will look more for achievements from a business point of view. </a:t>
            </a:r>
          </a:p>
          <a:p>
            <a:r>
              <a:rPr lang="en-US" dirty="0"/>
              <a:t>This is only doable having a solid and sound solution. </a:t>
            </a:r>
          </a:p>
          <a:p>
            <a:r>
              <a:rPr lang="en-US" dirty="0"/>
              <a:t>How much effect we could make, is a proof of a good technical solution in addition to hard and smart work.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FB5E1-C3BD-4448-8162-447B0C58EB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01258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8D57-4176-44F5-8830-B0A18AAE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III – Deliverables 1/3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9650A-DD48-4EDF-9979-296D57517F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dirty="0"/>
              <a:t>The deliverables are to ensure a successful achievement to at least 5 of the following numbers:</a:t>
            </a:r>
          </a:p>
          <a:p>
            <a:r>
              <a:rPr lang="en-US" dirty="0"/>
              <a:t>20 enhancements or feature-requests implemented for opened issues at github.com</a:t>
            </a:r>
          </a:p>
          <a:p>
            <a:r>
              <a:rPr lang="en-US" dirty="0"/>
              <a:t>2000 users on InvestorX.io and SurveyX.io together (this ensures a good business model in addition to a good technical solution).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A5088-EA24-4410-A01D-4B211C905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933445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8D57-4176-44F5-8830-B0A18AAE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Phase III – Deliverables 1/3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9650A-DD48-4EDF-9979-296D57517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</p:spPr>
        <p:txBody>
          <a:bodyPr/>
          <a:lstStyle/>
          <a:p>
            <a:r>
              <a:rPr lang="en-US" dirty="0"/>
              <a:t>2000 viewers for 2 or more Medium articles on how to use Gnosis and Gnosis Apollo (starting from our Truffle Boxes).</a:t>
            </a:r>
          </a:p>
          <a:p>
            <a:r>
              <a:rPr lang="en-US" dirty="0"/>
              <a:t>2000 viewers for YouTube marketing video(s).</a:t>
            </a:r>
          </a:p>
          <a:p>
            <a:r>
              <a:rPr lang="en-US" dirty="0"/>
              <a:t>2000 viewers for YouTube video(s) in which we will explain about Gnosis, Gnosis Apollo, including our Truffle Boxes and how to use NonRepudiationX.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A5088-EA24-4410-A01D-4B211C905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377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InvestorX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 prediction market use-case that aims to provide the </a:t>
            </a:r>
            <a:r>
              <a:rPr lang="en-US" b="1" dirty="0"/>
              <a:t>best financial advices </a:t>
            </a:r>
            <a:r>
              <a:rPr lang="en-US" dirty="0"/>
              <a:t>for investors on Ethereum platform.</a:t>
            </a:r>
          </a:p>
          <a:p>
            <a:r>
              <a:rPr lang="en-US" dirty="0"/>
              <a:t>Users </a:t>
            </a:r>
            <a:r>
              <a:rPr lang="en-US" b="1" dirty="0"/>
              <a:t>nominate</a:t>
            </a:r>
            <a:r>
              <a:rPr lang="en-US" dirty="0"/>
              <a:t> and </a:t>
            </a:r>
            <a:r>
              <a:rPr lang="en-US" b="1" dirty="0"/>
              <a:t>vote</a:t>
            </a:r>
            <a:r>
              <a:rPr lang="en-US" dirty="0"/>
              <a:t> for the wallet that contains the </a:t>
            </a:r>
            <a:r>
              <a:rPr lang="en-US" b="1" dirty="0"/>
              <a:t>best combination </a:t>
            </a:r>
            <a:r>
              <a:rPr lang="en-US" dirty="0"/>
              <a:t>of Ethereum Tokens.</a:t>
            </a:r>
          </a:p>
          <a:p>
            <a:r>
              <a:rPr lang="en-US" dirty="0"/>
              <a:t>The PM question will be: Which wallet has the </a:t>
            </a:r>
            <a:r>
              <a:rPr lang="en-US" b="1" dirty="0"/>
              <a:t>best ROI for a specific period</a:t>
            </a:r>
            <a:r>
              <a:rPr lang="en-US" dirty="0"/>
              <a:t>?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80714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4A5D-09F2-4BE6-A7E3-57BDCCD7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Phase III – Deliverables 1/3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CAAB2-FF51-414F-85C5-EF24FE629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One or more published research paper (most likely about </a:t>
            </a:r>
            <a:r>
              <a:rPr lang="en-US" dirty="0" err="1"/>
              <a:t>NonRepudationX</a:t>
            </a:r>
            <a:r>
              <a:rPr lang="en-US" dirty="0"/>
              <a:t>) in an academic journal or conference.</a:t>
            </a:r>
          </a:p>
          <a:p>
            <a:r>
              <a:rPr lang="en-US" dirty="0"/>
              <a:t>2 partnerships with other projects.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8EB78-39EF-4B5A-90A0-590334BC27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72849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>
            <a:spLocks noGrp="1"/>
          </p:cNvSpPr>
          <p:nvPr>
            <p:ph type="ctrTitle" idx="4294967295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76" name="Google Shape;376;p36"/>
          <p:cNvSpPr txBox="1">
            <a:spLocks noGrp="1"/>
          </p:cNvSpPr>
          <p:nvPr>
            <p:ph type="subTitle" idx="4294967295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/>
              <a:t>Q</a:t>
            </a:r>
            <a:r>
              <a:rPr lang="en" sz="3600" b="1" dirty="0"/>
              <a:t>uestions!</a:t>
            </a:r>
            <a:endParaRPr sz="3600" b="1" dirty="0"/>
          </a:p>
        </p:txBody>
      </p:sp>
      <p:sp>
        <p:nvSpPr>
          <p:cNvPr id="378" name="Google Shape;378;p3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CCAFE-FB45-4F91-9703-FD97947A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InvestorX – POC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2D4BA-82BD-403A-8F06-298E38C69B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POC is currently deployed on </a:t>
            </a:r>
            <a:r>
              <a:rPr lang="en-US" dirty="0" err="1"/>
              <a:t>Rinkeby</a:t>
            </a:r>
            <a:r>
              <a:rPr lang="en-US" dirty="0"/>
              <a:t> </a:t>
            </a:r>
            <a:r>
              <a:rPr lang="en-US" dirty="0" err="1"/>
              <a:t>Testnet</a:t>
            </a:r>
            <a:r>
              <a:rPr lang="en-US" dirty="0"/>
              <a:t> and available at </a:t>
            </a:r>
            <a:r>
              <a:rPr lang="en-US" dirty="0">
                <a:hlinkClick r:id="rId2"/>
              </a:rPr>
              <a:t>http://investorx.io</a:t>
            </a:r>
            <a:endParaRPr lang="en-US" dirty="0"/>
          </a:p>
          <a:p>
            <a:r>
              <a:rPr lang="en-US" dirty="0"/>
              <a:t>It is built with Angular, Truffle 5 &amp; and Solidity 0.5. The code is available at </a:t>
            </a:r>
            <a:r>
              <a:rPr lang="en-US" dirty="0">
                <a:hlinkClick r:id="rId3"/>
              </a:rPr>
              <a:t>https://github.com/apper-tech/investorX</a:t>
            </a:r>
            <a:endParaRPr lang="en-US" dirty="0"/>
          </a:p>
          <a:p>
            <a:r>
              <a:rPr lang="en-US" dirty="0"/>
              <a:t>It will be reimplemented with </a:t>
            </a:r>
            <a:r>
              <a:rPr lang="en-US" dirty="0">
                <a:hlinkClick r:id="rId4"/>
              </a:rPr>
              <a:t>Gnosis Apollo</a:t>
            </a:r>
            <a:r>
              <a:rPr lang="en-US" dirty="0"/>
              <a:t> and </a:t>
            </a:r>
            <a:r>
              <a:rPr lang="en-US" dirty="0" err="1">
                <a:hlinkClick r:id="rId5"/>
              </a:rPr>
              <a:t>NonRedpudationX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98F8A-1390-4C53-8060-47DECE1C52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074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4485-D5FF-4FEB-A9E7-7C130438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InvestorX – POC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9F208-5CB5-454F-8461-42F36002D9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dirty="0"/>
              <a:t>Current smart contracts handle:</a:t>
            </a:r>
          </a:p>
          <a:p>
            <a:r>
              <a:rPr lang="en-US" dirty="0"/>
              <a:t>Receiving Gurus' applications (names and wallets)</a:t>
            </a:r>
          </a:p>
          <a:p>
            <a:r>
              <a:rPr lang="en-US" dirty="0"/>
              <a:t>Accepting votes from Followers</a:t>
            </a:r>
          </a:p>
          <a:p>
            <a:r>
              <a:rPr lang="en-US" dirty="0"/>
              <a:t>Running (starting &amp; closing) the election by Chairperson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F23CF-00C2-4AF1-B157-EAC9E5D42C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020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6000" b="1" dirty="0"/>
              <a:t>InvestorX</a:t>
            </a:r>
            <a:br>
              <a:rPr lang="en-US" sz="6000" b="1" dirty="0"/>
            </a:br>
            <a:r>
              <a:rPr lang="en-US" sz="4800" b="1" dirty="0"/>
              <a:t>POC Screenshots</a:t>
            </a:r>
            <a:endParaRPr sz="6000" b="1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32715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buNone/>
            </a:pPr>
            <a:endParaRPr dirty="0"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282450" y="705375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flipH="1">
            <a:off x="7330800" y="2440126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D2113D-5FA0-41C3-88C2-FC2706BC3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075" y="18383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6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B96C-9257-4D2E-A8C9-A083009C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InvestorX – Nomination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397DA-29CF-4050-A339-9968EC95A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79C22-3564-4121-82D6-AC54C3ED4B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2050" name="Picture 2" descr="https://github.com/apper-tech/investorX/raw/master/screenshots/nomination-page-before-nomination.png">
            <a:extLst>
              <a:ext uri="{FF2B5EF4-FFF2-40B4-BE49-F238E27FC236}">
                <a16:creationId xmlns:a16="http://schemas.microsoft.com/office/drawing/2014/main" id="{80F8523D-DD0E-4148-9A91-D196C7730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6929"/>
            <a:ext cx="9144000" cy="523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6BFAFE1-1181-42B1-A118-1929B0A57A66}"/>
              </a:ext>
            </a:extLst>
          </p:cNvPr>
          <p:cNvSpPr/>
          <p:nvPr/>
        </p:nvSpPr>
        <p:spPr>
          <a:xfrm>
            <a:off x="6195526" y="3900195"/>
            <a:ext cx="1912776" cy="1408923"/>
          </a:xfrm>
          <a:prstGeom prst="wedgeRoundRectCallout">
            <a:avLst>
              <a:gd name="adj1" fmla="val -59370"/>
              <a:gd name="adj2" fmla="val -335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 user can nominate him/herself</a:t>
            </a:r>
          </a:p>
        </p:txBody>
      </p:sp>
    </p:spTree>
    <p:extLst>
      <p:ext uri="{BB962C8B-B14F-4D97-AF65-F5344CB8AC3E}">
        <p14:creationId xmlns:p14="http://schemas.microsoft.com/office/powerpoint/2010/main" val="347452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B96C-9257-4D2E-A8C9-A083009C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InvestorX – Nomination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397DA-29CF-4050-A339-9968EC95A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79C22-3564-4121-82D6-AC54C3ED4B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074" name="Picture 2" descr="nomination-page-after-nomination.png">
            <a:extLst>
              <a:ext uri="{FF2B5EF4-FFF2-40B4-BE49-F238E27FC236}">
                <a16:creationId xmlns:a16="http://schemas.microsoft.com/office/drawing/2014/main" id="{D962D60B-6B2E-4B43-9C04-33AAEFC80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3139"/>
            <a:ext cx="9144000" cy="522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431C91F7-808B-4AA3-B780-E5447895107B}"/>
              </a:ext>
            </a:extLst>
          </p:cNvPr>
          <p:cNvSpPr/>
          <p:nvPr/>
        </p:nvSpPr>
        <p:spPr>
          <a:xfrm>
            <a:off x="6223518" y="4254758"/>
            <a:ext cx="1912776" cy="1408923"/>
          </a:xfrm>
          <a:prstGeom prst="wedgeRoundRectCallout">
            <a:avLst>
              <a:gd name="adj1" fmla="val -59370"/>
              <a:gd name="adj2" fmla="val -335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page after the user nominate himself/herself.</a:t>
            </a:r>
          </a:p>
        </p:txBody>
      </p:sp>
    </p:spTree>
    <p:extLst>
      <p:ext uri="{BB962C8B-B14F-4D97-AF65-F5344CB8AC3E}">
        <p14:creationId xmlns:p14="http://schemas.microsoft.com/office/powerpoint/2010/main" val="369718526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1088</Words>
  <Application>Microsoft Office PowerPoint</Application>
  <PresentationFormat>On-screen Show (4:3)</PresentationFormat>
  <Paragraphs>187</Paragraphs>
  <Slides>41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Roboto Slab</vt:lpstr>
      <vt:lpstr>Source Sans Pro</vt:lpstr>
      <vt:lpstr>Arial</vt:lpstr>
      <vt:lpstr>Cordelia template</vt:lpstr>
      <vt:lpstr>PM-ScaleCases: Scalable Prediction Market Use Cases  </vt:lpstr>
      <vt:lpstr>Three Projects</vt:lpstr>
      <vt:lpstr>InvestorX</vt:lpstr>
      <vt:lpstr>InvestorX</vt:lpstr>
      <vt:lpstr>InvestorX – POC</vt:lpstr>
      <vt:lpstr>InvestorX – POC </vt:lpstr>
      <vt:lpstr>InvestorX POC Screenshots</vt:lpstr>
      <vt:lpstr>InvestorX – Nomination Page</vt:lpstr>
      <vt:lpstr>InvestorX – Nomination Page</vt:lpstr>
      <vt:lpstr>InvestorX – Nomination Page opened by Chairperson</vt:lpstr>
      <vt:lpstr>InvestorX – Voting Page</vt:lpstr>
      <vt:lpstr>SurveyX</vt:lpstr>
      <vt:lpstr>SurveyX</vt:lpstr>
      <vt:lpstr>SurveyX – POC</vt:lpstr>
      <vt:lpstr>SurveyX – POC </vt:lpstr>
      <vt:lpstr>SurveyX POC Screenshots</vt:lpstr>
      <vt:lpstr>SurveyX – Landing Page</vt:lpstr>
      <vt:lpstr>SurveyX – Connectivity Page</vt:lpstr>
      <vt:lpstr>SurveyX – Participation Page</vt:lpstr>
      <vt:lpstr>SurveyX – Survey Creation Page</vt:lpstr>
      <vt:lpstr>SurveyX – Survey Created Page</vt:lpstr>
      <vt:lpstr>SurveyX – Survey Management Page</vt:lpstr>
      <vt:lpstr>NonRepudiationX</vt:lpstr>
      <vt:lpstr>NonRepudiationX – Why?</vt:lpstr>
      <vt:lpstr>NonRepudiationX – What?</vt:lpstr>
      <vt:lpstr>NonRepudiationX – Results</vt:lpstr>
      <vt:lpstr> Sequence Diagram</vt:lpstr>
      <vt:lpstr>PowerPoint Presentation</vt:lpstr>
      <vt:lpstr>NonRepudiationX - How</vt:lpstr>
      <vt:lpstr>NonRepudiationX - Conclusion</vt:lpstr>
      <vt:lpstr>Core Team</vt:lpstr>
      <vt:lpstr>Core Team</vt:lpstr>
      <vt:lpstr>Core Team</vt:lpstr>
      <vt:lpstr>Milestones &amp; Deliverables</vt:lpstr>
      <vt:lpstr>Milestones, and Deliverables Phase I - Core Features</vt:lpstr>
      <vt:lpstr>Phase II – Enhancements, Stabilization and Code Refactoring</vt:lpstr>
      <vt:lpstr>Phase III</vt:lpstr>
      <vt:lpstr>Phase III – Deliverables 1/3</vt:lpstr>
      <vt:lpstr> Phase III – Deliverables 1/3</vt:lpstr>
      <vt:lpstr> Phase III – Deliverables 1/3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PM-ScaleCases: Scalable Prediction Market Use Cases  </dc:title>
  <cp:lastModifiedBy>محمد الطباع Muhammad Altabba</cp:lastModifiedBy>
  <cp:revision>47</cp:revision>
  <dcterms:modified xsi:type="dcterms:W3CDTF">2019-04-18T12:19:17Z</dcterms:modified>
</cp:coreProperties>
</file>