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4"/>
    <p:sldMasterId id="2147483668" r:id="rId5"/>
    <p:sldMasterId id="2147483752" r:id="rId6"/>
    <p:sldMasterId id="2147483764" r:id="rId7"/>
  </p:sldMasterIdLst>
  <p:notesMasterIdLst>
    <p:notesMasterId r:id="rId29"/>
  </p:notesMasterIdLst>
  <p:handoutMasterIdLst>
    <p:handoutMasterId r:id="rId30"/>
  </p:handoutMasterIdLst>
  <p:sldIdLst>
    <p:sldId id="332"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28" r:id="rId27"/>
    <p:sldId id="329" r:id="rId28"/>
  </p:sldIdLst>
  <p:sldSz cx="9144000" cy="6858000" type="screen4x3"/>
  <p:notesSz cx="6934200" cy="9232900"/>
  <p:defaultTextStyle>
    <a:defPPr>
      <a:defRPr lang="en-US"/>
    </a:defPPr>
    <a:lvl1pPr algn="l" rtl="0" fontAlgn="base">
      <a:lnSpc>
        <a:spcPct val="80000"/>
      </a:lnSpc>
      <a:spcBef>
        <a:spcPct val="0"/>
      </a:spcBef>
      <a:spcAft>
        <a:spcPct val="0"/>
      </a:spcAft>
      <a:defRPr sz="4400" kern="1200">
        <a:solidFill>
          <a:srgbClr val="5F5F5F"/>
        </a:solidFill>
        <a:latin typeface="Arial" charset="0"/>
        <a:ea typeface="+mn-ea"/>
        <a:cs typeface="+mn-cs"/>
      </a:defRPr>
    </a:lvl1pPr>
    <a:lvl2pPr marL="457200" algn="l" rtl="0" fontAlgn="base">
      <a:lnSpc>
        <a:spcPct val="80000"/>
      </a:lnSpc>
      <a:spcBef>
        <a:spcPct val="0"/>
      </a:spcBef>
      <a:spcAft>
        <a:spcPct val="0"/>
      </a:spcAft>
      <a:defRPr sz="4400" kern="1200">
        <a:solidFill>
          <a:srgbClr val="5F5F5F"/>
        </a:solidFill>
        <a:latin typeface="Arial" charset="0"/>
        <a:ea typeface="+mn-ea"/>
        <a:cs typeface="+mn-cs"/>
      </a:defRPr>
    </a:lvl2pPr>
    <a:lvl3pPr marL="914400" algn="l" rtl="0" fontAlgn="base">
      <a:lnSpc>
        <a:spcPct val="80000"/>
      </a:lnSpc>
      <a:spcBef>
        <a:spcPct val="0"/>
      </a:spcBef>
      <a:spcAft>
        <a:spcPct val="0"/>
      </a:spcAft>
      <a:defRPr sz="4400" kern="1200">
        <a:solidFill>
          <a:srgbClr val="5F5F5F"/>
        </a:solidFill>
        <a:latin typeface="Arial" charset="0"/>
        <a:ea typeface="+mn-ea"/>
        <a:cs typeface="+mn-cs"/>
      </a:defRPr>
    </a:lvl3pPr>
    <a:lvl4pPr marL="1371600" algn="l" rtl="0" fontAlgn="base">
      <a:lnSpc>
        <a:spcPct val="80000"/>
      </a:lnSpc>
      <a:spcBef>
        <a:spcPct val="0"/>
      </a:spcBef>
      <a:spcAft>
        <a:spcPct val="0"/>
      </a:spcAft>
      <a:defRPr sz="4400" kern="1200">
        <a:solidFill>
          <a:srgbClr val="5F5F5F"/>
        </a:solidFill>
        <a:latin typeface="Arial" charset="0"/>
        <a:ea typeface="+mn-ea"/>
        <a:cs typeface="+mn-cs"/>
      </a:defRPr>
    </a:lvl4pPr>
    <a:lvl5pPr marL="1828800" algn="l" rtl="0" fontAlgn="base">
      <a:lnSpc>
        <a:spcPct val="80000"/>
      </a:lnSpc>
      <a:spcBef>
        <a:spcPct val="0"/>
      </a:spcBef>
      <a:spcAft>
        <a:spcPct val="0"/>
      </a:spcAft>
      <a:defRPr sz="4400" kern="1200">
        <a:solidFill>
          <a:srgbClr val="5F5F5F"/>
        </a:solidFill>
        <a:latin typeface="Arial" charset="0"/>
        <a:ea typeface="+mn-ea"/>
        <a:cs typeface="+mn-cs"/>
      </a:defRPr>
    </a:lvl5pPr>
    <a:lvl6pPr marL="2286000" algn="l" defTabSz="914400" rtl="0" eaLnBrk="1" latinLnBrk="0" hangingPunct="1">
      <a:defRPr sz="4400" kern="1200">
        <a:solidFill>
          <a:srgbClr val="5F5F5F"/>
        </a:solidFill>
        <a:latin typeface="Arial" charset="0"/>
        <a:ea typeface="+mn-ea"/>
        <a:cs typeface="+mn-cs"/>
      </a:defRPr>
    </a:lvl6pPr>
    <a:lvl7pPr marL="2743200" algn="l" defTabSz="914400" rtl="0" eaLnBrk="1" latinLnBrk="0" hangingPunct="1">
      <a:defRPr sz="4400" kern="1200">
        <a:solidFill>
          <a:srgbClr val="5F5F5F"/>
        </a:solidFill>
        <a:latin typeface="Arial" charset="0"/>
        <a:ea typeface="+mn-ea"/>
        <a:cs typeface="+mn-cs"/>
      </a:defRPr>
    </a:lvl7pPr>
    <a:lvl8pPr marL="3200400" algn="l" defTabSz="914400" rtl="0" eaLnBrk="1" latinLnBrk="0" hangingPunct="1">
      <a:defRPr sz="4400" kern="1200">
        <a:solidFill>
          <a:srgbClr val="5F5F5F"/>
        </a:solidFill>
        <a:latin typeface="Arial" charset="0"/>
        <a:ea typeface="+mn-ea"/>
        <a:cs typeface="+mn-cs"/>
      </a:defRPr>
    </a:lvl8pPr>
    <a:lvl9pPr marL="3657600" algn="l" defTabSz="914400" rtl="0" eaLnBrk="1" latinLnBrk="0" hangingPunct="1">
      <a:defRPr sz="4400" kern="1200">
        <a:solidFill>
          <a:srgbClr val="5F5F5F"/>
        </a:solidFill>
        <a:latin typeface="Arial" charset="0"/>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orient="horz" pos="3696" userDrawn="1">
          <p15:clr>
            <a:srgbClr val="A4A3A4"/>
          </p15:clr>
        </p15:guide>
        <p15:guide id="3" orient="horz" pos="768" userDrawn="1">
          <p15:clr>
            <a:srgbClr val="A4A3A4"/>
          </p15:clr>
        </p15:guide>
        <p15:guide id="4" orient="horz" pos="144" userDrawn="1">
          <p15:clr>
            <a:srgbClr val="A4A3A4"/>
          </p15:clr>
        </p15:guide>
        <p15:guide id="5" orient="horz" pos="1488" userDrawn="1">
          <p15:clr>
            <a:srgbClr val="A4A3A4"/>
          </p15:clr>
        </p15:guide>
        <p15:guide id="6" pos="384" userDrawn="1">
          <p15:clr>
            <a:srgbClr val="A4A3A4"/>
          </p15:clr>
        </p15:guide>
        <p15:guide id="7" pos="1488" userDrawn="1">
          <p15:clr>
            <a:srgbClr val="A4A3A4"/>
          </p15:clr>
        </p15:guide>
        <p15:guide id="8" pos="5376" userDrawn="1">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402B"/>
    <a:srgbClr val="3298DA"/>
    <a:srgbClr val="DA1E19"/>
    <a:srgbClr val="F3717B"/>
    <a:srgbClr val="00B3FF"/>
    <a:srgbClr val="0097DA"/>
    <a:srgbClr val="A5D2FF"/>
    <a:srgbClr val="E36B76"/>
    <a:srgbClr val="FFC1C8"/>
    <a:srgbClr val="008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9512" autoAdjust="0"/>
  </p:normalViewPr>
  <p:slideViewPr>
    <p:cSldViewPr>
      <p:cViewPr varScale="1">
        <p:scale>
          <a:sx n="77" d="100"/>
          <a:sy n="77" d="100"/>
        </p:scale>
        <p:origin x="102" y="408"/>
      </p:cViewPr>
      <p:guideLst>
        <p:guide orient="horz" pos="1008"/>
        <p:guide orient="horz" pos="3696"/>
        <p:guide orient="horz" pos="768"/>
        <p:guide orient="horz" pos="144"/>
        <p:guide orient="horz" pos="1488"/>
        <p:guide pos="384"/>
        <p:guide pos="1488"/>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636" y="60"/>
      </p:cViewPr>
      <p:guideLst>
        <p:guide orient="horz" pos="2908"/>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8" name="Rectangle 8"/>
          <p:cNvSpPr>
            <a:spLocks noGrp="1" noChangeArrowheads="1"/>
          </p:cNvSpPr>
          <p:nvPr>
            <p:ph type="hdr" sz="quarter"/>
          </p:nvPr>
        </p:nvSpPr>
        <p:spPr bwMode="auto">
          <a:xfrm>
            <a:off x="2171700" y="152400"/>
            <a:ext cx="2667000" cy="465138"/>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defTabSz="931863">
              <a:lnSpc>
                <a:spcPct val="100000"/>
              </a:lnSpc>
              <a:defRPr sz="1200">
                <a:solidFill>
                  <a:srgbClr val="969696"/>
                </a:solidFill>
                <a:latin typeface="Arial" charset="0"/>
              </a:defRPr>
            </a:lvl1pPr>
          </a:lstStyle>
          <a:p>
            <a:pPr>
              <a:defRPr/>
            </a:pPr>
            <a:endParaRPr lang="en-US"/>
          </a:p>
        </p:txBody>
      </p:sp>
      <p:sp>
        <p:nvSpPr>
          <p:cNvPr id="25609" name="Rectangle 9"/>
          <p:cNvSpPr>
            <a:spLocks noGrp="1" noChangeArrowheads="1"/>
          </p:cNvSpPr>
          <p:nvPr>
            <p:ph type="dt" sz="quarter" idx="1"/>
          </p:nvPr>
        </p:nvSpPr>
        <p:spPr bwMode="auto">
          <a:xfrm>
            <a:off x="5140325" y="152400"/>
            <a:ext cx="1792288" cy="465138"/>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r" defTabSz="931863">
              <a:lnSpc>
                <a:spcPct val="100000"/>
              </a:lnSpc>
              <a:defRPr sz="1200">
                <a:solidFill>
                  <a:srgbClr val="969696"/>
                </a:solidFill>
                <a:latin typeface="Arial" charset="0"/>
              </a:defRPr>
            </a:lvl1pPr>
          </a:lstStyle>
          <a:p>
            <a:pPr>
              <a:defRPr/>
            </a:pPr>
            <a:endParaRPr lang="en-US"/>
          </a:p>
        </p:txBody>
      </p:sp>
      <p:sp>
        <p:nvSpPr>
          <p:cNvPr id="25610" name="Rectangle 10"/>
          <p:cNvSpPr>
            <a:spLocks noGrp="1" noChangeArrowheads="1"/>
          </p:cNvSpPr>
          <p:nvPr>
            <p:ph type="ftr" sz="quarter" idx="2"/>
          </p:nvPr>
        </p:nvSpPr>
        <p:spPr bwMode="auto">
          <a:xfrm>
            <a:off x="77788" y="8458200"/>
            <a:ext cx="3038475"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defTabSz="931863">
              <a:lnSpc>
                <a:spcPct val="100000"/>
              </a:lnSpc>
              <a:defRPr sz="1200">
                <a:solidFill>
                  <a:srgbClr val="969696"/>
                </a:solidFill>
                <a:latin typeface="Arial" charset="0"/>
              </a:defRPr>
            </a:lvl1pPr>
          </a:lstStyle>
          <a:p>
            <a:pPr>
              <a:defRPr/>
            </a:pPr>
            <a:endParaRPr lang="en-US"/>
          </a:p>
        </p:txBody>
      </p:sp>
      <p:sp>
        <p:nvSpPr>
          <p:cNvPr id="25611" name="Rectangle 11"/>
          <p:cNvSpPr>
            <a:spLocks noGrp="1" noChangeArrowheads="1"/>
          </p:cNvSpPr>
          <p:nvPr>
            <p:ph type="sldNum" sz="quarter" idx="3"/>
          </p:nvPr>
        </p:nvSpPr>
        <p:spPr bwMode="auto">
          <a:xfrm>
            <a:off x="3894138" y="8458200"/>
            <a:ext cx="3038475"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r" defTabSz="931863">
              <a:lnSpc>
                <a:spcPct val="100000"/>
              </a:lnSpc>
              <a:defRPr sz="1200">
                <a:solidFill>
                  <a:srgbClr val="969696"/>
                </a:solidFill>
                <a:latin typeface="Arial" charset="0"/>
              </a:defRPr>
            </a:lvl1pPr>
          </a:lstStyle>
          <a:p>
            <a:pPr>
              <a:defRPr/>
            </a:pPr>
            <a:fld id="{59DDA9FA-E4BE-4878-9DF8-144CAA0AB4C3}" type="slidenum">
              <a:rPr lang="en-US"/>
              <a:pPr>
                <a:defRPr/>
              </a:pPr>
              <a:t>‹#›</a:t>
            </a:fld>
            <a:endParaRPr lang="en-US"/>
          </a:p>
        </p:txBody>
      </p:sp>
      <p:pic>
        <p:nvPicPr>
          <p:cNvPr id="1843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338561"/>
            <a:ext cx="1403350" cy="369041"/>
          </a:xfrm>
          <a:prstGeom prst="rect">
            <a:avLst/>
          </a:prstGeom>
          <a:noFill/>
          <a:ln w="9525">
            <a:noFill/>
            <a:miter lim="800000"/>
            <a:headEnd/>
            <a:tailEnd/>
          </a:ln>
        </p:spPr>
      </p:pic>
      <p:sp>
        <p:nvSpPr>
          <p:cNvPr id="25613" name="Text Box 13"/>
          <p:cNvSpPr txBox="1">
            <a:spLocks noChangeArrowheads="1"/>
          </p:cNvSpPr>
          <p:nvPr/>
        </p:nvSpPr>
        <p:spPr bwMode="auto">
          <a:xfrm>
            <a:off x="76200" y="8853488"/>
            <a:ext cx="5410200" cy="214312"/>
          </a:xfrm>
          <a:prstGeom prst="rect">
            <a:avLst/>
          </a:prstGeom>
          <a:noFill/>
          <a:ln w="9525">
            <a:noFill/>
            <a:miter lim="800000"/>
            <a:headEnd/>
            <a:tailEnd/>
          </a:ln>
          <a:effectLst/>
        </p:spPr>
        <p:txBody>
          <a:bodyPr lIns="91434" tIns="45717" rIns="91434" bIns="45717">
            <a:spAutoFit/>
          </a:bodyPr>
          <a:lstStyle/>
          <a:p>
            <a:pPr>
              <a:lnSpc>
                <a:spcPct val="100000"/>
              </a:lnSpc>
              <a:spcBef>
                <a:spcPct val="50000"/>
              </a:spcBef>
              <a:defRPr/>
            </a:pPr>
            <a:r>
              <a:rPr lang="en-US" sz="800" dirty="0">
                <a:solidFill>
                  <a:srgbClr val="969696"/>
                </a:solidFill>
              </a:rPr>
              <a:t>© </a:t>
            </a:r>
            <a:r>
              <a:rPr lang="en-US" sz="800" dirty="0"/>
              <a:t>Copyright Uniface | All Rights Reserved</a:t>
            </a:r>
            <a:endParaRPr lang="en-US" sz="800" dirty="0">
              <a:solidFill>
                <a:srgbClr val="969696"/>
              </a:solidFill>
            </a:endParaRPr>
          </a:p>
        </p:txBody>
      </p:sp>
    </p:spTree>
    <p:extLst>
      <p:ext uri="{BB962C8B-B14F-4D97-AF65-F5344CB8AC3E}">
        <p14:creationId xmlns:p14="http://schemas.microsoft.com/office/powerpoint/2010/main" val="407699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76200" y="77788"/>
            <a:ext cx="3006725" cy="461962"/>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defTabSz="923925">
              <a:lnSpc>
                <a:spcPct val="100000"/>
              </a:lnSpc>
              <a:defRPr sz="1200">
                <a:solidFill>
                  <a:srgbClr val="969696"/>
                </a:solidFill>
                <a:latin typeface="Arial" charset="0"/>
              </a:defRPr>
            </a:lvl1pPr>
          </a:lstStyle>
          <a:p>
            <a:pPr>
              <a:defRPr/>
            </a:pPr>
            <a:endParaRPr lang="en-US"/>
          </a:p>
        </p:txBody>
      </p:sp>
      <p:sp>
        <p:nvSpPr>
          <p:cNvPr id="6147" name="Rectangle 3"/>
          <p:cNvSpPr>
            <a:spLocks noGrp="1" noChangeArrowheads="1"/>
          </p:cNvSpPr>
          <p:nvPr>
            <p:ph type="dt" idx="1"/>
          </p:nvPr>
        </p:nvSpPr>
        <p:spPr bwMode="auto">
          <a:xfrm>
            <a:off x="3851275" y="77788"/>
            <a:ext cx="3006725" cy="461962"/>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r" defTabSz="923925">
              <a:lnSpc>
                <a:spcPct val="100000"/>
              </a:lnSpc>
              <a:defRPr sz="1200">
                <a:solidFill>
                  <a:srgbClr val="969696"/>
                </a:solidFill>
                <a:latin typeface="Arial" charset="0"/>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543050" y="692150"/>
            <a:ext cx="3848100" cy="28860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25513" y="3770313"/>
            <a:ext cx="5083175" cy="4554537"/>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76200" y="8475663"/>
            <a:ext cx="3006725"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defTabSz="923925">
              <a:lnSpc>
                <a:spcPct val="100000"/>
              </a:lnSpc>
              <a:defRPr sz="1200">
                <a:solidFill>
                  <a:srgbClr val="969696"/>
                </a:solidFill>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51275" y="8475663"/>
            <a:ext cx="3006725"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r" defTabSz="923925">
              <a:lnSpc>
                <a:spcPct val="100000"/>
              </a:lnSpc>
              <a:defRPr sz="1200">
                <a:solidFill>
                  <a:srgbClr val="969696"/>
                </a:solidFill>
                <a:latin typeface="Arial" charset="0"/>
              </a:defRPr>
            </a:lvl1pPr>
          </a:lstStyle>
          <a:p>
            <a:pPr>
              <a:defRPr/>
            </a:pPr>
            <a:fld id="{E3EE03A7-32B1-4811-8DA5-AF6C918DCEAD}" type="slidenum">
              <a:rPr lang="en-US"/>
              <a:pPr>
                <a:defRPr/>
              </a:pPr>
              <a:t>‹#›</a:t>
            </a:fld>
            <a:endParaRPr lang="en-US"/>
          </a:p>
        </p:txBody>
      </p:sp>
      <p:sp>
        <p:nvSpPr>
          <p:cNvPr id="6153" name="Text Box 9"/>
          <p:cNvSpPr txBox="1">
            <a:spLocks noChangeArrowheads="1"/>
          </p:cNvSpPr>
          <p:nvPr/>
        </p:nvSpPr>
        <p:spPr bwMode="auto">
          <a:xfrm>
            <a:off x="74613" y="8855075"/>
            <a:ext cx="5351462" cy="212725"/>
          </a:xfrm>
          <a:prstGeom prst="rect">
            <a:avLst/>
          </a:prstGeom>
          <a:noFill/>
          <a:ln w="9525">
            <a:noFill/>
            <a:miter lim="800000"/>
            <a:headEnd/>
            <a:tailEnd/>
          </a:ln>
          <a:effectLst/>
        </p:spPr>
        <p:txBody>
          <a:bodyPr lIns="90648" tIns="45324" rIns="90648" bIns="45324">
            <a:spAutoFit/>
          </a:bodyPr>
          <a:lstStyle/>
          <a:p>
            <a:pPr defTabSz="906463">
              <a:lnSpc>
                <a:spcPct val="100000"/>
              </a:lnSpc>
              <a:spcBef>
                <a:spcPct val="50000"/>
              </a:spcBef>
              <a:defRPr/>
            </a:pPr>
            <a:r>
              <a:rPr lang="en-US" sz="800">
                <a:solidFill>
                  <a:srgbClr val="969696"/>
                </a:solidFill>
              </a:rPr>
              <a:t>© 2008 Compuware Corporation — All Rights Reserved </a:t>
            </a:r>
          </a:p>
        </p:txBody>
      </p:sp>
    </p:spTree>
    <p:extLst>
      <p:ext uri="{BB962C8B-B14F-4D97-AF65-F5344CB8AC3E}">
        <p14:creationId xmlns:p14="http://schemas.microsoft.com/office/powerpoint/2010/main" val="4086322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0D7899FF-FA5D-4666-8A71-1D6587CB801B}" type="slidenum">
              <a:rPr lang="en-US" smtClean="0"/>
              <a:pPr/>
              <a:t>1</a:t>
            </a:fld>
            <a:endParaRPr lang="en-US" smtClean="0"/>
          </a:p>
        </p:txBody>
      </p:sp>
      <p:sp>
        <p:nvSpPr>
          <p:cNvPr id="12291" name="Rectangle 2"/>
          <p:cNvSpPr>
            <a:spLocks noGrp="1" noRot="1" noChangeAspect="1" noChangeArrowheads="1" noTextEdit="1"/>
          </p:cNvSpPr>
          <p:nvPr>
            <p:ph type="sldImg"/>
          </p:nvPr>
        </p:nvSpPr>
        <p:spPr>
          <a:xfrm>
            <a:off x="1935163" y="742950"/>
            <a:ext cx="3287712" cy="2465388"/>
          </a:xfrm>
          <a:ln/>
        </p:spPr>
      </p:sp>
      <p:sp>
        <p:nvSpPr>
          <p:cNvPr id="12292" name="Rectangle 3"/>
          <p:cNvSpPr>
            <a:spLocks noGrp="1" noChangeArrowheads="1"/>
          </p:cNvSpPr>
          <p:nvPr>
            <p:ph type="body" idx="1"/>
          </p:nvPr>
        </p:nvSpPr>
        <p:spPr>
          <a:noFill/>
          <a:ln/>
        </p:spPr>
        <p:txBody>
          <a:bodyPr/>
          <a:lstStyle/>
          <a:p>
            <a:r>
              <a:rPr lang="en-GB" sz="1000" dirty="0" smtClean="0"/>
              <a:t>What are Cascading Style Sheets</a:t>
            </a:r>
            <a:r>
              <a:rPr lang="en-GB" sz="1000" baseline="0" dirty="0" smtClean="0"/>
              <a:t> (</a:t>
            </a:r>
            <a:r>
              <a:rPr lang="en-GB" sz="1000" dirty="0" smtClean="0"/>
              <a:t>CSS)?</a:t>
            </a:r>
          </a:p>
          <a:p>
            <a:endParaRPr lang="en-GB" sz="1000" dirty="0" smtClean="0"/>
          </a:p>
          <a:p>
            <a:r>
              <a:rPr lang="en-GB" sz="1000" dirty="0" smtClean="0"/>
              <a:t>It’s a language we use</a:t>
            </a:r>
            <a:r>
              <a:rPr lang="en-GB" sz="1000" baseline="0" dirty="0" smtClean="0"/>
              <a:t> to describe how we want a page of HTML to be presented. We can do things like:</a:t>
            </a:r>
          </a:p>
          <a:p>
            <a:pPr marL="171450" indent="-171450">
              <a:buFont typeface="Arial" panose="020B0604020202020204" pitchFamily="34" charset="0"/>
              <a:buChar char="•"/>
            </a:pPr>
            <a:r>
              <a:rPr lang="en-GB" sz="1000" baseline="0" dirty="0" smtClean="0"/>
              <a:t>Alter the </a:t>
            </a:r>
            <a:r>
              <a:rPr lang="en-GB" sz="1000" baseline="0" dirty="0" err="1" smtClean="0"/>
              <a:t>color</a:t>
            </a:r>
            <a:r>
              <a:rPr lang="en-GB" sz="1000" baseline="0" dirty="0" smtClean="0"/>
              <a:t> or size of text</a:t>
            </a:r>
          </a:p>
          <a:p>
            <a:pPr marL="171450" indent="-171450">
              <a:buFont typeface="Arial" panose="020B0604020202020204" pitchFamily="34" charset="0"/>
              <a:buChar char="•"/>
            </a:pPr>
            <a:r>
              <a:rPr lang="en-GB" sz="1000" baseline="0" dirty="0" smtClean="0"/>
              <a:t>Change the position of content</a:t>
            </a:r>
          </a:p>
        </p:txBody>
      </p:sp>
    </p:spTree>
    <p:extLst>
      <p:ext uri="{BB962C8B-B14F-4D97-AF65-F5344CB8AC3E}">
        <p14:creationId xmlns:p14="http://schemas.microsoft.com/office/powerpoint/2010/main" val="170178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that we</a:t>
            </a:r>
            <a:r>
              <a:rPr lang="en-GB" baseline="0" dirty="0" smtClean="0"/>
              <a:t> know what to look out for in terms of how CSS is included into the page, let’s take a look at the structure of an actual rule.</a:t>
            </a:r>
          </a:p>
          <a:p>
            <a:endParaRPr lang="en-GB" baseline="0" dirty="0" smtClean="0"/>
          </a:p>
          <a:p>
            <a:r>
              <a:rPr lang="en-GB" baseline="0" dirty="0" smtClean="0"/>
              <a:t>A CSS rule is made up of 3 elements:</a:t>
            </a:r>
          </a:p>
          <a:p>
            <a:pPr marL="171450" indent="-171450">
              <a:buFont typeface="Arial" panose="020B0604020202020204" pitchFamily="34" charset="0"/>
              <a:buChar char="•"/>
            </a:pPr>
            <a:r>
              <a:rPr lang="en-GB" baseline="0" dirty="0" smtClean="0"/>
              <a:t>Selector – what the rule should be applied to. In this case we’re applying the rule to anything with a class of “blue”. We’ll take a closer look at what form these can take on the next slide</a:t>
            </a:r>
          </a:p>
          <a:p>
            <a:pPr marL="171450" indent="-171450">
              <a:buFont typeface="Arial" panose="020B0604020202020204" pitchFamily="34" charset="0"/>
              <a:buChar char="•"/>
            </a:pPr>
            <a:r>
              <a:rPr lang="en-GB" baseline="0" dirty="0" smtClean="0"/>
              <a:t>The next 2 parts make up the content of the rule. The first value is the property that we’d like to set. Here we’re setting the “</a:t>
            </a:r>
            <a:r>
              <a:rPr lang="en-GB" baseline="0" dirty="0" err="1" smtClean="0"/>
              <a:t>color</a:t>
            </a:r>
            <a:r>
              <a:rPr lang="en-GB" baseline="0" dirty="0" smtClean="0"/>
              <a:t>” property and the “font-size” property</a:t>
            </a:r>
          </a:p>
          <a:p>
            <a:pPr marL="171450" indent="-171450">
              <a:buFont typeface="Arial" panose="020B0604020202020204" pitchFamily="34" charset="0"/>
              <a:buChar char="•"/>
            </a:pPr>
            <a:r>
              <a:rPr lang="en-GB" baseline="0" dirty="0" smtClean="0"/>
              <a:t>Finally each property has a matching value. For this example rule we’re setting the </a:t>
            </a:r>
            <a:r>
              <a:rPr lang="en-GB" baseline="0" dirty="0" err="1" smtClean="0"/>
              <a:t>color</a:t>
            </a:r>
            <a:r>
              <a:rPr lang="en-GB" baseline="0" dirty="0" smtClean="0"/>
              <a:t> to blue and the font size to 8.</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10</a:t>
            </a:fld>
            <a:endParaRPr lang="en-US"/>
          </a:p>
        </p:txBody>
      </p:sp>
    </p:spTree>
    <p:extLst>
      <p:ext uri="{BB962C8B-B14F-4D97-AF65-F5344CB8AC3E}">
        <p14:creationId xmlns:p14="http://schemas.microsoft.com/office/powerpoint/2010/main" val="218860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Selectors are at</a:t>
            </a:r>
            <a:r>
              <a:rPr lang="en-GB" baseline="0" dirty="0" smtClean="0"/>
              <a:t> the core of how CSS works.</a:t>
            </a:r>
          </a:p>
          <a:p>
            <a:r>
              <a:rPr lang="en-GB" baseline="0" dirty="0" smtClean="0"/>
              <a:t>They can get fairly complex but the basic selectors are as follows:</a:t>
            </a:r>
          </a:p>
          <a:p>
            <a:pPr marL="171450" indent="-171450">
              <a:buFont typeface="Arial" panose="020B0604020202020204" pitchFamily="34" charset="0"/>
              <a:buChar char="•"/>
            </a:pPr>
            <a:r>
              <a:rPr lang="en-GB" baseline="0" dirty="0" smtClean="0"/>
              <a:t>Element</a:t>
            </a:r>
          </a:p>
          <a:p>
            <a:pPr marL="171450" indent="-171450">
              <a:buFont typeface="Arial" panose="020B0604020202020204" pitchFamily="34" charset="0"/>
              <a:buChar char="•"/>
            </a:pPr>
            <a:r>
              <a:rPr lang="en-GB" baseline="0" dirty="0" smtClean="0"/>
              <a:t>Class</a:t>
            </a:r>
          </a:p>
          <a:p>
            <a:pPr marL="171450" indent="-171450">
              <a:buFont typeface="Arial" panose="020B0604020202020204" pitchFamily="34" charset="0"/>
              <a:buChar char="•"/>
            </a:pPr>
            <a:r>
              <a:rPr lang="en-GB" baseline="0" dirty="0" smtClean="0"/>
              <a:t>ID</a:t>
            </a:r>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11</a:t>
            </a:fld>
            <a:endParaRPr lang="en-GB"/>
          </a:p>
        </p:txBody>
      </p:sp>
    </p:spTree>
    <p:extLst>
      <p:ext uri="{BB962C8B-B14F-4D97-AF65-F5344CB8AC3E}">
        <p14:creationId xmlns:p14="http://schemas.microsoft.com/office/powerpoint/2010/main" val="337100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CSS</a:t>
            </a:r>
            <a:r>
              <a:rPr lang="en-GB" baseline="0" dirty="0" smtClean="0"/>
              <a:t> is extremely well featured and powerful. I’m not even going to try going into any of these right now, but it gives an idea of the scope of what can be specified with CSS.</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12</a:t>
            </a:fld>
            <a:endParaRPr lang="en-US"/>
          </a:p>
        </p:txBody>
      </p:sp>
    </p:spTree>
    <p:extLst>
      <p:ext uri="{BB962C8B-B14F-4D97-AF65-F5344CB8AC3E}">
        <p14:creationId xmlns:p14="http://schemas.microsoft.com/office/powerpoint/2010/main" val="324331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Open up CSS_BASICS_01 and talk through basic structure, show in the</a:t>
            </a:r>
            <a:r>
              <a:rPr lang="en-GB" baseline="0" dirty="0" smtClean="0"/>
              <a:t> browser</a:t>
            </a:r>
            <a:endParaRPr lang="en-GB" dirty="0" smtClean="0"/>
          </a:p>
          <a:p>
            <a:pPr marL="171450" indent="-171450">
              <a:buFont typeface="Arial" panose="020B0604020202020204" pitchFamily="34" charset="0"/>
              <a:buChar char="•"/>
            </a:pPr>
            <a:r>
              <a:rPr lang="en-GB" dirty="0" smtClean="0"/>
              <a:t>Open</a:t>
            </a:r>
            <a:r>
              <a:rPr lang="en-GB" baseline="0" dirty="0" smtClean="0"/>
              <a:t> up CSS_BASICS_02:</a:t>
            </a:r>
          </a:p>
          <a:p>
            <a:pPr marL="628650" lvl="1" indent="-171450">
              <a:buFont typeface="Arial" panose="020B0604020202020204" pitchFamily="34" charset="0"/>
              <a:buChar char="•"/>
            </a:pPr>
            <a:r>
              <a:rPr lang="en-GB" dirty="0" smtClean="0"/>
              <a:t>Show the three ways in which we’re including styles</a:t>
            </a:r>
          </a:p>
          <a:p>
            <a:pPr marL="1085850" lvl="2" indent="-171450">
              <a:buFont typeface="Arial" panose="020B0604020202020204" pitchFamily="34" charset="0"/>
              <a:buChar char="•"/>
            </a:pPr>
            <a:r>
              <a:rPr lang="en-GB" dirty="0" smtClean="0"/>
              <a:t>Inline</a:t>
            </a:r>
          </a:p>
          <a:p>
            <a:pPr marL="1085850" lvl="2" indent="-171450">
              <a:buFont typeface="Arial" panose="020B0604020202020204" pitchFamily="34" charset="0"/>
              <a:buChar char="•"/>
            </a:pPr>
            <a:r>
              <a:rPr lang="en-GB" dirty="0" smtClean="0"/>
              <a:t>Internal</a:t>
            </a:r>
          </a:p>
          <a:p>
            <a:pPr marL="1085850" lvl="2" indent="-171450">
              <a:buFont typeface="Arial" panose="020B0604020202020204" pitchFamily="34" charset="0"/>
              <a:buChar char="•"/>
            </a:pPr>
            <a:r>
              <a:rPr lang="en-GB" dirty="0" smtClean="0"/>
              <a:t>External</a:t>
            </a:r>
          </a:p>
          <a:p>
            <a:pPr marL="628650" lvl="1" indent="-171450">
              <a:buFont typeface="Arial" panose="020B0604020202020204" pitchFamily="34" charset="0"/>
              <a:buChar char="•"/>
            </a:pPr>
            <a:r>
              <a:rPr lang="en-GB" dirty="0" smtClean="0"/>
              <a:t>Styles</a:t>
            </a:r>
            <a:r>
              <a:rPr lang="en-GB" baseline="0" dirty="0" smtClean="0"/>
              <a:t> applied using classes</a:t>
            </a:r>
          </a:p>
          <a:p>
            <a:pPr marL="171450" lvl="0" indent="-171450">
              <a:buFont typeface="Arial" panose="020B0604020202020204" pitchFamily="34" charset="0"/>
              <a:buChar char="•"/>
            </a:pPr>
            <a:r>
              <a:rPr lang="en-GB" baseline="0" dirty="0" smtClean="0"/>
              <a:t>Open .\</a:t>
            </a:r>
            <a:r>
              <a:rPr lang="en-GB" baseline="0" dirty="0" err="1" smtClean="0"/>
              <a:t>css</a:t>
            </a:r>
            <a:r>
              <a:rPr lang="en-GB" baseline="0" dirty="0" smtClean="0"/>
              <a:t>\basics.css</a:t>
            </a:r>
          </a:p>
          <a:p>
            <a:pPr marL="628650" lvl="1" indent="-171450">
              <a:buFont typeface="Arial" panose="020B0604020202020204" pitchFamily="34" charset="0"/>
              <a:buChar char="•"/>
            </a:pPr>
            <a:r>
              <a:rPr lang="en-GB" baseline="0" dirty="0" smtClean="0"/>
              <a:t>Walkthrough adding each property to the “label” rule, showing the effect they have</a:t>
            </a:r>
          </a:p>
          <a:p>
            <a:pPr marL="628650" lvl="1" indent="-171450">
              <a:buFont typeface="Arial" panose="020B0604020202020204" pitchFamily="34" charset="0"/>
              <a:buChar char="•"/>
            </a:pPr>
            <a:r>
              <a:rPr lang="en-GB" baseline="0" dirty="0" smtClean="0"/>
              <a:t>Finally uncomment the p rule to tidy things up</a:t>
            </a:r>
          </a:p>
        </p:txBody>
      </p:sp>
      <p:sp>
        <p:nvSpPr>
          <p:cNvPr id="4" name="Slide Number Placeholder 3"/>
          <p:cNvSpPr>
            <a:spLocks noGrp="1"/>
          </p:cNvSpPr>
          <p:nvPr>
            <p:ph type="sldNum" sz="quarter" idx="10"/>
          </p:nvPr>
        </p:nvSpPr>
        <p:spPr/>
        <p:txBody>
          <a:bodyPr/>
          <a:lstStyle/>
          <a:p>
            <a:fld id="{2BCDF948-1C89-43BF-A362-1C92B9E9F21C}" type="slidenum">
              <a:rPr lang="en-GB" smtClean="0"/>
              <a:t>13</a:t>
            </a:fld>
            <a:endParaRPr lang="en-GB"/>
          </a:p>
        </p:txBody>
      </p:sp>
    </p:spTree>
    <p:extLst>
      <p:ext uri="{BB962C8B-B14F-4D97-AF65-F5344CB8AC3E}">
        <p14:creationId xmlns:p14="http://schemas.microsoft.com/office/powerpoint/2010/main" val="397530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There’s nothing wrong with using vanilla CSS where appropriate.</a:t>
            </a:r>
          </a:p>
          <a:p>
            <a:r>
              <a:rPr lang="en-GB" dirty="0" smtClean="0"/>
              <a:t>However,</a:t>
            </a:r>
            <a:r>
              <a:rPr lang="en-GB" baseline="0" dirty="0" smtClean="0"/>
              <a:t> when creating a modern application there is a lot of help available in the form of CSS frameworks.</a:t>
            </a:r>
          </a:p>
          <a:p>
            <a:endParaRPr lang="en-GB" baseline="0" dirty="0" smtClean="0"/>
          </a:p>
          <a:p>
            <a:r>
              <a:rPr lang="en-GB" baseline="0" dirty="0" smtClean="0"/>
              <a:t>Let’s take a look at some of the things they offer us, so that we don’t have to do it ourselves:</a:t>
            </a:r>
          </a:p>
          <a:p>
            <a:pPr marL="171450" indent="-171450">
              <a:buFont typeface="Arial" panose="020B0604020202020204" pitchFamily="34" charset="0"/>
              <a:buChar char="•"/>
            </a:pPr>
            <a:r>
              <a:rPr lang="en-GB" baseline="0" dirty="0" smtClean="0"/>
              <a:t>Out of the box styling</a:t>
            </a:r>
          </a:p>
          <a:p>
            <a:pPr marL="171450" indent="-171450">
              <a:buFont typeface="Arial" panose="020B0604020202020204" pitchFamily="34" charset="0"/>
              <a:buChar char="•"/>
            </a:pPr>
            <a:r>
              <a:rPr lang="en-GB" baseline="0" dirty="0" smtClean="0"/>
              <a:t>Responsive (works well on a range of screen sizes and devices)</a:t>
            </a:r>
          </a:p>
          <a:p>
            <a:pPr marL="171450" indent="-171450">
              <a:buFont typeface="Arial" panose="020B0604020202020204" pitchFamily="34" charset="0"/>
              <a:buChar char="•"/>
            </a:pPr>
            <a:r>
              <a:rPr lang="en-GB" baseline="0" dirty="0" smtClean="0"/>
              <a:t>Tested and consistent behaviour across a range of browsers</a:t>
            </a:r>
          </a:p>
          <a:p>
            <a:pPr marL="171450" indent="-171450">
              <a:buFont typeface="Arial" panose="020B0604020202020204" pitchFamily="34" charset="0"/>
              <a:buChar char="•"/>
            </a:pPr>
            <a:r>
              <a:rPr lang="en-GB" baseline="0" dirty="0" smtClean="0"/>
              <a:t>Application components such as alert messages and model pop-ups (to name just a couple).</a:t>
            </a:r>
          </a:p>
          <a:p>
            <a:pPr marL="171450" indent="-171450">
              <a:buFont typeface="Arial" panose="020B0604020202020204"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2BCDF948-1C89-43BF-A362-1C92B9E9F21C}" type="slidenum">
              <a:rPr lang="en-GB" smtClean="0"/>
              <a:t>14</a:t>
            </a:fld>
            <a:endParaRPr lang="en-GB"/>
          </a:p>
        </p:txBody>
      </p:sp>
    </p:spTree>
    <p:extLst>
      <p:ext uri="{BB962C8B-B14F-4D97-AF65-F5344CB8AC3E}">
        <p14:creationId xmlns:p14="http://schemas.microsoft.com/office/powerpoint/2010/main" val="149899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going to run through some examples of using a CSS framework</a:t>
            </a:r>
            <a:r>
              <a:rPr lang="en-GB" baseline="0" dirty="0" smtClean="0"/>
              <a:t> with Uniface</a:t>
            </a:r>
          </a:p>
          <a:p>
            <a:endParaRPr lang="en-GB" baseline="0" dirty="0" smtClean="0"/>
          </a:p>
          <a:p>
            <a:r>
              <a:rPr lang="en-GB" baseline="0" dirty="0" smtClean="0"/>
              <a:t>The framework we’ve chosen for this is Bootstrap:</a:t>
            </a:r>
          </a:p>
          <a:p>
            <a:pPr marL="171450" indent="-171450">
              <a:buFont typeface="Arial" panose="020B0604020202020204" pitchFamily="34" charset="0"/>
              <a:buChar char="•"/>
            </a:pPr>
            <a:r>
              <a:rPr lang="en-GB" baseline="0" dirty="0" smtClean="0"/>
              <a:t>Originally created at Twitter</a:t>
            </a:r>
          </a:p>
          <a:p>
            <a:pPr marL="171450" indent="-171450">
              <a:buFont typeface="Arial" panose="020B0604020202020204" pitchFamily="34" charset="0"/>
              <a:buChar char="•"/>
            </a:pPr>
            <a:r>
              <a:rPr lang="en-GB" baseline="0" dirty="0" smtClean="0"/>
              <a:t>Now an Open Source project</a:t>
            </a:r>
          </a:p>
          <a:p>
            <a:pPr marL="171450" indent="-171450">
              <a:buFont typeface="Arial" panose="020B0604020202020204" pitchFamily="34" charset="0"/>
              <a:buChar char="•"/>
            </a:pPr>
            <a:r>
              <a:rPr lang="en-GB" baseline="0" dirty="0" smtClean="0"/>
              <a:t>Designed to be “mobile first”- meaning it scales nicely to different screen sizes</a:t>
            </a:r>
          </a:p>
          <a:p>
            <a:pPr marL="171450" indent="-171450">
              <a:buFont typeface="Arial" panose="020B0604020202020204" pitchFamily="34" charset="0"/>
              <a:buChar char="•"/>
            </a:pPr>
            <a:r>
              <a:rPr lang="en-GB" baseline="0" dirty="0" smtClean="0"/>
              <a:t>Provides a rich set of components so that we don’t have to create them from scratch</a:t>
            </a:r>
          </a:p>
          <a:p>
            <a:pPr marL="628650" lvl="1" indent="-171450">
              <a:buFont typeface="Arial" panose="020B0604020202020204" pitchFamily="34" charset="0"/>
              <a:buChar char="•"/>
            </a:pPr>
            <a:r>
              <a:rPr lang="en-GB" baseline="0" dirty="0" smtClean="0"/>
              <a:t>Tabs</a:t>
            </a:r>
          </a:p>
          <a:p>
            <a:pPr marL="628650" lvl="1" indent="-171450">
              <a:buFont typeface="Arial" panose="020B0604020202020204" pitchFamily="34" charset="0"/>
              <a:buChar char="•"/>
            </a:pPr>
            <a:r>
              <a:rPr lang="en-GB" baseline="0" dirty="0" smtClean="0"/>
              <a:t>Messages</a:t>
            </a:r>
          </a:p>
          <a:p>
            <a:pPr marL="628650" lvl="1" indent="-171450">
              <a:buFont typeface="Arial" panose="020B0604020202020204" pitchFamily="34" charset="0"/>
              <a:buChar char="•"/>
            </a:pPr>
            <a:r>
              <a:rPr lang="en-GB" baseline="0" dirty="0" smtClean="0"/>
              <a:t>Nice Typography</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2BCDF948-1C89-43BF-A362-1C92B9E9F21C}" type="slidenum">
              <a:rPr lang="en-GB" smtClean="0"/>
              <a:t>15</a:t>
            </a:fld>
            <a:endParaRPr lang="en-GB"/>
          </a:p>
        </p:txBody>
      </p:sp>
    </p:spTree>
    <p:extLst>
      <p:ext uri="{BB962C8B-B14F-4D97-AF65-F5344CB8AC3E}">
        <p14:creationId xmlns:p14="http://schemas.microsoft.com/office/powerpoint/2010/main" val="1261922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Open CSS_BASICS_03</a:t>
            </a:r>
          </a:p>
          <a:p>
            <a:pPr marL="628650" lvl="1" indent="-171450">
              <a:buFont typeface="Arial" panose="020B0604020202020204" pitchFamily="34" charset="0"/>
              <a:buChar char="•"/>
            </a:pPr>
            <a:r>
              <a:rPr lang="en-GB" dirty="0" smtClean="0"/>
              <a:t>Added Bootstrap CSS into head</a:t>
            </a:r>
            <a:r>
              <a:rPr lang="en-GB" baseline="0" dirty="0" smtClean="0"/>
              <a:t> tag</a:t>
            </a:r>
          </a:p>
          <a:p>
            <a:pPr marL="628650" lvl="1" indent="-171450">
              <a:buFont typeface="Arial" panose="020B0604020202020204" pitchFamily="34" charset="0"/>
              <a:buChar char="•"/>
            </a:pPr>
            <a:r>
              <a:rPr lang="en-GB" baseline="0" dirty="0" smtClean="0"/>
              <a:t>Nice Typography (page-header)</a:t>
            </a:r>
          </a:p>
          <a:p>
            <a:pPr marL="628650" lvl="1" indent="-171450">
              <a:buFont typeface="Arial" panose="020B0604020202020204" pitchFamily="34" charset="0"/>
              <a:buChar char="•"/>
            </a:pPr>
            <a:r>
              <a:rPr lang="en-GB" baseline="0" dirty="0" smtClean="0"/>
              <a:t>Grid layout system</a:t>
            </a:r>
          </a:p>
          <a:p>
            <a:pPr marL="628650" lvl="1" indent="-171450">
              <a:buFont typeface="Arial" panose="020B0604020202020204" pitchFamily="34" charset="0"/>
              <a:buChar char="•"/>
            </a:pPr>
            <a:r>
              <a:rPr lang="en-GB" baseline="0" dirty="0" smtClean="0"/>
              <a:t>Form styling</a:t>
            </a:r>
          </a:p>
          <a:p>
            <a:pPr marL="1085850" lvl="2" indent="-171450">
              <a:buFont typeface="Arial" panose="020B0604020202020204" pitchFamily="34" charset="0"/>
              <a:buChar char="•"/>
            </a:pPr>
            <a:r>
              <a:rPr lang="en-GB" baseline="0" dirty="0" smtClean="0"/>
              <a:t>Inputs</a:t>
            </a:r>
          </a:p>
          <a:p>
            <a:pPr marL="1085850" lvl="2" indent="-171450">
              <a:buFont typeface="Arial" panose="020B0604020202020204" pitchFamily="34" charset="0"/>
              <a:buChar char="•"/>
            </a:pPr>
            <a:r>
              <a:rPr lang="en-GB" baseline="0" dirty="0" smtClean="0"/>
              <a:t>Buttons</a:t>
            </a:r>
          </a:p>
          <a:p>
            <a:pPr marL="171450" lvl="0" indent="-171450">
              <a:buFont typeface="Arial" panose="020B0604020202020204" pitchFamily="34" charset="0"/>
              <a:buChar char="•"/>
            </a:pPr>
            <a:r>
              <a:rPr lang="en-GB" baseline="0" dirty="0" smtClean="0"/>
              <a:t>Open CSS_BASICS_04</a:t>
            </a:r>
          </a:p>
          <a:p>
            <a:pPr marL="628650" lvl="1" indent="-171450">
              <a:buFont typeface="Arial" panose="020B0604020202020204" pitchFamily="34" charset="0"/>
              <a:buChar char="•"/>
            </a:pPr>
            <a:r>
              <a:rPr lang="en-GB" baseline="0" dirty="0" smtClean="0"/>
              <a:t>Alert example</a:t>
            </a:r>
          </a:p>
          <a:p>
            <a:pPr marL="628650" lvl="1" indent="-171450">
              <a:buFont typeface="Arial" panose="020B0604020202020204" pitchFamily="34" charset="0"/>
              <a:buChar char="•"/>
            </a:pPr>
            <a:r>
              <a:rPr lang="en-GB" baseline="0" dirty="0" smtClean="0"/>
              <a:t>Modal example</a:t>
            </a:r>
          </a:p>
        </p:txBody>
      </p:sp>
      <p:sp>
        <p:nvSpPr>
          <p:cNvPr id="4" name="Slide Number Placeholder 3"/>
          <p:cNvSpPr>
            <a:spLocks noGrp="1"/>
          </p:cNvSpPr>
          <p:nvPr>
            <p:ph type="sldNum" sz="quarter" idx="10"/>
          </p:nvPr>
        </p:nvSpPr>
        <p:spPr/>
        <p:txBody>
          <a:bodyPr/>
          <a:lstStyle/>
          <a:p>
            <a:fld id="{2BCDF948-1C89-43BF-A362-1C92B9E9F21C}" type="slidenum">
              <a:rPr lang="en-GB" smtClean="0"/>
              <a:t>16</a:t>
            </a:fld>
            <a:endParaRPr lang="en-GB"/>
          </a:p>
        </p:txBody>
      </p:sp>
    </p:spTree>
    <p:extLst>
      <p:ext uri="{BB962C8B-B14F-4D97-AF65-F5344CB8AC3E}">
        <p14:creationId xmlns:p14="http://schemas.microsoft.com/office/powerpoint/2010/main" val="79434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 Uniface application we're going to want to do things like dynamically change the styling of our </a:t>
            </a:r>
            <a:r>
              <a:rPr lang="en-GB" dirty="0" smtClean="0"/>
              <a:t>application:</a:t>
            </a:r>
          </a:p>
          <a:p>
            <a:pPr marL="171450" indent="-171450">
              <a:buFont typeface="Arial" panose="020B0604020202020204" pitchFamily="34" charset="0"/>
              <a:buChar char="•"/>
            </a:pPr>
            <a:r>
              <a:rPr lang="en-GB" dirty="0" smtClean="0"/>
              <a:t>In</a:t>
            </a:r>
            <a:r>
              <a:rPr lang="en-GB" baseline="0" dirty="0" smtClean="0"/>
              <a:t> the DSP layout file – essentially what we’ve been doing so far</a:t>
            </a:r>
          </a:p>
          <a:p>
            <a:pPr marL="171450" indent="-171450">
              <a:buFont typeface="Arial" panose="020B0604020202020204" pitchFamily="34" charset="0"/>
              <a:buChar char="•"/>
            </a:pPr>
            <a:r>
              <a:rPr lang="en-GB" baseline="0" dirty="0" smtClean="0"/>
              <a:t>From server side proc script.</a:t>
            </a:r>
          </a:p>
          <a:p>
            <a:pPr marL="171450" indent="-171450">
              <a:buFont typeface="Arial" panose="020B0604020202020204" pitchFamily="34" charset="0"/>
              <a:buChar char="•"/>
            </a:pPr>
            <a:r>
              <a:rPr lang="en-GB" baseline="0" dirty="0" smtClean="0"/>
              <a:t>From JavaScript directly in the browser, to avoid round trips to the server</a:t>
            </a:r>
          </a:p>
          <a:p>
            <a:pPr marL="171450" indent="-171450">
              <a:buFont typeface="Arial" panose="020B0604020202020204" pitchFamily="34" charset="0"/>
              <a:buChar char="•"/>
            </a:pPr>
            <a:r>
              <a:rPr lang="en-GB" baseline="0" dirty="0" smtClean="0"/>
              <a:t>We can use a special class of Uniface field widget to bind onto any HTML element</a:t>
            </a:r>
            <a:endParaRPr lang="en-GB" dirty="0" smtClean="0"/>
          </a:p>
        </p:txBody>
      </p:sp>
      <p:sp>
        <p:nvSpPr>
          <p:cNvPr id="4" name="Slide Number Placeholder 3"/>
          <p:cNvSpPr>
            <a:spLocks noGrp="1"/>
          </p:cNvSpPr>
          <p:nvPr>
            <p:ph type="sldNum" sz="quarter" idx="10"/>
          </p:nvPr>
        </p:nvSpPr>
        <p:spPr/>
        <p:txBody>
          <a:bodyPr/>
          <a:lstStyle/>
          <a:p>
            <a:fld id="{2BCDF948-1C89-43BF-A362-1C92B9E9F21C}" type="slidenum">
              <a:rPr lang="en-GB" smtClean="0"/>
              <a:t>17</a:t>
            </a:fld>
            <a:endParaRPr lang="en-GB"/>
          </a:p>
        </p:txBody>
      </p:sp>
    </p:spTree>
    <p:extLst>
      <p:ext uri="{BB962C8B-B14F-4D97-AF65-F5344CB8AC3E}">
        <p14:creationId xmlns:p14="http://schemas.microsoft.com/office/powerpoint/2010/main" val="206162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aseline="0" dirty="0" smtClean="0"/>
              <a:t>Run through options for setting things from </a:t>
            </a:r>
            <a:r>
              <a:rPr lang="en-GB" baseline="0" dirty="0" smtClean="0"/>
              <a:t>Uniface:</a:t>
            </a:r>
          </a:p>
          <a:p>
            <a:pPr marL="171450" indent="-171450">
              <a:buFont typeface="Arial" panose="020B0604020202020204" pitchFamily="34" charset="0"/>
              <a:buChar char="•"/>
            </a:pPr>
            <a:r>
              <a:rPr lang="en-GB" baseline="0" dirty="0" smtClean="0"/>
              <a:t>Open CSS_BASICS_05 in the browser, explain the 3 buttons</a:t>
            </a:r>
          </a:p>
          <a:p>
            <a:pPr marL="171450" indent="-171450">
              <a:buFont typeface="Arial" panose="020B0604020202020204" pitchFamily="34" charset="0"/>
              <a:buChar char="•"/>
            </a:pPr>
            <a:r>
              <a:rPr lang="en-GB" baseline="0" dirty="0" smtClean="0"/>
              <a:t>Open CSS_BASICS_05 in the IDE</a:t>
            </a:r>
          </a:p>
          <a:p>
            <a:pPr marL="628650" lvl="1" indent="-171450">
              <a:buFont typeface="Arial" panose="020B0604020202020204" pitchFamily="34" charset="0"/>
              <a:buChar char="•"/>
            </a:pPr>
            <a:r>
              <a:rPr lang="en-GB" baseline="0" dirty="0" smtClean="0"/>
              <a:t>Show class being set on field in the layout</a:t>
            </a:r>
          </a:p>
          <a:p>
            <a:pPr marL="628650" lvl="1" indent="-171450">
              <a:buFont typeface="Arial" panose="020B0604020202020204" pitchFamily="34" charset="0"/>
              <a:buChar char="•"/>
            </a:pPr>
            <a:r>
              <a:rPr lang="en-GB" baseline="0" dirty="0" smtClean="0"/>
              <a:t>Show code behind each button</a:t>
            </a:r>
          </a:p>
          <a:p>
            <a:pPr marL="1085850" lvl="2" indent="-171450">
              <a:buFont typeface="Arial" panose="020B0604020202020204" pitchFamily="34" charset="0"/>
              <a:buChar char="•"/>
            </a:pPr>
            <a:r>
              <a:rPr lang="en-GB" baseline="0" dirty="0" smtClean="0"/>
              <a:t>Server Side: setting class with $</a:t>
            </a:r>
            <a:r>
              <a:rPr lang="en-GB" baseline="0" dirty="0" err="1" smtClean="0"/>
              <a:t>fieldproperties</a:t>
            </a:r>
            <a:endParaRPr lang="en-GB" baseline="0" dirty="0" smtClean="0"/>
          </a:p>
          <a:p>
            <a:pPr marL="1085850" lvl="2" indent="-171450">
              <a:buFont typeface="Arial" panose="020B0604020202020204" pitchFamily="34" charset="0"/>
              <a:buChar char="•"/>
            </a:pPr>
            <a:r>
              <a:rPr lang="en-GB" baseline="0" dirty="0" smtClean="0"/>
              <a:t>Client Side: setting class with JavaScript API 2 ways</a:t>
            </a:r>
          </a:p>
          <a:p>
            <a:pPr marL="1085850" lvl="2" indent="-171450">
              <a:buFont typeface="Arial" panose="020B0604020202020204" pitchFamily="34" charset="0"/>
              <a:buChar char="•"/>
            </a:pPr>
            <a:r>
              <a:rPr lang="en-GB" baseline="0" dirty="0" smtClean="0"/>
              <a:t>Attribute Only: setting a class on an arbitrary element. Show binding in layout and code</a:t>
            </a:r>
          </a:p>
          <a:p>
            <a:pPr marL="171450" lvl="0" indent="-171450">
              <a:buFont typeface="Arial" panose="020B0604020202020204" pitchFamily="34" charset="0"/>
              <a:buChar char="•"/>
            </a:pPr>
            <a:r>
              <a:rPr lang="en-GB" baseline="0" dirty="0" smtClean="0"/>
              <a:t>Show buttons working in browser </a:t>
            </a:r>
            <a:r>
              <a:rPr lang="en-GB" baseline="0" smtClean="0"/>
              <a:t>+ developer tools</a:t>
            </a:r>
            <a:endParaRPr lang="en-GB" baseline="0" dirty="0" smtClean="0"/>
          </a:p>
          <a:p>
            <a:pPr marL="171450" indent="-171450">
              <a:buFont typeface="Arial" panose="020B0604020202020204"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2BCDF948-1C89-43BF-A362-1C92B9E9F21C}" type="slidenum">
              <a:rPr lang="en-GB" smtClean="0"/>
              <a:t>18</a:t>
            </a:fld>
            <a:endParaRPr lang="en-GB"/>
          </a:p>
        </p:txBody>
      </p:sp>
    </p:spTree>
    <p:extLst>
      <p:ext uri="{BB962C8B-B14F-4D97-AF65-F5344CB8AC3E}">
        <p14:creationId xmlns:p14="http://schemas.microsoft.com/office/powerpoint/2010/main" val="3063085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isn’t a message from product management, just an option to consider</a:t>
            </a:r>
          </a:p>
          <a:p>
            <a:endParaRPr lang="en-GB" dirty="0" smtClean="0"/>
          </a:p>
          <a:p>
            <a:r>
              <a:rPr lang="en-GB" dirty="0" smtClean="0"/>
              <a:t>Examples of fully</a:t>
            </a:r>
            <a:r>
              <a:rPr lang="en-GB" baseline="0" dirty="0" smtClean="0"/>
              <a:t> HTML applications:</a:t>
            </a:r>
          </a:p>
          <a:p>
            <a:pPr marL="171450" indent="-171450">
              <a:buFont typeface="Arial" panose="020B0604020202020204" pitchFamily="34" charset="0"/>
              <a:buChar char="•"/>
            </a:pPr>
            <a:r>
              <a:rPr lang="en-GB" baseline="0" dirty="0" smtClean="0"/>
              <a:t>Atom - Text Editor from </a:t>
            </a:r>
            <a:r>
              <a:rPr lang="en-GB" baseline="0" dirty="0" err="1" smtClean="0"/>
              <a:t>Github</a:t>
            </a:r>
            <a:endParaRPr lang="en-GB" baseline="0" dirty="0" smtClean="0"/>
          </a:p>
          <a:p>
            <a:pPr marL="171450" indent="-171450">
              <a:buFont typeface="Arial" panose="020B0604020202020204" pitchFamily="34" charset="0"/>
              <a:buChar char="•"/>
            </a:pPr>
            <a:r>
              <a:rPr lang="en-GB" dirty="0" smtClean="0"/>
              <a:t>Spotify – Streaming music service</a:t>
            </a:r>
          </a:p>
        </p:txBody>
      </p:sp>
      <p:sp>
        <p:nvSpPr>
          <p:cNvPr id="4" name="Slide Number Placeholder 3"/>
          <p:cNvSpPr>
            <a:spLocks noGrp="1"/>
          </p:cNvSpPr>
          <p:nvPr>
            <p:ph type="sldNum" sz="quarter" idx="10"/>
          </p:nvPr>
        </p:nvSpPr>
        <p:spPr/>
        <p:txBody>
          <a:bodyPr/>
          <a:lstStyle/>
          <a:p>
            <a:fld id="{2BCDF948-1C89-43BF-A362-1C92B9E9F21C}" type="slidenum">
              <a:rPr lang="en-GB" smtClean="0"/>
              <a:t>19</a:t>
            </a:fld>
            <a:endParaRPr lang="en-GB"/>
          </a:p>
        </p:txBody>
      </p:sp>
    </p:spTree>
    <p:extLst>
      <p:ext uri="{BB962C8B-B14F-4D97-AF65-F5344CB8AC3E}">
        <p14:creationId xmlns:p14="http://schemas.microsoft.com/office/powerpoint/2010/main" val="192399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For anyone that’s looked at web development and been put off because it’s hard to create anything that looks OK. Or for anyone that’s tried to use HTML components in their desktop applications and been</a:t>
            </a:r>
            <a:r>
              <a:rPr lang="en-GB" baseline="0" dirty="0" smtClean="0"/>
              <a:t> put off. The idea is just to give an overview that will assist when you’re next looking at these concepts or trying to figure out how a sample works.</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Spend</a:t>
            </a:r>
            <a:r>
              <a:rPr lang="en-GB" baseline="0" dirty="0" smtClean="0"/>
              <a:t> a bit of time looking at the fundamentals of CSS</a:t>
            </a:r>
          </a:p>
          <a:p>
            <a:pPr marL="171450" indent="-171450">
              <a:buFont typeface="Arial" panose="020B0604020202020204" pitchFamily="34" charset="0"/>
              <a:buChar char="•"/>
            </a:pPr>
            <a:r>
              <a:rPr lang="en-GB" baseline="0" dirty="0" smtClean="0"/>
              <a:t>The best place to start your development is most likely going to be by leveraging an existing CSS framework. We’ll look at one such framework called “Bootstrap”</a:t>
            </a:r>
          </a:p>
          <a:p>
            <a:pPr marL="171450" indent="-171450">
              <a:buFont typeface="Arial" panose="020B0604020202020204" pitchFamily="34" charset="0"/>
              <a:buChar char="•"/>
            </a:pPr>
            <a:r>
              <a:rPr lang="en-GB" baseline="0" dirty="0" smtClean="0"/>
              <a:t>Finally we’ll look at the features of Uniface that let us integrate CSS easily in our applications</a:t>
            </a:r>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2</a:t>
            </a:fld>
            <a:endParaRPr lang="en-GB"/>
          </a:p>
        </p:txBody>
      </p:sp>
    </p:spTree>
    <p:extLst>
      <p:ext uri="{BB962C8B-B14F-4D97-AF65-F5344CB8AC3E}">
        <p14:creationId xmlns:p14="http://schemas.microsoft.com/office/powerpoint/2010/main" val="1497066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21</a:t>
            </a:fld>
            <a:endParaRPr lang="en-US"/>
          </a:p>
        </p:txBody>
      </p:sp>
    </p:spTree>
    <p:extLst>
      <p:ext uri="{BB962C8B-B14F-4D97-AF65-F5344CB8AC3E}">
        <p14:creationId xmlns:p14="http://schemas.microsoft.com/office/powerpoint/2010/main" val="54065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Work through these concepts on a basic Uniface DSP with a some labels, inputs and buttons</a:t>
            </a:r>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3</a:t>
            </a:fld>
            <a:endParaRPr lang="en-GB"/>
          </a:p>
        </p:txBody>
      </p:sp>
    </p:spTree>
    <p:extLst>
      <p:ext uri="{BB962C8B-B14F-4D97-AF65-F5344CB8AC3E}">
        <p14:creationId xmlns:p14="http://schemas.microsoft.com/office/powerpoint/2010/main" val="277275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the screen we’re starting with</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4</a:t>
            </a:fld>
            <a:endParaRPr lang="en-US"/>
          </a:p>
        </p:txBody>
      </p:sp>
    </p:spTree>
    <p:extLst>
      <p:ext uri="{BB962C8B-B14F-4D97-AF65-F5344CB8AC3E}">
        <p14:creationId xmlns:p14="http://schemas.microsoft.com/office/powerpoint/2010/main" val="378649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We’ve simply used the “Copy as HTML”</a:t>
            </a:r>
            <a:r>
              <a:rPr lang="en-GB" baseline="0" dirty="0" smtClean="0"/>
              <a:t> to get the basic HTML and then cleaned it up a little so that things appear on multiple lines</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5</a:t>
            </a:fld>
            <a:endParaRPr lang="en-US"/>
          </a:p>
        </p:txBody>
      </p:sp>
    </p:spTree>
    <p:extLst>
      <p:ext uri="{BB962C8B-B14F-4D97-AF65-F5344CB8AC3E}">
        <p14:creationId xmlns:p14="http://schemas.microsoft.com/office/powerpoint/2010/main" val="19234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CSS</a:t>
            </a:r>
            <a:r>
              <a:rPr lang="en-GB" baseline="0" dirty="0" smtClean="0"/>
              <a:t> is its own unique language. It’s made up of “rules” which get applied to the HTML page. We can define these rules in a number of places:</a:t>
            </a:r>
          </a:p>
          <a:p>
            <a:pPr marL="171450" indent="-171450">
              <a:buFont typeface="Arial" panose="020B0604020202020204" pitchFamily="34" charset="0"/>
              <a:buChar char="•"/>
            </a:pPr>
            <a:r>
              <a:rPr lang="en-GB" baseline="0" dirty="0" smtClean="0"/>
              <a:t>Inline</a:t>
            </a:r>
          </a:p>
          <a:p>
            <a:pPr marL="171450" indent="-171450">
              <a:buFont typeface="Arial" panose="020B0604020202020204" pitchFamily="34" charset="0"/>
              <a:buChar char="•"/>
            </a:pPr>
            <a:r>
              <a:rPr lang="en-GB" baseline="0" dirty="0" smtClean="0"/>
              <a:t>Internal</a:t>
            </a:r>
          </a:p>
          <a:p>
            <a:pPr marL="171450" indent="-171450">
              <a:buFont typeface="Arial" panose="020B0604020202020204" pitchFamily="34" charset="0"/>
              <a:buChar char="•"/>
            </a:pPr>
            <a:r>
              <a:rPr lang="en-GB" baseline="0" dirty="0" smtClean="0"/>
              <a:t>External</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Just want to run through these so you can recognise the different ways in which CSS</a:t>
            </a:r>
            <a:r>
              <a:rPr lang="en-GB" baseline="0" dirty="0" smtClean="0"/>
              <a:t> can be included into a page when you run across them</a:t>
            </a:r>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6</a:t>
            </a:fld>
            <a:endParaRPr lang="en-GB"/>
          </a:p>
        </p:txBody>
      </p:sp>
    </p:spTree>
    <p:extLst>
      <p:ext uri="{BB962C8B-B14F-4D97-AF65-F5344CB8AC3E}">
        <p14:creationId xmlns:p14="http://schemas.microsoft.com/office/powerpoint/2010/main" val="256519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Easy to read</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baseline="0" dirty="0" smtClean="0"/>
              <a:t>Not reusable</a:t>
            </a:r>
          </a:p>
          <a:p>
            <a:pPr marL="171450" indent="-171450">
              <a:buFont typeface="Arial" panose="020B0604020202020204" pitchFamily="34" charset="0"/>
              <a:buChar char="•"/>
            </a:pPr>
            <a:r>
              <a:rPr lang="en-GB" baseline="0" dirty="0" smtClean="0"/>
              <a:t>Mixes presentation logic and content</a:t>
            </a:r>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7</a:t>
            </a:fld>
            <a:endParaRPr lang="en-GB"/>
          </a:p>
        </p:txBody>
      </p:sp>
    </p:spTree>
    <p:extLst>
      <p:ext uri="{BB962C8B-B14F-4D97-AF65-F5344CB8AC3E}">
        <p14:creationId xmlns:p14="http://schemas.microsoft.com/office/powerpoint/2010/main" val="315802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Instead of putting rules against specific elements we can also define them in the head of a document. In this example we’re turning every label element blue</a:t>
            </a:r>
          </a:p>
          <a:p>
            <a:endParaRPr lang="en-GB" dirty="0" smtClean="0"/>
          </a:p>
          <a:p>
            <a:pPr marL="171450" indent="-171450">
              <a:buFont typeface="Arial" panose="020B0604020202020204" pitchFamily="34" charset="0"/>
              <a:buChar char="•"/>
            </a:pPr>
            <a:r>
              <a:rPr lang="en-GB" dirty="0" smtClean="0"/>
              <a:t>Now we can define</a:t>
            </a:r>
            <a:r>
              <a:rPr lang="en-GB" baseline="0" dirty="0" smtClean="0"/>
              <a:t> a single rule that can be applied to multiple elements, getting some reuse</a:t>
            </a:r>
          </a:p>
          <a:p>
            <a:pPr marL="171450" indent="-171450">
              <a:buFont typeface="Arial" panose="020B0604020202020204" pitchFamily="34" charset="0"/>
              <a:buChar char="•"/>
            </a:pPr>
            <a:r>
              <a:rPr lang="en-GB" baseline="0" dirty="0" smtClean="0"/>
              <a:t>But it’s limited to a single document</a:t>
            </a:r>
          </a:p>
          <a:p>
            <a:pPr marL="171450" indent="-171450">
              <a:buFont typeface="Arial" panose="020B0604020202020204" pitchFamily="34" charset="0"/>
              <a:buChar char="•"/>
            </a:pPr>
            <a:r>
              <a:rPr lang="en-GB" baseline="0" dirty="0" smtClean="0"/>
              <a:t>…and you could argue we’re still mixing presentation logic and content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2BCDF948-1C89-43BF-A362-1C92B9E9F21C}" type="slidenum">
              <a:rPr lang="en-GB" smtClean="0"/>
              <a:t>8</a:t>
            </a:fld>
            <a:endParaRPr lang="en-GB"/>
          </a:p>
        </p:txBody>
      </p:sp>
    </p:spTree>
    <p:extLst>
      <p:ext uri="{BB962C8B-B14F-4D97-AF65-F5344CB8AC3E}">
        <p14:creationId xmlns:p14="http://schemas.microsoft.com/office/powerpoint/2010/main" val="6202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we’re including CSS</a:t>
            </a:r>
            <a:r>
              <a:rPr lang="en-GB" baseline="0" dirty="0" smtClean="0"/>
              <a:t> rules from an external file, any rules defined in basics.css will be applied to our document</a:t>
            </a:r>
          </a:p>
          <a:p>
            <a:endParaRPr lang="en-GB" baseline="0" dirty="0"/>
          </a:p>
          <a:p>
            <a:r>
              <a:rPr lang="en-GB" baseline="0" dirty="0" smtClean="0"/>
              <a:t>This would arguable be the “best” way to use CSS in all but a few use cases (for example, </a:t>
            </a:r>
            <a:r>
              <a:rPr lang="en-GB" baseline="0" dirty="0" err="1" smtClean="0"/>
              <a:t>inlining</a:t>
            </a:r>
            <a:r>
              <a:rPr lang="en-GB" baseline="0" dirty="0" smtClean="0"/>
              <a:t> styles can reduce bandwidth usage in certain cases)</a:t>
            </a:r>
          </a:p>
        </p:txBody>
      </p:sp>
      <p:sp>
        <p:nvSpPr>
          <p:cNvPr id="4" name="Slide Number Placeholder 3"/>
          <p:cNvSpPr>
            <a:spLocks noGrp="1"/>
          </p:cNvSpPr>
          <p:nvPr>
            <p:ph type="sldNum" sz="quarter" idx="10"/>
          </p:nvPr>
        </p:nvSpPr>
        <p:spPr/>
        <p:txBody>
          <a:bodyPr/>
          <a:lstStyle/>
          <a:p>
            <a:fld id="{2BCDF948-1C89-43BF-A362-1C92B9E9F21C}" type="slidenum">
              <a:rPr lang="en-GB" smtClean="0"/>
              <a:t>9</a:t>
            </a:fld>
            <a:endParaRPr lang="en-GB"/>
          </a:p>
        </p:txBody>
      </p:sp>
    </p:spTree>
    <p:extLst>
      <p:ext uri="{BB962C8B-B14F-4D97-AF65-F5344CB8AC3E}">
        <p14:creationId xmlns:p14="http://schemas.microsoft.com/office/powerpoint/2010/main" val="3050709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4"/>
          <p:cNvSpPr>
            <a:spLocks noGrp="1" noChangeArrowheads="1"/>
          </p:cNvSpPr>
          <p:nvPr>
            <p:ph type="subTitle" sz="quarter" idx="1" hasCustomPrompt="1"/>
          </p:nvPr>
        </p:nvSpPr>
        <p:spPr>
          <a:xfrm>
            <a:off x="310988" y="2259177"/>
            <a:ext cx="5920615" cy="441211"/>
          </a:xfrm>
          <a:prstGeom prst="rect">
            <a:avLst/>
          </a:prstGeom>
        </p:spPr>
        <p:txBody>
          <a:bodyPr wrap="square" lIns="183600" tIns="46800" rIns="183600" bIns="0">
            <a:spAutoFit/>
          </a:bodyPr>
          <a:lstStyle>
            <a:lvl1pPr marL="0" indent="0">
              <a:lnSpc>
                <a:spcPct val="80000"/>
              </a:lnSpc>
              <a:buNone/>
              <a:defRPr lang="en-US" sz="3200" kern="1200" dirty="0" smtClean="0">
                <a:solidFill>
                  <a:schemeClr val="bg1"/>
                </a:solidFill>
                <a:latin typeface="Arial" charset="0"/>
                <a:ea typeface="+mn-ea"/>
                <a:cs typeface="+mn-cs"/>
              </a:defRPr>
            </a:lvl1pPr>
          </a:lstStyle>
          <a:p>
            <a:r>
              <a:rPr lang="en-US" dirty="0" smtClean="0"/>
              <a:t>Your Name</a:t>
            </a:r>
          </a:p>
        </p:txBody>
      </p:sp>
      <p:sp>
        <p:nvSpPr>
          <p:cNvPr id="5" name="Rectangle 4"/>
          <p:cNvSpPr/>
          <p:nvPr userDrawn="1"/>
        </p:nvSpPr>
        <p:spPr bwMode="auto">
          <a:xfrm>
            <a:off x="6231605" y="-3"/>
            <a:ext cx="2912397" cy="6858000"/>
          </a:xfrm>
          <a:prstGeom prst="rect">
            <a:avLst/>
          </a:prstGeom>
          <a:solidFill>
            <a:srgbClr val="0097DA"/>
          </a:solidFill>
          <a:ln w="9525" cap="flat" cmpd="sng" algn="ctr">
            <a:solidFill>
              <a:srgbClr val="00B3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lang="en-GB" sz="4400"/>
          </a:p>
        </p:txBody>
      </p:sp>
      <p:grpSp>
        <p:nvGrpSpPr>
          <p:cNvPr id="6" name="Group 5"/>
          <p:cNvGrpSpPr/>
          <p:nvPr userDrawn="1"/>
        </p:nvGrpSpPr>
        <p:grpSpPr>
          <a:xfrm>
            <a:off x="421366" y="4434215"/>
            <a:ext cx="3083834" cy="750626"/>
            <a:chOff x="421366" y="4434214"/>
            <a:chExt cx="3083834" cy="750626"/>
          </a:xfrm>
        </p:grpSpPr>
        <p:sp>
          <p:nvSpPr>
            <p:cNvPr id="7" name="Rectangle 6"/>
            <p:cNvSpPr/>
            <p:nvPr/>
          </p:nvSpPr>
          <p:spPr>
            <a:xfrm>
              <a:off x="421366" y="4938491"/>
              <a:ext cx="3083834" cy="246349"/>
            </a:xfrm>
            <a:prstGeom prst="rect">
              <a:avLst/>
            </a:prstGeom>
          </p:spPr>
          <p:txBody>
            <a:bodyPr wrap="square">
              <a:spAutoFit/>
            </a:bodyPr>
            <a:lstStyle/>
            <a:p>
              <a:pPr algn="ctr"/>
              <a:r>
                <a:rPr lang="en-US" sz="1251" b="1" dirty="0" smtClean="0">
                  <a:solidFill>
                    <a:schemeClr val="bg1"/>
                  </a:solidFill>
                </a:rPr>
                <a:t>Advanced Development Technology</a:t>
              </a:r>
              <a:endParaRPr lang="en-GB" sz="1251" b="1"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9" y="4434214"/>
              <a:ext cx="2837127" cy="490830"/>
            </a:xfrm>
            <a:prstGeom prst="rect">
              <a:avLst/>
            </a:prstGeom>
          </p:spPr>
        </p:pic>
      </p:gr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77000" y="1184644"/>
            <a:ext cx="2438400" cy="2339116"/>
          </a:xfrm>
          <a:prstGeom prst="rect">
            <a:avLst/>
          </a:prstGeom>
        </p:spPr>
      </p:pic>
      <p:sp>
        <p:nvSpPr>
          <p:cNvPr id="10" name="Rectangle 13"/>
          <p:cNvSpPr>
            <a:spLocks noChangeArrowheads="1"/>
          </p:cNvSpPr>
          <p:nvPr userDrawn="1"/>
        </p:nvSpPr>
        <p:spPr bwMode="auto">
          <a:xfrm>
            <a:off x="310985" y="3156576"/>
            <a:ext cx="6077447" cy="340735"/>
          </a:xfrm>
          <a:prstGeom prst="rect">
            <a:avLst/>
          </a:prstGeom>
          <a:noFill/>
          <a:ln w="9525">
            <a:noFill/>
            <a:miter lim="800000"/>
            <a:headEnd/>
            <a:tailEnd/>
          </a:ln>
        </p:spPr>
        <p:txBody>
          <a:bodyPr wrap="square" lIns="183600" tIns="46800" rIns="183600" bIns="46800">
            <a:spAutoFit/>
          </a:bodyPr>
          <a:lstStyle/>
          <a:p>
            <a:pPr>
              <a:lnSpc>
                <a:spcPct val="100000"/>
              </a:lnSpc>
            </a:pPr>
            <a:fld id="{01E85C3C-A80D-AD4C-82C2-2CD2F5C2A230}" type="datetime4">
              <a:rPr lang="en-US" sz="1600" smtClean="0">
                <a:solidFill>
                  <a:schemeClr val="bg1"/>
                </a:solidFill>
              </a:rPr>
              <a:t>October 23, 2015</a:t>
            </a:fld>
            <a:endParaRPr lang="en-US" sz="1600" dirty="0">
              <a:solidFill>
                <a:schemeClr val="bg1"/>
              </a:solidFill>
            </a:endParaRPr>
          </a:p>
        </p:txBody>
      </p:sp>
      <p:sp>
        <p:nvSpPr>
          <p:cNvPr id="11" name="Text Placeholder 18"/>
          <p:cNvSpPr>
            <a:spLocks noGrp="1"/>
          </p:cNvSpPr>
          <p:nvPr>
            <p:ph type="body" sz="quarter" idx="10" hasCustomPrompt="1"/>
          </p:nvPr>
        </p:nvSpPr>
        <p:spPr>
          <a:xfrm>
            <a:off x="310985" y="2700386"/>
            <a:ext cx="5920618" cy="456188"/>
          </a:xfrm>
        </p:spPr>
        <p:txBody>
          <a:bodyPr lIns="183600" tIns="0" rIns="183600">
            <a:noAutofit/>
          </a:bodyPr>
          <a:lstStyle>
            <a:lvl1pPr marL="0" indent="0">
              <a:buNone/>
              <a:defRPr lang="en-US" sz="2400" kern="1200" baseline="0" dirty="0">
                <a:solidFill>
                  <a:schemeClr val="bg1"/>
                </a:solidFill>
                <a:latin typeface="Arial" charset="0"/>
                <a:ea typeface="+mn-ea"/>
                <a:cs typeface="+mn-cs"/>
              </a:defRPr>
            </a:lvl1pPr>
          </a:lstStyle>
          <a:p>
            <a:pPr lvl="0"/>
            <a:r>
              <a:rPr lang="en-US" dirty="0" smtClean="0"/>
              <a:t>Job Title</a:t>
            </a:r>
            <a:endParaRPr lang="en-US" dirty="0"/>
          </a:p>
        </p:txBody>
      </p:sp>
      <p:sp>
        <p:nvSpPr>
          <p:cNvPr id="12" name="Text Placeholder 21"/>
          <p:cNvSpPr>
            <a:spLocks noGrp="1"/>
          </p:cNvSpPr>
          <p:nvPr>
            <p:ph type="body" sz="quarter" idx="11" hasCustomPrompt="1"/>
          </p:nvPr>
        </p:nvSpPr>
        <p:spPr>
          <a:xfrm>
            <a:off x="310985" y="3515705"/>
            <a:ext cx="5920617" cy="299536"/>
          </a:xfrm>
        </p:spPr>
        <p:txBody>
          <a:bodyPr lIns="183600" rIns="183600"/>
          <a:lstStyle>
            <a:lvl1pPr marL="0" indent="0">
              <a:buNone/>
              <a:defRPr lang="en-US" sz="1200" i="1" kern="1200" smtClean="0">
                <a:solidFill>
                  <a:schemeClr val="bg1"/>
                </a:solidFill>
                <a:latin typeface="Arial" charset="0"/>
                <a:ea typeface="+mn-ea"/>
                <a:cs typeface="+mn-cs"/>
              </a:defRPr>
            </a:lvl1pPr>
          </a:lstStyle>
          <a:p>
            <a:pPr>
              <a:lnSpc>
                <a:spcPct val="100000"/>
              </a:lnSpc>
            </a:pPr>
            <a:r>
              <a:rPr lang="en-US" sz="1200" i="1" dirty="0" smtClean="0">
                <a:solidFill>
                  <a:schemeClr val="bg1"/>
                </a:solidFill>
              </a:rPr>
              <a:t>(Introduction Slide Example)</a:t>
            </a:r>
            <a:endParaRPr lang="en-US" sz="1200" i="1" dirty="0">
              <a:solidFill>
                <a:schemeClr val="bg1"/>
              </a:solidFill>
            </a:endParaRPr>
          </a:p>
        </p:txBody>
      </p:sp>
      <p:sp>
        <p:nvSpPr>
          <p:cNvPr id="2" name="Title 1"/>
          <p:cNvSpPr>
            <a:spLocks noGrp="1"/>
          </p:cNvSpPr>
          <p:nvPr>
            <p:ph type="title" hasCustomPrompt="1"/>
          </p:nvPr>
        </p:nvSpPr>
        <p:spPr>
          <a:xfrm>
            <a:off x="310984" y="1144505"/>
            <a:ext cx="5937414" cy="1114670"/>
          </a:xfrm>
        </p:spPr>
        <p:txBody>
          <a:bodyPr lIns="183600" rIns="183600"/>
          <a:lstStyle>
            <a:lvl1pPr>
              <a:defRPr b="1" i="0">
                <a:latin typeface="Arial" charset="0"/>
                <a:ea typeface="Arial" charset="0"/>
                <a:cs typeface="Arial" charset="0"/>
              </a:defRPr>
            </a:lvl1pPr>
          </a:lstStyle>
          <a:p>
            <a:r>
              <a:rPr lang="en-US" dirty="0" smtClean="0"/>
              <a:t>Title</a:t>
            </a:r>
            <a:endParaRPr lang="en-US" dirty="0"/>
          </a:p>
        </p:txBody>
      </p:sp>
    </p:spTree>
    <p:extLst>
      <p:ext uri="{BB962C8B-B14F-4D97-AF65-F5344CB8AC3E}">
        <p14:creationId xmlns:p14="http://schemas.microsoft.com/office/powerpoint/2010/main" val="18751750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793519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587921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45815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6479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7283" name="Rectangle 3"/>
          <p:cNvSpPr>
            <a:spLocks noGrp="1" noChangeArrowheads="1"/>
          </p:cNvSpPr>
          <p:nvPr>
            <p:ph type="ctrTitle" hasCustomPrompt="1"/>
          </p:nvPr>
        </p:nvSpPr>
        <p:spPr>
          <a:xfrm>
            <a:off x="310988" y="1144507"/>
            <a:ext cx="5920614" cy="1063283"/>
          </a:xfrm>
        </p:spPr>
        <p:txBody>
          <a:bodyPr wrap="square" lIns="183600" tIns="183600" rIns="183600" bIns="183600" anchor="t">
            <a:spAutoFit/>
          </a:bodyPr>
          <a:lstStyle>
            <a:lvl1pPr>
              <a:defRPr lang="en-US" sz="4500" b="1" kern="1200" dirty="0">
                <a:solidFill>
                  <a:schemeClr val="tx1"/>
                </a:solidFill>
                <a:latin typeface="Arial" charset="0"/>
                <a:ea typeface="+mn-ea"/>
                <a:cs typeface="+mn-cs"/>
              </a:defRPr>
            </a:lvl1pPr>
          </a:lstStyle>
          <a:p>
            <a:pPr>
              <a:lnSpc>
                <a:spcPct val="100000"/>
              </a:lnSpc>
            </a:pPr>
            <a:r>
              <a:rPr lang="en-US" sz="4500" b="1" dirty="0" smtClean="0">
                <a:solidFill>
                  <a:schemeClr val="bg1"/>
                </a:solidFill>
              </a:rPr>
              <a:t>Title</a:t>
            </a:r>
            <a:endParaRPr lang="en-US" sz="1400" dirty="0" smtClean="0">
              <a:solidFill>
                <a:schemeClr val="bg1"/>
              </a:solidFill>
            </a:endParaRPr>
          </a:p>
        </p:txBody>
      </p:sp>
      <p:sp>
        <p:nvSpPr>
          <p:cNvPr id="97284" name="Rectangle 4"/>
          <p:cNvSpPr>
            <a:spLocks noGrp="1" noChangeArrowheads="1"/>
          </p:cNvSpPr>
          <p:nvPr>
            <p:ph type="subTitle" sz="quarter" idx="1" hasCustomPrompt="1"/>
          </p:nvPr>
        </p:nvSpPr>
        <p:spPr>
          <a:xfrm>
            <a:off x="310988" y="2259177"/>
            <a:ext cx="5920615" cy="441211"/>
          </a:xfrm>
          <a:prstGeom prst="rect">
            <a:avLst/>
          </a:prstGeom>
        </p:spPr>
        <p:txBody>
          <a:bodyPr wrap="square" lIns="183600" tIns="46800" rIns="183600" bIns="0">
            <a:spAutoFit/>
          </a:bodyPr>
          <a:lstStyle>
            <a:lvl1pPr marL="0" indent="0">
              <a:lnSpc>
                <a:spcPct val="80000"/>
              </a:lnSpc>
              <a:buNone/>
              <a:defRPr lang="en-US" sz="3200" kern="1200" dirty="0" smtClean="0">
                <a:solidFill>
                  <a:schemeClr val="tx1"/>
                </a:solidFill>
                <a:latin typeface="Arial" charset="0"/>
                <a:ea typeface="+mn-ea"/>
                <a:cs typeface="+mn-cs"/>
              </a:defRPr>
            </a:lvl1pPr>
          </a:lstStyle>
          <a:p>
            <a:r>
              <a:rPr lang="en-US" dirty="0" smtClean="0"/>
              <a:t>Your Name</a:t>
            </a:r>
          </a:p>
        </p:txBody>
      </p:sp>
      <p:sp>
        <p:nvSpPr>
          <p:cNvPr id="6" name="Rectangle 5"/>
          <p:cNvSpPr/>
          <p:nvPr userDrawn="1"/>
        </p:nvSpPr>
        <p:spPr bwMode="auto">
          <a:xfrm>
            <a:off x="6231605" y="-3"/>
            <a:ext cx="2912397" cy="6858000"/>
          </a:xfrm>
          <a:prstGeom prst="rect">
            <a:avLst/>
          </a:prstGeom>
          <a:solidFill>
            <a:srgbClr val="0097DA"/>
          </a:solidFill>
          <a:ln w="9525" cap="flat" cmpd="sng" algn="ctr">
            <a:solidFill>
              <a:srgbClr val="00B3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lang="en-GB" sz="4400">
              <a:solidFill>
                <a:schemeClr val="tx1"/>
              </a:solidFill>
            </a:endParaRPr>
          </a:p>
        </p:txBody>
      </p:sp>
      <p:grpSp>
        <p:nvGrpSpPr>
          <p:cNvPr id="7" name="Group 6"/>
          <p:cNvGrpSpPr/>
          <p:nvPr userDrawn="1"/>
        </p:nvGrpSpPr>
        <p:grpSpPr>
          <a:xfrm>
            <a:off x="421366" y="4434215"/>
            <a:ext cx="3083834" cy="750626"/>
            <a:chOff x="421366" y="4434214"/>
            <a:chExt cx="3083834" cy="750626"/>
          </a:xfrm>
        </p:grpSpPr>
        <p:sp>
          <p:nvSpPr>
            <p:cNvPr id="8" name="Rectangle 7"/>
            <p:cNvSpPr/>
            <p:nvPr/>
          </p:nvSpPr>
          <p:spPr>
            <a:xfrm>
              <a:off x="421366" y="4938491"/>
              <a:ext cx="3083834" cy="246349"/>
            </a:xfrm>
            <a:prstGeom prst="rect">
              <a:avLst/>
            </a:prstGeom>
          </p:spPr>
          <p:txBody>
            <a:bodyPr wrap="square">
              <a:spAutoFit/>
            </a:bodyPr>
            <a:lstStyle/>
            <a:p>
              <a:pPr algn="ctr"/>
              <a:r>
                <a:rPr lang="en-US" sz="1251" b="1" dirty="0" smtClean="0">
                  <a:solidFill>
                    <a:schemeClr val="tx1"/>
                  </a:solidFill>
                </a:rPr>
                <a:t>Advanced Development Technology</a:t>
              </a:r>
              <a:endParaRPr lang="en-GB" sz="1251" b="1" dirty="0">
                <a:solidFill>
                  <a:schemeClr val="tx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9" y="4434214"/>
              <a:ext cx="2837127" cy="490830"/>
            </a:xfrm>
            <a:prstGeom prst="rect">
              <a:avLst/>
            </a:prstGeom>
          </p:spPr>
        </p:pic>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77000" y="1184644"/>
            <a:ext cx="2438400" cy="2339116"/>
          </a:xfrm>
          <a:prstGeom prst="rect">
            <a:avLst/>
          </a:prstGeom>
        </p:spPr>
      </p:pic>
      <p:sp>
        <p:nvSpPr>
          <p:cNvPr id="11" name="Rectangle 13"/>
          <p:cNvSpPr>
            <a:spLocks noChangeArrowheads="1"/>
          </p:cNvSpPr>
          <p:nvPr userDrawn="1"/>
        </p:nvSpPr>
        <p:spPr bwMode="auto">
          <a:xfrm>
            <a:off x="310985" y="3156576"/>
            <a:ext cx="6077447" cy="340735"/>
          </a:xfrm>
          <a:prstGeom prst="rect">
            <a:avLst/>
          </a:prstGeom>
          <a:noFill/>
          <a:ln w="9525">
            <a:noFill/>
            <a:miter lim="800000"/>
            <a:headEnd/>
            <a:tailEnd/>
          </a:ln>
        </p:spPr>
        <p:txBody>
          <a:bodyPr wrap="square" lIns="183600" tIns="46800" rIns="183600" bIns="46800">
            <a:spAutoFit/>
          </a:bodyPr>
          <a:lstStyle/>
          <a:p>
            <a:pPr>
              <a:lnSpc>
                <a:spcPct val="100000"/>
              </a:lnSpc>
            </a:pPr>
            <a:fld id="{01E85C3C-A80D-AD4C-82C2-2CD2F5C2A230}" type="datetime4">
              <a:rPr lang="en-US" sz="1600" smtClean="0">
                <a:solidFill>
                  <a:schemeClr val="tx1"/>
                </a:solidFill>
              </a:rPr>
              <a:t>October 23, 2015</a:t>
            </a:fld>
            <a:endParaRPr lang="en-US" sz="1600" dirty="0">
              <a:solidFill>
                <a:schemeClr val="tx1"/>
              </a:solidFill>
            </a:endParaRPr>
          </a:p>
        </p:txBody>
      </p:sp>
      <p:sp>
        <p:nvSpPr>
          <p:cNvPr id="19" name="Text Placeholder 18"/>
          <p:cNvSpPr>
            <a:spLocks noGrp="1"/>
          </p:cNvSpPr>
          <p:nvPr>
            <p:ph type="body" sz="quarter" idx="10" hasCustomPrompt="1"/>
          </p:nvPr>
        </p:nvSpPr>
        <p:spPr>
          <a:xfrm>
            <a:off x="310985" y="2700386"/>
            <a:ext cx="5686885" cy="456188"/>
          </a:xfrm>
        </p:spPr>
        <p:txBody>
          <a:bodyPr lIns="183600" tIns="0" rIns="183600">
            <a:noAutofit/>
          </a:bodyPr>
          <a:lstStyle>
            <a:lvl1pPr marL="0" indent="0">
              <a:buNone/>
              <a:defRPr lang="en-US" sz="2400" kern="1200" baseline="0" dirty="0">
                <a:solidFill>
                  <a:schemeClr val="tx1"/>
                </a:solidFill>
                <a:latin typeface="Arial" charset="0"/>
                <a:ea typeface="+mn-ea"/>
                <a:cs typeface="+mn-cs"/>
              </a:defRPr>
            </a:lvl1pPr>
          </a:lstStyle>
          <a:p>
            <a:pPr lvl="0"/>
            <a:r>
              <a:rPr lang="en-US" dirty="0" smtClean="0"/>
              <a:t>Uniface Sales</a:t>
            </a:r>
            <a:endParaRPr lang="en-US" dirty="0"/>
          </a:p>
        </p:txBody>
      </p:sp>
      <p:sp>
        <p:nvSpPr>
          <p:cNvPr id="22" name="Text Placeholder 21"/>
          <p:cNvSpPr>
            <a:spLocks noGrp="1"/>
          </p:cNvSpPr>
          <p:nvPr>
            <p:ph type="body" sz="quarter" idx="11" hasCustomPrompt="1"/>
          </p:nvPr>
        </p:nvSpPr>
        <p:spPr>
          <a:xfrm>
            <a:off x="310985" y="3515705"/>
            <a:ext cx="5686884" cy="299536"/>
          </a:xfrm>
        </p:spPr>
        <p:txBody>
          <a:bodyPr lIns="183600" rIns="183600"/>
          <a:lstStyle>
            <a:lvl1pPr marL="0" indent="0">
              <a:buNone/>
              <a:defRPr lang="en-US" sz="1200" i="1" kern="1200" smtClean="0">
                <a:solidFill>
                  <a:schemeClr val="tx1"/>
                </a:solidFill>
                <a:latin typeface="Arial" charset="0"/>
                <a:ea typeface="+mn-ea"/>
                <a:cs typeface="+mn-cs"/>
              </a:defRPr>
            </a:lvl1pPr>
          </a:lstStyle>
          <a:p>
            <a:pPr>
              <a:lnSpc>
                <a:spcPct val="100000"/>
              </a:lnSpc>
            </a:pPr>
            <a:r>
              <a:rPr lang="en-US" sz="1200" i="1" dirty="0" smtClean="0">
                <a:solidFill>
                  <a:schemeClr val="bg1"/>
                </a:solidFill>
              </a:rPr>
              <a:t>(Introduction Slide Example)</a:t>
            </a:r>
            <a:endParaRPr lang="en-US" sz="1200" i="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a:xfrm>
            <a:off x="533400" y="1219200"/>
            <a:ext cx="8001000" cy="4648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533400" y="1219200"/>
            <a:ext cx="3924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10100" y="1219200"/>
            <a:ext cx="3924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8"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2"/>
            <a:ext cx="2057400" cy="365125"/>
          </a:xfrm>
          <a:prstGeom prst="rect">
            <a:avLst/>
          </a:prstGeom>
        </p:spPr>
        <p:txBody>
          <a:bodyPr/>
          <a:lstStyle/>
          <a:p>
            <a:fld id="{715A8EFB-AC61-AD41-A66B-A0ABDA3418CC}" type="datetimeFigureOut">
              <a:rPr lang="en-US" smtClean="0"/>
              <a:t>10/23/2015</a:t>
            </a:fld>
            <a:endParaRPr lang="en-US"/>
          </a:p>
        </p:txBody>
      </p:sp>
      <p:sp>
        <p:nvSpPr>
          <p:cNvPr id="4" name="Footer Placeholder 3"/>
          <p:cNvSpPr>
            <a:spLocks noGrp="1"/>
          </p:cNvSpPr>
          <p:nvPr>
            <p:ph type="ftr" sz="quarter" idx="11"/>
          </p:nvPr>
        </p:nvSpPr>
        <p:spPr>
          <a:xfrm>
            <a:off x="3028950" y="6356352"/>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2"/>
            <a:ext cx="2057400" cy="365125"/>
          </a:xfrm>
          <a:prstGeom prst="rect">
            <a:avLst/>
          </a:prstGeom>
        </p:spPr>
        <p:txBody>
          <a:bodyPr/>
          <a:lstStyle/>
          <a:p>
            <a:fld id="{14F6BFF9-D2C0-774E-BA80-7BED449A81C4}" type="slidenum">
              <a:rPr lang="en-US" smtClean="0"/>
              <a:t>‹#›</a:t>
            </a:fld>
            <a:endParaRPr lang="en-US"/>
          </a:p>
        </p:txBody>
      </p:sp>
      <p:sp>
        <p:nvSpPr>
          <p:cNvPr id="6" name="Rectangle 5"/>
          <p:cNvSpPr/>
          <p:nvPr userDrawn="1"/>
        </p:nvSpPr>
        <p:spPr bwMode="auto">
          <a:xfrm>
            <a:off x="3" y="0"/>
            <a:ext cx="9164783" cy="6858000"/>
          </a:xfrm>
          <a:prstGeom prst="rect">
            <a:avLst/>
          </a:prstGeom>
          <a:solidFill>
            <a:srgbClr val="D90E1A"/>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sz="44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4" y="3110392"/>
            <a:ext cx="7766377" cy="1296839"/>
          </a:xfrm>
          <a:prstGeom prst="rect">
            <a:avLst/>
          </a:prstGeom>
        </p:spPr>
      </p:pic>
      <p:sp>
        <p:nvSpPr>
          <p:cNvPr id="8" name="Rectangle 13"/>
          <p:cNvSpPr>
            <a:spLocks noChangeArrowheads="1"/>
          </p:cNvSpPr>
          <p:nvPr userDrawn="1"/>
        </p:nvSpPr>
        <p:spPr bwMode="auto">
          <a:xfrm>
            <a:off x="0" y="1452774"/>
            <a:ext cx="9144000" cy="1061829"/>
          </a:xfrm>
          <a:prstGeom prst="rect">
            <a:avLst/>
          </a:prstGeom>
          <a:noFill/>
          <a:ln w="9525">
            <a:noFill/>
            <a:miter lim="800000"/>
            <a:headEnd/>
            <a:tailEnd/>
          </a:ln>
        </p:spPr>
        <p:txBody>
          <a:bodyPr wrap="square" lIns="182880" tIns="182880" rIns="182880" bIns="182880">
            <a:spAutoFit/>
          </a:bodyPr>
          <a:lstStyle/>
          <a:p>
            <a:pPr algn="ctr">
              <a:lnSpc>
                <a:spcPct val="100000"/>
              </a:lnSpc>
            </a:pPr>
            <a:r>
              <a:rPr lang="en-US" sz="4500" b="1" dirty="0">
                <a:solidFill>
                  <a:schemeClr val="bg1"/>
                </a:solidFill>
              </a:rPr>
              <a:t>Follow us online</a:t>
            </a:r>
          </a:p>
        </p:txBody>
      </p:sp>
      <p:sp>
        <p:nvSpPr>
          <p:cNvPr id="9" name="Rectangle 13"/>
          <p:cNvSpPr>
            <a:spLocks noChangeArrowheads="1"/>
          </p:cNvSpPr>
          <p:nvPr userDrawn="1"/>
        </p:nvSpPr>
        <p:spPr bwMode="auto">
          <a:xfrm>
            <a:off x="0" y="4407230"/>
            <a:ext cx="9144000" cy="923330"/>
          </a:xfrm>
          <a:prstGeom prst="rect">
            <a:avLst/>
          </a:prstGeom>
          <a:noFill/>
          <a:ln w="9525">
            <a:noFill/>
            <a:miter lim="800000"/>
            <a:headEnd/>
            <a:tailEnd/>
          </a:ln>
        </p:spPr>
        <p:txBody>
          <a:bodyPr wrap="square" lIns="182880" tIns="182880" rIns="182880" bIns="182880">
            <a:spAutoFit/>
          </a:bodyPr>
          <a:lstStyle/>
          <a:p>
            <a:pPr algn="ctr">
              <a:lnSpc>
                <a:spcPct val="100000"/>
              </a:lnSpc>
            </a:pPr>
            <a:r>
              <a:rPr lang="en-US" sz="3600" dirty="0">
                <a:solidFill>
                  <a:schemeClr val="bg1"/>
                </a:solidFill>
              </a:rPr>
              <a:t>uniface.com</a:t>
            </a:r>
            <a:endParaRPr lang="en-US" sz="4000" dirty="0">
              <a:solidFill>
                <a:schemeClr val="bg1"/>
              </a:solidFill>
            </a:endParaRPr>
          </a:p>
        </p:txBody>
      </p:sp>
    </p:spTree>
    <p:extLst>
      <p:ext uri="{BB962C8B-B14F-4D97-AF65-F5344CB8AC3E}">
        <p14:creationId xmlns:p14="http://schemas.microsoft.com/office/powerpoint/2010/main" val="2092877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6"/>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Drag picture to placeholder or click icon to add</a:t>
            </a:r>
            <a:endParaRPr lang="nl-NL"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a:xfrm>
            <a:off x="533400" y="1219200"/>
            <a:ext cx="8001000" cy="4648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28600"/>
            <a:ext cx="2000250" cy="5638800"/>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533400" y="228600"/>
            <a:ext cx="5848350" cy="5638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47" y="1196754"/>
            <a:ext cx="9144000" cy="635683"/>
          </a:xfrm>
        </p:spPr>
        <p:txBody>
          <a:bodyPr>
            <a:noAutofit/>
          </a:bodyPr>
          <a:lstStyle>
            <a:lvl1pPr algn="ctr">
              <a:defRPr lang="en-US" sz="4500" b="1" kern="1200">
                <a:solidFill>
                  <a:schemeClr val="bg1"/>
                </a:solidFill>
                <a:latin typeface="Arial" charset="0"/>
                <a:ea typeface="+mn-ea"/>
                <a:cs typeface="+mn-cs"/>
              </a:defRPr>
            </a:lvl1pPr>
          </a:lstStyle>
          <a:p>
            <a:r>
              <a:rPr lang="en-US" dirty="0" smtClean="0"/>
              <a:t>Slide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0" y="2362200"/>
            <a:ext cx="3051312" cy="2927072"/>
          </a:xfrm>
          <a:prstGeom prst="rect">
            <a:avLst/>
          </a:prstGeom>
        </p:spPr>
      </p:pic>
      <p:sp>
        <p:nvSpPr>
          <p:cNvPr id="8" name="Text Placeholder 7"/>
          <p:cNvSpPr>
            <a:spLocks noGrp="1"/>
          </p:cNvSpPr>
          <p:nvPr>
            <p:ph type="body" sz="quarter" idx="10" hasCustomPrompt="1"/>
          </p:nvPr>
        </p:nvSpPr>
        <p:spPr>
          <a:xfrm>
            <a:off x="0" y="1832435"/>
            <a:ext cx="9144000" cy="360363"/>
          </a:xfrm>
        </p:spPr>
        <p:txBody>
          <a:bodyPr/>
          <a:lstStyle>
            <a:lvl1pPr marL="0" indent="0" algn="ctr">
              <a:buNone/>
              <a:defRPr sz="3200"/>
            </a:lvl1pPr>
            <a:lvl2pPr marL="457189" indent="0">
              <a:buNone/>
              <a:defRPr/>
            </a:lvl2pPr>
          </a:lstStyle>
          <a:p>
            <a:pPr algn="ctr">
              <a:lnSpc>
                <a:spcPct val="150000"/>
              </a:lnSpc>
            </a:pPr>
            <a:r>
              <a:rPr lang="en-US" sz="1200" i="1" dirty="0" smtClean="0">
                <a:solidFill>
                  <a:schemeClr val="bg1"/>
                </a:solidFill>
              </a:rPr>
              <a:t>(New Topic Introduction Slide Example)</a:t>
            </a:r>
            <a:endParaRPr lang="en-US" sz="1200" i="1" dirty="0">
              <a:solidFill>
                <a:schemeClr val="bg1"/>
              </a:solidFill>
            </a:endParaRPr>
          </a:p>
        </p:txBody>
      </p:sp>
    </p:spTree>
    <p:extLst>
      <p:ext uri="{BB962C8B-B14F-4D97-AF65-F5344CB8AC3E}">
        <p14:creationId xmlns:p14="http://schemas.microsoft.com/office/powerpoint/2010/main" val="1129383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90327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689700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9"/>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4032927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1605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8109135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9"/>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8" name="Footer Placeholder 7"/>
          <p:cNvSpPr>
            <a:spLocks noGrp="1"/>
          </p:cNvSpPr>
          <p:nvPr>
            <p:ph type="ftr" sz="quarter" idx="11"/>
          </p:nvPr>
        </p:nvSpPr>
        <p:spPr>
          <a:xfrm>
            <a:off x="3028950" y="6356356"/>
            <a:ext cx="30861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48748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4" name="Footer Placeholder 3"/>
          <p:cNvSpPr>
            <a:spLocks noGrp="1"/>
          </p:cNvSpPr>
          <p:nvPr>
            <p:ph type="ftr" sz="quarter" idx="11"/>
          </p:nvPr>
        </p:nvSpPr>
        <p:spPr>
          <a:xfrm>
            <a:off x="3028950" y="6356356"/>
            <a:ext cx="30861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238590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3" name="Footer Placeholder 2"/>
          <p:cNvSpPr>
            <a:spLocks noGrp="1"/>
          </p:cNvSpPr>
          <p:nvPr>
            <p:ph type="ftr" sz="quarter" idx="11"/>
          </p:nvPr>
        </p:nvSpPr>
        <p:spPr>
          <a:xfrm>
            <a:off x="3028950" y="6356356"/>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525472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1045367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31"/>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1766384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196447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23/10/2015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745547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349939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2965159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9"/>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BBFB4-5B07-4A9F-AD56-3ABAE751B6D3}"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50192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427738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9BBBFB4-5B07-4A9F-AD56-3ABAE751B6D3}"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841060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9"/>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9BBBFB4-5B07-4A9F-AD56-3ABAE751B6D3}" type="datetimeFigureOut">
              <a:rPr lang="en-GB" smtClean="0"/>
              <a:t>23/10/2015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7839854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9BBBFB4-5B07-4A9F-AD56-3ABAE751B6D3}" type="datetimeFigureOut">
              <a:rPr lang="en-GB" smtClean="0"/>
              <a:t>23/10/2015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7086227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BFB4-5B07-4A9F-AD56-3ABAE751B6D3}" type="datetimeFigureOut">
              <a:rPr lang="en-GB" smtClean="0"/>
              <a:t>23/10/2015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1504384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BBFB4-5B07-4A9F-AD56-3ABAE751B6D3}"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22200840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31"/>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BBFB4-5B07-4A9F-AD56-3ABAE751B6D3}"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8136657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8768051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42975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546049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834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074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23969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6622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jp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B40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4748693"/>
      </p:ext>
    </p:extLst>
  </p:cSld>
  <p:clrMap bg1="lt1" tx1="dk1" bg2="lt2" tx2="dk2" accent1="accent1" accent2="accent2" accent3="accent3" accent4="accent4" accent5="accent5" accent6="accent6" hlink="hlink" folHlink="folHlink"/>
  <p:sldLayoutIdLst>
    <p:sldLayoutId id="2147483790" r:id="rId1"/>
    <p:sldLayoutId id="2147483789"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3"/>
          <p:cNvSpPr>
            <a:spLocks noGrp="1" noChangeArrowheads="1"/>
          </p:cNvSpPr>
          <p:nvPr>
            <p:ph type="title"/>
          </p:nvPr>
        </p:nvSpPr>
        <p:spPr bwMode="auto">
          <a:xfrm>
            <a:off x="533400" y="2286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 name="Rectangle 4"/>
          <p:cNvSpPr/>
          <p:nvPr userDrawn="1"/>
        </p:nvSpPr>
        <p:spPr>
          <a:xfrm>
            <a:off x="152400" y="6510213"/>
            <a:ext cx="2438400" cy="264688"/>
          </a:xfrm>
          <a:prstGeom prst="rect">
            <a:avLst/>
          </a:prstGeom>
        </p:spPr>
        <p:txBody>
          <a:bodyPr wrap="square">
            <a:spAutoFit/>
          </a:bodyPr>
          <a:lstStyle/>
          <a:p>
            <a:r>
              <a:rPr lang="en-US" sz="1400" dirty="0" smtClean="0">
                <a:solidFill>
                  <a:schemeClr val="bg1"/>
                </a:solidFill>
              </a:rPr>
              <a:t>www.uniface.com</a:t>
            </a:r>
            <a:endParaRPr lang="en-GB" sz="1400" dirty="0">
              <a:solidFill>
                <a:schemeClr val="bg1"/>
              </a:solidFill>
            </a:endParaRPr>
          </a:p>
        </p:txBody>
      </p:sp>
      <p:grpSp>
        <p:nvGrpSpPr>
          <p:cNvPr id="6" name="Group 5"/>
          <p:cNvGrpSpPr/>
          <p:nvPr userDrawn="1"/>
        </p:nvGrpSpPr>
        <p:grpSpPr>
          <a:xfrm>
            <a:off x="6400800" y="6329504"/>
            <a:ext cx="2514600" cy="539296"/>
            <a:chOff x="6400800" y="6248400"/>
            <a:chExt cx="2514600" cy="539296"/>
          </a:xfrm>
        </p:grpSpPr>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67500" y="6248400"/>
              <a:ext cx="1943100" cy="336162"/>
            </a:xfrm>
            <a:prstGeom prst="rect">
              <a:avLst/>
            </a:prstGeom>
          </p:spPr>
        </p:pic>
        <p:sp>
          <p:nvSpPr>
            <p:cNvPr id="8" name="Rectangle 7"/>
            <p:cNvSpPr/>
            <p:nvPr userDrawn="1"/>
          </p:nvSpPr>
          <p:spPr>
            <a:xfrm>
              <a:off x="6400800" y="6584563"/>
              <a:ext cx="2514600" cy="203133"/>
            </a:xfrm>
            <a:prstGeom prst="rect">
              <a:avLst/>
            </a:prstGeom>
          </p:spPr>
          <p:txBody>
            <a:bodyPr wrap="square">
              <a:spAutoFit/>
            </a:bodyPr>
            <a:lstStyle/>
            <a:p>
              <a:pPr algn="ctr"/>
              <a:r>
                <a:rPr lang="en-US" sz="900" spc="300" dirty="0" smtClean="0">
                  <a:solidFill>
                    <a:schemeClr val="tx1"/>
                  </a:solidFill>
                </a:rPr>
                <a:t>Developer Conference</a:t>
              </a:r>
              <a:endParaRPr lang="en-GB" sz="900" spc="300" dirty="0">
                <a:solidFill>
                  <a:schemeClr val="tx1"/>
                </a:solidFill>
              </a:endParaRPr>
            </a:p>
          </p:txBody>
        </p:sp>
      </p:grpSp>
      <p:sp>
        <p:nvSpPr>
          <p:cNvPr id="10" name="Text Placeholder 2"/>
          <p:cNvSpPr>
            <a:spLocks noGrp="1"/>
          </p:cNvSpPr>
          <p:nvPr>
            <p:ph type="body" idx="1"/>
          </p:nvPr>
        </p:nvSpPr>
        <p:spPr>
          <a:xfrm>
            <a:off x="533400" y="1177001"/>
            <a:ext cx="80010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iming>
    <p:tnLst>
      <p:par>
        <p:cTn id="1" dur="indefinite" restart="never" nodeType="tmRoot"/>
      </p:par>
    </p:tnLst>
  </p:timing>
  <p:txStyles>
    <p:titleStyle>
      <a:lvl1pPr algn="l" rtl="0" eaLnBrk="1" fontAlgn="base" hangingPunct="1">
        <a:lnSpc>
          <a:spcPct val="80000"/>
        </a:lnSpc>
        <a:spcBef>
          <a:spcPct val="0"/>
        </a:spcBef>
        <a:spcAft>
          <a:spcPct val="0"/>
        </a:spcAft>
        <a:defRPr sz="4400">
          <a:solidFill>
            <a:schemeClr val="bg2"/>
          </a:solidFill>
          <a:latin typeface="+mj-lt"/>
          <a:ea typeface="+mj-ea"/>
          <a:cs typeface="+mj-cs"/>
        </a:defRPr>
      </a:lvl1pPr>
      <a:lvl2pPr algn="l" rtl="0" eaLnBrk="1" fontAlgn="base" hangingPunct="1">
        <a:lnSpc>
          <a:spcPct val="80000"/>
        </a:lnSpc>
        <a:spcBef>
          <a:spcPct val="0"/>
        </a:spcBef>
        <a:spcAft>
          <a:spcPct val="0"/>
        </a:spcAft>
        <a:defRPr sz="4400">
          <a:solidFill>
            <a:schemeClr val="bg2"/>
          </a:solidFill>
          <a:latin typeface="Arial" charset="0"/>
        </a:defRPr>
      </a:lvl2pPr>
      <a:lvl3pPr algn="l" rtl="0" eaLnBrk="1" fontAlgn="base" hangingPunct="1">
        <a:lnSpc>
          <a:spcPct val="80000"/>
        </a:lnSpc>
        <a:spcBef>
          <a:spcPct val="0"/>
        </a:spcBef>
        <a:spcAft>
          <a:spcPct val="0"/>
        </a:spcAft>
        <a:defRPr sz="4400">
          <a:solidFill>
            <a:schemeClr val="bg2"/>
          </a:solidFill>
          <a:latin typeface="Arial" charset="0"/>
        </a:defRPr>
      </a:lvl3pPr>
      <a:lvl4pPr algn="l" rtl="0" eaLnBrk="1" fontAlgn="base" hangingPunct="1">
        <a:lnSpc>
          <a:spcPct val="80000"/>
        </a:lnSpc>
        <a:spcBef>
          <a:spcPct val="0"/>
        </a:spcBef>
        <a:spcAft>
          <a:spcPct val="0"/>
        </a:spcAft>
        <a:defRPr sz="4400">
          <a:solidFill>
            <a:schemeClr val="bg2"/>
          </a:solidFill>
          <a:latin typeface="Arial" charset="0"/>
        </a:defRPr>
      </a:lvl4pPr>
      <a:lvl5pPr algn="l" rtl="0" eaLnBrk="1" fontAlgn="base" hangingPunct="1">
        <a:lnSpc>
          <a:spcPct val="80000"/>
        </a:lnSpc>
        <a:spcBef>
          <a:spcPct val="0"/>
        </a:spcBef>
        <a:spcAft>
          <a:spcPct val="0"/>
        </a:spcAft>
        <a:defRPr sz="4400">
          <a:solidFill>
            <a:schemeClr val="bg2"/>
          </a:solidFill>
          <a:latin typeface="Arial" charset="0"/>
        </a:defRPr>
      </a:lvl5pPr>
      <a:lvl6pPr marL="457189" algn="l" rtl="0" eaLnBrk="1" fontAlgn="base" hangingPunct="1">
        <a:lnSpc>
          <a:spcPct val="80000"/>
        </a:lnSpc>
        <a:spcBef>
          <a:spcPct val="0"/>
        </a:spcBef>
        <a:spcAft>
          <a:spcPct val="0"/>
        </a:spcAft>
        <a:defRPr sz="4400">
          <a:solidFill>
            <a:schemeClr val="bg2"/>
          </a:solidFill>
          <a:latin typeface="Arial" charset="0"/>
        </a:defRPr>
      </a:lvl6pPr>
      <a:lvl7pPr marL="914377" algn="l" rtl="0" eaLnBrk="1" fontAlgn="base" hangingPunct="1">
        <a:lnSpc>
          <a:spcPct val="80000"/>
        </a:lnSpc>
        <a:spcBef>
          <a:spcPct val="0"/>
        </a:spcBef>
        <a:spcAft>
          <a:spcPct val="0"/>
        </a:spcAft>
        <a:defRPr sz="4400">
          <a:solidFill>
            <a:schemeClr val="bg2"/>
          </a:solidFill>
          <a:latin typeface="Arial" charset="0"/>
        </a:defRPr>
      </a:lvl7pPr>
      <a:lvl8pPr marL="1371566" algn="l" rtl="0" eaLnBrk="1" fontAlgn="base" hangingPunct="1">
        <a:lnSpc>
          <a:spcPct val="80000"/>
        </a:lnSpc>
        <a:spcBef>
          <a:spcPct val="0"/>
        </a:spcBef>
        <a:spcAft>
          <a:spcPct val="0"/>
        </a:spcAft>
        <a:defRPr sz="4400">
          <a:solidFill>
            <a:schemeClr val="bg2"/>
          </a:solidFill>
          <a:latin typeface="Arial" charset="0"/>
        </a:defRPr>
      </a:lvl8pPr>
      <a:lvl9pPr marL="1828754" algn="l" rtl="0" eaLnBrk="1" fontAlgn="base" hangingPunct="1">
        <a:lnSpc>
          <a:spcPct val="80000"/>
        </a:lnSpc>
        <a:spcBef>
          <a:spcPct val="0"/>
        </a:spcBef>
        <a:spcAft>
          <a:spcPct val="0"/>
        </a:spcAft>
        <a:defRPr sz="4400">
          <a:solidFill>
            <a:schemeClr val="bg2"/>
          </a:solidFill>
          <a:latin typeface="Arial" charset="0"/>
        </a:defRPr>
      </a:lvl9pPr>
    </p:titleStyle>
    <p:bodyStyle>
      <a:lvl1pPr marL="231775" indent="-231775" algn="l" rtl="0" eaLnBrk="1" fontAlgn="base" hangingPunct="1">
        <a:spcBef>
          <a:spcPct val="10000"/>
        </a:spcBef>
        <a:spcAft>
          <a:spcPct val="20000"/>
        </a:spcAft>
        <a:buClr>
          <a:srgbClr val="FF0000"/>
        </a:buClr>
        <a:buFont typeface="Arial" charset="0"/>
        <a:buChar char="•"/>
        <a:tabLst/>
        <a:defRPr sz="3200">
          <a:solidFill>
            <a:srgbClr val="5F5F5F"/>
          </a:solidFill>
          <a:latin typeface="+mn-lt"/>
          <a:ea typeface="+mn-ea"/>
          <a:cs typeface="+mn-cs"/>
        </a:defRPr>
      </a:lvl1pPr>
      <a:lvl2pPr marL="676275" indent="-222250" algn="l" rtl="0" eaLnBrk="1" fontAlgn="base" hangingPunct="1">
        <a:lnSpc>
          <a:spcPct val="95000"/>
        </a:lnSpc>
        <a:spcBef>
          <a:spcPct val="5000"/>
        </a:spcBef>
        <a:spcAft>
          <a:spcPct val="30000"/>
        </a:spcAft>
        <a:buClr>
          <a:srgbClr val="FF0000"/>
        </a:buClr>
        <a:buSzPct val="100000"/>
        <a:buFont typeface="Arial" charset="0"/>
        <a:buChar char="•"/>
        <a:tabLst/>
        <a:defRPr sz="2800">
          <a:solidFill>
            <a:srgbClr val="5F5F5F"/>
          </a:solidFill>
          <a:latin typeface="+mn-lt"/>
        </a:defRPr>
      </a:lvl2pPr>
      <a:lvl3pPr marL="1163638" indent="-265113" algn="l" rtl="0" eaLnBrk="1" fontAlgn="base" hangingPunct="1">
        <a:lnSpc>
          <a:spcPct val="95000"/>
        </a:lnSpc>
        <a:spcBef>
          <a:spcPct val="0"/>
        </a:spcBef>
        <a:spcAft>
          <a:spcPct val="30000"/>
        </a:spcAft>
        <a:buClr>
          <a:srgbClr val="FF0000"/>
        </a:buClr>
        <a:buSzPct val="100000"/>
        <a:buFont typeface="Arial" charset="0"/>
        <a:buChar char="•"/>
        <a:tabLst/>
        <a:defRPr sz="2400">
          <a:solidFill>
            <a:srgbClr val="5F5F5F"/>
          </a:solidFill>
          <a:latin typeface="+mn-lt"/>
        </a:defRPr>
      </a:lvl3pPr>
      <a:lvl4pPr marL="1470025" indent="-222250" algn="l" rtl="0" eaLnBrk="1" fontAlgn="base" hangingPunct="1">
        <a:spcBef>
          <a:spcPct val="20000"/>
        </a:spcBef>
        <a:spcAft>
          <a:spcPct val="0"/>
        </a:spcAft>
        <a:buClr>
          <a:srgbClr val="FF0000"/>
        </a:buClr>
        <a:buSzPct val="100000"/>
        <a:buFont typeface="Arial" charset="0"/>
        <a:buChar char="•"/>
        <a:tabLst/>
        <a:defRPr sz="2000">
          <a:solidFill>
            <a:srgbClr val="5F5F5F"/>
          </a:solidFill>
          <a:latin typeface="+mn-lt"/>
        </a:defRPr>
      </a:lvl4pPr>
      <a:lvl5pPr marL="2057349" indent="-228594" algn="l" rtl="0" eaLnBrk="1" fontAlgn="base" hangingPunct="1">
        <a:spcBef>
          <a:spcPct val="20000"/>
        </a:spcBef>
        <a:spcAft>
          <a:spcPct val="0"/>
        </a:spcAft>
        <a:buClr>
          <a:srgbClr val="FF0000"/>
        </a:buClr>
        <a:buFont typeface="Arial" charset="0"/>
        <a:buChar char="•"/>
        <a:defRPr sz="2000">
          <a:solidFill>
            <a:srgbClr val="5F5F5F"/>
          </a:solidFill>
          <a:latin typeface="+mn-lt"/>
        </a:defRPr>
      </a:lvl5pPr>
      <a:lvl6pPr marL="2514537"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6pPr>
      <a:lvl7pPr marL="2971726"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7pPr>
      <a:lvl8pPr marL="3428914"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8pPr>
      <a:lvl9pPr marL="3886103"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98D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pPr lvl="0" algn="l" rtl="0" eaLnBrk="1" fontAlgn="base" hangingPunct="1">
              <a:lnSpc>
                <a:spcPct val="80000"/>
              </a:lnSpc>
              <a:spcBef>
                <a:spcPct val="0"/>
              </a:spcBef>
              <a:spcAft>
                <a:spcPct val="0"/>
              </a:spcAft>
            </a:pPr>
            <a:r>
              <a:rPr lang="en-US" dirty="0" smtClean="0"/>
              <a:t>Click to edit Master title style</a:t>
            </a:r>
            <a:endParaRPr lang="en-GB"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13" name="Group 12"/>
          <p:cNvGrpSpPr/>
          <p:nvPr userDrawn="1"/>
        </p:nvGrpSpPr>
        <p:grpSpPr>
          <a:xfrm>
            <a:off x="3" y="6289287"/>
            <a:ext cx="2924807" cy="575640"/>
            <a:chOff x="0" y="6289287"/>
            <a:chExt cx="2924807" cy="575640"/>
          </a:xfrm>
        </p:grpSpPr>
        <p:sp>
          <p:nvSpPr>
            <p:cNvPr id="14" name="Isosceles Triangle 13"/>
            <p:cNvSpPr/>
            <p:nvPr userDrawn="1"/>
          </p:nvSpPr>
          <p:spPr bwMode="auto">
            <a:xfrm>
              <a:off x="324979" y="6289287"/>
              <a:ext cx="649957" cy="568713"/>
            </a:xfrm>
            <a:prstGeom prst="triangle">
              <a:avLst/>
            </a:prstGeom>
            <a:solidFill>
              <a:srgbClr val="A5D2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5" name="Isosceles Triangle 14"/>
            <p:cNvSpPr/>
            <p:nvPr userDrawn="1"/>
          </p:nvSpPr>
          <p:spPr bwMode="auto">
            <a:xfrm rot="10800000">
              <a:off x="0" y="6296214"/>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6" name="Isosceles Triangle 15"/>
            <p:cNvSpPr/>
            <p:nvPr userDrawn="1"/>
          </p:nvSpPr>
          <p:spPr bwMode="auto">
            <a:xfrm>
              <a:off x="974936" y="6289287"/>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7" name="Isosceles Triangle 16"/>
            <p:cNvSpPr/>
            <p:nvPr userDrawn="1"/>
          </p:nvSpPr>
          <p:spPr bwMode="auto">
            <a:xfrm>
              <a:off x="2274850" y="6289287"/>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grpSp>
    </p:spTree>
    <p:extLst>
      <p:ext uri="{BB962C8B-B14F-4D97-AF65-F5344CB8AC3E}">
        <p14:creationId xmlns:p14="http://schemas.microsoft.com/office/powerpoint/2010/main" val="2307341090"/>
      </p:ext>
    </p:extLst>
  </p:cSld>
  <p:clrMap bg1="lt1" tx1="dk1" bg2="lt2" tx2="dk2" accent1="accent1" accent2="accent2" accent3="accent3" accent4="accent4" accent5="accent5" accent6="accent6" hlink="hlink" folHlink="folHlink"/>
  <p:sldLayoutIdLst>
    <p:sldLayoutId id="214748377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377" rtl="0" eaLnBrk="1" latinLnBrk="0" hangingPunct="1">
        <a:lnSpc>
          <a:spcPct val="90000"/>
        </a:lnSpc>
        <a:spcBef>
          <a:spcPct val="0"/>
        </a:spcBef>
        <a:buNone/>
        <a:defRPr lang="en-GB" sz="4400" kern="1200" dirty="0">
          <a:solidFill>
            <a:schemeClr val="bg2"/>
          </a:solidFill>
          <a:latin typeface="+mj-lt"/>
          <a:ea typeface="+mj-ea"/>
          <a:cs typeface="+mj-cs"/>
        </a:defRPr>
      </a:lvl1pPr>
    </p:titleStyle>
    <p:bodyStyle>
      <a:lvl1pPr marL="228594" indent="-228594" algn="l" defTabSz="914377" rtl="0" eaLnBrk="1" fontAlgn="base" latinLnBrk="0" hangingPunct="1">
        <a:lnSpc>
          <a:spcPct val="90000"/>
        </a:lnSpc>
        <a:spcBef>
          <a:spcPts val="1000"/>
        </a:spcBef>
        <a:buClr>
          <a:schemeClr val="bg1"/>
        </a:buClr>
        <a:buFont typeface="Arial" charset="0"/>
        <a:buChar char="•"/>
        <a:defRPr lang="en-US" sz="3200" kern="1200" dirty="0" smtClean="0">
          <a:solidFill>
            <a:schemeClr val="bg1"/>
          </a:solidFill>
          <a:latin typeface="+mn-lt"/>
          <a:ea typeface="+mn-ea"/>
          <a:cs typeface="+mn-cs"/>
        </a:defRPr>
      </a:lvl1pPr>
      <a:lvl2pPr marL="685783"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2pPr>
      <a:lvl3pPr marL="1142971"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3pPr>
      <a:lvl4pPr marL="1600160"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4pPr>
      <a:lvl5pPr marL="2057349" indent="-228594" algn="l" defTabSz="914377" rtl="0" eaLnBrk="1" fontAlgn="base" latinLnBrk="0" hangingPunct="1">
        <a:lnSpc>
          <a:spcPct val="90000"/>
        </a:lnSpc>
        <a:spcBef>
          <a:spcPts val="500"/>
        </a:spcBef>
        <a:buClr>
          <a:schemeClr val="bg1"/>
        </a:buClr>
        <a:buFont typeface="Arial" charset="0"/>
        <a:buChar char="•"/>
        <a:defRPr lang="en-GB" sz="3200" kern="1200" dirty="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BBFB4-5B07-4A9F-AD56-3ABAE751B6D3}" type="datetimeFigureOut">
              <a:rPr lang="en-GB" smtClean="0"/>
              <a:t>23/10/2015</a:t>
            </a:fld>
            <a:endParaRPr lang="en-GB"/>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7BD5E-514B-418D-BAF0-CCF4D14C3C76}" type="slidenum">
              <a:rPr lang="en-GB" smtClean="0"/>
              <a:t>‹#›</a:t>
            </a:fld>
            <a:endParaRPr lang="en-GB"/>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34989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CSS Basics</a:t>
            </a:r>
            <a:endParaRPr lang="en-GB" sz="3600" dirty="0"/>
          </a:p>
        </p:txBody>
      </p:sp>
      <p:sp>
        <p:nvSpPr>
          <p:cNvPr id="3" name="Subtitle 2"/>
          <p:cNvSpPr>
            <a:spLocks noGrp="1"/>
          </p:cNvSpPr>
          <p:nvPr>
            <p:ph type="subTitle" sz="quarter" idx="1"/>
          </p:nvPr>
        </p:nvSpPr>
        <p:spPr/>
        <p:txBody>
          <a:bodyPr/>
          <a:lstStyle/>
          <a:p>
            <a:endParaRPr lang="en-GB" dirty="0"/>
          </a:p>
        </p:txBody>
      </p:sp>
      <p:sp>
        <p:nvSpPr>
          <p:cNvPr id="4" name="Text Placeholder 3"/>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241118026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i="1" dirty="0" smtClean="0"/>
              <a:t>selector</a:t>
            </a:r>
            <a:r>
              <a:rPr lang="en-GB" dirty="0" smtClean="0"/>
              <a:t> {</a:t>
            </a:r>
          </a:p>
          <a:p>
            <a:pPr marL="0" indent="0">
              <a:buNone/>
            </a:pPr>
            <a:r>
              <a:rPr lang="en-GB" dirty="0"/>
              <a:t> </a:t>
            </a:r>
            <a:r>
              <a:rPr lang="en-GB" dirty="0" smtClean="0"/>
              <a:t> </a:t>
            </a:r>
            <a:r>
              <a:rPr lang="en-GB" i="1" dirty="0" err="1" smtClean="0"/>
              <a:t>property</a:t>
            </a:r>
            <a:r>
              <a:rPr lang="en-GB" dirty="0" err="1" smtClean="0"/>
              <a:t>:</a:t>
            </a:r>
            <a:r>
              <a:rPr lang="en-GB" i="1" dirty="0" err="1" smtClean="0"/>
              <a:t>value</a:t>
            </a:r>
            <a:r>
              <a:rPr lang="en-GB" i="1" dirty="0" smtClean="0"/>
              <a:t>;</a:t>
            </a:r>
          </a:p>
          <a:p>
            <a:pPr marL="0" indent="0">
              <a:buNone/>
            </a:pPr>
            <a:r>
              <a:rPr lang="en-GB" i="1" dirty="0"/>
              <a:t> </a:t>
            </a:r>
            <a:r>
              <a:rPr lang="en-GB" i="1" dirty="0" smtClean="0"/>
              <a:t> </a:t>
            </a:r>
            <a:r>
              <a:rPr lang="en-GB" i="1" dirty="0" err="1" smtClean="0"/>
              <a:t>property-n:value-n</a:t>
            </a:r>
            <a:endParaRPr lang="en-GB" i="1" dirty="0" smtClean="0"/>
          </a:p>
          <a:p>
            <a:pPr marL="0" indent="0">
              <a:buNone/>
            </a:pPr>
            <a:r>
              <a:rPr lang="en-GB" dirty="0" smtClean="0"/>
              <a:t>}</a:t>
            </a:r>
          </a:p>
          <a:p>
            <a:pPr marL="0" indent="0">
              <a:buNone/>
            </a:pPr>
            <a:endParaRPr lang="en-GB" dirty="0"/>
          </a:p>
          <a:p>
            <a:pPr marL="0" indent="0">
              <a:buNone/>
            </a:pPr>
            <a:r>
              <a:rPr lang="en-GB" dirty="0" smtClean="0"/>
              <a:t>.</a:t>
            </a:r>
            <a:r>
              <a:rPr lang="en-GB" dirty="0"/>
              <a:t>blue </a:t>
            </a:r>
            <a:r>
              <a:rPr lang="en-GB" dirty="0" smtClean="0"/>
              <a:t>{</a:t>
            </a:r>
          </a:p>
          <a:p>
            <a:pPr marL="0" indent="0">
              <a:buNone/>
            </a:pPr>
            <a:r>
              <a:rPr lang="en-GB" dirty="0"/>
              <a:t> </a:t>
            </a:r>
            <a:r>
              <a:rPr lang="en-GB" dirty="0" smtClean="0"/>
              <a:t> </a:t>
            </a:r>
            <a:r>
              <a:rPr lang="en-GB" dirty="0" err="1" smtClean="0"/>
              <a:t>color:blue</a:t>
            </a:r>
            <a:r>
              <a:rPr lang="en-GB" dirty="0" smtClean="0"/>
              <a:t>;</a:t>
            </a:r>
          </a:p>
          <a:p>
            <a:pPr marL="0" indent="0">
              <a:buNone/>
            </a:pPr>
            <a:r>
              <a:rPr lang="en-GB" dirty="0"/>
              <a:t> </a:t>
            </a:r>
            <a:r>
              <a:rPr lang="en-GB" dirty="0" smtClean="0"/>
              <a:t> font-size:8em;</a:t>
            </a:r>
            <a:endParaRPr lang="en-GB" dirty="0"/>
          </a:p>
          <a:p>
            <a:pPr marL="0" indent="0">
              <a:buNone/>
            </a:pPr>
            <a:r>
              <a:rPr lang="en-GB" dirty="0" smtClean="0"/>
              <a:t>}</a:t>
            </a:r>
          </a:p>
        </p:txBody>
      </p:sp>
    </p:spTree>
    <p:extLst>
      <p:ext uri="{BB962C8B-B14F-4D97-AF65-F5344CB8AC3E}">
        <p14:creationId xmlns:p14="http://schemas.microsoft.com/office/powerpoint/2010/main" val="123117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Selectors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What should this rule apply to?</a:t>
            </a:r>
          </a:p>
          <a:p>
            <a:pPr marL="0" indent="0">
              <a:buNone/>
            </a:pPr>
            <a:endParaRPr lang="en-GB" dirty="0" smtClean="0"/>
          </a:p>
          <a:p>
            <a:pPr marL="0" indent="0">
              <a:buNone/>
            </a:pPr>
            <a:r>
              <a:rPr lang="en-GB" b="1" u="sng" dirty="0" smtClean="0"/>
              <a:t>Element</a:t>
            </a:r>
          </a:p>
          <a:p>
            <a:pPr marL="0" indent="0">
              <a:buNone/>
            </a:pPr>
            <a:r>
              <a:rPr lang="en-GB" dirty="0" smtClean="0"/>
              <a:t>p {</a:t>
            </a:r>
            <a:r>
              <a:rPr lang="en-GB" dirty="0" err="1" smtClean="0"/>
              <a:t>color</a:t>
            </a:r>
            <a:r>
              <a:rPr lang="en-GB" dirty="0" smtClean="0"/>
              <a:t>: red};</a:t>
            </a:r>
          </a:p>
          <a:p>
            <a:pPr marL="0" indent="0">
              <a:buNone/>
            </a:pPr>
            <a:endParaRPr lang="en-GB" dirty="0" smtClean="0"/>
          </a:p>
          <a:p>
            <a:pPr marL="0" indent="0">
              <a:buNone/>
            </a:pPr>
            <a:r>
              <a:rPr lang="en-GB" b="1" u="sng" dirty="0" smtClean="0"/>
              <a:t>Class</a:t>
            </a:r>
          </a:p>
          <a:p>
            <a:pPr marL="0" indent="0">
              <a:buNone/>
            </a:pPr>
            <a:r>
              <a:rPr lang="en-GB" dirty="0" smtClean="0"/>
              <a:t>.red-text {</a:t>
            </a:r>
            <a:r>
              <a:rPr lang="en-GB" dirty="0" err="1" smtClean="0"/>
              <a:t>color</a:t>
            </a:r>
            <a:r>
              <a:rPr lang="en-GB" dirty="0" smtClean="0"/>
              <a:t>: red};</a:t>
            </a:r>
          </a:p>
          <a:p>
            <a:pPr marL="0" indent="0">
              <a:buNone/>
            </a:pPr>
            <a:endParaRPr lang="en-GB" dirty="0" smtClean="0"/>
          </a:p>
          <a:p>
            <a:pPr marL="0" indent="0">
              <a:buNone/>
            </a:pPr>
            <a:r>
              <a:rPr lang="en-GB" b="1" u="sng" dirty="0" smtClean="0"/>
              <a:t>ID</a:t>
            </a:r>
          </a:p>
          <a:p>
            <a:pPr marL="0" indent="0">
              <a:buNone/>
            </a:pPr>
            <a:r>
              <a:rPr lang="en-GB" dirty="0" smtClean="0"/>
              <a:t>#red-heading {</a:t>
            </a:r>
            <a:r>
              <a:rPr lang="en-GB" dirty="0" err="1" smtClean="0"/>
              <a:t>color</a:t>
            </a:r>
            <a:r>
              <a:rPr lang="en-GB" dirty="0" smtClean="0"/>
              <a:t>: red};</a:t>
            </a:r>
          </a:p>
        </p:txBody>
      </p:sp>
    </p:spTree>
    <p:extLst>
      <p:ext uri="{BB962C8B-B14F-4D97-AF65-F5344CB8AC3E}">
        <p14:creationId xmlns:p14="http://schemas.microsoft.com/office/powerpoint/2010/main" val="273861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Properties</a:t>
            </a:r>
            <a:endParaRPr lang="en-GB" dirty="0"/>
          </a:p>
        </p:txBody>
      </p:sp>
      <p:sp>
        <p:nvSpPr>
          <p:cNvPr id="3" name="Content Placeholder 2"/>
          <p:cNvSpPr>
            <a:spLocks noGrp="1"/>
          </p:cNvSpPr>
          <p:nvPr>
            <p:ph idx="1"/>
          </p:nvPr>
        </p:nvSpPr>
        <p:spPr/>
        <p:txBody>
          <a:bodyPr>
            <a:noAutofit/>
          </a:bodyPr>
          <a:lstStyle/>
          <a:p>
            <a:pPr marL="0" indent="0">
              <a:buNone/>
            </a:pPr>
            <a:r>
              <a:rPr lang="en-GB" sz="825" dirty="0"/>
              <a:t>align-content, align-items, align-self, alignment-adjust, alignment-baseline, all, anchor-point, animation, animation-delay, animation-direction, animation-duration, animation-fill-mode, animation-iteration-count, animation-name, animation-play-state, animation-timing-function, azimuth, </a:t>
            </a:r>
            <a:r>
              <a:rPr lang="en-GB" sz="825" dirty="0" err="1"/>
              <a:t>backface</a:t>
            </a:r>
            <a:r>
              <a:rPr lang="en-GB" sz="825" dirty="0"/>
              <a:t>-visibility, background, background-attachment, background-clip, background-</a:t>
            </a:r>
            <a:r>
              <a:rPr lang="en-GB" sz="825" dirty="0" err="1"/>
              <a:t>color</a:t>
            </a:r>
            <a:r>
              <a:rPr lang="en-GB" sz="825" dirty="0"/>
              <a:t>, background-image, background-origin, background-position, background-repeat, background-size, baseline-shift, binding, bleed, bookmark-label, bookmark-level, bookmark-state, border, border-bottom, border-bottom-</a:t>
            </a:r>
            <a:r>
              <a:rPr lang="en-GB" sz="825" dirty="0" err="1"/>
              <a:t>color</a:t>
            </a:r>
            <a:r>
              <a:rPr lang="en-GB" sz="825" dirty="0"/>
              <a:t>, border-bottom-left-radius, border-bottom-right-radius, border-bottom-style, border-bottom-width, border-collapse, border-</a:t>
            </a:r>
            <a:r>
              <a:rPr lang="en-GB" sz="825" dirty="0" err="1"/>
              <a:t>color</a:t>
            </a:r>
            <a:r>
              <a:rPr lang="en-GB" sz="825" dirty="0"/>
              <a:t>, border-image, border-image-outset, border-image-repeat, border-image-slice, border-image-source, border-image-width, border-left, border-left-</a:t>
            </a:r>
            <a:r>
              <a:rPr lang="en-GB" sz="825" dirty="0" err="1"/>
              <a:t>color</a:t>
            </a:r>
            <a:r>
              <a:rPr lang="en-GB" sz="825" dirty="0"/>
              <a:t>, border-left-style, border-left-width, border-radius, border-right, border-right-</a:t>
            </a:r>
            <a:r>
              <a:rPr lang="en-GB" sz="825" dirty="0" err="1"/>
              <a:t>color</a:t>
            </a:r>
            <a:r>
              <a:rPr lang="en-GB" sz="825" dirty="0"/>
              <a:t>, border-right-style, border-right-width, border-spacing, border-style, border-top, border-top-</a:t>
            </a:r>
            <a:r>
              <a:rPr lang="en-GB" sz="825" dirty="0" err="1"/>
              <a:t>color</a:t>
            </a:r>
            <a:r>
              <a:rPr lang="en-GB" sz="825" dirty="0"/>
              <a:t>, border-top-left-radius, border-top-right-radius, border-top-style, border-top-width, border-width, bottom, box-decoration-break, box-shadow, box-sizing, box-snap, box-suppress, break-after, break-before, break-inside, caption-side, chains, clear, clip, clip-path, clip-rule, </a:t>
            </a:r>
            <a:r>
              <a:rPr lang="en-GB" sz="825" dirty="0" err="1"/>
              <a:t>color</a:t>
            </a:r>
            <a:r>
              <a:rPr lang="en-GB" sz="825" dirty="0"/>
              <a:t>, </a:t>
            </a:r>
            <a:r>
              <a:rPr lang="en-GB" sz="825" dirty="0" err="1"/>
              <a:t>color</a:t>
            </a:r>
            <a:r>
              <a:rPr lang="en-GB" sz="825" dirty="0"/>
              <a:t>-interpolation-filters, column-count, column-fill, column-gap, column-rule, column-rule-</a:t>
            </a:r>
            <a:r>
              <a:rPr lang="en-GB" sz="825" dirty="0" err="1"/>
              <a:t>color</a:t>
            </a:r>
            <a:r>
              <a:rPr lang="en-GB" sz="825" dirty="0"/>
              <a:t>, column-rule-style, column-rule-width, column-span, column-width, columns, contain, content, counter-increment, counter-reset, counter-set, crop, cue, cue-after, cue-before, cursor, direction, display, display-inside, display-list, display-outside, dominant-baseline, elevation, empty-cells, filter, flex, flex-basis, flex-direction, flex-flow, flex-grow, flex-shrink, flex-wrap, float, float-offset, flood-</a:t>
            </a:r>
            <a:r>
              <a:rPr lang="en-GB" sz="825" dirty="0" err="1"/>
              <a:t>color</a:t>
            </a:r>
            <a:r>
              <a:rPr lang="en-GB" sz="825" dirty="0"/>
              <a:t>, flood-opacity, flow-from, flow-into, font, font-family, font-feature-settings, font-kerning, font-language-override, font-size, font-size-adjust, font-stretch, font-style, font-synthesis, font-variant, font-variant-alternates, font-variant-caps, font-variant-east-</a:t>
            </a:r>
            <a:r>
              <a:rPr lang="en-GB" sz="825" dirty="0" err="1"/>
              <a:t>asian</a:t>
            </a:r>
            <a:r>
              <a:rPr lang="en-GB" sz="825" dirty="0"/>
              <a:t>, font-variant-ligatures, font-variant-numeric, font-variant-position, font-weight, grid, grid-area, grid-auto-columns, grid-auto-flow, grid-auto-rows, grid-column, grid-column-end, grid-column-start, grid-row, grid-row-end, grid-row-start, grid-template, grid-template-areas, grid-template-columns, grid-template-rows, hanging-punctuation, height, hyphens, icon, image-orientation, image-resolution, </a:t>
            </a:r>
            <a:r>
              <a:rPr lang="en-GB" sz="825" dirty="0" err="1"/>
              <a:t>ime</a:t>
            </a:r>
            <a:r>
              <a:rPr lang="en-GB" sz="825" dirty="0"/>
              <a:t>-mode, initial-letters, inline-box-align, justify-content, justify-items, justify-self, left, letter-spacing, lighting-</a:t>
            </a:r>
            <a:r>
              <a:rPr lang="en-GB" sz="825" dirty="0" err="1"/>
              <a:t>color</a:t>
            </a:r>
            <a:r>
              <a:rPr lang="en-GB" sz="825" dirty="0"/>
              <a:t>, line-box-contain, line-break, line-grid, line-height, line-snap, line-stacking, line-stacking-ruby, line-stacking-shift, line-stacking-strategy, list-style, list-style-image, list-style-position, list-style-type, margin, margin-bottom, margin-left, margin-right, margin-top, marker-offset, marker-side, marks, mask, mask-box, mask-box-outset, mask-box-repeat, mask-box-slice, mask-box-source, mask-box-width, mask-clip, mask-image, mask-origin, mask-position, mask-repeat, mask-size, mask-source-type, mask-type, max-height, max-lines, max-width, min-height, min-width, move-to, </a:t>
            </a:r>
            <a:r>
              <a:rPr lang="en-GB" sz="825" dirty="0" err="1"/>
              <a:t>nav</a:t>
            </a:r>
            <a:r>
              <a:rPr lang="en-GB" sz="825" dirty="0"/>
              <a:t>-down, </a:t>
            </a:r>
            <a:r>
              <a:rPr lang="en-GB" sz="825" dirty="0" err="1"/>
              <a:t>nav</a:t>
            </a:r>
            <a:r>
              <a:rPr lang="en-GB" sz="825" dirty="0"/>
              <a:t>-index, </a:t>
            </a:r>
            <a:r>
              <a:rPr lang="en-GB" sz="825" dirty="0" err="1"/>
              <a:t>nav</a:t>
            </a:r>
            <a:r>
              <a:rPr lang="en-GB" sz="825" dirty="0"/>
              <a:t>-left, </a:t>
            </a:r>
            <a:r>
              <a:rPr lang="en-GB" sz="825" dirty="0" err="1"/>
              <a:t>nav</a:t>
            </a:r>
            <a:r>
              <a:rPr lang="en-GB" sz="825" dirty="0"/>
              <a:t>-right, </a:t>
            </a:r>
            <a:r>
              <a:rPr lang="en-GB" sz="825" dirty="0" err="1"/>
              <a:t>nav</a:t>
            </a:r>
            <a:r>
              <a:rPr lang="en-GB" sz="825" dirty="0"/>
              <a:t>-up, object-fit, object-position, opacity, order, orphans, outline, outline-</a:t>
            </a:r>
            <a:r>
              <a:rPr lang="en-GB" sz="825" dirty="0" err="1"/>
              <a:t>color</a:t>
            </a:r>
            <a:r>
              <a:rPr lang="en-GB" sz="825" dirty="0"/>
              <a:t>, outline-offset, outline-style, outline-width, overflow, overflow-wrap, overflow-x, overflow-y, padding, padding-bottom, padding-left, padding-right, padding-top, page, page-break-after, page-break-before, page-break-inside, page-policy, pause, pause-after, pause-before, perspective, perspective-origin, pitch, pitch-range, play-during, position, presentation-level, quotes, region-fragment, resize, rest, rest-after, rest-before, richness, right, rotation, rotation-point, row-gap, ruby-align, ruby-merge, ruby-position, shape-image-threshold, shape-outside, shape-margin, size, speak, speak-as, speak-header, speak-numeral, speak-punctuation, speech-rate, stress, string-set, tab-size, table-layout, text-align, text-align-last, text-combine-upright, text-decoration, text-decoration-</a:t>
            </a:r>
            <a:r>
              <a:rPr lang="en-GB" sz="825" dirty="0" err="1"/>
              <a:t>color</a:t>
            </a:r>
            <a:r>
              <a:rPr lang="en-GB" sz="825" dirty="0"/>
              <a:t>, text-decoration-line, text-decoration-skip, text-decoration-style, text-emphasis, text-emphasis-</a:t>
            </a:r>
            <a:r>
              <a:rPr lang="en-GB" sz="825" dirty="0" err="1"/>
              <a:t>color</a:t>
            </a:r>
            <a:r>
              <a:rPr lang="en-GB" sz="825" dirty="0"/>
              <a:t>, text-emphasis-position, text-emphasis-style, text-height, text-indent, text-justify, text-orientation, text-overflow, text-shadow, text-space-collapse, text-transform, text-underline-position, text-wrap, top, transform, transform-origin, transform-style, transition, transition-delay, transition-duration, transition-property, transition-timing-function, </a:t>
            </a:r>
            <a:r>
              <a:rPr lang="en-GB" sz="825" dirty="0" err="1"/>
              <a:t>unicode</a:t>
            </a:r>
            <a:r>
              <a:rPr lang="en-GB" sz="825" dirty="0"/>
              <a:t>-bidi, vertical-align, visibility, voice-balance, voice-duration, voice-family, voice-pitch, voice-range, voice-rate, voice-stress, voice-volume, volume, white-space, widows, width, will-change, word-break, word-spacing, word-wrap, wrap-flow, wrap-through, writing-mode, z-index</a:t>
            </a:r>
          </a:p>
        </p:txBody>
      </p:sp>
    </p:spTree>
    <p:extLst>
      <p:ext uri="{BB962C8B-B14F-4D97-AF65-F5344CB8AC3E}">
        <p14:creationId xmlns:p14="http://schemas.microsoft.com/office/powerpoint/2010/main" val="178919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Styling a basic </a:t>
            </a:r>
            <a:r>
              <a:rPr lang="en-GB" dirty="0" smtClean="0"/>
              <a:t>form</a:t>
            </a:r>
            <a:endParaRPr lang="en-GB" dirty="0"/>
          </a:p>
        </p:txBody>
      </p:sp>
    </p:spTree>
    <p:extLst>
      <p:ext uri="{BB962C8B-B14F-4D97-AF65-F5344CB8AC3E}">
        <p14:creationId xmlns:p14="http://schemas.microsoft.com/office/powerpoint/2010/main" val="123204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Frameworks</a:t>
            </a:r>
            <a:endParaRPr lang="en-GB" dirty="0"/>
          </a:p>
        </p:txBody>
      </p:sp>
      <p:sp>
        <p:nvSpPr>
          <p:cNvPr id="3" name="Content Placeholder 2"/>
          <p:cNvSpPr>
            <a:spLocks noGrp="1"/>
          </p:cNvSpPr>
          <p:nvPr>
            <p:ph idx="1"/>
          </p:nvPr>
        </p:nvSpPr>
        <p:spPr/>
        <p:txBody>
          <a:bodyPr/>
          <a:lstStyle/>
          <a:p>
            <a:r>
              <a:rPr lang="en-GB" dirty="0" smtClean="0"/>
              <a:t>Good out the box styling</a:t>
            </a:r>
          </a:p>
          <a:p>
            <a:r>
              <a:rPr lang="en-GB" dirty="0" smtClean="0"/>
              <a:t>Responsive</a:t>
            </a:r>
          </a:p>
          <a:p>
            <a:r>
              <a:rPr lang="en-GB" dirty="0"/>
              <a:t>C</a:t>
            </a:r>
            <a:r>
              <a:rPr lang="en-GB" dirty="0" smtClean="0"/>
              <a:t>ross browser</a:t>
            </a:r>
          </a:p>
          <a:p>
            <a:r>
              <a:rPr lang="en-GB" dirty="0" smtClean="0"/>
              <a:t>Other components</a:t>
            </a:r>
          </a:p>
          <a:p>
            <a:pPr lvl="1"/>
            <a:r>
              <a:rPr lang="en-GB" dirty="0" smtClean="0"/>
              <a:t>Alert messages</a:t>
            </a:r>
          </a:p>
          <a:p>
            <a:pPr lvl="1"/>
            <a:r>
              <a:rPr lang="en-GB" dirty="0" smtClean="0"/>
              <a:t>Modal pop-ups</a:t>
            </a:r>
            <a:endParaRPr lang="en-GB" dirty="0"/>
          </a:p>
        </p:txBody>
      </p:sp>
    </p:spTree>
    <p:extLst>
      <p:ext uri="{BB962C8B-B14F-4D97-AF65-F5344CB8AC3E}">
        <p14:creationId xmlns:p14="http://schemas.microsoft.com/office/powerpoint/2010/main" val="427576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a:t>
            </a:r>
            <a:endParaRPr lang="en-GB" dirty="0"/>
          </a:p>
        </p:txBody>
      </p:sp>
      <p:sp>
        <p:nvSpPr>
          <p:cNvPr id="3" name="Content Placeholder 2"/>
          <p:cNvSpPr>
            <a:spLocks noGrp="1"/>
          </p:cNvSpPr>
          <p:nvPr>
            <p:ph idx="1"/>
          </p:nvPr>
        </p:nvSpPr>
        <p:spPr/>
        <p:txBody>
          <a:bodyPr/>
          <a:lstStyle/>
          <a:p>
            <a:r>
              <a:rPr lang="en-GB" dirty="0" smtClean="0"/>
              <a:t>Originally created at Twitter</a:t>
            </a:r>
          </a:p>
          <a:p>
            <a:r>
              <a:rPr lang="en-GB" dirty="0" smtClean="0"/>
              <a:t>Now an Open Source project</a:t>
            </a:r>
          </a:p>
          <a:p>
            <a:r>
              <a:rPr lang="en-GB" dirty="0" smtClean="0"/>
              <a:t>Designed “mobile first”</a:t>
            </a:r>
          </a:p>
          <a:p>
            <a:r>
              <a:rPr lang="en-GB" dirty="0" smtClean="0"/>
              <a:t>Rich set of components</a:t>
            </a:r>
          </a:p>
          <a:p>
            <a:endParaRPr lang="en-GB" dirty="0" smtClean="0"/>
          </a:p>
          <a:p>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228600"/>
            <a:ext cx="1802160" cy="1803937"/>
          </a:xfrm>
          <a:prstGeom prst="rect">
            <a:avLst/>
          </a:prstGeom>
        </p:spPr>
      </p:pic>
    </p:spTree>
    <p:extLst>
      <p:ext uri="{BB962C8B-B14F-4D97-AF65-F5344CB8AC3E}">
        <p14:creationId xmlns:p14="http://schemas.microsoft.com/office/powerpoint/2010/main" val="305779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Styling our basic form with </a:t>
            </a:r>
            <a:r>
              <a:rPr lang="en-GB" sz="3600" dirty="0" smtClean="0"/>
              <a:t>Bootstrap</a:t>
            </a:r>
            <a:endParaRPr lang="en-GB" dirty="0"/>
          </a:p>
        </p:txBody>
      </p:sp>
    </p:spTree>
    <p:extLst>
      <p:ext uri="{BB962C8B-B14F-4D97-AF65-F5344CB8AC3E}">
        <p14:creationId xmlns:p14="http://schemas.microsoft.com/office/powerpoint/2010/main" val="349993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and Uniface</a:t>
            </a:r>
            <a:endParaRPr lang="en-GB" dirty="0"/>
          </a:p>
        </p:txBody>
      </p:sp>
      <p:sp>
        <p:nvSpPr>
          <p:cNvPr id="3" name="Content Placeholder 2"/>
          <p:cNvSpPr>
            <a:spLocks noGrp="1"/>
          </p:cNvSpPr>
          <p:nvPr>
            <p:ph idx="1"/>
          </p:nvPr>
        </p:nvSpPr>
        <p:spPr/>
        <p:txBody>
          <a:bodyPr/>
          <a:lstStyle/>
          <a:p>
            <a:r>
              <a:rPr lang="en-GB" dirty="0" smtClean="0"/>
              <a:t>Change the class on a field</a:t>
            </a:r>
          </a:p>
          <a:p>
            <a:pPr lvl="1"/>
            <a:r>
              <a:rPr lang="en-GB" dirty="0" smtClean="0"/>
              <a:t>In The Layout</a:t>
            </a:r>
          </a:p>
          <a:p>
            <a:pPr lvl="1"/>
            <a:r>
              <a:rPr lang="en-GB" dirty="0" smtClean="0"/>
              <a:t>From </a:t>
            </a:r>
            <a:r>
              <a:rPr lang="en-GB" dirty="0" err="1" smtClean="0"/>
              <a:t>ProcScript</a:t>
            </a:r>
            <a:endParaRPr lang="en-GB" dirty="0" smtClean="0"/>
          </a:p>
          <a:p>
            <a:pPr lvl="1"/>
            <a:r>
              <a:rPr lang="en-GB" dirty="0" smtClean="0"/>
              <a:t>From JavaScript</a:t>
            </a:r>
          </a:p>
          <a:p>
            <a:r>
              <a:rPr lang="en-GB" dirty="0" smtClean="0"/>
              <a:t>Change the class of anything else</a:t>
            </a:r>
          </a:p>
          <a:p>
            <a:pPr lvl="1"/>
            <a:r>
              <a:rPr lang="en-GB" dirty="0" err="1" smtClean="0"/>
              <a:t>AttributeOnly</a:t>
            </a:r>
            <a:r>
              <a:rPr lang="en-GB" dirty="0" smtClean="0"/>
              <a:t> Fields</a:t>
            </a:r>
            <a:endParaRPr lang="en-GB" dirty="0"/>
          </a:p>
        </p:txBody>
      </p:sp>
    </p:spTree>
    <p:extLst>
      <p:ext uri="{BB962C8B-B14F-4D97-AF65-F5344CB8AC3E}">
        <p14:creationId xmlns:p14="http://schemas.microsoft.com/office/powerpoint/2010/main" val="272623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Tree>
    <p:extLst>
      <p:ext uri="{BB962C8B-B14F-4D97-AF65-F5344CB8AC3E}">
        <p14:creationId xmlns:p14="http://schemas.microsoft.com/office/powerpoint/2010/main" val="341970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Desktop HTML Container</a:t>
            </a:r>
            <a:endParaRPr lang="en-GB" dirty="0"/>
          </a:p>
        </p:txBody>
      </p:sp>
      <p:pic>
        <p:nvPicPr>
          <p:cNvPr id="1026" name="Picture 2" descr="https://atom.io/assets/screenshot-main-f609d95c29e5190787970f8c83762fcb.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124744"/>
            <a:ext cx="8001000" cy="362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66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Basics</a:t>
            </a:r>
          </a:p>
          <a:p>
            <a:r>
              <a:rPr lang="en-GB" dirty="0" smtClean="0"/>
              <a:t>Frameworks</a:t>
            </a:r>
          </a:p>
          <a:p>
            <a:r>
              <a:rPr lang="en-GB" dirty="0" smtClean="0"/>
              <a:t>CSS and Uniface</a:t>
            </a:r>
            <a:endParaRPr lang="en-GB" dirty="0"/>
          </a:p>
        </p:txBody>
      </p:sp>
    </p:spTree>
    <p:extLst>
      <p:ext uri="{BB962C8B-B14F-4D97-AF65-F5344CB8AC3E}">
        <p14:creationId xmlns:p14="http://schemas.microsoft.com/office/powerpoint/2010/main" val="39915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Questions?</a:t>
            </a:r>
            <a:endParaRPr lang="en-US" dirty="0"/>
          </a:p>
        </p:txBody>
      </p:sp>
    </p:spTree>
    <p:extLst>
      <p:ext uri="{BB962C8B-B14F-4D97-AF65-F5344CB8AC3E}">
        <p14:creationId xmlns:p14="http://schemas.microsoft.com/office/powerpoint/2010/main" val="81717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4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CSS Basics</a:t>
            </a:r>
            <a:endParaRPr lang="en-GB" dirty="0"/>
          </a:p>
        </p:txBody>
      </p:sp>
      <p:sp>
        <p:nvSpPr>
          <p:cNvPr id="3" name="Content Placeholder 2"/>
          <p:cNvSpPr>
            <a:spLocks noGrp="1"/>
          </p:cNvSpPr>
          <p:nvPr>
            <p:ph idx="1"/>
          </p:nvPr>
        </p:nvSpPr>
        <p:spPr/>
        <p:txBody>
          <a:bodyPr/>
          <a:lstStyle/>
          <a:p>
            <a:r>
              <a:rPr lang="en-GB" dirty="0" smtClean="0"/>
              <a:t>Stylesheets</a:t>
            </a:r>
          </a:p>
          <a:p>
            <a:r>
              <a:rPr lang="en-GB" dirty="0" smtClean="0"/>
              <a:t>Syntax</a:t>
            </a:r>
          </a:p>
          <a:p>
            <a:r>
              <a:rPr lang="en-GB" dirty="0" smtClean="0"/>
              <a:t>Selectors</a:t>
            </a:r>
          </a:p>
          <a:p>
            <a:r>
              <a:rPr lang="en-GB" dirty="0" smtClean="0"/>
              <a:t>Properties</a:t>
            </a:r>
          </a:p>
        </p:txBody>
      </p:sp>
    </p:spTree>
    <p:extLst>
      <p:ext uri="{BB962C8B-B14F-4D97-AF65-F5344CB8AC3E}">
        <p14:creationId xmlns:p14="http://schemas.microsoft.com/office/powerpoint/2010/main" val="1995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DSP Example</a:t>
            </a:r>
            <a:endParaRPr lang="en-GB" dirty="0"/>
          </a:p>
        </p:txBody>
      </p:sp>
      <p:pic>
        <p:nvPicPr>
          <p:cNvPr id="4" name="Picture 3"/>
          <p:cNvPicPr>
            <a:picLocks noChangeAspect="1"/>
          </p:cNvPicPr>
          <p:nvPr/>
        </p:nvPicPr>
        <p:blipFill>
          <a:blip r:embed="rId3"/>
          <a:stretch>
            <a:fillRect/>
          </a:stretch>
        </p:blipFill>
        <p:spPr>
          <a:xfrm>
            <a:off x="533400" y="1556792"/>
            <a:ext cx="4401669" cy="2376264"/>
          </a:xfrm>
          <a:prstGeom prst="rect">
            <a:avLst/>
          </a:prstGeom>
        </p:spPr>
      </p:pic>
    </p:spTree>
    <p:extLst>
      <p:ext uri="{BB962C8B-B14F-4D97-AF65-F5344CB8AC3E}">
        <p14:creationId xmlns:p14="http://schemas.microsoft.com/office/powerpoint/2010/main" val="11967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 Simple DSP Example (HTML)</a:t>
            </a:r>
          </a:p>
        </p:txBody>
      </p:sp>
      <p:sp>
        <p:nvSpPr>
          <p:cNvPr id="3" name="Content Placeholder 2"/>
          <p:cNvSpPr>
            <a:spLocks noGrp="1"/>
          </p:cNvSpPr>
          <p:nvPr>
            <p:ph idx="1"/>
          </p:nvPr>
        </p:nvSpPr>
        <p:spPr/>
        <p:txBody>
          <a:bodyPr>
            <a:noAutofit/>
          </a:bodyPr>
          <a:lstStyle/>
          <a:p>
            <a:pPr marL="0" indent="0">
              <a:lnSpc>
                <a:spcPct val="120000"/>
              </a:lnSpc>
              <a:spcBef>
                <a:spcPts val="0"/>
              </a:spcBef>
              <a:buNone/>
            </a:pPr>
            <a:r>
              <a:rPr lang="en-GB" sz="675" dirty="0">
                <a:latin typeface="Arial" panose="020B0604020202020204" pitchFamily="34" charset="0"/>
                <a:cs typeface="Arial" panose="020B0604020202020204" pitchFamily="34" charset="0"/>
              </a:rPr>
              <a:t>&lt;!DOCTYPE html&gt;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&lt;html </a:t>
            </a:r>
            <a:r>
              <a:rPr lang="en-GB" sz="675" dirty="0" err="1">
                <a:latin typeface="Arial" panose="020B0604020202020204" pitchFamily="34" charset="0"/>
                <a:cs typeface="Arial" panose="020B0604020202020204" pitchFamily="34" charset="0"/>
              </a:rPr>
              <a:t>lang</a:t>
            </a:r>
            <a:r>
              <a:rPr lang="en-GB" sz="675" dirty="0">
                <a:latin typeface="Arial" panose="020B0604020202020204" pitchFamily="34" charset="0"/>
                <a:cs typeface="Arial" panose="020B0604020202020204" pitchFamily="34" charset="0"/>
              </a:rPr>
              <a:t>="</a:t>
            </a:r>
            <a:r>
              <a:rPr lang="en-GB" sz="675" dirty="0" err="1">
                <a:latin typeface="Arial" panose="020B0604020202020204" pitchFamily="34" charset="0"/>
                <a:cs typeface="Arial" panose="020B0604020202020204" pitchFamily="34" charset="0"/>
              </a:rPr>
              <a:t>en</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&lt;head&gt;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&lt;title&gt;CSS_BASICS&lt;/title&gt;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&lt;/head&gt;</a:t>
            </a:r>
          </a:p>
          <a:p>
            <a:pPr marL="0" indent="0">
              <a:lnSpc>
                <a:spcPct val="120000"/>
              </a:lnSpc>
              <a:spcBef>
                <a:spcPts val="0"/>
              </a:spcBef>
              <a:buNone/>
            </a:pPr>
            <a:endParaRPr lang="en-GB" sz="675" dirty="0">
              <a:latin typeface="Arial" panose="020B0604020202020204" pitchFamily="34" charset="0"/>
              <a:cs typeface="Arial" panose="020B0604020202020204" pitchFamily="34" charset="0"/>
            </a:endParaRP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&lt;body&gt;</a:t>
            </a:r>
          </a:p>
          <a:p>
            <a:pPr marL="0" indent="0">
              <a:lnSpc>
                <a:spcPct val="120000"/>
              </a:lnSpc>
              <a:spcBef>
                <a:spcPts val="0"/>
              </a:spcBef>
              <a:buNone/>
            </a:pPr>
            <a:endParaRPr lang="en-GB" sz="675" dirty="0">
              <a:latin typeface="Arial" panose="020B0604020202020204" pitchFamily="34" charset="0"/>
              <a:cs typeface="Arial" panose="020B0604020202020204" pitchFamily="34" charset="0"/>
            </a:endParaRP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 id="</a:t>
            </a:r>
            <a:r>
              <a:rPr lang="en-GB" sz="675" dirty="0" err="1">
                <a:latin typeface="Arial" panose="020B0604020202020204" pitchFamily="34" charset="0"/>
                <a:cs typeface="Arial" panose="020B0604020202020204" pitchFamily="34" charset="0"/>
              </a:rPr>
              <a:t>uent:DUMMY.DUMMY</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 id="</a:t>
            </a:r>
            <a:r>
              <a:rPr lang="en-GB" sz="675" dirty="0" err="1">
                <a:latin typeface="Arial" panose="020B0604020202020204" pitchFamily="34" charset="0"/>
                <a:cs typeface="Arial" panose="020B0604020202020204" pitchFamily="34" charset="0"/>
              </a:rPr>
              <a:t>uocc:DUMMY.DUMMY</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&lt;p&gt;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&lt;label id="</a:t>
            </a:r>
            <a:r>
              <a:rPr lang="en-GB" sz="675" dirty="0" err="1">
                <a:latin typeface="Arial" panose="020B0604020202020204" pitchFamily="34" charset="0"/>
                <a:cs typeface="Arial" panose="020B0604020202020204" pitchFamily="34" charset="0"/>
              </a:rPr>
              <a:t>ulbl:SURNAME.DUMMY.DUMMY</a:t>
            </a:r>
            <a:r>
              <a:rPr lang="en-GB" sz="675" dirty="0">
                <a:latin typeface="Arial" panose="020B0604020202020204" pitchFamily="34" charset="0"/>
                <a:cs typeface="Arial" panose="020B0604020202020204" pitchFamily="34" charset="0"/>
              </a:rPr>
              <a:t>"&gt;Label&lt;/label&gt;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&lt;input id="</a:t>
            </a:r>
            <a:r>
              <a:rPr lang="en-GB" sz="675" dirty="0" err="1">
                <a:latin typeface="Arial" panose="020B0604020202020204" pitchFamily="34" charset="0"/>
                <a:cs typeface="Arial" panose="020B0604020202020204" pitchFamily="34" charset="0"/>
              </a:rPr>
              <a:t>ufld:SURNAME.DUMMY.DUMMY</a:t>
            </a:r>
            <a:r>
              <a:rPr lang="en-GB" sz="675" dirty="0">
                <a:latin typeface="Arial" panose="020B0604020202020204" pitchFamily="34" charset="0"/>
                <a:cs typeface="Arial" panose="020B0604020202020204" pitchFamily="34" charset="0"/>
              </a:rPr>
              <a:t>" value="</a:t>
            </a:r>
            <a:r>
              <a:rPr lang="en-GB" sz="675" dirty="0" err="1">
                <a:latin typeface="Arial" panose="020B0604020202020204" pitchFamily="34" charset="0"/>
                <a:cs typeface="Arial" panose="020B0604020202020204" pitchFamily="34" charset="0"/>
              </a:rPr>
              <a:t>Editbox</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&lt;/p&gt;</a:t>
            </a:r>
          </a:p>
          <a:p>
            <a:pPr marL="0" indent="0">
              <a:lnSpc>
                <a:spcPct val="120000"/>
              </a:lnSpc>
              <a:spcBef>
                <a:spcPts val="0"/>
              </a:spcBef>
              <a:buNone/>
            </a:pPr>
            <a:r>
              <a:rPr lang="en-GB" sz="788" b="1" dirty="0">
                <a:latin typeface="Arial" panose="020B0604020202020204" pitchFamily="34" charset="0"/>
                <a:cs typeface="Arial" panose="020B0604020202020204" pitchFamily="34" charset="0"/>
              </a:rPr>
              <a:t>	…</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 id="</a:t>
            </a:r>
            <a:r>
              <a:rPr lang="en-GB" sz="675" dirty="0" err="1">
                <a:latin typeface="Arial" panose="020B0604020202020204" pitchFamily="34" charset="0"/>
                <a:cs typeface="Arial" panose="020B0604020202020204" pitchFamily="34" charset="0"/>
              </a:rPr>
              <a:t>uent:BUTTONS.DUMMY</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 id="</a:t>
            </a:r>
            <a:r>
              <a:rPr lang="en-GB" sz="675" dirty="0" err="1">
                <a:latin typeface="Arial" panose="020B0604020202020204" pitchFamily="34" charset="0"/>
                <a:cs typeface="Arial" panose="020B0604020202020204" pitchFamily="34" charset="0"/>
              </a:rPr>
              <a:t>uocc:BUTTONS.DUMMY</a:t>
            </a:r>
            <a:r>
              <a:rPr lang="en-GB" sz="675"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&lt;input id="</a:t>
            </a:r>
            <a:r>
              <a:rPr lang="en-GB" sz="675" dirty="0" err="1">
                <a:latin typeface="Arial" panose="020B0604020202020204" pitchFamily="34" charset="0"/>
                <a:cs typeface="Arial" panose="020B0604020202020204" pitchFamily="34" charset="0"/>
              </a:rPr>
              <a:t>ufld:SAVE.BUTTONS.DUMMY</a:t>
            </a:r>
            <a:r>
              <a:rPr lang="en-GB" sz="675" dirty="0">
                <a:latin typeface="Arial" panose="020B0604020202020204" pitchFamily="34" charset="0"/>
                <a:cs typeface="Arial" panose="020B0604020202020204" pitchFamily="34" charset="0"/>
              </a:rPr>
              <a:t>" value=“Submit"/&gt;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&lt;input id="</a:t>
            </a:r>
            <a:r>
              <a:rPr lang="en-GB" sz="675" dirty="0" err="1">
                <a:latin typeface="Arial" panose="020B0604020202020204" pitchFamily="34" charset="0"/>
                <a:cs typeface="Arial" panose="020B0604020202020204" pitchFamily="34" charset="0"/>
              </a:rPr>
              <a:t>ufld:CANCEL.BUTTONS.DUMMY</a:t>
            </a:r>
            <a:r>
              <a:rPr lang="en-GB" sz="675" dirty="0">
                <a:latin typeface="Arial" panose="020B0604020202020204" pitchFamily="34" charset="0"/>
                <a:cs typeface="Arial" panose="020B0604020202020204" pitchFamily="34" charset="0"/>
              </a:rPr>
              <a:t>" value=“Submit"/&gt;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&lt;/div&gt;</a:t>
            </a:r>
          </a:p>
          <a:p>
            <a:pPr marL="0" indent="0">
              <a:lnSpc>
                <a:spcPct val="120000"/>
              </a:lnSpc>
              <a:spcBef>
                <a:spcPts val="0"/>
              </a:spcBef>
              <a:buNone/>
            </a:pPr>
            <a:endParaRPr lang="en-GB" sz="675" dirty="0">
              <a:latin typeface="Arial" panose="020B0604020202020204" pitchFamily="34" charset="0"/>
              <a:cs typeface="Arial" panose="020B0604020202020204" pitchFamily="34" charset="0"/>
            </a:endParaRPr>
          </a:p>
          <a:p>
            <a:pPr marL="0" indent="0">
              <a:lnSpc>
                <a:spcPct val="120000"/>
              </a:lnSpc>
              <a:spcBef>
                <a:spcPts val="0"/>
              </a:spcBef>
              <a:buNone/>
            </a:pPr>
            <a:r>
              <a:rPr lang="en-GB" sz="675" dirty="0">
                <a:latin typeface="Arial" panose="020B0604020202020204" pitchFamily="34" charset="0"/>
                <a:cs typeface="Arial" panose="020B0604020202020204" pitchFamily="34" charset="0"/>
              </a:rPr>
              <a:t>  &lt;/body&gt;</a:t>
            </a:r>
          </a:p>
          <a:p>
            <a:pPr marL="0" indent="0">
              <a:lnSpc>
                <a:spcPct val="120000"/>
              </a:lnSpc>
              <a:spcBef>
                <a:spcPts val="0"/>
              </a:spcBef>
              <a:buNone/>
            </a:pPr>
            <a:r>
              <a:rPr lang="en-GB" sz="675" dirty="0">
                <a:latin typeface="Arial" panose="020B0604020202020204" pitchFamily="34" charset="0"/>
                <a:cs typeface="Arial" panose="020B0604020202020204" pitchFamily="34" charset="0"/>
              </a:rPr>
              <a:t>&lt;/html&gt;</a:t>
            </a:r>
          </a:p>
        </p:txBody>
      </p:sp>
    </p:spTree>
    <p:extLst>
      <p:ext uri="{BB962C8B-B14F-4D97-AF65-F5344CB8AC3E}">
        <p14:creationId xmlns:p14="http://schemas.microsoft.com/office/powerpoint/2010/main" val="238018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Stylesheets</a:t>
            </a:r>
            <a:endParaRPr lang="en-GB" dirty="0"/>
          </a:p>
        </p:txBody>
      </p:sp>
      <p:sp>
        <p:nvSpPr>
          <p:cNvPr id="3" name="Content Placeholder 2"/>
          <p:cNvSpPr>
            <a:spLocks noGrp="1"/>
          </p:cNvSpPr>
          <p:nvPr>
            <p:ph idx="1"/>
          </p:nvPr>
        </p:nvSpPr>
        <p:spPr/>
        <p:txBody>
          <a:bodyPr/>
          <a:lstStyle/>
          <a:p>
            <a:r>
              <a:rPr lang="en-GB" dirty="0" smtClean="0"/>
              <a:t>Inline</a:t>
            </a:r>
          </a:p>
          <a:p>
            <a:r>
              <a:rPr lang="en-GB" dirty="0" smtClean="0"/>
              <a:t>Internal</a:t>
            </a:r>
          </a:p>
          <a:p>
            <a:r>
              <a:rPr lang="en-GB" dirty="0" smtClean="0"/>
              <a:t>External</a:t>
            </a:r>
            <a:endParaRPr lang="en-GB" dirty="0"/>
          </a:p>
        </p:txBody>
      </p:sp>
    </p:spTree>
    <p:extLst>
      <p:ext uri="{BB962C8B-B14F-4D97-AF65-F5344CB8AC3E}">
        <p14:creationId xmlns:p14="http://schemas.microsoft.com/office/powerpoint/2010/main" val="23688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Inline Styles</a:t>
            </a:r>
            <a:endParaRPr lang="en-GB" dirty="0"/>
          </a:p>
        </p:txBody>
      </p:sp>
      <p:sp>
        <p:nvSpPr>
          <p:cNvPr id="3" name="Content Placeholder 2"/>
          <p:cNvSpPr>
            <a:spLocks noGrp="1"/>
          </p:cNvSpPr>
          <p:nvPr>
            <p:ph idx="1"/>
          </p:nvPr>
        </p:nvSpPr>
        <p:spPr/>
        <p:txBody>
          <a:bodyPr/>
          <a:lstStyle/>
          <a:p>
            <a:pPr marL="0" indent="0">
              <a:buNone/>
            </a:pPr>
            <a:r>
              <a:rPr lang="en-GB" dirty="0" smtClean="0"/>
              <a:t>CSS styles applied directly to the HTML element</a:t>
            </a:r>
          </a:p>
          <a:p>
            <a:pPr marL="0" indent="0">
              <a:buNone/>
            </a:pPr>
            <a:endParaRPr lang="en-GB" dirty="0"/>
          </a:p>
          <a:p>
            <a:pPr marL="0" indent="0">
              <a:buNone/>
            </a:pPr>
            <a:r>
              <a:rPr lang="en-GB" sz="1500" dirty="0">
                <a:latin typeface="Arial" panose="020B0604020202020204" pitchFamily="34" charset="0"/>
                <a:cs typeface="Arial" panose="020B0604020202020204" pitchFamily="34" charset="0"/>
              </a:rPr>
              <a:t>&lt;label id="</a:t>
            </a:r>
            <a:r>
              <a:rPr lang="en-GB" sz="1500" dirty="0" err="1">
                <a:latin typeface="Arial" panose="020B0604020202020204" pitchFamily="34" charset="0"/>
                <a:cs typeface="Arial" panose="020B0604020202020204" pitchFamily="34" charset="0"/>
              </a:rPr>
              <a:t>ulbl:SURNAME.DUMMY.DUMMY</a:t>
            </a:r>
            <a:r>
              <a:rPr lang="en-GB" sz="1500" dirty="0">
                <a:latin typeface="Arial" panose="020B0604020202020204" pitchFamily="34" charset="0"/>
                <a:cs typeface="Arial" panose="020B0604020202020204" pitchFamily="34" charset="0"/>
              </a:rPr>
              <a:t>“ </a:t>
            </a:r>
            <a:r>
              <a:rPr lang="en-GB" sz="1500" b="1" dirty="0">
                <a:latin typeface="Arial" panose="020B0604020202020204" pitchFamily="34" charset="0"/>
                <a:cs typeface="Arial" panose="020B0604020202020204" pitchFamily="34" charset="0"/>
              </a:rPr>
              <a:t>style="</a:t>
            </a:r>
            <a:r>
              <a:rPr lang="en-GB" sz="1500" b="1" dirty="0" err="1">
                <a:latin typeface="Arial" panose="020B0604020202020204" pitchFamily="34" charset="0"/>
                <a:cs typeface="Arial" panose="020B0604020202020204" pitchFamily="34" charset="0"/>
              </a:rPr>
              <a:t>color:red</a:t>
            </a:r>
            <a:r>
              <a:rPr lang="en-GB" sz="1500" b="1" dirty="0">
                <a:latin typeface="Arial" panose="020B0604020202020204" pitchFamily="34" charset="0"/>
                <a:cs typeface="Arial" panose="020B0604020202020204" pitchFamily="34" charset="0"/>
              </a:rPr>
              <a:t>"</a:t>
            </a:r>
            <a:r>
              <a:rPr lang="en-GB" sz="1500" dirty="0">
                <a:latin typeface="Arial" panose="020B0604020202020204" pitchFamily="34" charset="0"/>
                <a:cs typeface="Arial" panose="020B0604020202020204" pitchFamily="34" charset="0"/>
              </a:rPr>
              <a:t>&gt;Label&lt;/label&gt;</a:t>
            </a:r>
          </a:p>
        </p:txBody>
      </p:sp>
    </p:spTree>
    <p:extLst>
      <p:ext uri="{BB962C8B-B14F-4D97-AF65-F5344CB8AC3E}">
        <p14:creationId xmlns:p14="http://schemas.microsoft.com/office/powerpoint/2010/main" val="27866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Styles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sz="2250" dirty="0"/>
              <a:t>CSS rules declared in at the top of an HTML document</a:t>
            </a:r>
          </a:p>
          <a:p>
            <a:pPr marL="0" indent="0">
              <a:buNone/>
            </a:pPr>
            <a:endParaRPr lang="en-GB" dirty="0"/>
          </a:p>
          <a:p>
            <a:pPr marL="0" indent="0">
              <a:lnSpc>
                <a:spcPct val="120000"/>
              </a:lnSpc>
              <a:spcBef>
                <a:spcPts val="0"/>
              </a:spcBef>
              <a:buNone/>
            </a:pPr>
            <a:r>
              <a:rPr lang="en-GB" sz="1500" dirty="0">
                <a:latin typeface="Arial" panose="020B0604020202020204" pitchFamily="34" charset="0"/>
                <a:cs typeface="Arial" panose="020B0604020202020204" pitchFamily="34" charset="0"/>
              </a:rPr>
              <a:t>&lt;!DOCTYPE html&gt;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&lt;html </a:t>
            </a:r>
            <a:r>
              <a:rPr lang="en-GB" sz="1500" dirty="0" err="1">
                <a:latin typeface="Arial" panose="020B0604020202020204" pitchFamily="34" charset="0"/>
                <a:cs typeface="Arial" panose="020B0604020202020204" pitchFamily="34" charset="0"/>
              </a:rPr>
              <a:t>lang</a:t>
            </a:r>
            <a:r>
              <a:rPr lang="en-GB" sz="1500" dirty="0">
                <a:latin typeface="Arial" panose="020B0604020202020204" pitchFamily="34" charset="0"/>
                <a:cs typeface="Arial" panose="020B0604020202020204" pitchFamily="34" charset="0"/>
              </a:rPr>
              <a:t>="</a:t>
            </a:r>
            <a:r>
              <a:rPr lang="en-GB" sz="1500" dirty="0" err="1">
                <a:latin typeface="Arial" panose="020B0604020202020204" pitchFamily="34" charset="0"/>
                <a:cs typeface="Arial" panose="020B0604020202020204" pitchFamily="34" charset="0"/>
              </a:rPr>
              <a:t>en</a:t>
            </a:r>
            <a:r>
              <a:rPr lang="en-GB" sz="1500"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&lt;head&gt;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&lt;title&gt;CSS_BASICS&lt;/title&gt;</a:t>
            </a:r>
          </a:p>
          <a:p>
            <a:pPr marL="0" indent="0">
              <a:lnSpc>
                <a:spcPct val="120000"/>
              </a:lnSpc>
              <a:spcBef>
                <a:spcPts val="0"/>
              </a:spcBef>
              <a:buNone/>
            </a:pPr>
            <a:endParaRPr lang="en-GB" sz="1500" dirty="0">
              <a:latin typeface="Arial" panose="020B0604020202020204" pitchFamily="34" charset="0"/>
              <a:cs typeface="Arial" panose="020B0604020202020204" pitchFamily="34" charset="0"/>
            </a:endParaRP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&lt;style type="text/</a:t>
            </a:r>
            <a:r>
              <a:rPr lang="en-GB" sz="1500" dirty="0" err="1">
                <a:latin typeface="Arial" panose="020B0604020202020204" pitchFamily="34" charset="0"/>
                <a:cs typeface="Arial" panose="020B0604020202020204" pitchFamily="34" charset="0"/>
              </a:rPr>
              <a:t>css</a:t>
            </a:r>
            <a:r>
              <a:rPr lang="en-GB" sz="1500"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label {</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a:t>
            </a:r>
            <a:r>
              <a:rPr lang="en-GB" sz="1500" dirty="0" err="1">
                <a:latin typeface="Arial" panose="020B0604020202020204" pitchFamily="34" charset="0"/>
                <a:cs typeface="Arial" panose="020B0604020202020204" pitchFamily="34" charset="0"/>
              </a:rPr>
              <a:t>color:blue</a:t>
            </a:r>
            <a:r>
              <a:rPr lang="en-GB" sz="1500" dirty="0">
                <a:latin typeface="Arial" panose="020B0604020202020204" pitchFamily="34" charset="0"/>
                <a:cs typeface="Arial" panose="020B0604020202020204" pitchFamily="34" charset="0"/>
              </a:rPr>
              <a: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&lt;/style&gt;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&lt;/head&gt;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888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Styles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CSS rules declared in an external file and linked in</a:t>
            </a:r>
          </a:p>
          <a:p>
            <a:pPr marL="0" indent="0">
              <a:buNone/>
            </a:pPr>
            <a:endParaRPr lang="en-GB" dirty="0" smtClean="0"/>
          </a:p>
          <a:p>
            <a:pPr marL="0" indent="0">
              <a:lnSpc>
                <a:spcPct val="120000"/>
              </a:lnSpc>
              <a:spcBef>
                <a:spcPts val="0"/>
              </a:spcBef>
              <a:buNone/>
            </a:pPr>
            <a:r>
              <a:rPr lang="en-GB" sz="1500" dirty="0">
                <a:latin typeface="Arial" panose="020B0604020202020204" pitchFamily="34" charset="0"/>
                <a:cs typeface="Arial" panose="020B0604020202020204" pitchFamily="34" charset="0"/>
              </a:rPr>
              <a:t>&lt;!DOCTYPE html&gt;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&lt;html </a:t>
            </a:r>
            <a:r>
              <a:rPr lang="en-GB" sz="1500" dirty="0" err="1">
                <a:latin typeface="Arial" panose="020B0604020202020204" pitchFamily="34" charset="0"/>
                <a:cs typeface="Arial" panose="020B0604020202020204" pitchFamily="34" charset="0"/>
              </a:rPr>
              <a:t>lang</a:t>
            </a:r>
            <a:r>
              <a:rPr lang="en-GB" sz="1500" dirty="0">
                <a:latin typeface="Arial" panose="020B0604020202020204" pitchFamily="34" charset="0"/>
                <a:cs typeface="Arial" panose="020B0604020202020204" pitchFamily="34" charset="0"/>
              </a:rPr>
              <a:t>="</a:t>
            </a:r>
            <a:r>
              <a:rPr lang="en-GB" sz="1500" dirty="0" err="1">
                <a:latin typeface="Arial" panose="020B0604020202020204" pitchFamily="34" charset="0"/>
                <a:cs typeface="Arial" panose="020B0604020202020204" pitchFamily="34" charset="0"/>
              </a:rPr>
              <a:t>en</a:t>
            </a:r>
            <a:r>
              <a:rPr lang="en-GB" sz="1500" dirty="0">
                <a:latin typeface="Arial" panose="020B0604020202020204" pitchFamily="34" charset="0"/>
                <a:cs typeface="Arial" panose="020B0604020202020204" pitchFamily="34" charset="0"/>
              </a:rPr>
              <a:t>"&gt;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&lt;head&gt;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&lt;title&gt;CSS_BASICS&lt;/title&gt;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&lt;link </a:t>
            </a:r>
            <a:r>
              <a:rPr lang="en-GB" sz="1500" dirty="0" err="1">
                <a:latin typeface="Arial" panose="020B0604020202020204" pitchFamily="34" charset="0"/>
                <a:cs typeface="Arial" panose="020B0604020202020204" pitchFamily="34" charset="0"/>
              </a:rPr>
              <a:t>rel</a:t>
            </a:r>
            <a:r>
              <a:rPr lang="en-GB" sz="1500" dirty="0">
                <a:latin typeface="Arial" panose="020B0604020202020204" pitchFamily="34" charset="0"/>
                <a:cs typeface="Arial" panose="020B0604020202020204" pitchFamily="34" charset="0"/>
              </a:rPr>
              <a:t>="stylesheet" type="text/</a:t>
            </a:r>
            <a:r>
              <a:rPr lang="en-GB" sz="1500" dirty="0" err="1">
                <a:latin typeface="Arial" panose="020B0604020202020204" pitchFamily="34" charset="0"/>
                <a:cs typeface="Arial" panose="020B0604020202020204" pitchFamily="34" charset="0"/>
              </a:rPr>
              <a:t>css</a:t>
            </a:r>
            <a:r>
              <a:rPr lang="en-GB" sz="1500" dirty="0">
                <a:latin typeface="Arial" panose="020B0604020202020204" pitchFamily="34" charset="0"/>
                <a:cs typeface="Arial" panose="020B0604020202020204" pitchFamily="34" charset="0"/>
              </a:rPr>
              <a:t>" </a:t>
            </a:r>
            <a:r>
              <a:rPr lang="en-GB" sz="1500" dirty="0" err="1">
                <a:latin typeface="Arial" panose="020B0604020202020204" pitchFamily="34" charset="0"/>
                <a:cs typeface="Arial" panose="020B0604020202020204" pitchFamily="34" charset="0"/>
              </a:rPr>
              <a:t>href</a:t>
            </a:r>
            <a:r>
              <a:rPr lang="en-GB" sz="1500" dirty="0">
                <a:latin typeface="Arial" panose="020B0604020202020204" pitchFamily="34" charset="0"/>
                <a:cs typeface="Arial" panose="020B0604020202020204" pitchFamily="34" charset="0"/>
              </a:rPr>
              <a:t>="../</a:t>
            </a:r>
            <a:r>
              <a:rPr lang="en-GB" sz="1500" dirty="0" err="1">
                <a:latin typeface="Arial" panose="020B0604020202020204" pitchFamily="34" charset="0"/>
                <a:cs typeface="Arial" panose="020B0604020202020204" pitchFamily="34" charset="0"/>
              </a:rPr>
              <a:t>css</a:t>
            </a:r>
            <a:r>
              <a:rPr lang="en-GB" sz="1500" dirty="0">
                <a:latin typeface="Arial" panose="020B0604020202020204" pitchFamily="34" charset="0"/>
                <a:cs typeface="Arial" panose="020B0604020202020204" pitchFamily="34" charset="0"/>
              </a:rPr>
              <a:t>/basics.css" /&gt;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&lt;/head&gt;</a:t>
            </a:r>
          </a:p>
          <a:p>
            <a:pPr marL="0" indent="0">
              <a:lnSpc>
                <a:spcPct val="120000"/>
              </a:lnSpc>
              <a:spcBef>
                <a:spcPts val="0"/>
              </a:spcBef>
              <a:buNone/>
            </a:pPr>
            <a:r>
              <a:rPr lang="en-GB"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98559385"/>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B920ED89-3808-5849-AABE-C131A0C3D6A7}"/>
    </a:ext>
  </a:extLst>
</a:theme>
</file>

<file path=ppt/theme/theme2.xml><?xml version="1.0" encoding="utf-8"?>
<a:theme xmlns:a="http://schemas.openxmlformats.org/drawingml/2006/main" name="CPWR_00to03_sample_09">
  <a:themeElements>
    <a:clrScheme name="CPWR_00to03_sample_09 1">
      <a:dk1>
        <a:srgbClr val="312F31"/>
      </a:dk1>
      <a:lt1>
        <a:srgbClr val="FFFFFF"/>
      </a:lt1>
      <a:dk2>
        <a:srgbClr val="312F31"/>
      </a:dk2>
      <a:lt2>
        <a:srgbClr val="434143"/>
      </a:lt2>
      <a:accent1>
        <a:srgbClr val="0A94D6"/>
      </a:accent1>
      <a:accent2>
        <a:srgbClr val="F88208"/>
      </a:accent2>
      <a:accent3>
        <a:srgbClr val="FFFFFF"/>
      </a:accent3>
      <a:accent4>
        <a:srgbClr val="282728"/>
      </a:accent4>
      <a:accent5>
        <a:srgbClr val="AAC8E8"/>
      </a:accent5>
      <a:accent6>
        <a:srgbClr val="E17506"/>
      </a:accent6>
      <a:hlink>
        <a:srgbClr val="7DBA00"/>
      </a:hlink>
      <a:folHlink>
        <a:srgbClr val="F7D117"/>
      </a:folHlink>
    </a:clrScheme>
    <a:fontScheme name="CPWR_00to03_sample_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4400" b="0" i="0" u="none" strike="noStrike" cap="none" normalizeH="0" baseline="0" smtClean="0">
            <a:ln>
              <a:noFill/>
            </a:ln>
            <a:solidFill>
              <a:srgbClr val="5F5F5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4400" b="0" i="0" u="none" strike="noStrike" cap="none" normalizeH="0" baseline="0" smtClean="0">
            <a:ln>
              <a:noFill/>
            </a:ln>
            <a:solidFill>
              <a:srgbClr val="5F5F5F"/>
            </a:solidFill>
            <a:effectLst/>
            <a:latin typeface="Arial" charset="0"/>
          </a:defRPr>
        </a:defPPr>
      </a:lstStyle>
    </a:lnDef>
  </a:objectDefaults>
  <a:extraClrSchemeLst>
    <a:extraClrScheme>
      <a:clrScheme name="CPWR_00to03_sample_09 1">
        <a:dk1>
          <a:srgbClr val="312F31"/>
        </a:dk1>
        <a:lt1>
          <a:srgbClr val="FFFFFF"/>
        </a:lt1>
        <a:dk2>
          <a:srgbClr val="312F31"/>
        </a:dk2>
        <a:lt2>
          <a:srgbClr val="434143"/>
        </a:lt2>
        <a:accent1>
          <a:srgbClr val="0A94D6"/>
        </a:accent1>
        <a:accent2>
          <a:srgbClr val="F88208"/>
        </a:accent2>
        <a:accent3>
          <a:srgbClr val="FFFFFF"/>
        </a:accent3>
        <a:accent4>
          <a:srgbClr val="282728"/>
        </a:accent4>
        <a:accent5>
          <a:srgbClr val="AAC8E8"/>
        </a:accent5>
        <a:accent6>
          <a:srgbClr val="E17506"/>
        </a:accent6>
        <a:hlink>
          <a:srgbClr val="7DBA00"/>
        </a:hlink>
        <a:folHlink>
          <a:srgbClr val="F7D11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30977912-6EFB-E24F-8BEB-39E5A410A65C}" vid="{A542E8E3-DCF8-D147-B27B-D38D658D63AE}"/>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FCDB1A59-2D6C-4A4C-83C0-FBFCED77D214}"/>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A10E24B3-05F6-C740-968A-BC5277955ECF}"/>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434143"/>
      </a:lt2>
      <a:accent1>
        <a:srgbClr val="F88208"/>
      </a:accent1>
      <a:accent2>
        <a:srgbClr val="0A94D6"/>
      </a:accent2>
      <a:accent3>
        <a:srgbClr val="FFFFFF"/>
      </a:accent3>
      <a:accent4>
        <a:srgbClr val="000000"/>
      </a:accent4>
      <a:accent5>
        <a:srgbClr val="FBC1AA"/>
      </a:accent5>
      <a:accent6>
        <a:srgbClr val="0886C2"/>
      </a:accent6>
      <a:hlink>
        <a:srgbClr val="7DBA00"/>
      </a:hlink>
      <a:folHlink>
        <a:srgbClr val="F7D11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434143"/>
      </a:lt2>
      <a:accent1>
        <a:srgbClr val="F88208"/>
      </a:accent1>
      <a:accent2>
        <a:srgbClr val="0A94D6"/>
      </a:accent2>
      <a:accent3>
        <a:srgbClr val="FFFFFF"/>
      </a:accent3>
      <a:accent4>
        <a:srgbClr val="000000"/>
      </a:accent4>
      <a:accent5>
        <a:srgbClr val="FBC1AA"/>
      </a:accent5>
      <a:accent6>
        <a:srgbClr val="0886C2"/>
      </a:accent6>
      <a:hlink>
        <a:srgbClr val="7DBA00"/>
      </a:hlink>
      <a:folHlink>
        <a:srgbClr val="F7D11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09292E1B26A744A0E558DD0E13853A" ma:contentTypeVersion="3" ma:contentTypeDescription="Create a new document." ma:contentTypeScope="" ma:versionID="138a5b96c30c2b22d2a5e108cdb56391">
  <xsd:schema xmlns:xsd="http://www.w3.org/2001/XMLSchema" xmlns:xs="http://www.w3.org/2001/XMLSchema" xmlns:p="http://schemas.microsoft.com/office/2006/metadata/properties" xmlns:ns2="1cc703c2-be65-455f-ad15-80c53bb2142c" targetNamespace="http://schemas.microsoft.com/office/2006/metadata/properties" ma:root="true" ma:fieldsID="3aee9e67e7a7da900fcf2bc57edb2c22" ns2:_="">
    <xsd:import namespace="1cc703c2-be65-455f-ad15-80c53bb2142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c703c2-be65-455f-ad15-80c53bb214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998186-B3D3-451E-8187-EB872DA72256}">
  <ds:schemaRefs>
    <ds:schemaRef ds:uri="http://schemas.microsoft.com/sharepoint/v3/contenttype/forms"/>
  </ds:schemaRefs>
</ds:datastoreItem>
</file>

<file path=customXml/itemProps2.xml><?xml version="1.0" encoding="utf-8"?>
<ds:datastoreItem xmlns:ds="http://schemas.openxmlformats.org/officeDocument/2006/customXml" ds:itemID="{CE555261-5DA2-471A-ABC6-683E5AD57B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c703c2-be65-455f-ad15-80c53bb214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C5595-AFB8-4AFA-BAAA-573DDAAD960F}">
  <ds:schemaRefs>
    <ds:schemaRef ds:uri="http://schemas.microsoft.com/office/2006/metadata/properties"/>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1cc703c2-be65-455f-ad15-80c53bb214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UnifaceDevCon</Template>
  <TotalTime>368</TotalTime>
  <Words>2110</Words>
  <Application>Microsoft Office PowerPoint</Application>
  <PresentationFormat>On-screen Show (4:3)</PresentationFormat>
  <Paragraphs>239</Paragraphs>
  <Slides>21</Slides>
  <Notes>20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Arial</vt:lpstr>
      <vt:lpstr>Calibri</vt:lpstr>
      <vt:lpstr>Calibri Light</vt:lpstr>
      <vt:lpstr>Times New Roman</vt:lpstr>
      <vt:lpstr>2_Custom Design</vt:lpstr>
      <vt:lpstr>CPWR_00to03_sample_09</vt:lpstr>
      <vt:lpstr>Custom Design</vt:lpstr>
      <vt:lpstr>1_Custom Design</vt:lpstr>
      <vt:lpstr>CSS Basics</vt:lpstr>
      <vt:lpstr>Agenda</vt:lpstr>
      <vt:lpstr> CSS Basics</vt:lpstr>
      <vt:lpstr>A Simple DSP Example</vt:lpstr>
      <vt:lpstr>A Simple DSP Example (HTML)</vt:lpstr>
      <vt:lpstr>Stylesheets</vt:lpstr>
      <vt:lpstr>Inline Styles</vt:lpstr>
      <vt:lpstr>Internal Styles</vt:lpstr>
      <vt:lpstr>External Styles</vt:lpstr>
      <vt:lpstr>Syntax</vt:lpstr>
      <vt:lpstr>Selectors</vt:lpstr>
      <vt:lpstr>Properties</vt:lpstr>
      <vt:lpstr>Styling a basic form</vt:lpstr>
      <vt:lpstr>CSS Frameworks</vt:lpstr>
      <vt:lpstr>Bootstrap</vt:lpstr>
      <vt:lpstr>Styling our basic form with Bootstrap</vt:lpstr>
      <vt:lpstr>CSS and Uniface</vt:lpstr>
      <vt:lpstr>Demo</vt:lpstr>
      <vt:lpstr>Desktop HTML Container</vt:lpstr>
      <vt:lpstr>Thank You!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dc:title>
  <dc:creator>Rodger, James</dc:creator>
  <cp:lastModifiedBy>Rodger, James</cp:lastModifiedBy>
  <cp:revision>54</cp:revision>
  <dcterms:created xsi:type="dcterms:W3CDTF">2015-10-15T10:21:01Z</dcterms:created>
  <dcterms:modified xsi:type="dcterms:W3CDTF">2015-10-23T15:15:19Z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0x0101009609292E1B26A744A0E558DD0E13853A</vt:lpwstr>
  </property>
</Properties>
</file>