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4"/>
    <p:sldMasterId id="2147483668" r:id="rId5"/>
    <p:sldMasterId id="2147483752" r:id="rId6"/>
    <p:sldMasterId id="2147483764" r:id="rId7"/>
  </p:sldMasterIdLst>
  <p:notesMasterIdLst>
    <p:notesMasterId r:id="rId39"/>
  </p:notesMasterIdLst>
  <p:handoutMasterIdLst>
    <p:handoutMasterId r:id="rId40"/>
  </p:handoutMasterIdLst>
  <p:sldIdLst>
    <p:sldId id="332" r:id="rId8"/>
    <p:sldId id="333" r:id="rId9"/>
    <p:sldId id="334" r:id="rId10"/>
    <p:sldId id="335" r:id="rId11"/>
    <p:sldId id="336" r:id="rId12"/>
    <p:sldId id="337" r:id="rId13"/>
    <p:sldId id="338" r:id="rId14"/>
    <p:sldId id="339" r:id="rId15"/>
    <p:sldId id="340" r:id="rId16"/>
    <p:sldId id="341" r:id="rId17"/>
    <p:sldId id="342" r:id="rId18"/>
    <p:sldId id="343" r:id="rId19"/>
    <p:sldId id="344" r:id="rId20"/>
    <p:sldId id="345" r:id="rId21"/>
    <p:sldId id="346" r:id="rId22"/>
    <p:sldId id="347" r:id="rId23"/>
    <p:sldId id="348" r:id="rId24"/>
    <p:sldId id="349" r:id="rId25"/>
    <p:sldId id="350" r:id="rId26"/>
    <p:sldId id="351" r:id="rId27"/>
    <p:sldId id="352" r:id="rId28"/>
    <p:sldId id="353" r:id="rId29"/>
    <p:sldId id="354" r:id="rId30"/>
    <p:sldId id="355" r:id="rId31"/>
    <p:sldId id="356" r:id="rId32"/>
    <p:sldId id="357" r:id="rId33"/>
    <p:sldId id="358" r:id="rId34"/>
    <p:sldId id="359" r:id="rId35"/>
    <p:sldId id="360" r:id="rId36"/>
    <p:sldId id="328" r:id="rId37"/>
    <p:sldId id="329" r:id="rId38"/>
  </p:sldIdLst>
  <p:sldSz cx="9144000" cy="6858000" type="screen4x3"/>
  <p:notesSz cx="6934200" cy="9232900"/>
  <p:defaultTextStyle>
    <a:defPPr>
      <a:defRPr lang="en-US"/>
    </a:defPPr>
    <a:lvl1pPr algn="l" rtl="0" fontAlgn="base">
      <a:lnSpc>
        <a:spcPct val="80000"/>
      </a:lnSpc>
      <a:spcBef>
        <a:spcPct val="0"/>
      </a:spcBef>
      <a:spcAft>
        <a:spcPct val="0"/>
      </a:spcAft>
      <a:defRPr sz="4400" kern="1200">
        <a:solidFill>
          <a:srgbClr val="5F5F5F"/>
        </a:solidFill>
        <a:latin typeface="Arial" charset="0"/>
        <a:ea typeface="+mn-ea"/>
        <a:cs typeface="+mn-cs"/>
      </a:defRPr>
    </a:lvl1pPr>
    <a:lvl2pPr marL="457200" algn="l" rtl="0" fontAlgn="base">
      <a:lnSpc>
        <a:spcPct val="80000"/>
      </a:lnSpc>
      <a:spcBef>
        <a:spcPct val="0"/>
      </a:spcBef>
      <a:spcAft>
        <a:spcPct val="0"/>
      </a:spcAft>
      <a:defRPr sz="4400" kern="1200">
        <a:solidFill>
          <a:srgbClr val="5F5F5F"/>
        </a:solidFill>
        <a:latin typeface="Arial" charset="0"/>
        <a:ea typeface="+mn-ea"/>
        <a:cs typeface="+mn-cs"/>
      </a:defRPr>
    </a:lvl2pPr>
    <a:lvl3pPr marL="914400" algn="l" rtl="0" fontAlgn="base">
      <a:lnSpc>
        <a:spcPct val="80000"/>
      </a:lnSpc>
      <a:spcBef>
        <a:spcPct val="0"/>
      </a:spcBef>
      <a:spcAft>
        <a:spcPct val="0"/>
      </a:spcAft>
      <a:defRPr sz="4400" kern="1200">
        <a:solidFill>
          <a:srgbClr val="5F5F5F"/>
        </a:solidFill>
        <a:latin typeface="Arial" charset="0"/>
        <a:ea typeface="+mn-ea"/>
        <a:cs typeface="+mn-cs"/>
      </a:defRPr>
    </a:lvl3pPr>
    <a:lvl4pPr marL="1371600" algn="l" rtl="0" fontAlgn="base">
      <a:lnSpc>
        <a:spcPct val="80000"/>
      </a:lnSpc>
      <a:spcBef>
        <a:spcPct val="0"/>
      </a:spcBef>
      <a:spcAft>
        <a:spcPct val="0"/>
      </a:spcAft>
      <a:defRPr sz="4400" kern="1200">
        <a:solidFill>
          <a:srgbClr val="5F5F5F"/>
        </a:solidFill>
        <a:latin typeface="Arial" charset="0"/>
        <a:ea typeface="+mn-ea"/>
        <a:cs typeface="+mn-cs"/>
      </a:defRPr>
    </a:lvl4pPr>
    <a:lvl5pPr marL="1828800" algn="l" rtl="0" fontAlgn="base">
      <a:lnSpc>
        <a:spcPct val="80000"/>
      </a:lnSpc>
      <a:spcBef>
        <a:spcPct val="0"/>
      </a:spcBef>
      <a:spcAft>
        <a:spcPct val="0"/>
      </a:spcAft>
      <a:defRPr sz="4400" kern="1200">
        <a:solidFill>
          <a:srgbClr val="5F5F5F"/>
        </a:solidFill>
        <a:latin typeface="Arial" charset="0"/>
        <a:ea typeface="+mn-ea"/>
        <a:cs typeface="+mn-cs"/>
      </a:defRPr>
    </a:lvl5pPr>
    <a:lvl6pPr marL="2286000" algn="l" defTabSz="914400" rtl="0" eaLnBrk="1" latinLnBrk="0" hangingPunct="1">
      <a:defRPr sz="4400" kern="1200">
        <a:solidFill>
          <a:srgbClr val="5F5F5F"/>
        </a:solidFill>
        <a:latin typeface="Arial" charset="0"/>
        <a:ea typeface="+mn-ea"/>
        <a:cs typeface="+mn-cs"/>
      </a:defRPr>
    </a:lvl6pPr>
    <a:lvl7pPr marL="2743200" algn="l" defTabSz="914400" rtl="0" eaLnBrk="1" latinLnBrk="0" hangingPunct="1">
      <a:defRPr sz="4400" kern="1200">
        <a:solidFill>
          <a:srgbClr val="5F5F5F"/>
        </a:solidFill>
        <a:latin typeface="Arial" charset="0"/>
        <a:ea typeface="+mn-ea"/>
        <a:cs typeface="+mn-cs"/>
      </a:defRPr>
    </a:lvl7pPr>
    <a:lvl8pPr marL="3200400" algn="l" defTabSz="914400" rtl="0" eaLnBrk="1" latinLnBrk="0" hangingPunct="1">
      <a:defRPr sz="4400" kern="1200">
        <a:solidFill>
          <a:srgbClr val="5F5F5F"/>
        </a:solidFill>
        <a:latin typeface="Arial" charset="0"/>
        <a:ea typeface="+mn-ea"/>
        <a:cs typeface="+mn-cs"/>
      </a:defRPr>
    </a:lvl8pPr>
    <a:lvl9pPr marL="3657600" algn="l" defTabSz="914400" rtl="0" eaLnBrk="1" latinLnBrk="0" hangingPunct="1">
      <a:defRPr sz="4400" kern="1200">
        <a:solidFill>
          <a:srgbClr val="5F5F5F"/>
        </a:solidFill>
        <a:latin typeface="Arial" charset="0"/>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orient="horz" pos="3696" userDrawn="1">
          <p15:clr>
            <a:srgbClr val="A4A3A4"/>
          </p15:clr>
        </p15:guide>
        <p15:guide id="3" orient="horz" pos="768" userDrawn="1">
          <p15:clr>
            <a:srgbClr val="A4A3A4"/>
          </p15:clr>
        </p15:guide>
        <p15:guide id="4" orient="horz" pos="144" userDrawn="1">
          <p15:clr>
            <a:srgbClr val="A4A3A4"/>
          </p15:clr>
        </p15:guide>
        <p15:guide id="5" orient="horz" pos="1488" userDrawn="1">
          <p15:clr>
            <a:srgbClr val="A4A3A4"/>
          </p15:clr>
        </p15:guide>
        <p15:guide id="6" pos="384" userDrawn="1">
          <p15:clr>
            <a:srgbClr val="A4A3A4"/>
          </p15:clr>
        </p15:guide>
        <p15:guide id="7" pos="1488" userDrawn="1">
          <p15:clr>
            <a:srgbClr val="A4A3A4"/>
          </p15:clr>
        </p15:guide>
        <p15:guide id="8" pos="5376" userDrawn="1">
          <p15:clr>
            <a:srgbClr val="A4A3A4"/>
          </p15:clr>
        </p15:guide>
      </p15:sldGuideLst>
    </p:ext>
    <p:ext uri="{2D200454-40CA-4A62-9FC3-DE9A4176ACB9}">
      <p15:notesGuideLst xmlns:p15="http://schemas.microsoft.com/office/powerpoint/2012/main">
        <p15:guide id="1" orient="horz" pos="2908">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402B"/>
    <a:srgbClr val="3298DA"/>
    <a:srgbClr val="DA1E19"/>
    <a:srgbClr val="F3717B"/>
    <a:srgbClr val="00B3FF"/>
    <a:srgbClr val="0097DA"/>
    <a:srgbClr val="A5D2FF"/>
    <a:srgbClr val="E36B76"/>
    <a:srgbClr val="FFC1C8"/>
    <a:srgbClr val="008D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69512" autoAdjust="0"/>
  </p:normalViewPr>
  <p:slideViewPr>
    <p:cSldViewPr>
      <p:cViewPr varScale="1">
        <p:scale>
          <a:sx n="77" d="100"/>
          <a:sy n="77" d="100"/>
        </p:scale>
        <p:origin x="102" y="408"/>
      </p:cViewPr>
      <p:guideLst>
        <p:guide orient="horz" pos="1008"/>
        <p:guide orient="horz" pos="3696"/>
        <p:guide orient="horz" pos="768"/>
        <p:guide orient="horz" pos="144"/>
        <p:guide orient="horz" pos="1488"/>
        <p:guide pos="384"/>
        <p:guide pos="1488"/>
        <p:guide pos="53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3" d="100"/>
          <a:sy n="53" d="100"/>
        </p:scale>
        <p:origin x="2636" y="60"/>
      </p:cViewPr>
      <p:guideLst>
        <p:guide orient="horz" pos="2908"/>
        <p:guide pos="218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8" name="Rectangle 8"/>
          <p:cNvSpPr>
            <a:spLocks noGrp="1" noChangeArrowheads="1"/>
          </p:cNvSpPr>
          <p:nvPr>
            <p:ph type="hdr" sz="quarter"/>
          </p:nvPr>
        </p:nvSpPr>
        <p:spPr bwMode="auto">
          <a:xfrm>
            <a:off x="2171700" y="152400"/>
            <a:ext cx="2667000" cy="465138"/>
          </a:xfrm>
          <a:prstGeom prst="rect">
            <a:avLst/>
          </a:prstGeom>
          <a:noFill/>
          <a:ln w="9525">
            <a:noFill/>
            <a:miter lim="800000"/>
            <a:headEnd/>
            <a:tailEnd/>
          </a:ln>
          <a:effectLst/>
        </p:spPr>
        <p:txBody>
          <a:bodyPr vert="horz" wrap="square" lIns="93170" tIns="46585" rIns="93170" bIns="46585" numCol="1" anchor="t" anchorCtr="0" compatLnSpc="1">
            <a:prstTxWarp prst="textNoShape">
              <a:avLst/>
            </a:prstTxWarp>
          </a:bodyPr>
          <a:lstStyle>
            <a:lvl1pPr defTabSz="931863">
              <a:lnSpc>
                <a:spcPct val="100000"/>
              </a:lnSpc>
              <a:defRPr sz="1200">
                <a:solidFill>
                  <a:srgbClr val="969696"/>
                </a:solidFill>
                <a:latin typeface="Arial" charset="0"/>
              </a:defRPr>
            </a:lvl1pPr>
          </a:lstStyle>
          <a:p>
            <a:pPr>
              <a:defRPr/>
            </a:pPr>
            <a:endParaRPr lang="en-US"/>
          </a:p>
        </p:txBody>
      </p:sp>
      <p:sp>
        <p:nvSpPr>
          <p:cNvPr id="25609" name="Rectangle 9"/>
          <p:cNvSpPr>
            <a:spLocks noGrp="1" noChangeArrowheads="1"/>
          </p:cNvSpPr>
          <p:nvPr>
            <p:ph type="dt" sz="quarter" idx="1"/>
          </p:nvPr>
        </p:nvSpPr>
        <p:spPr bwMode="auto">
          <a:xfrm>
            <a:off x="5140325" y="152400"/>
            <a:ext cx="1792288" cy="465138"/>
          </a:xfrm>
          <a:prstGeom prst="rect">
            <a:avLst/>
          </a:prstGeom>
          <a:noFill/>
          <a:ln w="9525">
            <a:noFill/>
            <a:miter lim="800000"/>
            <a:headEnd/>
            <a:tailEnd/>
          </a:ln>
          <a:effectLst/>
        </p:spPr>
        <p:txBody>
          <a:bodyPr vert="horz" wrap="square" lIns="93170" tIns="46585" rIns="93170" bIns="46585" numCol="1" anchor="t" anchorCtr="0" compatLnSpc="1">
            <a:prstTxWarp prst="textNoShape">
              <a:avLst/>
            </a:prstTxWarp>
          </a:bodyPr>
          <a:lstStyle>
            <a:lvl1pPr algn="r" defTabSz="931863">
              <a:lnSpc>
                <a:spcPct val="100000"/>
              </a:lnSpc>
              <a:defRPr sz="1200">
                <a:solidFill>
                  <a:srgbClr val="969696"/>
                </a:solidFill>
                <a:latin typeface="Arial" charset="0"/>
              </a:defRPr>
            </a:lvl1pPr>
          </a:lstStyle>
          <a:p>
            <a:pPr>
              <a:defRPr/>
            </a:pPr>
            <a:endParaRPr lang="en-US"/>
          </a:p>
        </p:txBody>
      </p:sp>
      <p:sp>
        <p:nvSpPr>
          <p:cNvPr id="25610" name="Rectangle 10"/>
          <p:cNvSpPr>
            <a:spLocks noGrp="1" noChangeArrowheads="1"/>
          </p:cNvSpPr>
          <p:nvPr>
            <p:ph type="ftr" sz="quarter" idx="2"/>
          </p:nvPr>
        </p:nvSpPr>
        <p:spPr bwMode="auto">
          <a:xfrm>
            <a:off x="77788" y="8458200"/>
            <a:ext cx="3038475" cy="463550"/>
          </a:xfrm>
          <a:prstGeom prst="rect">
            <a:avLst/>
          </a:prstGeom>
          <a:noFill/>
          <a:ln w="9525">
            <a:noFill/>
            <a:miter lim="800000"/>
            <a:headEnd/>
            <a:tailEnd/>
          </a:ln>
          <a:effectLst/>
        </p:spPr>
        <p:txBody>
          <a:bodyPr vert="horz" wrap="square" lIns="93170" tIns="46585" rIns="93170" bIns="46585" numCol="1" anchor="b" anchorCtr="0" compatLnSpc="1">
            <a:prstTxWarp prst="textNoShape">
              <a:avLst/>
            </a:prstTxWarp>
          </a:bodyPr>
          <a:lstStyle>
            <a:lvl1pPr defTabSz="931863">
              <a:lnSpc>
                <a:spcPct val="100000"/>
              </a:lnSpc>
              <a:defRPr sz="1200">
                <a:solidFill>
                  <a:srgbClr val="969696"/>
                </a:solidFill>
                <a:latin typeface="Arial" charset="0"/>
              </a:defRPr>
            </a:lvl1pPr>
          </a:lstStyle>
          <a:p>
            <a:pPr>
              <a:defRPr/>
            </a:pPr>
            <a:endParaRPr lang="en-US"/>
          </a:p>
        </p:txBody>
      </p:sp>
      <p:sp>
        <p:nvSpPr>
          <p:cNvPr id="25611" name="Rectangle 11"/>
          <p:cNvSpPr>
            <a:spLocks noGrp="1" noChangeArrowheads="1"/>
          </p:cNvSpPr>
          <p:nvPr>
            <p:ph type="sldNum" sz="quarter" idx="3"/>
          </p:nvPr>
        </p:nvSpPr>
        <p:spPr bwMode="auto">
          <a:xfrm>
            <a:off x="3894138" y="8458200"/>
            <a:ext cx="3038475" cy="463550"/>
          </a:xfrm>
          <a:prstGeom prst="rect">
            <a:avLst/>
          </a:prstGeom>
          <a:noFill/>
          <a:ln w="9525">
            <a:noFill/>
            <a:miter lim="800000"/>
            <a:headEnd/>
            <a:tailEnd/>
          </a:ln>
          <a:effectLst/>
        </p:spPr>
        <p:txBody>
          <a:bodyPr vert="horz" wrap="square" lIns="93170" tIns="46585" rIns="93170" bIns="46585" numCol="1" anchor="b" anchorCtr="0" compatLnSpc="1">
            <a:prstTxWarp prst="textNoShape">
              <a:avLst/>
            </a:prstTxWarp>
          </a:bodyPr>
          <a:lstStyle>
            <a:lvl1pPr algn="r" defTabSz="931863">
              <a:lnSpc>
                <a:spcPct val="100000"/>
              </a:lnSpc>
              <a:defRPr sz="1200">
                <a:solidFill>
                  <a:srgbClr val="969696"/>
                </a:solidFill>
                <a:latin typeface="Arial" charset="0"/>
              </a:defRPr>
            </a:lvl1pPr>
          </a:lstStyle>
          <a:p>
            <a:pPr>
              <a:defRPr/>
            </a:pPr>
            <a:fld id="{59DDA9FA-E4BE-4878-9DF8-144CAA0AB4C3}" type="slidenum">
              <a:rPr lang="en-US"/>
              <a:pPr>
                <a:defRPr/>
              </a:pPr>
              <a:t>‹#›</a:t>
            </a:fld>
            <a:endParaRPr lang="en-US"/>
          </a:p>
        </p:txBody>
      </p:sp>
      <p:pic>
        <p:nvPicPr>
          <p:cNvPr id="18438" name="Picture 1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57200" y="338561"/>
            <a:ext cx="1403350" cy="369041"/>
          </a:xfrm>
          <a:prstGeom prst="rect">
            <a:avLst/>
          </a:prstGeom>
          <a:noFill/>
          <a:ln w="9525">
            <a:noFill/>
            <a:miter lim="800000"/>
            <a:headEnd/>
            <a:tailEnd/>
          </a:ln>
        </p:spPr>
      </p:pic>
      <p:sp>
        <p:nvSpPr>
          <p:cNvPr id="25613" name="Text Box 13"/>
          <p:cNvSpPr txBox="1">
            <a:spLocks noChangeArrowheads="1"/>
          </p:cNvSpPr>
          <p:nvPr/>
        </p:nvSpPr>
        <p:spPr bwMode="auto">
          <a:xfrm>
            <a:off x="76200" y="8853488"/>
            <a:ext cx="5410200" cy="214312"/>
          </a:xfrm>
          <a:prstGeom prst="rect">
            <a:avLst/>
          </a:prstGeom>
          <a:noFill/>
          <a:ln w="9525">
            <a:noFill/>
            <a:miter lim="800000"/>
            <a:headEnd/>
            <a:tailEnd/>
          </a:ln>
          <a:effectLst/>
        </p:spPr>
        <p:txBody>
          <a:bodyPr lIns="91434" tIns="45717" rIns="91434" bIns="45717">
            <a:spAutoFit/>
          </a:bodyPr>
          <a:lstStyle/>
          <a:p>
            <a:pPr>
              <a:lnSpc>
                <a:spcPct val="100000"/>
              </a:lnSpc>
              <a:spcBef>
                <a:spcPct val="50000"/>
              </a:spcBef>
              <a:defRPr/>
            </a:pPr>
            <a:r>
              <a:rPr lang="en-US" sz="800" dirty="0">
                <a:solidFill>
                  <a:srgbClr val="969696"/>
                </a:solidFill>
              </a:rPr>
              <a:t>© </a:t>
            </a:r>
            <a:r>
              <a:rPr lang="en-US" sz="800" dirty="0"/>
              <a:t>Copyright Uniface | All Rights Reserved</a:t>
            </a:r>
            <a:endParaRPr lang="en-US" sz="800" dirty="0">
              <a:solidFill>
                <a:srgbClr val="969696"/>
              </a:solidFill>
            </a:endParaRPr>
          </a:p>
        </p:txBody>
      </p:sp>
    </p:spTree>
    <p:extLst>
      <p:ext uri="{BB962C8B-B14F-4D97-AF65-F5344CB8AC3E}">
        <p14:creationId xmlns:p14="http://schemas.microsoft.com/office/powerpoint/2010/main" val="4076998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76200" y="77788"/>
            <a:ext cx="3006725" cy="461962"/>
          </a:xfrm>
          <a:prstGeom prst="rect">
            <a:avLst/>
          </a:prstGeom>
          <a:noFill/>
          <a:ln w="9525">
            <a:noFill/>
            <a:miter lim="800000"/>
            <a:headEnd/>
            <a:tailEnd/>
          </a:ln>
          <a:effectLst/>
        </p:spPr>
        <p:txBody>
          <a:bodyPr vert="horz" wrap="square" lIns="92369" tIns="46184" rIns="92369" bIns="46184" numCol="1" anchor="t" anchorCtr="0" compatLnSpc="1">
            <a:prstTxWarp prst="textNoShape">
              <a:avLst/>
            </a:prstTxWarp>
          </a:bodyPr>
          <a:lstStyle>
            <a:lvl1pPr defTabSz="923925">
              <a:lnSpc>
                <a:spcPct val="100000"/>
              </a:lnSpc>
              <a:defRPr sz="1200">
                <a:solidFill>
                  <a:srgbClr val="969696"/>
                </a:solidFill>
                <a:latin typeface="Arial" charset="0"/>
              </a:defRPr>
            </a:lvl1pPr>
          </a:lstStyle>
          <a:p>
            <a:pPr>
              <a:defRPr/>
            </a:pPr>
            <a:endParaRPr lang="en-US"/>
          </a:p>
        </p:txBody>
      </p:sp>
      <p:sp>
        <p:nvSpPr>
          <p:cNvPr id="6147" name="Rectangle 3"/>
          <p:cNvSpPr>
            <a:spLocks noGrp="1" noChangeArrowheads="1"/>
          </p:cNvSpPr>
          <p:nvPr>
            <p:ph type="dt" idx="1"/>
          </p:nvPr>
        </p:nvSpPr>
        <p:spPr bwMode="auto">
          <a:xfrm>
            <a:off x="3851275" y="77788"/>
            <a:ext cx="3006725" cy="461962"/>
          </a:xfrm>
          <a:prstGeom prst="rect">
            <a:avLst/>
          </a:prstGeom>
          <a:noFill/>
          <a:ln w="9525">
            <a:noFill/>
            <a:miter lim="800000"/>
            <a:headEnd/>
            <a:tailEnd/>
          </a:ln>
          <a:effectLst/>
        </p:spPr>
        <p:txBody>
          <a:bodyPr vert="horz" wrap="square" lIns="92369" tIns="46184" rIns="92369" bIns="46184" numCol="1" anchor="t" anchorCtr="0" compatLnSpc="1">
            <a:prstTxWarp prst="textNoShape">
              <a:avLst/>
            </a:prstTxWarp>
          </a:bodyPr>
          <a:lstStyle>
            <a:lvl1pPr algn="r" defTabSz="923925">
              <a:lnSpc>
                <a:spcPct val="100000"/>
              </a:lnSpc>
              <a:defRPr sz="1200">
                <a:solidFill>
                  <a:srgbClr val="969696"/>
                </a:solidFill>
                <a:latin typeface="Arial" charset="0"/>
              </a:defRPr>
            </a:lvl1pPr>
          </a:lstStyle>
          <a:p>
            <a:pPr>
              <a:defRPr/>
            </a:pPr>
            <a:endParaRPr lang="en-US"/>
          </a:p>
        </p:txBody>
      </p:sp>
      <p:sp>
        <p:nvSpPr>
          <p:cNvPr id="11268" name="Rectangle 4"/>
          <p:cNvSpPr>
            <a:spLocks noGrp="1" noRot="1" noChangeAspect="1" noChangeArrowheads="1" noTextEdit="1"/>
          </p:cNvSpPr>
          <p:nvPr>
            <p:ph type="sldImg" idx="2"/>
          </p:nvPr>
        </p:nvSpPr>
        <p:spPr bwMode="auto">
          <a:xfrm>
            <a:off x="1543050" y="692150"/>
            <a:ext cx="3848100" cy="2886075"/>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25513" y="3770313"/>
            <a:ext cx="5083175" cy="4554537"/>
          </a:xfrm>
          <a:prstGeom prst="rect">
            <a:avLst/>
          </a:prstGeom>
          <a:noFill/>
          <a:ln w="9525">
            <a:noFill/>
            <a:miter lim="800000"/>
            <a:headEnd/>
            <a:tailEnd/>
          </a:ln>
          <a:effectLst/>
        </p:spPr>
        <p:txBody>
          <a:bodyPr vert="horz" wrap="square" lIns="92369" tIns="46184" rIns="92369" bIns="4618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76200" y="8475663"/>
            <a:ext cx="3006725" cy="461962"/>
          </a:xfrm>
          <a:prstGeom prst="rect">
            <a:avLst/>
          </a:prstGeom>
          <a:noFill/>
          <a:ln w="9525">
            <a:noFill/>
            <a:miter lim="800000"/>
            <a:headEnd/>
            <a:tailEnd/>
          </a:ln>
          <a:effectLst/>
        </p:spPr>
        <p:txBody>
          <a:bodyPr vert="horz" wrap="square" lIns="92369" tIns="46184" rIns="92369" bIns="46184" numCol="1" anchor="b" anchorCtr="0" compatLnSpc="1">
            <a:prstTxWarp prst="textNoShape">
              <a:avLst/>
            </a:prstTxWarp>
          </a:bodyPr>
          <a:lstStyle>
            <a:lvl1pPr defTabSz="923925">
              <a:lnSpc>
                <a:spcPct val="100000"/>
              </a:lnSpc>
              <a:defRPr sz="1200">
                <a:solidFill>
                  <a:srgbClr val="969696"/>
                </a:solidFill>
                <a:latin typeface="Arial" charset="0"/>
              </a:defRPr>
            </a:lvl1pPr>
          </a:lstStyle>
          <a:p>
            <a:pPr>
              <a:defRPr/>
            </a:pPr>
            <a:endParaRPr lang="en-US"/>
          </a:p>
        </p:txBody>
      </p:sp>
      <p:sp>
        <p:nvSpPr>
          <p:cNvPr id="6151" name="Rectangle 7"/>
          <p:cNvSpPr>
            <a:spLocks noGrp="1" noChangeArrowheads="1"/>
          </p:cNvSpPr>
          <p:nvPr>
            <p:ph type="sldNum" sz="quarter" idx="5"/>
          </p:nvPr>
        </p:nvSpPr>
        <p:spPr bwMode="auto">
          <a:xfrm>
            <a:off x="3851275" y="8475663"/>
            <a:ext cx="3006725" cy="461962"/>
          </a:xfrm>
          <a:prstGeom prst="rect">
            <a:avLst/>
          </a:prstGeom>
          <a:noFill/>
          <a:ln w="9525">
            <a:noFill/>
            <a:miter lim="800000"/>
            <a:headEnd/>
            <a:tailEnd/>
          </a:ln>
          <a:effectLst/>
        </p:spPr>
        <p:txBody>
          <a:bodyPr vert="horz" wrap="square" lIns="92369" tIns="46184" rIns="92369" bIns="46184" numCol="1" anchor="b" anchorCtr="0" compatLnSpc="1">
            <a:prstTxWarp prst="textNoShape">
              <a:avLst/>
            </a:prstTxWarp>
          </a:bodyPr>
          <a:lstStyle>
            <a:lvl1pPr algn="r" defTabSz="923925">
              <a:lnSpc>
                <a:spcPct val="100000"/>
              </a:lnSpc>
              <a:defRPr sz="1200">
                <a:solidFill>
                  <a:srgbClr val="969696"/>
                </a:solidFill>
                <a:latin typeface="Arial" charset="0"/>
              </a:defRPr>
            </a:lvl1pPr>
          </a:lstStyle>
          <a:p>
            <a:pPr>
              <a:defRPr/>
            </a:pPr>
            <a:fld id="{E3EE03A7-32B1-4811-8DA5-AF6C918DCEAD}" type="slidenum">
              <a:rPr lang="en-US"/>
              <a:pPr>
                <a:defRPr/>
              </a:pPr>
              <a:t>‹#›</a:t>
            </a:fld>
            <a:endParaRPr lang="en-US"/>
          </a:p>
        </p:txBody>
      </p:sp>
      <p:sp>
        <p:nvSpPr>
          <p:cNvPr id="6153" name="Text Box 9"/>
          <p:cNvSpPr txBox="1">
            <a:spLocks noChangeArrowheads="1"/>
          </p:cNvSpPr>
          <p:nvPr/>
        </p:nvSpPr>
        <p:spPr bwMode="auto">
          <a:xfrm>
            <a:off x="74613" y="8855075"/>
            <a:ext cx="5351462" cy="212725"/>
          </a:xfrm>
          <a:prstGeom prst="rect">
            <a:avLst/>
          </a:prstGeom>
          <a:noFill/>
          <a:ln w="9525">
            <a:noFill/>
            <a:miter lim="800000"/>
            <a:headEnd/>
            <a:tailEnd/>
          </a:ln>
          <a:effectLst/>
        </p:spPr>
        <p:txBody>
          <a:bodyPr lIns="90648" tIns="45324" rIns="90648" bIns="45324">
            <a:spAutoFit/>
          </a:bodyPr>
          <a:lstStyle/>
          <a:p>
            <a:pPr defTabSz="906463">
              <a:lnSpc>
                <a:spcPct val="100000"/>
              </a:lnSpc>
              <a:spcBef>
                <a:spcPct val="50000"/>
              </a:spcBef>
              <a:defRPr/>
            </a:pPr>
            <a:r>
              <a:rPr lang="en-US" sz="800">
                <a:solidFill>
                  <a:srgbClr val="969696"/>
                </a:solidFill>
              </a:rPr>
              <a:t>© 2008 Compuware Corporation — All Rights Reserved </a:t>
            </a:r>
          </a:p>
        </p:txBody>
      </p:sp>
    </p:spTree>
    <p:extLst>
      <p:ext uri="{BB962C8B-B14F-4D97-AF65-F5344CB8AC3E}">
        <p14:creationId xmlns:p14="http://schemas.microsoft.com/office/powerpoint/2010/main" val="40863224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fld id="{0D7899FF-FA5D-4666-8A71-1D6587CB801B}" type="slidenum">
              <a:rPr lang="en-US" smtClean="0"/>
              <a:pPr/>
              <a:t>1</a:t>
            </a:fld>
            <a:endParaRPr lang="en-US" smtClean="0"/>
          </a:p>
        </p:txBody>
      </p:sp>
      <p:sp>
        <p:nvSpPr>
          <p:cNvPr id="12291" name="Rectangle 2"/>
          <p:cNvSpPr>
            <a:spLocks noGrp="1" noRot="1" noChangeAspect="1" noChangeArrowheads="1" noTextEdit="1"/>
          </p:cNvSpPr>
          <p:nvPr>
            <p:ph type="sldImg"/>
          </p:nvPr>
        </p:nvSpPr>
        <p:spPr>
          <a:xfrm>
            <a:off x="1935163" y="742950"/>
            <a:ext cx="3287712" cy="2465388"/>
          </a:xfrm>
          <a:ln/>
        </p:spPr>
      </p:sp>
      <p:sp>
        <p:nvSpPr>
          <p:cNvPr id="12292" name="Rectangle 3"/>
          <p:cNvSpPr>
            <a:spLocks noGrp="1" noChangeArrowheads="1"/>
          </p:cNvSpPr>
          <p:nvPr>
            <p:ph type="body" idx="1"/>
          </p:nvPr>
        </p:nvSpPr>
        <p:spPr>
          <a:noFill/>
          <a:ln/>
        </p:spPr>
        <p:txBody>
          <a:bodyPr/>
          <a:lstStyle/>
          <a:p>
            <a:endParaRPr lang="en-GB" altLang="en-US" sz="1000" dirty="0">
              <a:latin typeface="Arial" panose="020B0604020202020204" pitchFamily="34" charset="0"/>
            </a:endParaRPr>
          </a:p>
        </p:txBody>
      </p:sp>
    </p:spTree>
    <p:extLst>
      <p:ext uri="{BB962C8B-B14F-4D97-AF65-F5344CB8AC3E}">
        <p14:creationId xmlns:p14="http://schemas.microsoft.com/office/powerpoint/2010/main" val="1701782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5BD500CC-43F4-4E24-AAE3-62BD7AC4010F}" type="slidenum">
              <a:rPr lang="en-US" smtClean="0"/>
              <a:pPr/>
              <a:t>10</a:t>
            </a:fld>
            <a:endParaRPr lang="en-US" smtClean="0"/>
          </a:p>
        </p:txBody>
      </p:sp>
      <p:sp>
        <p:nvSpPr>
          <p:cNvPr id="13315" name="Rectangle 2"/>
          <p:cNvSpPr>
            <a:spLocks noGrp="1" noRot="1" noChangeAspect="1" noChangeArrowheads="1" noTextEdit="1"/>
          </p:cNvSpPr>
          <p:nvPr>
            <p:ph type="sldImg"/>
          </p:nvPr>
        </p:nvSpPr>
        <p:spPr>
          <a:xfrm>
            <a:off x="1543050" y="692150"/>
            <a:ext cx="3848100" cy="2886075"/>
          </a:xfrm>
          <a:solidFill>
            <a:srgbClr val="FFFFFF"/>
          </a:solidFill>
          <a:ln/>
        </p:spPr>
      </p:sp>
      <p:sp>
        <p:nvSpPr>
          <p:cNvPr id="13316" name="Rectangle 3"/>
          <p:cNvSpPr>
            <a:spLocks noGrp="1" noChangeArrowheads="1"/>
          </p:cNvSpPr>
          <p:nvPr>
            <p:ph type="body" idx="1"/>
          </p:nvPr>
        </p:nvSpPr>
        <p:spPr>
          <a:solidFill>
            <a:srgbClr val="FFFFFF"/>
          </a:solidFill>
          <a:ln>
            <a:solidFill>
              <a:srgbClr val="000000"/>
            </a:solidFill>
          </a:ln>
        </p:spPr>
        <p:txBody>
          <a:bodyPr/>
          <a:lstStyle/>
          <a:p>
            <a:r>
              <a:rPr lang="en-GB" altLang="en-US" dirty="0" smtClean="0">
                <a:latin typeface="Arial" panose="020B0604020202020204" pitchFamily="34" charset="0"/>
              </a:rPr>
              <a:t>First</a:t>
            </a:r>
            <a:r>
              <a:rPr lang="en-GB" altLang="en-US" baseline="0" dirty="0" smtClean="0">
                <a:latin typeface="Arial" panose="020B0604020202020204" pitchFamily="34" charset="0"/>
              </a:rPr>
              <a:t> off, b</a:t>
            </a:r>
            <a:r>
              <a:rPr lang="en-GB" altLang="en-US" dirty="0" smtClean="0">
                <a:latin typeface="Arial" panose="020B0604020202020204" pitchFamily="34" charset="0"/>
              </a:rPr>
              <a:t>rute forcing from the login page. Trying</a:t>
            </a:r>
            <a:r>
              <a:rPr lang="en-GB" altLang="en-US" baseline="0" dirty="0" smtClean="0">
                <a:latin typeface="Arial" panose="020B0604020202020204" pitchFamily="34" charset="0"/>
              </a:rPr>
              <a:t> lots of passwords manually or with a script</a:t>
            </a:r>
          </a:p>
          <a:p>
            <a:pPr marL="472910" lvl="1"/>
            <a:endParaRPr lang="en-GB" altLang="en-US" baseline="0" dirty="0" smtClean="0">
              <a:latin typeface="Arial" panose="020B0604020202020204" pitchFamily="34" charset="0"/>
            </a:endParaRPr>
          </a:p>
          <a:p>
            <a:pPr marL="177342" indent="-177342">
              <a:buFont typeface="Arial" panose="020B0604020202020204" pitchFamily="34" charset="0"/>
              <a:buChar char="•"/>
            </a:pPr>
            <a:r>
              <a:rPr lang="en-GB" altLang="en-US" baseline="0" dirty="0" smtClean="0">
                <a:latin typeface="Arial" panose="020B0604020202020204" pitchFamily="34" charset="0"/>
              </a:rPr>
              <a:t>Things we can do to mitigate this attack:</a:t>
            </a:r>
          </a:p>
          <a:p>
            <a:pPr marL="650252" lvl="1" indent="-177342">
              <a:buFont typeface="Arial" panose="020B0604020202020204" pitchFamily="34" charset="0"/>
              <a:buChar char="•"/>
            </a:pPr>
            <a:r>
              <a:rPr lang="en-GB" altLang="en-US" baseline="0" dirty="0" smtClean="0">
                <a:latin typeface="Arial" panose="020B0604020202020204" pitchFamily="34" charset="0"/>
              </a:rPr>
              <a:t>Adding a small pause after each failed request</a:t>
            </a:r>
          </a:p>
          <a:p>
            <a:pPr marL="650252" lvl="1" indent="-177342">
              <a:buFont typeface="Arial" panose="020B0604020202020204" pitchFamily="34" charset="0"/>
              <a:buChar char="•"/>
            </a:pPr>
            <a:r>
              <a:rPr lang="en-GB" altLang="en-US" baseline="0" dirty="0" smtClean="0">
                <a:latin typeface="Arial" panose="020B0604020202020204" pitchFamily="34" charset="0"/>
              </a:rPr>
              <a:t>Logging failed attempts</a:t>
            </a:r>
          </a:p>
          <a:p>
            <a:pPr marL="1123162" lvl="2" indent="-177342">
              <a:buFont typeface="Arial" panose="020B0604020202020204" pitchFamily="34" charset="0"/>
              <a:buChar char="•"/>
            </a:pPr>
            <a:r>
              <a:rPr lang="en-GB" altLang="en-US" baseline="0" dirty="0" smtClean="0">
                <a:latin typeface="Arial" panose="020B0604020202020204" pitchFamily="34" charset="0"/>
              </a:rPr>
              <a:t>Locking out an account after a number of failed login attempts prevents an attacker trying more than 5 or so passwords per user</a:t>
            </a:r>
          </a:p>
          <a:p>
            <a:pPr marL="1123162" lvl="2" indent="-177342">
              <a:buFont typeface="Arial" panose="020B0604020202020204" pitchFamily="34" charset="0"/>
              <a:buChar char="•"/>
            </a:pPr>
            <a:r>
              <a:rPr lang="en-GB" altLang="en-US" baseline="0" dirty="0" smtClean="0">
                <a:latin typeface="Arial" panose="020B0604020202020204" pitchFamily="34" charset="0"/>
              </a:rPr>
              <a:t>Making the user solve a CAPTCHA</a:t>
            </a:r>
          </a:p>
          <a:p>
            <a:pPr marL="1123162" lvl="2" indent="-177342">
              <a:buFont typeface="Arial" panose="020B0604020202020204" pitchFamily="34" charset="0"/>
              <a:buChar char="•"/>
            </a:pPr>
            <a:r>
              <a:rPr lang="en-GB" altLang="en-US" baseline="0" dirty="0" smtClean="0">
                <a:latin typeface="Arial" panose="020B0604020202020204" pitchFamily="34" charset="0"/>
              </a:rPr>
              <a:t>“Completely Automated Public Turing test to tell Computers and Humans Apart”, that’s the squiggly lines and numbers</a:t>
            </a:r>
          </a:p>
          <a:p>
            <a:pPr marL="1123162" lvl="2" indent="-177342">
              <a:buFont typeface="Arial" panose="020B0604020202020204" pitchFamily="34" charset="0"/>
              <a:buChar char="•"/>
            </a:pPr>
            <a:r>
              <a:rPr lang="en-GB" altLang="en-US" baseline="0" dirty="0" smtClean="0">
                <a:latin typeface="Arial" panose="020B0604020202020204" pitchFamily="34" charset="0"/>
              </a:rPr>
              <a:t>Essentially prevents an attacker from using a script to try passwords because computers shouldn’t be able to solve CAPTCHAs.</a:t>
            </a:r>
          </a:p>
          <a:p>
            <a:pPr marL="650252" lvl="1" indent="-177342">
              <a:buFont typeface="Arial" panose="020B0604020202020204" pitchFamily="34" charset="0"/>
              <a:buChar char="•"/>
            </a:pPr>
            <a:r>
              <a:rPr lang="en-GB" altLang="en-US" baseline="0" dirty="0" smtClean="0">
                <a:latin typeface="Arial" panose="020B0604020202020204" pitchFamily="34" charset="0"/>
              </a:rPr>
              <a:t>Password policies can make passwords harder to guess</a:t>
            </a:r>
          </a:p>
        </p:txBody>
      </p:sp>
    </p:spTree>
    <p:extLst>
      <p:ext uri="{BB962C8B-B14F-4D97-AF65-F5344CB8AC3E}">
        <p14:creationId xmlns:p14="http://schemas.microsoft.com/office/powerpoint/2010/main" val="4240432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5BD500CC-43F4-4E24-AAE3-62BD7AC4010F}" type="slidenum">
              <a:rPr lang="en-US" smtClean="0"/>
              <a:pPr/>
              <a:t>11</a:t>
            </a:fld>
            <a:endParaRPr lang="en-US" smtClean="0"/>
          </a:p>
        </p:txBody>
      </p:sp>
      <p:sp>
        <p:nvSpPr>
          <p:cNvPr id="13315" name="Rectangle 2"/>
          <p:cNvSpPr>
            <a:spLocks noGrp="1" noRot="1" noChangeAspect="1" noChangeArrowheads="1" noTextEdit="1"/>
          </p:cNvSpPr>
          <p:nvPr>
            <p:ph type="sldImg"/>
          </p:nvPr>
        </p:nvSpPr>
        <p:spPr>
          <a:xfrm>
            <a:off x="1935163" y="742950"/>
            <a:ext cx="3287712" cy="2465388"/>
          </a:xfrm>
          <a:solidFill>
            <a:srgbClr val="FFFFFF"/>
          </a:solidFill>
          <a:ln/>
        </p:spPr>
      </p:sp>
      <p:sp>
        <p:nvSpPr>
          <p:cNvPr id="13316" name="Rectangle 3"/>
          <p:cNvSpPr>
            <a:spLocks noGrp="1" noChangeArrowheads="1"/>
          </p:cNvSpPr>
          <p:nvPr>
            <p:ph type="body" idx="1"/>
          </p:nvPr>
        </p:nvSpPr>
        <p:spPr>
          <a:solidFill>
            <a:srgbClr val="FFFFFF"/>
          </a:solidFill>
          <a:ln>
            <a:solidFill>
              <a:srgbClr val="000000"/>
            </a:solidFill>
          </a:ln>
        </p:spPr>
        <p:txBody>
          <a:bodyPr/>
          <a:lstStyle/>
          <a:p>
            <a:pPr marL="177342" indent="-177342">
              <a:buFont typeface="Arial" panose="020B0604020202020204" pitchFamily="34" charset="0"/>
              <a:buChar char="•"/>
            </a:pPr>
            <a:r>
              <a:rPr lang="en-GB" altLang="en-US" dirty="0" smtClean="0">
                <a:latin typeface="Arial" panose="020B0604020202020204" pitchFamily="34" charset="0"/>
              </a:rPr>
              <a:t>If an attacker gains access to</a:t>
            </a:r>
            <a:r>
              <a:rPr lang="en-GB" altLang="en-US" baseline="0" dirty="0" smtClean="0">
                <a:latin typeface="Arial" panose="020B0604020202020204" pitchFamily="34" charset="0"/>
              </a:rPr>
              <a:t> your user database there are a number of ways they can use this information to get at user passwords and therefore gain access to your site.</a:t>
            </a:r>
          </a:p>
          <a:p>
            <a:endParaRPr lang="en-GB" altLang="en-US" baseline="0" dirty="0" smtClean="0">
              <a:latin typeface="Arial" panose="020B0604020202020204" pitchFamily="34" charset="0"/>
            </a:endParaRPr>
          </a:p>
          <a:p>
            <a:pPr marL="177342" indent="-177342">
              <a:buFont typeface="Arial" panose="020B0604020202020204" pitchFamily="34" charset="0"/>
              <a:buChar char="•"/>
            </a:pPr>
            <a:r>
              <a:rPr lang="en-GB" altLang="en-US" baseline="0" dirty="0" smtClean="0">
                <a:latin typeface="Arial" panose="020B0604020202020204" pitchFamily="34" charset="0"/>
              </a:rPr>
              <a:t>If an external attacker has gained access to your user database then you might very well have larger problems but for the purposes of these examples we can assume that a list of usernames and passwords have been leaked somehow that doesn’t compromise the entire</a:t>
            </a:r>
            <a:r>
              <a:rPr lang="en-GB" altLang="en-US" dirty="0">
                <a:latin typeface="Arial" panose="020B0604020202020204" pitchFamily="34" charset="0"/>
              </a:rPr>
              <a:t> </a:t>
            </a:r>
            <a:r>
              <a:rPr lang="en-GB" altLang="en-US" dirty="0" smtClean="0">
                <a:latin typeface="Arial" panose="020B0604020202020204" pitchFamily="34" charset="0"/>
              </a:rPr>
              <a:t>application</a:t>
            </a:r>
            <a:endParaRPr lang="en-GB" altLang="en-US" baseline="0" dirty="0" smtClean="0">
              <a:latin typeface="Arial" panose="020B0604020202020204" pitchFamily="34" charset="0"/>
            </a:endParaRPr>
          </a:p>
          <a:p>
            <a:endParaRPr lang="en-GB" altLang="en-US" baseline="0" dirty="0" smtClean="0">
              <a:latin typeface="Arial" panose="020B0604020202020204" pitchFamily="34" charset="0"/>
            </a:endParaRPr>
          </a:p>
          <a:p>
            <a:pPr marL="177342" indent="-177342">
              <a:buFont typeface="Arial" panose="020B0604020202020204" pitchFamily="34" charset="0"/>
              <a:buChar char="•"/>
            </a:pPr>
            <a:r>
              <a:rPr lang="en-GB" altLang="en-US" dirty="0" smtClean="0">
                <a:latin typeface="Arial" panose="020B0604020202020204" pitchFamily="34" charset="0"/>
              </a:rPr>
              <a:t>Obviously if the user passwords are stored in plain</a:t>
            </a:r>
            <a:r>
              <a:rPr lang="en-GB" altLang="en-US" baseline="0" dirty="0" smtClean="0">
                <a:latin typeface="Arial" panose="020B0604020202020204" pitchFamily="34" charset="0"/>
              </a:rPr>
              <a:t> text then it’s trivial to read them and access a user’s account</a:t>
            </a:r>
          </a:p>
          <a:p>
            <a:endParaRPr lang="en-GB" altLang="en-US" dirty="0" smtClean="0">
              <a:latin typeface="Arial" panose="020B0604020202020204" pitchFamily="34" charset="0"/>
            </a:endParaRPr>
          </a:p>
          <a:p>
            <a:pPr marL="177342" indent="-177342">
              <a:buFont typeface="Arial" panose="020B0604020202020204" pitchFamily="34" charset="0"/>
              <a:buChar char="•"/>
            </a:pPr>
            <a:r>
              <a:rPr lang="en-GB" altLang="en-US" dirty="0" smtClean="0">
                <a:latin typeface="Arial" panose="020B0604020202020204" pitchFamily="34" charset="0"/>
              </a:rPr>
              <a:t>The purpose of password hashing (in the context of a website) is not to protect the website from being breached, but to protect the passwords if a breach does occur - maybe even just a malicious employee looking for passwords to try on other sites.</a:t>
            </a:r>
          </a:p>
          <a:p>
            <a:pPr marL="177342" indent="-177342">
              <a:buFont typeface="Arial" panose="020B0604020202020204" pitchFamily="34" charset="0"/>
              <a:buChar char="•"/>
            </a:pPr>
            <a:endParaRPr lang="en-GB" altLang="en-US" dirty="0">
              <a:latin typeface="Arial" panose="020B0604020202020204" pitchFamily="34" charset="0"/>
            </a:endParaRPr>
          </a:p>
          <a:p>
            <a:pPr marL="177342" indent="-177342">
              <a:buFont typeface="Arial" panose="020B0604020202020204" pitchFamily="34" charset="0"/>
              <a:buChar char="•"/>
            </a:pPr>
            <a:r>
              <a:rPr lang="en-GB" altLang="en-US" dirty="0">
                <a:latin typeface="Arial" panose="020B0604020202020204" pitchFamily="34" charset="0"/>
              </a:rPr>
              <a:t>It’s also worth remembering that users will tend to reuse passwords, so even if your application has been completely compromised there is a certain amount of responsibility to make it harder for an attack to gain access to other sites the user reused his password on.</a:t>
            </a:r>
          </a:p>
          <a:p>
            <a:pPr marL="177342" indent="-177342">
              <a:buFont typeface="Arial" panose="020B0604020202020204" pitchFamily="34" charset="0"/>
              <a:buChar char="•"/>
            </a:pPr>
            <a:endParaRPr lang="en-GB" altLang="en-US" dirty="0" smtClean="0">
              <a:latin typeface="Arial" panose="020B0604020202020204" pitchFamily="34" charset="0"/>
            </a:endParaRPr>
          </a:p>
        </p:txBody>
      </p:sp>
    </p:spTree>
    <p:extLst>
      <p:ext uri="{BB962C8B-B14F-4D97-AF65-F5344CB8AC3E}">
        <p14:creationId xmlns:p14="http://schemas.microsoft.com/office/powerpoint/2010/main" val="3074542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5BD500CC-43F4-4E24-AAE3-62BD7AC4010F}" type="slidenum">
              <a:rPr lang="en-US" smtClean="0"/>
              <a:pPr/>
              <a:t>12</a:t>
            </a:fld>
            <a:endParaRPr lang="en-US" smtClean="0"/>
          </a:p>
        </p:txBody>
      </p:sp>
      <p:sp>
        <p:nvSpPr>
          <p:cNvPr id="13315" name="Rectangle 2"/>
          <p:cNvSpPr>
            <a:spLocks noGrp="1" noRot="1" noChangeAspect="1" noChangeArrowheads="1" noTextEdit="1"/>
          </p:cNvSpPr>
          <p:nvPr>
            <p:ph type="sldImg"/>
          </p:nvPr>
        </p:nvSpPr>
        <p:spPr>
          <a:xfrm>
            <a:off x="1543050" y="692150"/>
            <a:ext cx="3848100" cy="2886075"/>
          </a:xfrm>
          <a:solidFill>
            <a:srgbClr val="FFFFFF"/>
          </a:solidFill>
          <a:ln/>
        </p:spPr>
      </p:sp>
      <p:sp>
        <p:nvSpPr>
          <p:cNvPr id="13316" name="Rectangle 3"/>
          <p:cNvSpPr>
            <a:spLocks noGrp="1" noChangeArrowheads="1"/>
          </p:cNvSpPr>
          <p:nvPr>
            <p:ph type="body" idx="1"/>
          </p:nvPr>
        </p:nvSpPr>
        <p:spPr>
          <a:solidFill>
            <a:srgbClr val="FFFFFF"/>
          </a:solidFill>
          <a:ln>
            <a:solidFill>
              <a:srgbClr val="000000"/>
            </a:solidFill>
          </a:ln>
        </p:spPr>
        <p:txBody>
          <a:bodyPr/>
          <a:lstStyle/>
          <a:p>
            <a:pPr marL="177342" indent="-177342" eaLnBrk="1" hangingPunct="1">
              <a:buFont typeface="Arial" panose="020B0604020202020204" pitchFamily="34" charset="0"/>
              <a:buChar char="•"/>
            </a:pPr>
            <a:r>
              <a:rPr lang="en-US" dirty="0" smtClean="0"/>
              <a:t>This simple diagram shows how hashing algorithms work.</a:t>
            </a:r>
          </a:p>
          <a:p>
            <a:pPr eaLnBrk="1" hangingPunct="1"/>
            <a:endParaRPr lang="en-US" dirty="0" smtClean="0"/>
          </a:p>
          <a:p>
            <a:pPr marL="177342" indent="-177342" eaLnBrk="1" hangingPunct="1">
              <a:buFont typeface="Arial" panose="020B0604020202020204" pitchFamily="34" charset="0"/>
              <a:buChar char="•"/>
            </a:pPr>
            <a:r>
              <a:rPr lang="en-US" dirty="0" smtClean="0"/>
              <a:t>Small changes in the input create completely different output.</a:t>
            </a:r>
          </a:p>
          <a:p>
            <a:pPr marL="177342" indent="-177342" eaLnBrk="1" hangingPunct="1">
              <a:buFont typeface="Arial" panose="020B0604020202020204" pitchFamily="34" charset="0"/>
              <a:buChar char="•"/>
            </a:pPr>
            <a:r>
              <a:rPr lang="en-US" dirty="0" smtClean="0"/>
              <a:t>Not possible to go from the Digest back</a:t>
            </a:r>
            <a:r>
              <a:rPr lang="en-US" baseline="0" dirty="0" smtClean="0"/>
              <a:t> to the Input</a:t>
            </a:r>
            <a:endParaRPr lang="en-US" dirty="0" smtClean="0"/>
          </a:p>
        </p:txBody>
      </p:sp>
    </p:spTree>
    <p:extLst>
      <p:ext uri="{BB962C8B-B14F-4D97-AF65-F5344CB8AC3E}">
        <p14:creationId xmlns:p14="http://schemas.microsoft.com/office/powerpoint/2010/main" val="1348039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3050" y="692150"/>
            <a:ext cx="3848100" cy="2886075"/>
          </a:xfrm>
        </p:spPr>
      </p:sp>
      <p:sp>
        <p:nvSpPr>
          <p:cNvPr id="3" name="Notes Placeholder 2"/>
          <p:cNvSpPr>
            <a:spLocks noGrp="1"/>
          </p:cNvSpPr>
          <p:nvPr>
            <p:ph type="body" idx="1"/>
          </p:nvPr>
        </p:nvSpPr>
        <p:spPr/>
        <p:txBody>
          <a:bodyPr/>
          <a:lstStyle/>
          <a:p>
            <a:r>
              <a:rPr lang="en-GB" altLang="en-US" b="1" dirty="0" smtClean="0">
                <a:latin typeface="Arial" panose="020B0604020202020204" pitchFamily="34" charset="0"/>
              </a:rPr>
              <a:t>Demo</a:t>
            </a:r>
          </a:p>
          <a:p>
            <a:pPr marL="177342" indent="-177342">
              <a:buFont typeface="Arial" panose="020B0604020202020204" pitchFamily="34" charset="0"/>
              <a:buChar char="•"/>
            </a:pPr>
            <a:r>
              <a:rPr lang="en-GB" altLang="en-US" dirty="0" smtClean="0">
                <a:latin typeface="Arial" panose="020B0604020202020204" pitchFamily="34" charset="0"/>
              </a:rPr>
              <a:t>Open “1. Password Hashing”</a:t>
            </a:r>
          </a:p>
          <a:p>
            <a:pPr marL="177342" indent="-177342">
              <a:buFont typeface="Arial" panose="020B0604020202020204" pitchFamily="34" charset="0"/>
              <a:buChar char="•"/>
            </a:pPr>
            <a:r>
              <a:rPr lang="en-GB" altLang="en-US" dirty="0" smtClean="0">
                <a:latin typeface="Arial" panose="020B0604020202020204" pitchFamily="34" charset="0"/>
              </a:rPr>
              <a:t>Open SEC_PWD_CRACKING in IDF</a:t>
            </a:r>
          </a:p>
          <a:p>
            <a:pPr marL="177342" indent="-177342">
              <a:buFont typeface="Arial" panose="020B0604020202020204" pitchFamily="34" charset="0"/>
              <a:buChar char="•"/>
            </a:pPr>
            <a:r>
              <a:rPr lang="en-GB" altLang="en-US" dirty="0" smtClean="0">
                <a:latin typeface="Arial" panose="020B0604020202020204" pitchFamily="34" charset="0"/>
              </a:rPr>
              <a:t>Look at the 3 types</a:t>
            </a:r>
            <a:r>
              <a:rPr lang="en-GB" altLang="en-US" baseline="0" dirty="0" smtClean="0">
                <a:latin typeface="Arial" panose="020B0604020202020204" pitchFamily="34" charset="0"/>
              </a:rPr>
              <a:t> of hashing</a:t>
            </a:r>
          </a:p>
          <a:p>
            <a:pPr marL="634542" lvl="1" indent="-177342">
              <a:buFont typeface="Arial" panose="020B0604020202020204" pitchFamily="34" charset="0"/>
              <a:buChar char="•"/>
            </a:pPr>
            <a:r>
              <a:rPr lang="en-GB" altLang="en-US" baseline="0" dirty="0" smtClean="0">
                <a:latin typeface="Arial" panose="020B0604020202020204" pitchFamily="34" charset="0"/>
              </a:rPr>
              <a:t>Show how easy the first passwords are to crack using </a:t>
            </a:r>
            <a:r>
              <a:rPr lang="en-GB" altLang="en-US" baseline="0" smtClean="0">
                <a:latin typeface="Arial" panose="020B0604020202020204" pitchFamily="34" charset="0"/>
              </a:rPr>
              <a:t>CrackStation</a:t>
            </a:r>
            <a:endParaRPr lang="en-GB" altLang="en-US" baseline="0" dirty="0" smtClean="0">
              <a:latin typeface="Arial" panose="020B0604020202020204" pitchFamily="34" charset="0"/>
            </a:endParaRPr>
          </a:p>
          <a:p>
            <a:endParaRPr lang="en-GB" dirty="0"/>
          </a:p>
        </p:txBody>
      </p:sp>
      <p:sp>
        <p:nvSpPr>
          <p:cNvPr id="4" name="Slide Number Placeholder 3"/>
          <p:cNvSpPr>
            <a:spLocks noGrp="1"/>
          </p:cNvSpPr>
          <p:nvPr>
            <p:ph type="sldNum" sz="quarter" idx="10"/>
          </p:nvPr>
        </p:nvSpPr>
        <p:spPr/>
        <p:txBody>
          <a:bodyPr/>
          <a:lstStyle/>
          <a:p>
            <a:pPr>
              <a:defRPr/>
            </a:pPr>
            <a:fld id="{E3EE03A7-32B1-4811-8DA5-AF6C918DCEAD}" type="slidenum">
              <a:rPr lang="en-US" smtClean="0"/>
              <a:pPr>
                <a:defRPr/>
              </a:pPr>
              <a:t>13</a:t>
            </a:fld>
            <a:endParaRPr lang="en-US"/>
          </a:p>
        </p:txBody>
      </p:sp>
    </p:spTree>
    <p:extLst>
      <p:ext uri="{BB962C8B-B14F-4D97-AF65-F5344CB8AC3E}">
        <p14:creationId xmlns:p14="http://schemas.microsoft.com/office/powerpoint/2010/main" val="1127268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5BD500CC-43F4-4E24-AAE3-62BD7AC4010F}" type="slidenum">
              <a:rPr lang="en-US" smtClean="0"/>
              <a:pPr/>
              <a:t>14</a:t>
            </a:fld>
            <a:endParaRPr lang="en-US" smtClean="0"/>
          </a:p>
        </p:txBody>
      </p:sp>
      <p:sp>
        <p:nvSpPr>
          <p:cNvPr id="13315" name="Rectangle 2"/>
          <p:cNvSpPr>
            <a:spLocks noGrp="1" noRot="1" noChangeAspect="1" noChangeArrowheads="1" noTextEdit="1"/>
          </p:cNvSpPr>
          <p:nvPr>
            <p:ph type="sldImg"/>
          </p:nvPr>
        </p:nvSpPr>
        <p:spPr>
          <a:xfrm>
            <a:off x="1935163" y="742950"/>
            <a:ext cx="3287712" cy="2465388"/>
          </a:xfrm>
          <a:solidFill>
            <a:srgbClr val="FFFFFF"/>
          </a:solidFill>
          <a:ln/>
        </p:spPr>
      </p:sp>
      <p:sp>
        <p:nvSpPr>
          <p:cNvPr id="13316" name="Rectangle 3"/>
          <p:cNvSpPr>
            <a:spLocks noGrp="1" noChangeArrowheads="1"/>
          </p:cNvSpPr>
          <p:nvPr>
            <p:ph type="body" idx="1"/>
          </p:nvPr>
        </p:nvSpPr>
        <p:spPr>
          <a:solidFill>
            <a:srgbClr val="FFFFFF"/>
          </a:solidFill>
          <a:ln>
            <a:solidFill>
              <a:srgbClr val="000000"/>
            </a:solidFill>
          </a:ln>
        </p:spPr>
        <p:txBody>
          <a:bodyPr/>
          <a:lstStyle/>
          <a:p>
            <a:r>
              <a:rPr lang="en-GB" altLang="en-US" dirty="0" smtClean="0">
                <a:latin typeface="Arial" panose="020B0604020202020204" pitchFamily="34" charset="0"/>
              </a:rPr>
              <a:t>Let’s recap the Uniface</a:t>
            </a:r>
            <a:r>
              <a:rPr lang="en-GB" altLang="en-US" baseline="0" dirty="0" smtClean="0">
                <a:latin typeface="Arial" panose="020B0604020202020204" pitchFamily="34" charset="0"/>
              </a:rPr>
              <a:t> features we just looked at which help with authentication and password security</a:t>
            </a:r>
            <a:endParaRPr lang="en-GB" altLang="en-US" dirty="0" smtClean="0">
              <a:latin typeface="Arial" panose="020B0604020202020204" pitchFamily="34" charset="0"/>
            </a:endParaRPr>
          </a:p>
          <a:p>
            <a:endParaRPr lang="en-GB" altLang="en-US" dirty="0" smtClean="0">
              <a:latin typeface="Arial" panose="020B0604020202020204" pitchFamily="34" charset="0"/>
            </a:endParaRPr>
          </a:p>
          <a:p>
            <a:pPr marL="177342" indent="-177342">
              <a:buFont typeface="Arial" panose="020B0604020202020204" pitchFamily="34" charset="0"/>
              <a:buChar char="•"/>
            </a:pPr>
            <a:r>
              <a:rPr lang="en-GB" altLang="en-US" dirty="0" smtClean="0">
                <a:latin typeface="Arial" panose="020B0604020202020204" pitchFamily="34" charset="0"/>
              </a:rPr>
              <a:t>sleep</a:t>
            </a:r>
          </a:p>
          <a:p>
            <a:pPr marL="650252" lvl="1" indent="-177342">
              <a:buFont typeface="Arial" panose="020B0604020202020204" pitchFamily="34" charset="0"/>
              <a:buChar char="•"/>
            </a:pPr>
            <a:r>
              <a:rPr lang="en-GB" altLang="en-US" dirty="0" smtClean="0">
                <a:latin typeface="Arial" panose="020B0604020202020204" pitchFamily="34" charset="0"/>
              </a:rPr>
              <a:t>Pause execution to make</a:t>
            </a:r>
            <a:r>
              <a:rPr lang="en-GB" altLang="en-US" baseline="0" dirty="0" smtClean="0">
                <a:latin typeface="Arial" panose="020B0604020202020204" pitchFamily="34" charset="0"/>
              </a:rPr>
              <a:t> brute forcing a login page harder</a:t>
            </a:r>
            <a:endParaRPr lang="en-GB" altLang="en-US" dirty="0" smtClean="0">
              <a:latin typeface="Arial" panose="020B0604020202020204" pitchFamily="34" charset="0"/>
            </a:endParaRPr>
          </a:p>
          <a:p>
            <a:pPr marL="177342" indent="-177342">
              <a:buFont typeface="Arial" panose="020B0604020202020204" pitchFamily="34" charset="0"/>
              <a:buChar char="•"/>
            </a:pPr>
            <a:r>
              <a:rPr lang="en-GB" altLang="en-US" dirty="0" smtClean="0">
                <a:latin typeface="Arial" panose="020B0604020202020204" pitchFamily="34" charset="0"/>
              </a:rPr>
              <a:t>$</a:t>
            </a:r>
            <a:r>
              <a:rPr lang="en-GB" altLang="en-US" dirty="0" err="1" smtClean="0">
                <a:latin typeface="Arial" panose="020B0604020202020204" pitchFamily="34" charset="0"/>
              </a:rPr>
              <a:t>webinfo</a:t>
            </a:r>
            <a:r>
              <a:rPr lang="en-GB" altLang="en-US" dirty="0" smtClean="0">
                <a:latin typeface="Arial" panose="020B0604020202020204" pitchFamily="34" charset="0"/>
              </a:rPr>
              <a:t>(“WEBSERVERCONTEXT”)</a:t>
            </a:r>
          </a:p>
          <a:p>
            <a:pPr marL="650252" lvl="1" indent="-177342">
              <a:buFont typeface="Arial" panose="020B0604020202020204" pitchFamily="34" charset="0"/>
              <a:buChar char="•"/>
            </a:pPr>
            <a:r>
              <a:rPr lang="en-GB" altLang="en-US" baseline="0" dirty="0" smtClean="0">
                <a:latin typeface="Arial" panose="020B0604020202020204" pitchFamily="34" charset="0"/>
              </a:rPr>
              <a:t>Getting request information like remote IP</a:t>
            </a:r>
          </a:p>
          <a:p>
            <a:pPr marL="177342" indent="-177342">
              <a:buFont typeface="Arial" panose="020B0604020202020204" pitchFamily="34" charset="0"/>
              <a:buChar char="•"/>
            </a:pPr>
            <a:r>
              <a:rPr lang="en-GB" altLang="en-US" baseline="0" dirty="0" smtClean="0">
                <a:latin typeface="Arial" panose="020B0604020202020204" pitchFamily="34" charset="0"/>
              </a:rPr>
              <a:t>$encode</a:t>
            </a:r>
          </a:p>
          <a:p>
            <a:pPr marL="650252" lvl="1" indent="-177342">
              <a:buFont typeface="Arial" panose="020B0604020202020204" pitchFamily="34" charset="0"/>
              <a:buChar char="•"/>
            </a:pPr>
            <a:r>
              <a:rPr lang="en-GB" altLang="en-US" baseline="0" dirty="0" smtClean="0">
                <a:latin typeface="Arial" panose="020B0604020202020204" pitchFamily="34" charset="0"/>
              </a:rPr>
              <a:t>Hashing algorithms for storing passwords</a:t>
            </a:r>
          </a:p>
          <a:p>
            <a:pPr marL="472910" lvl="1"/>
            <a:endParaRPr lang="en-GB" altLang="en-US" baseline="0" dirty="0" smtClean="0">
              <a:latin typeface="Arial" panose="020B0604020202020204" pitchFamily="34" charset="0"/>
            </a:endParaRPr>
          </a:p>
          <a:p>
            <a:r>
              <a:rPr lang="en-GB" altLang="en-US" baseline="0" dirty="0" smtClean="0">
                <a:latin typeface="Arial" panose="020B0604020202020204" pitchFamily="34" charset="0"/>
              </a:rPr>
              <a:t>We haven’t discussed the last one, but it raises an interesting point. Rather than designing these things yourself, it’s often best to use some industry standard technology.</a:t>
            </a:r>
          </a:p>
          <a:p>
            <a:endParaRPr lang="en-GB" altLang="en-US" baseline="0" dirty="0" smtClean="0">
              <a:latin typeface="Arial" panose="020B0604020202020204" pitchFamily="34" charset="0"/>
            </a:endParaRPr>
          </a:p>
          <a:p>
            <a:pPr marL="177342" indent="-177342">
              <a:buFont typeface="Arial" panose="020B0604020202020204" pitchFamily="34" charset="0"/>
              <a:buChar char="•"/>
            </a:pPr>
            <a:r>
              <a:rPr lang="en-GB" altLang="en-US" baseline="0" dirty="0" smtClean="0">
                <a:latin typeface="Arial" panose="020B0604020202020204" pitchFamily="34" charset="0"/>
              </a:rPr>
              <a:t>LDAP driver</a:t>
            </a:r>
          </a:p>
          <a:p>
            <a:pPr marL="650252" lvl="1" indent="-177342">
              <a:buFont typeface="Arial" panose="020B0604020202020204" pitchFamily="34" charset="0"/>
              <a:buChar char="•"/>
            </a:pPr>
            <a:r>
              <a:rPr lang="en-GB" altLang="en-US" dirty="0" smtClean="0">
                <a:latin typeface="Arial" panose="020B0604020202020204" pitchFamily="34" charset="0"/>
              </a:rPr>
              <a:t>There’s no point rewriting</a:t>
            </a:r>
            <a:r>
              <a:rPr lang="en-GB" altLang="en-US" baseline="0" dirty="0" smtClean="0">
                <a:latin typeface="Arial" panose="020B0604020202020204" pitchFamily="34" charset="0"/>
              </a:rPr>
              <a:t> something</a:t>
            </a:r>
            <a:r>
              <a:rPr lang="en-GB" altLang="en-US" dirty="0" smtClean="0">
                <a:latin typeface="Arial" panose="020B0604020202020204" pitchFamily="34" charset="0"/>
              </a:rPr>
              <a:t> if someone</a:t>
            </a:r>
            <a:r>
              <a:rPr lang="en-GB" altLang="en-US" baseline="0" dirty="0" smtClean="0">
                <a:latin typeface="Arial" panose="020B0604020202020204" pitchFamily="34" charset="0"/>
              </a:rPr>
              <a:t> has already done it for you</a:t>
            </a:r>
          </a:p>
          <a:p>
            <a:pPr marL="650252" lvl="1" indent="-177342">
              <a:buFont typeface="Arial" panose="020B0604020202020204" pitchFamily="34" charset="0"/>
              <a:buChar char="•"/>
            </a:pPr>
            <a:r>
              <a:rPr lang="en-GB" altLang="en-US" dirty="0" smtClean="0">
                <a:latin typeface="Arial" panose="020B0604020202020204" pitchFamily="34" charset="0"/>
              </a:rPr>
              <a:t>Most of us wont’ be able to</a:t>
            </a:r>
            <a:r>
              <a:rPr lang="en-GB" altLang="en-US" baseline="0" dirty="0" smtClean="0">
                <a:latin typeface="Arial" panose="020B0604020202020204" pitchFamily="34" charset="0"/>
              </a:rPr>
              <a:t> do it better than dedicated software</a:t>
            </a:r>
            <a:endParaRPr lang="en-GB" altLang="en-US" dirty="0" smtClean="0">
              <a:latin typeface="Arial" panose="020B0604020202020204" pitchFamily="34" charset="0"/>
            </a:endParaRPr>
          </a:p>
        </p:txBody>
      </p:sp>
    </p:spTree>
    <p:extLst>
      <p:ext uri="{BB962C8B-B14F-4D97-AF65-F5344CB8AC3E}">
        <p14:creationId xmlns:p14="http://schemas.microsoft.com/office/powerpoint/2010/main" val="1353351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5BD500CC-43F4-4E24-AAE3-62BD7AC4010F}" type="slidenum">
              <a:rPr lang="en-US" smtClean="0"/>
              <a:pPr/>
              <a:t>15</a:t>
            </a:fld>
            <a:endParaRPr lang="en-US" smtClean="0"/>
          </a:p>
        </p:txBody>
      </p:sp>
      <p:sp>
        <p:nvSpPr>
          <p:cNvPr id="13315" name="Rectangle 2"/>
          <p:cNvSpPr>
            <a:spLocks noGrp="1" noRot="1" noChangeAspect="1" noChangeArrowheads="1" noTextEdit="1"/>
          </p:cNvSpPr>
          <p:nvPr>
            <p:ph type="sldImg"/>
          </p:nvPr>
        </p:nvSpPr>
        <p:spPr>
          <a:xfrm>
            <a:off x="1543050" y="692150"/>
            <a:ext cx="3848100" cy="2886075"/>
          </a:xfrm>
          <a:solidFill>
            <a:srgbClr val="FFFFFF"/>
          </a:solidFill>
          <a:ln/>
        </p:spPr>
      </p:sp>
      <p:sp>
        <p:nvSpPr>
          <p:cNvPr id="1331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smtClean="0"/>
          </a:p>
        </p:txBody>
      </p:sp>
    </p:spTree>
    <p:extLst>
      <p:ext uri="{BB962C8B-B14F-4D97-AF65-F5344CB8AC3E}">
        <p14:creationId xmlns:p14="http://schemas.microsoft.com/office/powerpoint/2010/main" val="33818050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5BD500CC-43F4-4E24-AAE3-62BD7AC4010F}" type="slidenum">
              <a:rPr lang="en-US" smtClean="0"/>
              <a:pPr/>
              <a:t>16</a:t>
            </a:fld>
            <a:endParaRPr lang="en-US" smtClean="0"/>
          </a:p>
        </p:txBody>
      </p:sp>
      <p:sp>
        <p:nvSpPr>
          <p:cNvPr id="13315" name="Rectangle 2"/>
          <p:cNvSpPr>
            <a:spLocks noGrp="1" noRot="1" noChangeAspect="1" noChangeArrowheads="1" noTextEdit="1"/>
          </p:cNvSpPr>
          <p:nvPr>
            <p:ph type="sldImg"/>
          </p:nvPr>
        </p:nvSpPr>
        <p:spPr>
          <a:xfrm>
            <a:off x="1543050" y="692150"/>
            <a:ext cx="3848100" cy="2886075"/>
          </a:xfrm>
          <a:solidFill>
            <a:srgbClr val="FFFFFF"/>
          </a:solidFill>
          <a:ln/>
        </p:spPr>
      </p:sp>
      <p:sp>
        <p:nvSpPr>
          <p:cNvPr id="13316" name="Rectangle 3"/>
          <p:cNvSpPr>
            <a:spLocks noGrp="1" noChangeArrowheads="1"/>
          </p:cNvSpPr>
          <p:nvPr>
            <p:ph type="body" idx="1"/>
          </p:nvPr>
        </p:nvSpPr>
        <p:spPr>
          <a:solidFill>
            <a:srgbClr val="FFFFFF"/>
          </a:solidFill>
          <a:ln>
            <a:solidFill>
              <a:srgbClr val="000000"/>
            </a:solidFill>
          </a:ln>
        </p:spPr>
        <p:txBody>
          <a:bodyPr/>
          <a:lstStyle/>
          <a:p>
            <a:r>
              <a:rPr lang="en-GB" altLang="en-US" dirty="0" smtClean="0">
                <a:latin typeface="Arial" panose="020B0604020202020204" pitchFamily="34" charset="0"/>
              </a:rPr>
              <a:t>Interpreter Injection</a:t>
            </a:r>
          </a:p>
          <a:p>
            <a:endParaRPr lang="en-GB" altLang="en-US" dirty="0" smtClean="0">
              <a:latin typeface="Arial" panose="020B0604020202020204" pitchFamily="34" charset="0"/>
            </a:endParaRPr>
          </a:p>
          <a:p>
            <a:r>
              <a:rPr lang="en-GB" altLang="en-US" dirty="0" smtClean="0">
                <a:latin typeface="Arial" panose="020B0604020202020204" pitchFamily="34" charset="0"/>
              </a:rPr>
              <a:t>Interpreter injection covers a range of threats which aim to make the application parse and execute code provided by an attacker</a:t>
            </a:r>
          </a:p>
          <a:p>
            <a:pPr marL="177342" indent="-177342">
              <a:buFont typeface="Arial" panose="020B0604020202020204" pitchFamily="34" charset="0"/>
              <a:buChar char="•"/>
            </a:pPr>
            <a:r>
              <a:rPr lang="en-GB" altLang="en-US" dirty="0" smtClean="0">
                <a:latin typeface="Arial" panose="020B0604020202020204" pitchFamily="34" charset="0"/>
              </a:rPr>
              <a:t>SQL Injection</a:t>
            </a:r>
          </a:p>
          <a:p>
            <a:pPr marL="177342" indent="-177342">
              <a:buFont typeface="Arial" panose="020B0604020202020204" pitchFamily="34" charset="0"/>
              <a:buChar char="•"/>
            </a:pPr>
            <a:r>
              <a:rPr lang="en-GB" altLang="en-US" dirty="0" smtClean="0">
                <a:latin typeface="Arial" panose="020B0604020202020204" pitchFamily="34" charset="0"/>
              </a:rPr>
              <a:t>JavaScript Injection</a:t>
            </a:r>
          </a:p>
          <a:p>
            <a:pPr marL="177342" indent="-177342">
              <a:buFont typeface="Arial" panose="020B0604020202020204" pitchFamily="34" charset="0"/>
              <a:buChar char="•"/>
            </a:pPr>
            <a:r>
              <a:rPr lang="en-GB" altLang="en-US" dirty="0" smtClean="0">
                <a:latin typeface="Arial" panose="020B0604020202020204" pitchFamily="34" charset="0"/>
              </a:rPr>
              <a:t>Parameter Manipulation</a:t>
            </a:r>
          </a:p>
          <a:p>
            <a:pPr marL="177342" indent="-177342">
              <a:buFont typeface="Arial" panose="020B0604020202020204" pitchFamily="34" charset="0"/>
              <a:buChar char="•"/>
            </a:pPr>
            <a:endParaRPr lang="en-GB" altLang="en-US" dirty="0" smtClean="0">
              <a:latin typeface="Arial" panose="020B0604020202020204" pitchFamily="34" charset="0"/>
            </a:endParaRPr>
          </a:p>
          <a:p>
            <a:r>
              <a:rPr lang="en-GB" altLang="en-US" dirty="0" smtClean="0">
                <a:latin typeface="Arial" panose="020B0604020202020204" pitchFamily="34" charset="0"/>
              </a:rPr>
              <a:t>I’ll cover all 3 types and then look at wha</a:t>
            </a:r>
            <a:r>
              <a:rPr lang="en-GB" altLang="en-US" baseline="0" dirty="0" smtClean="0">
                <a:latin typeface="Arial" panose="020B0604020202020204" pitchFamily="34" charset="0"/>
              </a:rPr>
              <a:t>t Uniface does to protect your applications</a:t>
            </a:r>
            <a:endParaRPr lang="en-GB" altLang="en-US" dirty="0" smtClean="0">
              <a:latin typeface="Arial" panose="020B0604020202020204" pitchFamily="34" charset="0"/>
            </a:endParaRPr>
          </a:p>
        </p:txBody>
      </p:sp>
    </p:spTree>
    <p:extLst>
      <p:ext uri="{BB962C8B-B14F-4D97-AF65-F5344CB8AC3E}">
        <p14:creationId xmlns:p14="http://schemas.microsoft.com/office/powerpoint/2010/main" val="23827382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5BD500CC-43F4-4E24-AAE3-62BD7AC4010F}" type="slidenum">
              <a:rPr lang="en-US" smtClean="0"/>
              <a:pPr/>
              <a:t>17</a:t>
            </a:fld>
            <a:endParaRPr lang="en-US" smtClean="0"/>
          </a:p>
        </p:txBody>
      </p:sp>
      <p:sp>
        <p:nvSpPr>
          <p:cNvPr id="13315" name="Rectangle 2"/>
          <p:cNvSpPr>
            <a:spLocks noGrp="1" noRot="1" noChangeAspect="1" noChangeArrowheads="1" noTextEdit="1"/>
          </p:cNvSpPr>
          <p:nvPr>
            <p:ph type="sldImg"/>
          </p:nvPr>
        </p:nvSpPr>
        <p:spPr>
          <a:xfrm>
            <a:off x="1543050" y="692150"/>
            <a:ext cx="3848100" cy="2886075"/>
          </a:xfrm>
          <a:solidFill>
            <a:srgbClr val="FFFFFF"/>
          </a:solidFill>
          <a:ln/>
        </p:spPr>
      </p:sp>
      <p:sp>
        <p:nvSpPr>
          <p:cNvPr id="13316" name="Rectangle 3"/>
          <p:cNvSpPr>
            <a:spLocks noGrp="1" noChangeArrowheads="1"/>
          </p:cNvSpPr>
          <p:nvPr>
            <p:ph type="body" idx="1"/>
          </p:nvPr>
        </p:nvSpPr>
        <p:spPr>
          <a:solidFill>
            <a:srgbClr val="FFFFFF"/>
          </a:solidFill>
          <a:ln>
            <a:solidFill>
              <a:srgbClr val="000000"/>
            </a:solidFill>
          </a:ln>
        </p:spPr>
        <p:txBody>
          <a:bodyPr/>
          <a:lstStyle/>
          <a:p>
            <a:r>
              <a:rPr lang="en-GB" altLang="en-US" dirty="0" smtClean="0">
                <a:latin typeface="Arial" panose="020B0604020202020204" pitchFamily="34" charset="0"/>
              </a:rPr>
              <a:t>SQL Injection</a:t>
            </a:r>
          </a:p>
          <a:p>
            <a:endParaRPr lang="en-GB" altLang="en-US" dirty="0" smtClean="0">
              <a:latin typeface="Arial" panose="020B0604020202020204" pitchFamily="34" charset="0"/>
            </a:endParaRPr>
          </a:p>
          <a:p>
            <a:r>
              <a:rPr lang="en-GB" altLang="en-US" dirty="0" smtClean="0">
                <a:latin typeface="Arial" panose="020B0604020202020204" pitchFamily="34" charset="0"/>
              </a:rPr>
              <a:t>Let’s look at a very simple SQL</a:t>
            </a:r>
            <a:r>
              <a:rPr lang="en-GB" altLang="en-US" baseline="0" dirty="0" smtClean="0">
                <a:latin typeface="Arial" panose="020B0604020202020204" pitchFamily="34" charset="0"/>
              </a:rPr>
              <a:t> insert operation</a:t>
            </a:r>
          </a:p>
          <a:p>
            <a:endParaRPr lang="en-GB" altLang="en-US" baseline="0" dirty="0" smtClean="0">
              <a:latin typeface="Arial" panose="020B0604020202020204" pitchFamily="34" charset="0"/>
            </a:endParaRPr>
          </a:p>
          <a:p>
            <a:pPr marL="177342" indent="-177342">
              <a:buFont typeface="Arial" panose="020B0604020202020204" pitchFamily="34" charset="0"/>
              <a:buChar char="•"/>
            </a:pPr>
            <a:r>
              <a:rPr lang="en-GB" altLang="en-US" baseline="0" dirty="0" smtClean="0">
                <a:latin typeface="Arial" panose="020B0604020202020204" pitchFamily="34" charset="0"/>
              </a:rPr>
              <a:t>We have a table with the columns ID, Date of Birth and Name.</a:t>
            </a:r>
          </a:p>
          <a:p>
            <a:pPr marL="177342" indent="-177342">
              <a:buFont typeface="Arial" panose="020B0604020202020204" pitchFamily="34" charset="0"/>
              <a:buChar char="•"/>
            </a:pPr>
            <a:r>
              <a:rPr lang="en-GB" altLang="en-US" baseline="0" dirty="0" smtClean="0">
                <a:latin typeface="Arial" panose="020B0604020202020204" pitchFamily="34" charset="0"/>
              </a:rPr>
              <a:t>We want to insert the data at the top of the slide into the table and we might use an SQL statement like this one</a:t>
            </a:r>
          </a:p>
        </p:txBody>
      </p:sp>
    </p:spTree>
    <p:extLst>
      <p:ext uri="{BB962C8B-B14F-4D97-AF65-F5344CB8AC3E}">
        <p14:creationId xmlns:p14="http://schemas.microsoft.com/office/powerpoint/2010/main" val="1957521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3050" y="692150"/>
            <a:ext cx="3848100" cy="2886075"/>
          </a:xfrm>
        </p:spPr>
      </p:sp>
      <p:sp>
        <p:nvSpPr>
          <p:cNvPr id="3" name="Notes Placeholder 2"/>
          <p:cNvSpPr>
            <a:spLocks noGrp="1"/>
          </p:cNvSpPr>
          <p:nvPr>
            <p:ph type="body" idx="1"/>
          </p:nvPr>
        </p:nvSpPr>
        <p:spPr/>
        <p:txBody>
          <a:bodyPr/>
          <a:lstStyle/>
          <a:p>
            <a:r>
              <a:rPr lang="en-GB" b="1" dirty="0" smtClean="0"/>
              <a:t>Demo</a:t>
            </a:r>
            <a:endParaRPr lang="en-GB" b="0" dirty="0" smtClean="0"/>
          </a:p>
          <a:p>
            <a:pPr marL="177342" indent="-177342">
              <a:buFont typeface="Arial" panose="020B0604020202020204" pitchFamily="34" charset="0"/>
              <a:buChar char="•"/>
            </a:pPr>
            <a:r>
              <a:rPr lang="en-GB" altLang="en-US" dirty="0" smtClean="0">
                <a:latin typeface="Arial" panose="020B0604020202020204" pitchFamily="34" charset="0"/>
              </a:rPr>
              <a:t>Open SQL Server Management Studio</a:t>
            </a:r>
          </a:p>
          <a:p>
            <a:pPr marL="177342" indent="-177342">
              <a:buFont typeface="Arial" panose="020B0604020202020204" pitchFamily="34" charset="0"/>
              <a:buChar char="•"/>
            </a:pPr>
            <a:r>
              <a:rPr lang="en-GB" altLang="en-US" dirty="0" smtClean="0">
                <a:latin typeface="Arial" panose="020B0604020202020204" pitchFamily="34" charset="0"/>
              </a:rPr>
              <a:t>Open SEC_SQL_INJ_01 and look at Store</a:t>
            </a:r>
          </a:p>
          <a:p>
            <a:pPr marL="177342" indent="-177342">
              <a:buFont typeface="Arial" panose="020B0604020202020204" pitchFamily="34" charset="0"/>
              <a:buChar char="•"/>
            </a:pPr>
            <a:r>
              <a:rPr lang="en-GB" altLang="en-US" dirty="0" smtClean="0">
                <a:latin typeface="Arial" panose="020B0604020202020204" pitchFamily="34" charset="0"/>
              </a:rPr>
              <a:t>Run SQL Injection</a:t>
            </a:r>
            <a:r>
              <a:rPr lang="en-GB" altLang="en-US" baseline="0" dirty="0" smtClean="0">
                <a:latin typeface="Arial" panose="020B0604020202020204" pitchFamily="34" charset="0"/>
              </a:rPr>
              <a:t> 1</a:t>
            </a:r>
          </a:p>
          <a:p>
            <a:pPr marL="634542" lvl="1" indent="-177342">
              <a:buFont typeface="Arial" panose="020B0604020202020204" pitchFamily="34" charset="0"/>
              <a:buChar char="•"/>
            </a:pPr>
            <a:r>
              <a:rPr lang="en-GB" altLang="en-US" baseline="0" dirty="0" smtClean="0">
                <a:latin typeface="Arial" panose="020B0604020202020204" pitchFamily="34" charset="0"/>
              </a:rPr>
              <a:t>Add a record</a:t>
            </a:r>
          </a:p>
          <a:p>
            <a:pPr marL="634542" lvl="1" indent="-177342">
              <a:buFont typeface="Arial" panose="020B0604020202020204" pitchFamily="34" charset="0"/>
              <a:buChar char="•"/>
            </a:pPr>
            <a:r>
              <a:rPr lang="en-GB" altLang="en-US" baseline="0" dirty="0" smtClean="0">
                <a:latin typeface="Arial" panose="020B0604020202020204" pitchFamily="34" charset="0"/>
              </a:rPr>
              <a:t>Show it in the database</a:t>
            </a:r>
          </a:p>
          <a:p>
            <a:pPr marL="634542" lvl="1" indent="-177342">
              <a:buFont typeface="Arial" panose="020B0604020202020204" pitchFamily="34" charset="0"/>
              <a:buChar char="•"/>
            </a:pPr>
            <a:r>
              <a:rPr lang="en-GB" altLang="en-US" baseline="0" dirty="0" smtClean="0">
                <a:latin typeface="Arial" panose="020B0604020202020204" pitchFamily="34" charset="0"/>
              </a:rPr>
              <a:t>Add using the injection string</a:t>
            </a:r>
          </a:p>
          <a:p>
            <a:pPr marL="634542" lvl="1" indent="-177342">
              <a:buFont typeface="Arial" panose="020B0604020202020204" pitchFamily="34" charset="0"/>
              <a:buChar char="•"/>
            </a:pPr>
            <a:r>
              <a:rPr lang="en-GB" altLang="en-US" baseline="0" dirty="0" smtClean="0">
                <a:latin typeface="Arial" panose="020B0604020202020204" pitchFamily="34" charset="0"/>
              </a:rPr>
              <a:t>Show that table has been dropped</a:t>
            </a:r>
            <a:endParaRPr lang="en-GB" altLang="en-US" dirty="0" smtClean="0">
              <a:latin typeface="Arial" panose="020B0604020202020204" pitchFamily="34" charset="0"/>
            </a:endParaRPr>
          </a:p>
          <a:p>
            <a:pPr marL="177342" indent="-177342">
              <a:buFont typeface="Arial" panose="020B0604020202020204" pitchFamily="34" charset="0"/>
              <a:buChar char="•"/>
            </a:pPr>
            <a:r>
              <a:rPr lang="en-GB" altLang="en-US" dirty="0" smtClean="0">
                <a:latin typeface="Arial" panose="020B0604020202020204" pitchFamily="34" charset="0"/>
              </a:rPr>
              <a:t>Open SEC_SQL_INJ_02 and look at Store</a:t>
            </a:r>
          </a:p>
          <a:p>
            <a:pPr marL="177342" indent="-177342">
              <a:buFont typeface="Arial" panose="020B0604020202020204" pitchFamily="34" charset="0"/>
              <a:buChar char="•"/>
            </a:pPr>
            <a:r>
              <a:rPr lang="en-GB" altLang="en-US" dirty="0" smtClean="0">
                <a:latin typeface="Arial" panose="020B0604020202020204" pitchFamily="34" charset="0"/>
              </a:rPr>
              <a:t>Run SQL Injection 2</a:t>
            </a:r>
          </a:p>
          <a:p>
            <a:pPr marL="634542" lvl="1" indent="-177342">
              <a:buFont typeface="Arial" panose="020B0604020202020204" pitchFamily="34" charset="0"/>
              <a:buChar char="•"/>
            </a:pPr>
            <a:r>
              <a:rPr lang="en-GB" altLang="en-US" dirty="0" smtClean="0">
                <a:latin typeface="Arial" panose="020B0604020202020204" pitchFamily="34" charset="0"/>
              </a:rPr>
              <a:t>Add using the injection string</a:t>
            </a:r>
          </a:p>
          <a:p>
            <a:pPr marL="634542" lvl="1" indent="-177342">
              <a:buFont typeface="Arial" panose="020B0604020202020204" pitchFamily="34" charset="0"/>
              <a:buChar char="•"/>
            </a:pPr>
            <a:r>
              <a:rPr lang="en-GB" altLang="en-US" dirty="0" smtClean="0">
                <a:latin typeface="Arial" panose="020B0604020202020204" pitchFamily="34" charset="0"/>
              </a:rPr>
              <a:t>Show</a:t>
            </a:r>
            <a:r>
              <a:rPr lang="en-GB" altLang="en-US" baseline="0" dirty="0" smtClean="0">
                <a:latin typeface="Arial" panose="020B0604020202020204" pitchFamily="34" charset="0"/>
              </a:rPr>
              <a:t> it in the database</a:t>
            </a:r>
            <a:endParaRPr lang="en-GB" altLang="en-US" dirty="0" smtClean="0">
              <a:latin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E3EE03A7-32B1-4811-8DA5-AF6C918DCEAD}" type="slidenum">
              <a:rPr lang="en-US" smtClean="0"/>
              <a:pPr>
                <a:defRPr/>
              </a:pPr>
              <a:t>18</a:t>
            </a:fld>
            <a:endParaRPr lang="en-US"/>
          </a:p>
        </p:txBody>
      </p:sp>
    </p:spTree>
    <p:extLst>
      <p:ext uri="{BB962C8B-B14F-4D97-AF65-F5344CB8AC3E}">
        <p14:creationId xmlns:p14="http://schemas.microsoft.com/office/powerpoint/2010/main" val="6885447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5BD500CC-43F4-4E24-AAE3-62BD7AC4010F}" type="slidenum">
              <a:rPr lang="en-US" smtClean="0"/>
              <a:pPr/>
              <a:t>19</a:t>
            </a:fld>
            <a:endParaRPr lang="en-US" smtClean="0"/>
          </a:p>
        </p:txBody>
      </p:sp>
      <p:sp>
        <p:nvSpPr>
          <p:cNvPr id="13315" name="Rectangle 2"/>
          <p:cNvSpPr>
            <a:spLocks noGrp="1" noRot="1" noChangeAspect="1" noChangeArrowheads="1" noTextEdit="1"/>
          </p:cNvSpPr>
          <p:nvPr>
            <p:ph type="sldImg"/>
          </p:nvPr>
        </p:nvSpPr>
        <p:spPr>
          <a:xfrm>
            <a:off x="1543050" y="692150"/>
            <a:ext cx="3848100" cy="2886075"/>
          </a:xfrm>
          <a:solidFill>
            <a:srgbClr val="FFFFFF"/>
          </a:solidFill>
          <a:ln/>
        </p:spPr>
      </p:sp>
      <p:sp>
        <p:nvSpPr>
          <p:cNvPr id="13316" name="Rectangle 3"/>
          <p:cNvSpPr>
            <a:spLocks noGrp="1" noChangeArrowheads="1"/>
          </p:cNvSpPr>
          <p:nvPr>
            <p:ph type="body" idx="1"/>
          </p:nvPr>
        </p:nvSpPr>
        <p:spPr>
          <a:solidFill>
            <a:srgbClr val="FFFFFF"/>
          </a:solidFill>
          <a:ln>
            <a:solidFill>
              <a:srgbClr val="000000"/>
            </a:solidFill>
          </a:ln>
        </p:spPr>
        <p:txBody>
          <a:bodyPr/>
          <a:lstStyle/>
          <a:p>
            <a:r>
              <a:rPr lang="en-GB" altLang="en-US" dirty="0" smtClean="0">
                <a:latin typeface="Arial" panose="020B0604020202020204" pitchFamily="34" charset="0"/>
              </a:rPr>
              <a:t>What went wrong here?</a:t>
            </a:r>
          </a:p>
          <a:p>
            <a:endParaRPr lang="en-GB" altLang="en-US" dirty="0" smtClean="0">
              <a:latin typeface="Arial" panose="020B0604020202020204" pitchFamily="34" charset="0"/>
            </a:endParaRPr>
          </a:p>
          <a:p>
            <a:pPr marL="177342" indent="-177342">
              <a:buFont typeface="Arial" panose="020B0604020202020204" pitchFamily="34" charset="0"/>
              <a:buChar char="•"/>
            </a:pPr>
            <a:r>
              <a:rPr lang="en-GB" altLang="en-US" dirty="0" smtClean="0">
                <a:latin typeface="Arial" panose="020B0604020202020204" pitchFamily="34" charset="0"/>
              </a:rPr>
              <a:t>A malicious</a:t>
            </a:r>
            <a:r>
              <a:rPr lang="en-GB" altLang="en-US" baseline="0" dirty="0" smtClean="0">
                <a:latin typeface="Arial" panose="020B0604020202020204" pitchFamily="34" charset="0"/>
              </a:rPr>
              <a:t> user entered an engineered string into the name field</a:t>
            </a:r>
          </a:p>
          <a:p>
            <a:pPr marL="177342" indent="-177342">
              <a:buFont typeface="Arial" panose="020B0604020202020204" pitchFamily="34" charset="0"/>
              <a:buChar char="•"/>
            </a:pPr>
            <a:r>
              <a:rPr lang="en-GB" altLang="en-US" dirty="0" smtClean="0">
                <a:latin typeface="Arial" panose="020B0604020202020204" pitchFamily="34" charset="0"/>
              </a:rPr>
              <a:t>User entered that string into the Name field.</a:t>
            </a:r>
          </a:p>
          <a:p>
            <a:pPr marL="177342" indent="-177342">
              <a:buFont typeface="Arial" panose="020B0604020202020204" pitchFamily="34" charset="0"/>
              <a:buChar char="•"/>
            </a:pPr>
            <a:r>
              <a:rPr lang="en-GB" altLang="en-US" baseline="0" dirty="0" smtClean="0">
                <a:latin typeface="Arial" panose="020B0604020202020204" pitchFamily="34" charset="0"/>
              </a:rPr>
              <a:t>It got interpreted by the SQL function</a:t>
            </a:r>
          </a:p>
          <a:p>
            <a:endParaRPr lang="en-GB" altLang="en-US" dirty="0" smtClean="0">
              <a:latin typeface="Arial" panose="020B0604020202020204" pitchFamily="34" charset="0"/>
            </a:endParaRPr>
          </a:p>
          <a:p>
            <a:pPr defTabSz="945820">
              <a:defRPr/>
            </a:pPr>
            <a:r>
              <a:rPr lang="en-GB" altLang="en-US" dirty="0" smtClean="0">
                <a:latin typeface="Arial" panose="020B0604020202020204" pitchFamily="34" charset="0"/>
              </a:rPr>
              <a:t>Not going to be a massive</a:t>
            </a:r>
            <a:r>
              <a:rPr lang="en-GB" altLang="en-US" baseline="0" dirty="0" smtClean="0">
                <a:latin typeface="Arial" panose="020B0604020202020204" pitchFamily="34" charset="0"/>
              </a:rPr>
              <a:t> problem in a Uniface application, but people do use the SQL command.</a:t>
            </a:r>
            <a:endParaRPr lang="en-GB" altLang="en-US" dirty="0" smtClean="0">
              <a:latin typeface="Arial" panose="020B0604020202020204" pitchFamily="34" charset="0"/>
            </a:endParaRPr>
          </a:p>
        </p:txBody>
      </p:sp>
    </p:spTree>
    <p:extLst>
      <p:ext uri="{BB962C8B-B14F-4D97-AF65-F5344CB8AC3E}">
        <p14:creationId xmlns:p14="http://schemas.microsoft.com/office/powerpoint/2010/main" val="2800649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5BD500CC-43F4-4E24-AAE3-62BD7AC4010F}" type="slidenum">
              <a:rPr lang="en-US" smtClean="0"/>
              <a:pPr/>
              <a:t>2</a:t>
            </a:fld>
            <a:endParaRPr lang="en-US" smtClean="0"/>
          </a:p>
        </p:txBody>
      </p:sp>
      <p:sp>
        <p:nvSpPr>
          <p:cNvPr id="13315" name="Rectangle 2"/>
          <p:cNvSpPr>
            <a:spLocks noGrp="1" noRot="1" noChangeAspect="1" noChangeArrowheads="1" noTextEdit="1"/>
          </p:cNvSpPr>
          <p:nvPr>
            <p:ph type="sldImg"/>
          </p:nvPr>
        </p:nvSpPr>
        <p:spPr>
          <a:xfrm>
            <a:off x="1543050" y="692150"/>
            <a:ext cx="3848100" cy="2886075"/>
          </a:xfrm>
          <a:solidFill>
            <a:srgbClr val="FFFFFF"/>
          </a:solidFill>
          <a:ln/>
        </p:spPr>
      </p:sp>
      <p:sp>
        <p:nvSpPr>
          <p:cNvPr id="13316" name="Rectangle 3"/>
          <p:cNvSpPr>
            <a:spLocks noGrp="1" noChangeArrowheads="1"/>
          </p:cNvSpPr>
          <p:nvPr>
            <p:ph type="body" idx="1"/>
          </p:nvPr>
        </p:nvSpPr>
        <p:spPr>
          <a:solidFill>
            <a:srgbClr val="FFFFFF"/>
          </a:solidFill>
          <a:ln>
            <a:solidFill>
              <a:srgbClr val="000000"/>
            </a:solidFill>
          </a:ln>
        </p:spPr>
        <p:txBody>
          <a:bodyPr/>
          <a:lstStyle/>
          <a:p>
            <a:pPr marL="177342" indent="-177342">
              <a:buFont typeface="Arial" panose="020B0604020202020204" pitchFamily="34" charset="0"/>
              <a:buChar char="•"/>
            </a:pPr>
            <a:r>
              <a:rPr lang="en-GB" altLang="en-US" sz="1000" dirty="0" smtClean="0">
                <a:latin typeface="Arial" panose="020B0604020202020204" pitchFamily="34" charset="0"/>
              </a:rPr>
              <a:t>Introduction</a:t>
            </a:r>
          </a:p>
          <a:p>
            <a:pPr marL="634542" lvl="1" indent="-177342">
              <a:buFont typeface="Arial" panose="020B0604020202020204" pitchFamily="34" charset="0"/>
              <a:buChar char="•"/>
            </a:pPr>
            <a:r>
              <a:rPr lang="en-GB" altLang="en-US" sz="1000" dirty="0" smtClean="0">
                <a:latin typeface="Arial" panose="020B0604020202020204" pitchFamily="34" charset="0"/>
              </a:rPr>
              <a:t>Explain</a:t>
            </a:r>
            <a:r>
              <a:rPr lang="en-GB" altLang="en-US" sz="1000" baseline="0" dirty="0" smtClean="0">
                <a:latin typeface="Arial" panose="020B0604020202020204" pitchFamily="34" charset="0"/>
              </a:rPr>
              <a:t> the scope of the session</a:t>
            </a:r>
          </a:p>
          <a:p>
            <a:pPr marL="177342" indent="-177342">
              <a:buFont typeface="Arial" panose="020B0604020202020204" pitchFamily="34" charset="0"/>
              <a:buChar char="•"/>
            </a:pPr>
            <a:r>
              <a:rPr lang="en-GB" altLang="en-US" sz="1000" dirty="0" smtClean="0">
                <a:latin typeface="Arial" panose="020B0604020202020204" pitchFamily="34" charset="0"/>
              </a:rPr>
              <a:t>Client </a:t>
            </a:r>
            <a:r>
              <a:rPr lang="en-GB" altLang="en-US" sz="1000" dirty="0">
                <a:latin typeface="Arial" panose="020B0604020202020204" pitchFamily="34" charset="0"/>
              </a:rPr>
              <a:t>Server vs. </a:t>
            </a:r>
            <a:r>
              <a:rPr lang="en-GB" altLang="en-US" sz="1000" dirty="0" smtClean="0">
                <a:latin typeface="Arial" panose="020B0604020202020204" pitchFamily="34" charset="0"/>
              </a:rPr>
              <a:t>Web</a:t>
            </a:r>
          </a:p>
          <a:p>
            <a:pPr marL="634542" lvl="1" indent="-177342">
              <a:buFont typeface="Arial" panose="020B0604020202020204" pitchFamily="34" charset="0"/>
              <a:buChar char="•"/>
            </a:pPr>
            <a:r>
              <a:rPr lang="en-GB" altLang="en-US" sz="1000" dirty="0" smtClean="0">
                <a:latin typeface="Arial" panose="020B0604020202020204" pitchFamily="34" charset="0"/>
              </a:rPr>
              <a:t>A lot of Uniface applications are currently client server</a:t>
            </a:r>
            <a:endParaRPr lang="en-GB" altLang="en-US" sz="1000" dirty="0">
              <a:latin typeface="Arial" panose="020B0604020202020204" pitchFamily="34" charset="0"/>
            </a:endParaRPr>
          </a:p>
          <a:p>
            <a:pPr marL="177342" indent="-177342">
              <a:buFont typeface="Arial" panose="020B0604020202020204" pitchFamily="34" charset="0"/>
              <a:buChar char="•"/>
            </a:pPr>
            <a:r>
              <a:rPr lang="en-GB" altLang="en-US" sz="1000" dirty="0">
                <a:latin typeface="Arial" panose="020B0604020202020204" pitchFamily="34" charset="0"/>
              </a:rPr>
              <a:t>Security </a:t>
            </a:r>
            <a:r>
              <a:rPr lang="en-GB" altLang="en-US" sz="1000" dirty="0" smtClean="0">
                <a:latin typeface="Arial" panose="020B0604020202020204" pitchFamily="34" charset="0"/>
              </a:rPr>
              <a:t>Areas</a:t>
            </a:r>
          </a:p>
          <a:p>
            <a:pPr marL="634542" lvl="1" indent="-177342">
              <a:buFont typeface="Arial" panose="020B0604020202020204" pitchFamily="34" charset="0"/>
              <a:buChar char="•"/>
            </a:pPr>
            <a:r>
              <a:rPr lang="en-GB" altLang="en-US" sz="1000" dirty="0" smtClean="0">
                <a:latin typeface="Arial" panose="020B0604020202020204" pitchFamily="34" charset="0"/>
              </a:rPr>
              <a:t>General overview of the sorts of areas we need to consider</a:t>
            </a:r>
            <a:r>
              <a:rPr lang="en-GB" altLang="en-US" sz="1000" baseline="0" dirty="0" smtClean="0">
                <a:latin typeface="Arial" panose="020B0604020202020204" pitchFamily="34" charset="0"/>
              </a:rPr>
              <a:t> when talking about web security</a:t>
            </a:r>
            <a:endParaRPr lang="en-GB" altLang="en-US" sz="1000" dirty="0">
              <a:latin typeface="Arial" panose="020B0604020202020204" pitchFamily="34" charset="0"/>
            </a:endParaRPr>
          </a:p>
          <a:p>
            <a:pPr marL="177342" indent="-177342">
              <a:buFont typeface="Arial" panose="020B0604020202020204" pitchFamily="34" charset="0"/>
              <a:buChar char="•"/>
            </a:pPr>
            <a:r>
              <a:rPr lang="en-GB" altLang="en-US" sz="1000" dirty="0">
                <a:latin typeface="Arial" panose="020B0604020202020204" pitchFamily="34" charset="0"/>
              </a:rPr>
              <a:t>Threats</a:t>
            </a:r>
          </a:p>
          <a:p>
            <a:pPr marL="650252" lvl="1" indent="-177342">
              <a:buFont typeface="Arial" panose="020B0604020202020204" pitchFamily="34" charset="0"/>
              <a:buChar char="•"/>
            </a:pPr>
            <a:r>
              <a:rPr lang="en-GB" altLang="en-US" sz="1000" dirty="0">
                <a:latin typeface="Arial" panose="020B0604020202020204" pitchFamily="34" charset="0"/>
              </a:rPr>
              <a:t>Password Cracking</a:t>
            </a:r>
          </a:p>
          <a:p>
            <a:pPr marL="650252" lvl="1" indent="-177342">
              <a:buFont typeface="Arial" panose="020B0604020202020204" pitchFamily="34" charset="0"/>
              <a:buChar char="•"/>
            </a:pPr>
            <a:r>
              <a:rPr lang="en-GB" altLang="en-US" sz="1000" dirty="0">
                <a:latin typeface="Arial" panose="020B0604020202020204" pitchFamily="34" charset="0"/>
              </a:rPr>
              <a:t>Interpreter Injection</a:t>
            </a:r>
          </a:p>
          <a:p>
            <a:pPr marL="650252" lvl="1" indent="-177342">
              <a:buFont typeface="Arial" panose="020B0604020202020204" pitchFamily="34" charset="0"/>
              <a:buChar char="•"/>
            </a:pPr>
            <a:r>
              <a:rPr lang="en-GB" altLang="en-US" sz="1000" dirty="0">
                <a:latin typeface="Arial" panose="020B0604020202020204" pitchFamily="34" charset="0"/>
              </a:rPr>
              <a:t>Session Hijacking</a:t>
            </a:r>
          </a:p>
          <a:p>
            <a:endParaRPr lang="en-GB" altLang="en-US" sz="1000" dirty="0">
              <a:latin typeface="Arial" panose="020B0604020202020204" pitchFamily="34" charset="0"/>
            </a:endParaRPr>
          </a:p>
          <a:p>
            <a:pPr marL="171450" indent="-171450">
              <a:buFont typeface="Arial" panose="020B0604020202020204" pitchFamily="34" charset="0"/>
              <a:buChar char="•"/>
            </a:pPr>
            <a:r>
              <a:rPr lang="en-GB" altLang="en-US" sz="1000" dirty="0">
                <a:latin typeface="Arial" panose="020B0604020202020204" pitchFamily="34" charset="0"/>
              </a:rPr>
              <a:t>Examples where possible and demonstrations of how to code for the threat in Uniface</a:t>
            </a:r>
          </a:p>
          <a:p>
            <a:endParaRPr lang="en-GB" altLang="en-US" sz="1000" dirty="0">
              <a:latin typeface="Arial" panose="020B0604020202020204" pitchFamily="34" charset="0"/>
            </a:endParaRPr>
          </a:p>
          <a:p>
            <a:pPr marL="171450" indent="-171450">
              <a:buFont typeface="Arial" panose="020B0604020202020204" pitchFamily="34" charset="0"/>
              <a:buChar char="•"/>
            </a:pPr>
            <a:r>
              <a:rPr lang="en-GB" altLang="en-US" sz="1000" dirty="0">
                <a:latin typeface="Arial" panose="020B0604020202020204" pitchFamily="34" charset="0"/>
              </a:rPr>
              <a:t>If you could keep questions until the end, we’ll have a Q&amp;A session then</a:t>
            </a:r>
          </a:p>
        </p:txBody>
      </p:sp>
    </p:spTree>
    <p:extLst>
      <p:ext uri="{BB962C8B-B14F-4D97-AF65-F5344CB8AC3E}">
        <p14:creationId xmlns:p14="http://schemas.microsoft.com/office/powerpoint/2010/main" val="37120518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5BD500CC-43F4-4E24-AAE3-62BD7AC4010F}" type="slidenum">
              <a:rPr lang="en-US" smtClean="0"/>
              <a:pPr/>
              <a:t>20</a:t>
            </a:fld>
            <a:endParaRPr lang="en-US" smtClean="0"/>
          </a:p>
        </p:txBody>
      </p:sp>
      <p:sp>
        <p:nvSpPr>
          <p:cNvPr id="13315" name="Rectangle 2"/>
          <p:cNvSpPr>
            <a:spLocks noGrp="1" noRot="1" noChangeAspect="1" noChangeArrowheads="1" noTextEdit="1"/>
          </p:cNvSpPr>
          <p:nvPr>
            <p:ph type="sldImg"/>
          </p:nvPr>
        </p:nvSpPr>
        <p:spPr>
          <a:xfrm>
            <a:off x="1543050" y="692150"/>
            <a:ext cx="3848100" cy="2886075"/>
          </a:xfrm>
          <a:solidFill>
            <a:srgbClr val="FFFFFF"/>
          </a:solidFill>
          <a:ln/>
        </p:spPr>
      </p:sp>
      <p:sp>
        <p:nvSpPr>
          <p:cNvPr id="13316" name="Rectangle 3"/>
          <p:cNvSpPr>
            <a:spLocks noGrp="1" noChangeArrowheads="1"/>
          </p:cNvSpPr>
          <p:nvPr>
            <p:ph type="body" idx="1"/>
          </p:nvPr>
        </p:nvSpPr>
        <p:spPr>
          <a:solidFill>
            <a:srgbClr val="FFFFFF"/>
          </a:solidFill>
          <a:ln>
            <a:solidFill>
              <a:srgbClr val="000000"/>
            </a:solidFill>
          </a:ln>
        </p:spPr>
        <p:txBody>
          <a:bodyPr/>
          <a:lstStyle/>
          <a:p>
            <a:pPr marL="177342" indent="-177342">
              <a:buFont typeface="Arial" panose="020B0604020202020204" pitchFamily="34" charset="0"/>
              <a:buChar char="•"/>
            </a:pPr>
            <a:r>
              <a:rPr lang="en-GB" altLang="en-US" dirty="0" smtClean="0">
                <a:latin typeface="Arial" panose="020B0604020202020204" pitchFamily="34" charset="0"/>
              </a:rPr>
              <a:t>JavaScript Injection revolves around getting a victim’s browser to run the attacker’s JavaScript</a:t>
            </a:r>
          </a:p>
          <a:p>
            <a:pPr marL="177342" indent="-177342">
              <a:buFont typeface="Arial" panose="020B0604020202020204" pitchFamily="34" charset="0"/>
              <a:buChar char="•"/>
            </a:pPr>
            <a:r>
              <a:rPr lang="en-GB" altLang="en-US" dirty="0" smtClean="0">
                <a:latin typeface="Arial" panose="020B0604020202020204" pitchFamily="34" charset="0"/>
              </a:rPr>
              <a:t>The usual attack vector for</a:t>
            </a:r>
            <a:r>
              <a:rPr lang="en-GB" altLang="en-US" baseline="0" dirty="0" smtClean="0">
                <a:latin typeface="Arial" panose="020B0604020202020204" pitchFamily="34" charset="0"/>
              </a:rPr>
              <a:t> these attacks is places where user input is allowed.</a:t>
            </a:r>
          </a:p>
          <a:p>
            <a:pPr marL="650252" lvl="1" indent="-177342">
              <a:buFont typeface="Arial" panose="020B0604020202020204" pitchFamily="34" charset="0"/>
              <a:buChar char="•"/>
            </a:pPr>
            <a:r>
              <a:rPr lang="en-GB" altLang="en-US" baseline="0" dirty="0" smtClean="0">
                <a:latin typeface="Arial" panose="020B0604020202020204" pitchFamily="34" charset="0"/>
              </a:rPr>
              <a:t>An attacker will attempt to get their script displayed back into the browser (think forums, commenting systems)</a:t>
            </a:r>
            <a:endParaRPr lang="en-GB" altLang="en-US" dirty="0" smtClean="0">
              <a:latin typeface="Arial" panose="020B0604020202020204" pitchFamily="34" charset="0"/>
            </a:endParaRPr>
          </a:p>
          <a:p>
            <a:pPr marL="177342" indent="-177342">
              <a:buFont typeface="Arial" panose="020B0604020202020204" pitchFamily="34" charset="0"/>
              <a:buChar char="•"/>
            </a:pPr>
            <a:r>
              <a:rPr lang="en-GB" altLang="en-US" dirty="0" smtClean="0">
                <a:latin typeface="Arial" panose="020B0604020202020204" pitchFamily="34" charset="0"/>
              </a:rPr>
              <a:t>Runs</a:t>
            </a:r>
            <a:r>
              <a:rPr lang="en-GB" altLang="en-US" baseline="0" dirty="0" smtClean="0">
                <a:latin typeface="Arial" panose="020B0604020202020204" pitchFamily="34" charset="0"/>
              </a:rPr>
              <a:t> for anyone in the case of persistent attacks</a:t>
            </a:r>
          </a:p>
          <a:p>
            <a:pPr marL="177342" indent="-177342">
              <a:buFont typeface="Arial" panose="020B0604020202020204" pitchFamily="34" charset="0"/>
              <a:buChar char="•"/>
            </a:pPr>
            <a:r>
              <a:rPr lang="en-GB" altLang="en-US" baseline="0" dirty="0" smtClean="0">
                <a:latin typeface="Arial" panose="020B0604020202020204" pitchFamily="34" charset="0"/>
              </a:rPr>
              <a:t>Which means it runs with the privileges of the application, which is the dangerous part</a:t>
            </a:r>
            <a:endParaRPr lang="en-GB" altLang="en-US" dirty="0" smtClean="0">
              <a:latin typeface="Arial" panose="020B0604020202020204" pitchFamily="34" charset="0"/>
            </a:endParaRPr>
          </a:p>
        </p:txBody>
      </p:sp>
    </p:spTree>
    <p:extLst>
      <p:ext uri="{BB962C8B-B14F-4D97-AF65-F5344CB8AC3E}">
        <p14:creationId xmlns:p14="http://schemas.microsoft.com/office/powerpoint/2010/main" val="6870200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3050" y="692150"/>
            <a:ext cx="3848100" cy="2886075"/>
          </a:xfrm>
        </p:spPr>
      </p:sp>
      <p:sp>
        <p:nvSpPr>
          <p:cNvPr id="3" name="Notes Placeholder 2"/>
          <p:cNvSpPr>
            <a:spLocks noGrp="1"/>
          </p:cNvSpPr>
          <p:nvPr>
            <p:ph type="body" idx="1"/>
          </p:nvPr>
        </p:nvSpPr>
        <p:spPr/>
        <p:txBody>
          <a:bodyPr/>
          <a:lstStyle/>
          <a:p>
            <a:r>
              <a:rPr lang="en-GB" b="1" dirty="0" smtClean="0"/>
              <a:t>Demo</a:t>
            </a:r>
            <a:endParaRPr lang="en-GB" b="0" dirty="0" smtClean="0"/>
          </a:p>
          <a:p>
            <a:pPr marL="177342" indent="-177342">
              <a:buFont typeface="Arial" panose="020B0604020202020204" pitchFamily="34" charset="0"/>
              <a:buChar char="•"/>
            </a:pPr>
            <a:r>
              <a:rPr lang="en-GB" altLang="en-US" dirty="0" smtClean="0">
                <a:latin typeface="Arial" panose="020B0604020202020204" pitchFamily="34" charset="0"/>
              </a:rPr>
              <a:t>Open “JavaScript</a:t>
            </a:r>
            <a:r>
              <a:rPr lang="en-GB" altLang="en-US" baseline="0" dirty="0" smtClean="0">
                <a:latin typeface="Arial" panose="020B0604020202020204" pitchFamily="34" charset="0"/>
              </a:rPr>
              <a:t> Injection”</a:t>
            </a:r>
          </a:p>
          <a:p>
            <a:pPr marL="634542" lvl="1" indent="-177342">
              <a:buFont typeface="Arial" panose="020B0604020202020204" pitchFamily="34" charset="0"/>
              <a:buChar char="•"/>
            </a:pPr>
            <a:r>
              <a:rPr lang="en-GB" altLang="en-US" baseline="0" dirty="0" smtClean="0">
                <a:latin typeface="Arial" panose="020B0604020202020204" pitchFamily="34" charset="0"/>
              </a:rPr>
              <a:t>Show adding some text with basic formatting</a:t>
            </a:r>
          </a:p>
          <a:p>
            <a:pPr marL="634542" lvl="1" indent="-177342">
              <a:buFont typeface="Arial" panose="020B0604020202020204" pitchFamily="34" charset="0"/>
              <a:buChar char="•"/>
            </a:pPr>
            <a:r>
              <a:rPr lang="en-GB" altLang="en-US" baseline="0" dirty="0" smtClean="0">
                <a:latin typeface="Arial" panose="020B0604020202020204" pitchFamily="34" charset="0"/>
              </a:rPr>
              <a:t>Using Raw HTML fields</a:t>
            </a:r>
          </a:p>
          <a:p>
            <a:pPr marL="634542" lvl="1" indent="-177342">
              <a:buFont typeface="Arial" panose="020B0604020202020204" pitchFamily="34" charset="0"/>
              <a:buChar char="•"/>
            </a:pPr>
            <a:r>
              <a:rPr lang="en-GB" altLang="en-US" baseline="0" dirty="0" smtClean="0">
                <a:latin typeface="Arial" panose="020B0604020202020204" pitchFamily="34" charset="0"/>
              </a:rPr>
              <a:t>Grab injection string from security snippets and add that</a:t>
            </a:r>
          </a:p>
          <a:p>
            <a:pPr marL="634542" lvl="1" indent="-177342">
              <a:buFont typeface="Arial" panose="020B0604020202020204" pitchFamily="34" charset="0"/>
              <a:buChar char="•"/>
            </a:pPr>
            <a:r>
              <a:rPr lang="en-GB" altLang="en-US" baseline="0" dirty="0" smtClean="0">
                <a:latin typeface="Arial" panose="020B0604020202020204" pitchFamily="34" charset="0"/>
              </a:rPr>
              <a:t>Grab session </a:t>
            </a:r>
            <a:r>
              <a:rPr lang="en-GB" altLang="en-US" baseline="0" dirty="0" err="1" smtClean="0">
                <a:latin typeface="Arial" panose="020B0604020202020204" pitchFamily="34" charset="0"/>
              </a:rPr>
              <a:t>sidejack</a:t>
            </a:r>
            <a:r>
              <a:rPr lang="en-GB" altLang="en-US" baseline="0" dirty="0" smtClean="0">
                <a:latin typeface="Arial" panose="020B0604020202020204" pitchFamily="34" charset="0"/>
              </a:rPr>
              <a:t> string and </a:t>
            </a:r>
            <a:r>
              <a:rPr lang="en-GB" altLang="en-US" baseline="0" smtClean="0">
                <a:latin typeface="Arial" panose="020B0604020202020204" pitchFamily="34" charset="0"/>
              </a:rPr>
              <a:t>add that</a:t>
            </a:r>
          </a:p>
          <a:p>
            <a:pPr marL="634542" lvl="1" indent="-177342">
              <a:buFont typeface="Arial" panose="020B0604020202020204" pitchFamily="34" charset="0"/>
              <a:buChar char="•"/>
            </a:pPr>
            <a:r>
              <a:rPr lang="en-GB" altLang="en-US" smtClean="0">
                <a:latin typeface="Arial" panose="020B0604020202020204" pitchFamily="34" charset="0"/>
              </a:rPr>
              <a:t>Change </a:t>
            </a:r>
            <a:r>
              <a:rPr lang="en-GB" altLang="en-US" dirty="0" err="1" smtClean="0">
                <a:latin typeface="Arial" panose="020B0604020202020204" pitchFamily="34" charset="0"/>
              </a:rPr>
              <a:t>menu.json</a:t>
            </a:r>
            <a:r>
              <a:rPr lang="en-GB" altLang="en-US" dirty="0" smtClean="0">
                <a:latin typeface="Arial" panose="020B0604020202020204" pitchFamily="34" charset="0"/>
              </a:rPr>
              <a:t> to “APP_FORUM”</a:t>
            </a:r>
          </a:p>
          <a:p>
            <a:pPr marL="634542" lvl="1" indent="-177342">
              <a:buFont typeface="Arial" panose="020B0604020202020204" pitchFamily="34" charset="0"/>
              <a:buChar char="•"/>
            </a:pPr>
            <a:r>
              <a:rPr lang="en-GB" altLang="en-US" dirty="0" smtClean="0">
                <a:latin typeface="Arial" panose="020B0604020202020204" pitchFamily="34" charset="0"/>
              </a:rPr>
              <a:t>Refresh</a:t>
            </a:r>
            <a:r>
              <a:rPr lang="en-GB" altLang="en-US" baseline="0" dirty="0" smtClean="0">
                <a:latin typeface="Arial" panose="020B0604020202020204" pitchFamily="34" charset="0"/>
              </a:rPr>
              <a:t> page and see string being properly escaped</a:t>
            </a:r>
          </a:p>
          <a:p>
            <a:pPr marL="634542" lvl="1" indent="-177342">
              <a:buFont typeface="Arial" panose="020B0604020202020204" pitchFamily="34" charset="0"/>
              <a:buChar char="•"/>
            </a:pPr>
            <a:r>
              <a:rPr lang="en-GB" altLang="en-US" baseline="0" dirty="0" smtClean="0">
                <a:latin typeface="Arial" panose="020B0604020202020204" pitchFamily="34" charset="0"/>
              </a:rPr>
              <a:t>Using static text widgets</a:t>
            </a:r>
            <a:endParaRPr lang="en-GB" altLang="en-US" dirty="0" smtClean="0">
              <a:latin typeface="Arial" panose="020B0604020202020204" pitchFamily="34" charset="0"/>
            </a:endParaRPr>
          </a:p>
          <a:p>
            <a:endParaRPr lang="en-GB" dirty="0"/>
          </a:p>
        </p:txBody>
      </p:sp>
      <p:sp>
        <p:nvSpPr>
          <p:cNvPr id="4" name="Slide Number Placeholder 3"/>
          <p:cNvSpPr>
            <a:spLocks noGrp="1"/>
          </p:cNvSpPr>
          <p:nvPr>
            <p:ph type="sldNum" sz="quarter" idx="10"/>
          </p:nvPr>
        </p:nvSpPr>
        <p:spPr/>
        <p:txBody>
          <a:bodyPr/>
          <a:lstStyle/>
          <a:p>
            <a:pPr>
              <a:defRPr/>
            </a:pPr>
            <a:fld id="{E3EE03A7-32B1-4811-8DA5-AF6C918DCEAD}" type="slidenum">
              <a:rPr lang="en-US" smtClean="0"/>
              <a:pPr>
                <a:defRPr/>
              </a:pPr>
              <a:t>21</a:t>
            </a:fld>
            <a:endParaRPr lang="en-US"/>
          </a:p>
        </p:txBody>
      </p:sp>
    </p:spTree>
    <p:extLst>
      <p:ext uri="{BB962C8B-B14F-4D97-AF65-F5344CB8AC3E}">
        <p14:creationId xmlns:p14="http://schemas.microsoft.com/office/powerpoint/2010/main" val="29063651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5BD500CC-43F4-4E24-AAE3-62BD7AC4010F}" type="slidenum">
              <a:rPr lang="en-US" smtClean="0"/>
              <a:pPr/>
              <a:t>22</a:t>
            </a:fld>
            <a:endParaRPr lang="en-US" smtClean="0"/>
          </a:p>
        </p:txBody>
      </p:sp>
      <p:sp>
        <p:nvSpPr>
          <p:cNvPr id="13315" name="Rectangle 2"/>
          <p:cNvSpPr>
            <a:spLocks noGrp="1" noRot="1" noChangeAspect="1" noChangeArrowheads="1" noTextEdit="1"/>
          </p:cNvSpPr>
          <p:nvPr>
            <p:ph type="sldImg"/>
          </p:nvPr>
        </p:nvSpPr>
        <p:spPr>
          <a:xfrm>
            <a:off x="1543050" y="692150"/>
            <a:ext cx="3848100" cy="2886075"/>
          </a:xfrm>
          <a:solidFill>
            <a:srgbClr val="FFFFFF"/>
          </a:solidFill>
          <a:ln/>
        </p:spPr>
      </p:sp>
      <p:sp>
        <p:nvSpPr>
          <p:cNvPr id="13316" name="Rectangle 3"/>
          <p:cNvSpPr>
            <a:spLocks noGrp="1" noChangeArrowheads="1"/>
          </p:cNvSpPr>
          <p:nvPr>
            <p:ph type="body" idx="1"/>
          </p:nvPr>
        </p:nvSpPr>
        <p:spPr>
          <a:solidFill>
            <a:srgbClr val="FFFFFF"/>
          </a:solidFill>
          <a:ln>
            <a:solidFill>
              <a:srgbClr val="000000"/>
            </a:solidFill>
          </a:ln>
        </p:spPr>
        <p:txBody>
          <a:bodyPr/>
          <a:lstStyle/>
          <a:p>
            <a:r>
              <a:rPr lang="en-GB" altLang="en-US" dirty="0" smtClean="0">
                <a:latin typeface="Arial" panose="020B0604020202020204" pitchFamily="34" charset="0"/>
              </a:rPr>
              <a:t>Parameter Manipulation</a:t>
            </a:r>
          </a:p>
          <a:p>
            <a:endParaRPr lang="en-GB" altLang="en-US" dirty="0" smtClean="0">
              <a:latin typeface="Arial" panose="020B0604020202020204" pitchFamily="34" charset="0"/>
            </a:endParaRPr>
          </a:p>
          <a:p>
            <a:pPr marL="177342" indent="-177342">
              <a:buFont typeface="Arial" panose="020B0604020202020204" pitchFamily="34" charset="0"/>
              <a:buChar char="•"/>
            </a:pPr>
            <a:r>
              <a:rPr lang="en-GB" altLang="en-US" dirty="0" smtClean="0">
                <a:latin typeface="Arial" panose="020B0604020202020204" pitchFamily="34" charset="0"/>
              </a:rPr>
              <a:t>These</a:t>
            </a:r>
            <a:r>
              <a:rPr lang="en-GB" altLang="en-US" baseline="0" dirty="0" smtClean="0">
                <a:latin typeface="Arial" panose="020B0604020202020204" pitchFamily="34" charset="0"/>
              </a:rPr>
              <a:t> attacks revolve around the fact that you can’t control what the user sends to your application</a:t>
            </a:r>
          </a:p>
          <a:p>
            <a:pPr marL="177342" indent="-177342">
              <a:buFont typeface="Arial" panose="020B0604020202020204" pitchFamily="34" charset="0"/>
              <a:buChar char="•"/>
            </a:pPr>
            <a:r>
              <a:rPr lang="en-GB" altLang="en-US" baseline="0" dirty="0" smtClean="0">
                <a:latin typeface="Arial" panose="020B0604020202020204" pitchFamily="34" charset="0"/>
              </a:rPr>
              <a:t>Not strictly a parameter manipulation attack, but any JavaScript validation can be by-passed by an end user. The code is running in their application (their browser)</a:t>
            </a:r>
          </a:p>
          <a:p>
            <a:pPr marL="177342" indent="-177342">
              <a:buFont typeface="Arial" panose="020B0604020202020204" pitchFamily="34" charset="0"/>
              <a:buChar char="•"/>
            </a:pPr>
            <a:r>
              <a:rPr lang="en-GB" altLang="en-US" baseline="0" dirty="0" smtClean="0">
                <a:latin typeface="Arial" panose="020B0604020202020204" pitchFamily="34" charset="0"/>
              </a:rPr>
              <a:t>We also need to consider that users can submit </a:t>
            </a:r>
            <a:r>
              <a:rPr lang="en-GB" altLang="en-US" dirty="0" smtClean="0">
                <a:latin typeface="Arial" panose="020B0604020202020204" pitchFamily="34" charset="0"/>
              </a:rPr>
              <a:t>hand</a:t>
            </a:r>
            <a:r>
              <a:rPr lang="en-GB" altLang="en-US" baseline="0" dirty="0" smtClean="0">
                <a:latin typeface="Arial" panose="020B0604020202020204" pitchFamily="34" charset="0"/>
              </a:rPr>
              <a:t> made requests to any public operation or trigger in your application</a:t>
            </a:r>
          </a:p>
          <a:p>
            <a:pPr marL="650252" lvl="1" indent="-177342">
              <a:buFont typeface="Arial" panose="020B0604020202020204" pitchFamily="34" charset="0"/>
              <a:buChar char="•"/>
            </a:pPr>
            <a:r>
              <a:rPr lang="en-GB" altLang="en-US" baseline="0" dirty="0" smtClean="0">
                <a:latin typeface="Arial" panose="020B0604020202020204" pitchFamily="34" charset="0"/>
              </a:rPr>
              <a:t>Data coming in on these interfaces needs to be treated with the appropriate amount of trust (i.e. don’t trust it!)</a:t>
            </a:r>
          </a:p>
        </p:txBody>
      </p:sp>
    </p:spTree>
    <p:extLst>
      <p:ext uri="{BB962C8B-B14F-4D97-AF65-F5344CB8AC3E}">
        <p14:creationId xmlns:p14="http://schemas.microsoft.com/office/powerpoint/2010/main" val="30736812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35163" y="742950"/>
            <a:ext cx="3287712" cy="2465388"/>
          </a:xfrm>
        </p:spPr>
      </p:sp>
      <p:sp>
        <p:nvSpPr>
          <p:cNvPr id="3" name="Notes Placeholder 2"/>
          <p:cNvSpPr>
            <a:spLocks noGrp="1"/>
          </p:cNvSpPr>
          <p:nvPr>
            <p:ph type="body" idx="1"/>
          </p:nvPr>
        </p:nvSpPr>
        <p:spPr/>
        <p:txBody>
          <a:bodyPr/>
          <a:lstStyle/>
          <a:p>
            <a:r>
              <a:rPr lang="en-GB" altLang="en-US" b="1" dirty="0" smtClean="0">
                <a:latin typeface="Arial" panose="020B0604020202020204" pitchFamily="34" charset="0"/>
              </a:rPr>
              <a:t>Demo</a:t>
            </a:r>
          </a:p>
          <a:p>
            <a:pPr marL="177342" indent="-177342">
              <a:buFont typeface="Arial" panose="020B0604020202020204" pitchFamily="34" charset="0"/>
              <a:buChar char="•"/>
            </a:pPr>
            <a:r>
              <a:rPr lang="en-GB" altLang="en-US" dirty="0" smtClean="0">
                <a:latin typeface="Arial" panose="020B0604020202020204" pitchFamily="34" charset="0"/>
              </a:rPr>
              <a:t>Not strictly a parameter manipulation attack, but it illustrates the same principle</a:t>
            </a:r>
          </a:p>
          <a:p>
            <a:pPr marL="177342" indent="-177342">
              <a:buFont typeface="Arial" panose="020B0604020202020204" pitchFamily="34" charset="0"/>
              <a:buChar char="•"/>
            </a:pPr>
            <a:r>
              <a:rPr lang="en-GB" altLang="en-US" dirty="0" smtClean="0">
                <a:latin typeface="Arial" panose="020B0604020202020204" pitchFamily="34" charset="0"/>
              </a:rPr>
              <a:t>Going to look at how Uniface protects </a:t>
            </a:r>
            <a:r>
              <a:rPr lang="en-GB" altLang="en-US" smtClean="0">
                <a:latin typeface="Arial" panose="020B0604020202020204" pitchFamily="34" charset="0"/>
              </a:rPr>
              <a:t>read-only</a:t>
            </a:r>
            <a:r>
              <a:rPr lang="en-GB" altLang="en-US" baseline="0" smtClean="0">
                <a:latin typeface="Arial" panose="020B0604020202020204" pitchFamily="34" charset="0"/>
              </a:rPr>
              <a:t> fields</a:t>
            </a:r>
            <a:endParaRPr lang="en-GB" altLang="en-US" dirty="0" smtClean="0">
              <a:latin typeface="Arial" panose="020B0604020202020204" pitchFamily="34" charset="0"/>
            </a:endParaRPr>
          </a:p>
          <a:p>
            <a:pPr marL="177342" indent="-177342">
              <a:buFont typeface="Arial" panose="020B0604020202020204" pitchFamily="34" charset="0"/>
              <a:buChar char="•"/>
            </a:pPr>
            <a:endParaRPr lang="en-GB" altLang="en-US" dirty="0" smtClean="0">
              <a:latin typeface="Arial" panose="020B0604020202020204" pitchFamily="34" charset="0"/>
            </a:endParaRPr>
          </a:p>
          <a:p>
            <a:pPr marL="177342" indent="-177342">
              <a:buFont typeface="Arial" panose="020B0604020202020204" pitchFamily="34" charset="0"/>
              <a:buChar char="•"/>
            </a:pPr>
            <a:r>
              <a:rPr lang="en-GB" altLang="en-US" dirty="0" smtClean="0">
                <a:latin typeface="Arial" panose="020B0604020202020204" pitchFamily="34" charset="0"/>
              </a:rPr>
              <a:t>Open SEC_READ_ONLY</a:t>
            </a:r>
            <a:r>
              <a:rPr lang="en-GB" altLang="en-US" baseline="0" dirty="0" smtClean="0">
                <a:latin typeface="Arial" panose="020B0604020202020204" pitchFamily="34" charset="0"/>
              </a:rPr>
              <a:t> in IDF</a:t>
            </a:r>
          </a:p>
          <a:p>
            <a:pPr marL="634542" lvl="1" indent="-177342">
              <a:buFont typeface="Arial" panose="020B0604020202020204" pitchFamily="34" charset="0"/>
              <a:buChar char="•"/>
            </a:pPr>
            <a:r>
              <a:rPr lang="en-GB" altLang="en-US" baseline="0" dirty="0" smtClean="0">
                <a:latin typeface="Arial" panose="020B0604020202020204" pitchFamily="34" charset="0"/>
              </a:rPr>
              <a:t>Look at the properties of each field</a:t>
            </a:r>
          </a:p>
          <a:p>
            <a:pPr marL="177342" indent="-177342">
              <a:buFont typeface="Arial" panose="020B0604020202020204" pitchFamily="34" charset="0"/>
              <a:buChar char="•"/>
            </a:pPr>
            <a:r>
              <a:rPr lang="en-GB" altLang="en-US" dirty="0" smtClean="0">
                <a:latin typeface="Arial" panose="020B0604020202020204" pitchFamily="34" charset="0"/>
              </a:rPr>
              <a:t>Open</a:t>
            </a:r>
            <a:r>
              <a:rPr lang="en-GB" altLang="en-US" baseline="0" dirty="0" smtClean="0">
                <a:latin typeface="Arial" panose="020B0604020202020204" pitchFamily="34" charset="0"/>
              </a:rPr>
              <a:t> page in browser</a:t>
            </a:r>
          </a:p>
          <a:p>
            <a:pPr marL="177342" indent="-177342">
              <a:buFont typeface="Arial" panose="020B0604020202020204" pitchFamily="34" charset="0"/>
              <a:buChar char="•"/>
            </a:pPr>
            <a:r>
              <a:rPr lang="en-GB" altLang="en-US" baseline="0" dirty="0" smtClean="0">
                <a:latin typeface="Arial" panose="020B0604020202020204" pitchFamily="34" charset="0"/>
              </a:rPr>
              <a:t>Hack read-only property of READ_ONLY_1 using security snippet</a:t>
            </a:r>
          </a:p>
          <a:p>
            <a:pPr marL="177342" indent="-177342">
              <a:buFont typeface="Arial" panose="020B0604020202020204" pitchFamily="34" charset="0"/>
              <a:buChar char="•"/>
            </a:pPr>
            <a:r>
              <a:rPr lang="en-GB" altLang="en-US" baseline="0" dirty="0" smtClean="0">
                <a:latin typeface="Arial" panose="020B0604020202020204" pitchFamily="34" charset="0"/>
              </a:rPr>
              <a:t>Change and submit</a:t>
            </a:r>
          </a:p>
          <a:p>
            <a:pPr marL="177342" indent="-177342">
              <a:buFont typeface="Arial" panose="020B0604020202020204" pitchFamily="34" charset="0"/>
              <a:buChar char="•"/>
            </a:pPr>
            <a:r>
              <a:rPr lang="en-GB" altLang="en-US" baseline="0" dirty="0" smtClean="0">
                <a:latin typeface="Arial" panose="020B0604020202020204" pitchFamily="34" charset="0"/>
              </a:rPr>
              <a:t>Hack read-only property of READ_ONLY_2</a:t>
            </a:r>
          </a:p>
          <a:p>
            <a:pPr marL="177342" indent="-177342">
              <a:buFont typeface="Arial" panose="020B0604020202020204" pitchFamily="34" charset="0"/>
              <a:buChar char="•"/>
            </a:pPr>
            <a:r>
              <a:rPr lang="en-GB" altLang="en-US" baseline="0" dirty="0" smtClean="0">
                <a:latin typeface="Arial" panose="020B0604020202020204" pitchFamily="34" charset="0"/>
              </a:rPr>
              <a:t>Change and submit</a:t>
            </a:r>
          </a:p>
          <a:p>
            <a:pPr marL="177342" indent="-177342">
              <a:buFont typeface="Arial" panose="020B0604020202020204" pitchFamily="34" charset="0"/>
              <a:buChar char="•"/>
            </a:pPr>
            <a:r>
              <a:rPr lang="en-GB" altLang="en-US" baseline="0" dirty="0" smtClean="0">
                <a:latin typeface="Arial" panose="020B0604020202020204" pitchFamily="34" charset="0"/>
              </a:rPr>
              <a:t>See hash error message</a:t>
            </a:r>
            <a:endParaRPr lang="en-GB" altLang="en-US" dirty="0" smtClean="0">
              <a:latin typeface="Arial" panose="020B0604020202020204" pitchFamily="34" charset="0"/>
            </a:endParaRPr>
          </a:p>
          <a:p>
            <a:endParaRPr lang="en-GB" dirty="0"/>
          </a:p>
        </p:txBody>
      </p:sp>
      <p:sp>
        <p:nvSpPr>
          <p:cNvPr id="4" name="Slide Number Placeholder 3"/>
          <p:cNvSpPr>
            <a:spLocks noGrp="1"/>
          </p:cNvSpPr>
          <p:nvPr>
            <p:ph type="sldNum" sz="quarter" idx="10"/>
          </p:nvPr>
        </p:nvSpPr>
        <p:spPr/>
        <p:txBody>
          <a:bodyPr/>
          <a:lstStyle/>
          <a:p>
            <a:pPr>
              <a:defRPr/>
            </a:pPr>
            <a:fld id="{E3EE03A7-32B1-4811-8DA5-AF6C918DCEAD}" type="slidenum">
              <a:rPr lang="en-US" smtClean="0"/>
              <a:pPr>
                <a:defRPr/>
              </a:pPr>
              <a:t>23</a:t>
            </a:fld>
            <a:endParaRPr lang="en-US"/>
          </a:p>
        </p:txBody>
      </p:sp>
    </p:spTree>
    <p:extLst>
      <p:ext uri="{BB962C8B-B14F-4D97-AF65-F5344CB8AC3E}">
        <p14:creationId xmlns:p14="http://schemas.microsoft.com/office/powerpoint/2010/main" val="6535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5BD500CC-43F4-4E24-AAE3-62BD7AC4010F}" type="slidenum">
              <a:rPr lang="en-US" smtClean="0"/>
              <a:pPr/>
              <a:t>24</a:t>
            </a:fld>
            <a:endParaRPr lang="en-US" smtClean="0"/>
          </a:p>
        </p:txBody>
      </p:sp>
      <p:sp>
        <p:nvSpPr>
          <p:cNvPr id="13315" name="Rectangle 2"/>
          <p:cNvSpPr>
            <a:spLocks noGrp="1" noRot="1" noChangeAspect="1" noChangeArrowheads="1" noTextEdit="1"/>
          </p:cNvSpPr>
          <p:nvPr>
            <p:ph type="sldImg"/>
          </p:nvPr>
        </p:nvSpPr>
        <p:spPr>
          <a:xfrm>
            <a:off x="1543050" y="692150"/>
            <a:ext cx="3848100" cy="2886075"/>
          </a:xfrm>
          <a:solidFill>
            <a:srgbClr val="FFFFFF"/>
          </a:solidFill>
          <a:ln/>
        </p:spPr>
      </p:sp>
      <p:sp>
        <p:nvSpPr>
          <p:cNvPr id="13316" name="Rectangle 3"/>
          <p:cNvSpPr>
            <a:spLocks noGrp="1" noChangeArrowheads="1"/>
          </p:cNvSpPr>
          <p:nvPr>
            <p:ph type="body" idx="1"/>
          </p:nvPr>
        </p:nvSpPr>
        <p:spPr>
          <a:solidFill>
            <a:srgbClr val="FFFFFF"/>
          </a:solidFill>
          <a:ln>
            <a:solidFill>
              <a:srgbClr val="000000"/>
            </a:solidFill>
          </a:ln>
        </p:spPr>
        <p:txBody>
          <a:bodyPr/>
          <a:lstStyle/>
          <a:p>
            <a:r>
              <a:rPr lang="en-GB" altLang="en-US" sz="1000" dirty="0" smtClean="0">
                <a:latin typeface="Arial" panose="020B0604020202020204" pitchFamily="34" charset="0"/>
              </a:rPr>
              <a:t>Again, let’s recap what we’ve discussed and look at the Uniface features that provide protection in these areas.</a:t>
            </a:r>
          </a:p>
          <a:p>
            <a:endParaRPr lang="en-GB" altLang="en-US" sz="1000" dirty="0" smtClean="0">
              <a:latin typeface="Arial" panose="020B0604020202020204" pitchFamily="34" charset="0"/>
            </a:endParaRPr>
          </a:p>
          <a:p>
            <a:r>
              <a:rPr lang="en-GB" altLang="en-US" sz="1000" dirty="0" smtClean="0">
                <a:latin typeface="Arial" panose="020B0604020202020204" pitchFamily="34" charset="0"/>
              </a:rPr>
              <a:t>SQL Injection</a:t>
            </a:r>
          </a:p>
          <a:p>
            <a:pPr marL="171450" indent="-171450">
              <a:buFont typeface="Arial" panose="020B0604020202020204" pitchFamily="34" charset="0"/>
              <a:buChar char="•"/>
            </a:pPr>
            <a:r>
              <a:rPr lang="en-GB" altLang="en-US" sz="1000" dirty="0" smtClean="0">
                <a:latin typeface="Arial" panose="020B0604020202020204" pitchFamily="34" charset="0"/>
              </a:rPr>
              <a:t>The database driver layer prevents SQL being injected</a:t>
            </a:r>
          </a:p>
          <a:p>
            <a:pPr marL="171450" indent="-171450">
              <a:buFont typeface="Arial" panose="020B0604020202020204" pitchFamily="34" charset="0"/>
              <a:buChar char="•"/>
            </a:pPr>
            <a:r>
              <a:rPr lang="en-GB" altLang="en-US" sz="1000" dirty="0" smtClean="0">
                <a:latin typeface="Arial" panose="020B0604020202020204" pitchFamily="34" charset="0"/>
              </a:rPr>
              <a:t>The only vulnerable command is the SQL </a:t>
            </a:r>
            <a:r>
              <a:rPr lang="en-GB" altLang="en-US" sz="1000" dirty="0" err="1" smtClean="0">
                <a:latin typeface="Arial" panose="020B0604020202020204" pitchFamily="34" charset="0"/>
              </a:rPr>
              <a:t>proc</a:t>
            </a:r>
            <a:r>
              <a:rPr lang="en-GB" altLang="en-US" sz="1000" dirty="0" smtClean="0">
                <a:latin typeface="Arial" panose="020B0604020202020204" pitchFamily="34" charset="0"/>
              </a:rPr>
              <a:t> statement, which you can audit for with a simple search of your source code repository.</a:t>
            </a:r>
          </a:p>
          <a:p>
            <a:endParaRPr lang="en-GB" altLang="en-US" sz="1000" dirty="0" smtClean="0">
              <a:latin typeface="Arial" panose="020B0604020202020204" pitchFamily="34" charset="0"/>
            </a:endParaRPr>
          </a:p>
          <a:p>
            <a:r>
              <a:rPr lang="en-GB" altLang="en-US" sz="1000" dirty="0" smtClean="0">
                <a:latin typeface="Arial" panose="020B0604020202020204" pitchFamily="34" charset="0"/>
              </a:rPr>
              <a:t>JavaScript Injection</a:t>
            </a:r>
          </a:p>
          <a:p>
            <a:pPr marL="171450" indent="-171450">
              <a:buFont typeface="Arial" panose="020B0604020202020204" pitchFamily="34" charset="0"/>
              <a:buChar char="•"/>
            </a:pPr>
            <a:r>
              <a:rPr lang="en-GB" altLang="en-US" sz="1000" dirty="0" smtClean="0">
                <a:latin typeface="Arial" panose="020B0604020202020204" pitchFamily="34" charset="0"/>
              </a:rPr>
              <a:t>Anything displayed in a Uniface widget will be handled correctly.</a:t>
            </a:r>
          </a:p>
          <a:p>
            <a:pPr marL="171450" indent="-171450">
              <a:buFont typeface="Arial" panose="020B0604020202020204" pitchFamily="34" charset="0"/>
              <a:buChar char="•"/>
            </a:pPr>
            <a:r>
              <a:rPr lang="en-GB" altLang="en-US" sz="1000" dirty="0" smtClean="0">
                <a:latin typeface="Arial" panose="020B0604020202020204" pitchFamily="34" charset="0"/>
              </a:rPr>
              <a:t>The only widget to be concerned about is the raw HTML widget, which allows you to put whatever you want out to the browser</a:t>
            </a:r>
          </a:p>
          <a:p>
            <a:pPr marL="171450" indent="-171450">
              <a:buFont typeface="Arial" panose="020B0604020202020204" pitchFamily="34" charset="0"/>
              <a:buChar char="•"/>
            </a:pPr>
            <a:r>
              <a:rPr lang="en-GB" altLang="en-US" sz="1000" dirty="0" smtClean="0">
                <a:latin typeface="Arial" panose="020B0604020202020204" pitchFamily="34" charset="0"/>
              </a:rPr>
              <a:t>Again, it’s trivial to query your repository database and find where raw HTML fields are being used</a:t>
            </a:r>
          </a:p>
          <a:p>
            <a:pPr marL="171450" indent="-171450">
              <a:buFont typeface="Arial" panose="020B0604020202020204" pitchFamily="34" charset="0"/>
              <a:buChar char="•"/>
            </a:pPr>
            <a:r>
              <a:rPr lang="en-GB" altLang="en-US" sz="1000" dirty="0" smtClean="0">
                <a:latin typeface="Arial" panose="020B0604020202020204" pitchFamily="34" charset="0"/>
              </a:rPr>
              <a:t>DSPs generally not vulnerable due to the way data is added (dynamically with JavaScript). More of a side effect than a feature, but it’s why I had to use a USP in the demo</a:t>
            </a:r>
          </a:p>
          <a:p>
            <a:endParaRPr lang="en-GB" altLang="en-US" sz="1000" dirty="0" smtClean="0">
              <a:latin typeface="Arial" panose="020B0604020202020204" pitchFamily="34" charset="0"/>
            </a:endParaRPr>
          </a:p>
          <a:p>
            <a:r>
              <a:rPr lang="en-GB" altLang="en-US" sz="1000" dirty="0" smtClean="0">
                <a:latin typeface="Arial" panose="020B0604020202020204" pitchFamily="34" charset="0"/>
              </a:rPr>
              <a:t>Parameter Manipulation</a:t>
            </a:r>
          </a:p>
          <a:p>
            <a:pPr marL="171450" indent="-171450">
              <a:buFont typeface="Arial" panose="020B0604020202020204" pitchFamily="34" charset="0"/>
              <a:buChar char="•"/>
            </a:pPr>
            <a:r>
              <a:rPr lang="en-GB" altLang="en-US" sz="1000" dirty="0" smtClean="0">
                <a:latin typeface="Arial" panose="020B0604020202020204" pitchFamily="34" charset="0"/>
              </a:rPr>
              <a:t>The Uniface model provides a single place to define field validation. This is then applied client-side and server-side for you automatically.</a:t>
            </a:r>
          </a:p>
          <a:p>
            <a:pPr marL="171450" indent="-171450">
              <a:buFont typeface="Arial" panose="020B0604020202020204" pitchFamily="34" charset="0"/>
              <a:buChar char="•"/>
            </a:pPr>
            <a:r>
              <a:rPr lang="en-GB" altLang="en-US" sz="1000" dirty="0" smtClean="0">
                <a:latin typeface="Arial" panose="020B0604020202020204" pitchFamily="34" charset="0"/>
              </a:rPr>
              <a:t>Uniface enforces read-only behaviour on fields you’ve defined as read-only</a:t>
            </a:r>
          </a:p>
          <a:p>
            <a:pPr marL="171450" indent="-171450">
              <a:buFont typeface="Arial" panose="020B0604020202020204" pitchFamily="34" charset="0"/>
              <a:buChar char="•"/>
            </a:pPr>
            <a:r>
              <a:rPr lang="en-GB" altLang="en-US" sz="1000" dirty="0" smtClean="0">
                <a:latin typeface="Arial" panose="020B0604020202020204" pitchFamily="34" charset="0"/>
              </a:rPr>
              <a:t>These fields are protected using a salted MD5 hash and will automatically trigger a security error upon a </a:t>
            </a:r>
            <a:r>
              <a:rPr lang="en-GB" altLang="en-US" sz="1000" dirty="0" err="1" smtClean="0">
                <a:latin typeface="Arial" panose="020B0604020202020204" pitchFamily="34" charset="0"/>
              </a:rPr>
              <a:t>webload</a:t>
            </a:r>
            <a:r>
              <a:rPr lang="en-GB" altLang="en-US" sz="1000" dirty="0" smtClean="0">
                <a:latin typeface="Arial" panose="020B0604020202020204" pitchFamily="34" charset="0"/>
              </a:rPr>
              <a:t> if these have been tampered with</a:t>
            </a:r>
          </a:p>
          <a:p>
            <a:pPr marL="171450" indent="-171450">
              <a:buFont typeface="Arial" panose="020B0604020202020204" pitchFamily="34" charset="0"/>
              <a:buChar char="•"/>
            </a:pPr>
            <a:endParaRPr lang="en-GB" altLang="en-US" sz="1000" dirty="0" smtClean="0">
              <a:latin typeface="Arial" panose="020B0604020202020204" pitchFamily="34" charset="0"/>
            </a:endParaRPr>
          </a:p>
          <a:p>
            <a:r>
              <a:rPr lang="en-GB" altLang="en-US" sz="1000" dirty="0" smtClean="0">
                <a:latin typeface="Arial" panose="020B0604020202020204" pitchFamily="34" charset="0"/>
              </a:rPr>
              <a:t>Standard triggers</a:t>
            </a:r>
          </a:p>
          <a:p>
            <a:pPr marL="171450" indent="-171450">
              <a:buFont typeface="Arial" panose="020B0604020202020204" pitchFamily="34" charset="0"/>
              <a:buChar char="•"/>
            </a:pPr>
            <a:r>
              <a:rPr lang="en-GB" altLang="en-US" sz="1000" dirty="0" smtClean="0">
                <a:latin typeface="Arial" panose="020B0604020202020204" pitchFamily="34" charset="0"/>
              </a:rPr>
              <a:t>Pre-request – request level validation</a:t>
            </a:r>
          </a:p>
          <a:p>
            <a:pPr marL="171450" indent="-171450">
              <a:buFont typeface="Arial" panose="020B0604020202020204" pitchFamily="34" charset="0"/>
              <a:buChar char="•"/>
            </a:pPr>
            <a:r>
              <a:rPr lang="en-GB" altLang="en-US" sz="1000" dirty="0" smtClean="0">
                <a:latin typeface="Arial" panose="020B0604020202020204" pitchFamily="34" charset="0"/>
              </a:rPr>
              <a:t>Get state - DSP level validation</a:t>
            </a:r>
            <a:endParaRPr lang="en-GB" altLang="en-US" sz="1000" dirty="0">
              <a:latin typeface="Arial" panose="020B0604020202020204" pitchFamily="34" charset="0"/>
            </a:endParaRPr>
          </a:p>
        </p:txBody>
      </p:sp>
    </p:spTree>
    <p:extLst>
      <p:ext uri="{BB962C8B-B14F-4D97-AF65-F5344CB8AC3E}">
        <p14:creationId xmlns:p14="http://schemas.microsoft.com/office/powerpoint/2010/main" val="27082849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5BD500CC-43F4-4E24-AAE3-62BD7AC4010F}" type="slidenum">
              <a:rPr lang="en-US" smtClean="0"/>
              <a:pPr/>
              <a:t>25</a:t>
            </a:fld>
            <a:endParaRPr lang="en-US" smtClean="0"/>
          </a:p>
        </p:txBody>
      </p:sp>
      <p:sp>
        <p:nvSpPr>
          <p:cNvPr id="13315" name="Rectangle 2"/>
          <p:cNvSpPr>
            <a:spLocks noGrp="1" noRot="1" noChangeAspect="1" noChangeArrowheads="1" noTextEdit="1"/>
          </p:cNvSpPr>
          <p:nvPr>
            <p:ph type="sldImg"/>
          </p:nvPr>
        </p:nvSpPr>
        <p:spPr>
          <a:xfrm>
            <a:off x="1543050" y="692150"/>
            <a:ext cx="3848100" cy="2886075"/>
          </a:xfrm>
          <a:solidFill>
            <a:srgbClr val="FFFFFF"/>
          </a:solidFill>
          <a:ln/>
        </p:spPr>
      </p:sp>
      <p:sp>
        <p:nvSpPr>
          <p:cNvPr id="1331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smtClean="0"/>
          </a:p>
        </p:txBody>
      </p:sp>
    </p:spTree>
    <p:extLst>
      <p:ext uri="{BB962C8B-B14F-4D97-AF65-F5344CB8AC3E}">
        <p14:creationId xmlns:p14="http://schemas.microsoft.com/office/powerpoint/2010/main" val="19891430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5BD500CC-43F4-4E24-AAE3-62BD7AC4010F}" type="slidenum">
              <a:rPr lang="en-US" smtClean="0"/>
              <a:pPr/>
              <a:t>26</a:t>
            </a:fld>
            <a:endParaRPr lang="en-US" smtClean="0"/>
          </a:p>
        </p:txBody>
      </p:sp>
      <p:sp>
        <p:nvSpPr>
          <p:cNvPr id="13315" name="Rectangle 2"/>
          <p:cNvSpPr>
            <a:spLocks noGrp="1" noRot="1" noChangeAspect="1" noChangeArrowheads="1" noTextEdit="1"/>
          </p:cNvSpPr>
          <p:nvPr>
            <p:ph type="sldImg"/>
          </p:nvPr>
        </p:nvSpPr>
        <p:spPr>
          <a:xfrm>
            <a:off x="1543050" y="692150"/>
            <a:ext cx="3848100" cy="2886075"/>
          </a:xfrm>
          <a:solidFill>
            <a:srgbClr val="FFFFFF"/>
          </a:solidFill>
          <a:ln/>
        </p:spPr>
      </p:sp>
      <p:sp>
        <p:nvSpPr>
          <p:cNvPr id="13316" name="Rectangle 3"/>
          <p:cNvSpPr>
            <a:spLocks noGrp="1" noChangeArrowheads="1"/>
          </p:cNvSpPr>
          <p:nvPr>
            <p:ph type="body" idx="1"/>
          </p:nvPr>
        </p:nvSpPr>
        <p:spPr>
          <a:solidFill>
            <a:srgbClr val="FFFFFF"/>
          </a:solidFill>
          <a:ln>
            <a:solidFill>
              <a:srgbClr val="000000"/>
            </a:solidFill>
          </a:ln>
        </p:spPr>
        <p:txBody>
          <a:bodyPr/>
          <a:lstStyle/>
          <a:p>
            <a:pPr>
              <a:defRPr/>
            </a:pPr>
            <a:r>
              <a:rPr lang="en-GB" altLang="en-US" sz="1000" dirty="0">
                <a:latin typeface="Arial" panose="020B0604020202020204" pitchFamily="34" charset="0"/>
              </a:rPr>
              <a:t>There are a number of types of session hijack attack. They revolve around knowing a user’s session ID so that you can impersonate them:</a:t>
            </a:r>
          </a:p>
          <a:p>
            <a:pPr>
              <a:defRPr/>
            </a:pPr>
            <a:endParaRPr lang="en-GB" altLang="en-US" sz="1000" dirty="0">
              <a:latin typeface="Arial" panose="020B0604020202020204" pitchFamily="34" charset="0"/>
            </a:endParaRPr>
          </a:p>
          <a:p>
            <a:pPr marL="177342" indent="-177342">
              <a:buFont typeface="Arial" panose="020B0604020202020204" pitchFamily="34" charset="0"/>
              <a:buChar char="•"/>
              <a:defRPr/>
            </a:pPr>
            <a:r>
              <a:rPr lang="en-GB" altLang="en-US" sz="1000" dirty="0">
                <a:latin typeface="Arial" panose="020B0604020202020204" pitchFamily="34" charset="0"/>
              </a:rPr>
              <a:t>Session Fixation</a:t>
            </a:r>
          </a:p>
          <a:p>
            <a:pPr marL="650252" lvl="1" indent="-177342">
              <a:buFont typeface="Arial" panose="020B0604020202020204" pitchFamily="34" charset="0"/>
              <a:buChar char="•"/>
              <a:defRPr/>
            </a:pPr>
            <a:r>
              <a:rPr lang="en-GB" altLang="en-US" sz="1000" dirty="0">
                <a:latin typeface="Arial" panose="020B0604020202020204" pitchFamily="34" charset="0"/>
              </a:rPr>
              <a:t>Forcing a victim to use a known session ID</a:t>
            </a:r>
          </a:p>
          <a:p>
            <a:pPr marL="650252" lvl="1" indent="-177342">
              <a:buFont typeface="Arial" panose="020B0604020202020204" pitchFamily="34" charset="0"/>
              <a:buChar char="•"/>
              <a:defRPr/>
            </a:pPr>
            <a:r>
              <a:rPr lang="en-GB" altLang="en-US" sz="1000" dirty="0">
                <a:latin typeface="Arial" panose="020B0604020202020204" pitchFamily="34" charset="0"/>
              </a:rPr>
              <a:t>For example, sending the user an email with a link that contains a particular session ID</a:t>
            </a:r>
          </a:p>
          <a:p>
            <a:pPr marL="650252" lvl="1" indent="-177342">
              <a:buFont typeface="Arial" panose="020B0604020202020204" pitchFamily="34" charset="0"/>
              <a:buChar char="•"/>
              <a:defRPr/>
            </a:pPr>
            <a:r>
              <a:rPr lang="en-GB" altLang="en-US" sz="1000" dirty="0">
                <a:latin typeface="Arial" panose="020B0604020202020204" pitchFamily="34" charset="0"/>
              </a:rPr>
              <a:t>The attacker then just has to wait until the user logs in before using the now authenticated session ID for himself</a:t>
            </a:r>
          </a:p>
          <a:p>
            <a:pPr marL="650252" lvl="1" indent="-177342">
              <a:buFont typeface="Arial" panose="020B0604020202020204" pitchFamily="34" charset="0"/>
              <a:buChar char="•"/>
              <a:defRPr/>
            </a:pPr>
            <a:endParaRPr lang="en-GB" altLang="en-US" sz="1000" dirty="0">
              <a:latin typeface="Arial" panose="020B0604020202020204" pitchFamily="34" charset="0"/>
            </a:endParaRPr>
          </a:p>
          <a:p>
            <a:pPr marL="177342" indent="-177342">
              <a:buFont typeface="Arial" panose="020B0604020202020204" pitchFamily="34" charset="0"/>
              <a:buChar char="•"/>
              <a:defRPr/>
            </a:pPr>
            <a:r>
              <a:rPr lang="en-GB" altLang="en-US" sz="1000" dirty="0">
                <a:latin typeface="Arial" panose="020B0604020202020204" pitchFamily="34" charset="0"/>
              </a:rPr>
              <a:t>Session </a:t>
            </a:r>
            <a:r>
              <a:rPr lang="en-GB" altLang="en-US" sz="1000" dirty="0" err="1">
                <a:latin typeface="Arial" panose="020B0604020202020204" pitchFamily="34" charset="0"/>
              </a:rPr>
              <a:t>Sidejacking</a:t>
            </a:r>
            <a:endParaRPr lang="en-GB" altLang="en-US" sz="1000" dirty="0">
              <a:latin typeface="Arial" panose="020B0604020202020204" pitchFamily="34" charset="0"/>
            </a:endParaRPr>
          </a:p>
          <a:p>
            <a:pPr marL="650252" lvl="1" indent="-177342">
              <a:buFont typeface="Arial" panose="020B0604020202020204" pitchFamily="34" charset="0"/>
              <a:buChar char="•"/>
              <a:defRPr/>
            </a:pPr>
            <a:r>
              <a:rPr lang="en-GB" altLang="en-US" sz="1000" dirty="0">
                <a:latin typeface="Arial" panose="020B0604020202020204" pitchFamily="34" charset="0"/>
              </a:rPr>
              <a:t>An attacker can compromise the session ID while a user is already logged in.</a:t>
            </a:r>
          </a:p>
          <a:p>
            <a:pPr marL="650252" lvl="1" indent="-177342">
              <a:buFont typeface="Arial" panose="020B0604020202020204" pitchFamily="34" charset="0"/>
              <a:buChar char="•"/>
              <a:defRPr/>
            </a:pPr>
            <a:r>
              <a:rPr lang="en-GB" altLang="en-US" sz="1000" dirty="0">
                <a:latin typeface="Arial" panose="020B0604020202020204" pitchFamily="34" charset="0"/>
              </a:rPr>
              <a:t>Could use a man in the middle attack to read network traffic going between the browser and server</a:t>
            </a:r>
          </a:p>
          <a:p>
            <a:pPr marL="650252" lvl="1" indent="-177342">
              <a:buFont typeface="Arial" panose="020B0604020202020204" pitchFamily="34" charset="0"/>
              <a:buChar char="•"/>
              <a:defRPr/>
            </a:pPr>
            <a:r>
              <a:rPr lang="en-GB" altLang="en-US" sz="1000" dirty="0" err="1">
                <a:latin typeface="Arial" panose="020B0604020202020204" pitchFamily="34" charset="0"/>
              </a:rPr>
              <a:t>Firesheep</a:t>
            </a:r>
            <a:r>
              <a:rPr lang="en-GB" altLang="en-US" sz="1000" dirty="0">
                <a:latin typeface="Arial" panose="020B0604020202020204" pitchFamily="34" charset="0"/>
              </a:rPr>
              <a:t> – Firefox extension that when used on an open </a:t>
            </a:r>
            <a:r>
              <a:rPr lang="en-GB" altLang="en-US" sz="1000" dirty="0" err="1">
                <a:latin typeface="Arial" panose="020B0604020202020204" pitchFamily="34" charset="0"/>
              </a:rPr>
              <a:t>wi-fi</a:t>
            </a:r>
            <a:r>
              <a:rPr lang="en-GB" altLang="en-US" sz="1000" dirty="0">
                <a:latin typeface="Arial" panose="020B0604020202020204" pitchFamily="34" charset="0"/>
              </a:rPr>
              <a:t> network let you sniff Facebook sessions and log in as people. Before Facebook went HTTPS.</a:t>
            </a:r>
          </a:p>
          <a:p>
            <a:pPr marL="650252" lvl="1" indent="-177342">
              <a:buFont typeface="Arial" panose="020B0604020202020204" pitchFamily="34" charset="0"/>
              <a:buChar char="•"/>
              <a:defRPr/>
            </a:pPr>
            <a:r>
              <a:rPr lang="en-GB" altLang="en-US" sz="1000" dirty="0">
                <a:latin typeface="Arial" panose="020B0604020202020204" pitchFamily="34" charset="0"/>
              </a:rPr>
              <a:t>Could use JavaScript injection to grab a logged in user’s session ID, which I’ll demo in a moment</a:t>
            </a:r>
          </a:p>
          <a:p>
            <a:pPr marL="650252" lvl="1" indent="-177342">
              <a:buFont typeface="Arial" panose="020B0604020202020204" pitchFamily="34" charset="0"/>
              <a:buChar char="•"/>
              <a:defRPr/>
            </a:pPr>
            <a:endParaRPr lang="en-GB" altLang="en-US" sz="1000" dirty="0">
              <a:latin typeface="Arial" panose="020B0604020202020204" pitchFamily="34" charset="0"/>
            </a:endParaRPr>
          </a:p>
          <a:p>
            <a:pPr marL="177342" indent="-177342">
              <a:buFont typeface="Arial" panose="020B0604020202020204" pitchFamily="34" charset="0"/>
              <a:buChar char="•"/>
              <a:defRPr/>
            </a:pPr>
            <a:r>
              <a:rPr lang="en-GB" altLang="en-US" sz="1000" dirty="0">
                <a:latin typeface="Arial" panose="020B0604020202020204" pitchFamily="34" charset="0"/>
              </a:rPr>
              <a:t>Physical Access – simply steal the session ID</a:t>
            </a:r>
          </a:p>
          <a:p>
            <a:pPr marL="650252" lvl="1" indent="-177342">
              <a:buFont typeface="Arial" panose="020B0604020202020204" pitchFamily="34" charset="0"/>
              <a:buChar char="•"/>
              <a:defRPr/>
            </a:pPr>
            <a:r>
              <a:rPr lang="en-GB" altLang="en-US" sz="1000" dirty="0">
                <a:latin typeface="Arial" panose="020B0604020202020204" pitchFamily="34" charset="0"/>
              </a:rPr>
              <a:t>Looking over someone’s shoulder</a:t>
            </a:r>
          </a:p>
          <a:p>
            <a:pPr marL="650252" lvl="1" indent="-177342">
              <a:buFont typeface="Arial" panose="020B0604020202020204" pitchFamily="34" charset="0"/>
              <a:buChar char="•"/>
              <a:defRPr/>
            </a:pPr>
            <a:r>
              <a:rPr lang="en-GB" altLang="en-US" sz="1000" dirty="0">
                <a:latin typeface="Arial" panose="020B0604020202020204" pitchFamily="34" charset="0"/>
              </a:rPr>
              <a:t>Copying a cookie or memory</a:t>
            </a:r>
          </a:p>
        </p:txBody>
      </p:sp>
    </p:spTree>
    <p:extLst>
      <p:ext uri="{BB962C8B-B14F-4D97-AF65-F5344CB8AC3E}">
        <p14:creationId xmlns:p14="http://schemas.microsoft.com/office/powerpoint/2010/main" val="41286115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3050" y="692150"/>
            <a:ext cx="3848100" cy="2886075"/>
          </a:xfrm>
        </p:spPr>
      </p:sp>
      <p:sp>
        <p:nvSpPr>
          <p:cNvPr id="3" name="Notes Placeholder 2"/>
          <p:cNvSpPr>
            <a:spLocks noGrp="1"/>
          </p:cNvSpPr>
          <p:nvPr>
            <p:ph type="body" idx="1"/>
          </p:nvPr>
        </p:nvSpPr>
        <p:spPr/>
        <p:txBody>
          <a:bodyPr/>
          <a:lstStyle/>
          <a:p>
            <a:r>
              <a:rPr lang="en-GB" b="1" dirty="0" smtClean="0"/>
              <a:t>Demo</a:t>
            </a:r>
            <a:endParaRPr lang="en-GB" b="0" dirty="0" smtClean="0"/>
          </a:p>
          <a:p>
            <a:pPr marL="177342" indent="-177342">
              <a:buFont typeface="Arial" panose="020B0604020202020204" pitchFamily="34" charset="0"/>
              <a:buChar char="•"/>
            </a:pPr>
            <a:r>
              <a:rPr lang="en-GB" b="0" dirty="0" smtClean="0"/>
              <a:t>Demonstrate how we’re doing session handling in the sample application</a:t>
            </a:r>
          </a:p>
          <a:p>
            <a:pPr marL="650252" lvl="1" indent="-177342">
              <a:buFont typeface="Arial" panose="020B0604020202020204" pitchFamily="34" charset="0"/>
              <a:buChar char="•"/>
            </a:pPr>
            <a:r>
              <a:rPr lang="en-GB" b="0" dirty="0" smtClean="0"/>
              <a:t>Show what happens with cookies when logging in</a:t>
            </a:r>
          </a:p>
          <a:p>
            <a:pPr marL="650252" lvl="1" indent="-177342">
              <a:buFont typeface="Arial" panose="020B0604020202020204" pitchFamily="34" charset="0"/>
              <a:buChar char="•"/>
            </a:pPr>
            <a:r>
              <a:rPr lang="en-GB" b="0" dirty="0" smtClean="0"/>
              <a:t>The session</a:t>
            </a:r>
            <a:r>
              <a:rPr lang="en-GB" b="0" baseline="0" dirty="0" smtClean="0"/>
              <a:t> ID is changed when we log in, making session fixation hard</a:t>
            </a:r>
          </a:p>
          <a:p>
            <a:pPr marL="650252" lvl="1" indent="-177342">
              <a:buFont typeface="Arial" panose="020B0604020202020204" pitchFamily="34" charset="0"/>
              <a:buChar char="•"/>
            </a:pPr>
            <a:r>
              <a:rPr lang="en-GB" b="0" baseline="0" dirty="0" smtClean="0"/>
              <a:t>Logging out kills the session, gives the user a secure way to end their session</a:t>
            </a:r>
          </a:p>
          <a:p>
            <a:pPr marL="650252" lvl="1" indent="-177342">
              <a:buFont typeface="Arial" panose="020B0604020202020204" pitchFamily="34" charset="0"/>
              <a:buChar char="•"/>
            </a:pPr>
            <a:endParaRPr lang="en-GB" b="0" baseline="0" dirty="0" smtClean="0"/>
          </a:p>
          <a:p>
            <a:pPr marL="193052" lvl="0" indent="-177342">
              <a:buFont typeface="Arial" panose="020B0604020202020204" pitchFamily="34" charset="0"/>
              <a:buChar char="•"/>
            </a:pPr>
            <a:endParaRPr lang="en-GB" b="0" baseline="0" dirty="0" smtClean="0"/>
          </a:p>
          <a:p>
            <a:pPr marL="650252" lvl="1" indent="-177342">
              <a:buFont typeface="Arial" panose="020B0604020202020204" pitchFamily="34" charset="0"/>
              <a:buChar char="•"/>
            </a:pPr>
            <a:endParaRPr lang="en-GB" b="0" dirty="0" smtClean="0"/>
          </a:p>
          <a:p>
            <a:pPr marL="177342" indent="-177342">
              <a:buFont typeface="Arial" panose="020B0604020202020204" pitchFamily="34" charset="0"/>
              <a:buChar char="•"/>
            </a:pPr>
            <a:r>
              <a:rPr lang="en-GB" b="0" dirty="0" smtClean="0"/>
              <a:t>Show how a session ID</a:t>
            </a:r>
            <a:r>
              <a:rPr lang="en-GB" b="0" baseline="0" dirty="0" smtClean="0"/>
              <a:t> can be grabbed using cross site scripting and used to log in</a:t>
            </a:r>
          </a:p>
        </p:txBody>
      </p:sp>
      <p:sp>
        <p:nvSpPr>
          <p:cNvPr id="4" name="Slide Number Placeholder 3"/>
          <p:cNvSpPr>
            <a:spLocks noGrp="1"/>
          </p:cNvSpPr>
          <p:nvPr>
            <p:ph type="sldNum" sz="quarter" idx="10"/>
          </p:nvPr>
        </p:nvSpPr>
        <p:spPr/>
        <p:txBody>
          <a:bodyPr/>
          <a:lstStyle/>
          <a:p>
            <a:pPr>
              <a:defRPr/>
            </a:pPr>
            <a:fld id="{E3EE03A7-32B1-4811-8DA5-AF6C918DCEAD}" type="slidenum">
              <a:rPr lang="en-US" smtClean="0"/>
              <a:pPr>
                <a:defRPr/>
              </a:pPr>
              <a:t>27</a:t>
            </a:fld>
            <a:endParaRPr lang="en-US"/>
          </a:p>
        </p:txBody>
      </p:sp>
    </p:spTree>
    <p:extLst>
      <p:ext uri="{BB962C8B-B14F-4D97-AF65-F5344CB8AC3E}">
        <p14:creationId xmlns:p14="http://schemas.microsoft.com/office/powerpoint/2010/main" val="35126362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5BD500CC-43F4-4E24-AAE3-62BD7AC4010F}" type="slidenum">
              <a:rPr lang="en-US" smtClean="0"/>
              <a:pPr/>
              <a:t>28</a:t>
            </a:fld>
            <a:endParaRPr lang="en-US" smtClean="0"/>
          </a:p>
        </p:txBody>
      </p:sp>
      <p:sp>
        <p:nvSpPr>
          <p:cNvPr id="13315" name="Rectangle 2"/>
          <p:cNvSpPr>
            <a:spLocks noGrp="1" noRot="1" noChangeAspect="1" noChangeArrowheads="1" noTextEdit="1"/>
          </p:cNvSpPr>
          <p:nvPr>
            <p:ph type="sldImg"/>
          </p:nvPr>
        </p:nvSpPr>
        <p:spPr>
          <a:xfrm>
            <a:off x="1543050" y="692150"/>
            <a:ext cx="3848100" cy="2886075"/>
          </a:xfrm>
          <a:solidFill>
            <a:srgbClr val="FFFFFF"/>
          </a:solidFill>
          <a:ln/>
        </p:spPr>
      </p:sp>
      <p:sp>
        <p:nvSpPr>
          <p:cNvPr id="13316" name="Rectangle 3"/>
          <p:cNvSpPr>
            <a:spLocks noGrp="1" noChangeArrowheads="1"/>
          </p:cNvSpPr>
          <p:nvPr>
            <p:ph type="body" idx="1"/>
          </p:nvPr>
        </p:nvSpPr>
        <p:spPr>
          <a:solidFill>
            <a:srgbClr val="FFFFFF"/>
          </a:solidFill>
          <a:ln>
            <a:solidFill>
              <a:srgbClr val="000000"/>
            </a:solidFill>
          </a:ln>
        </p:spPr>
        <p:txBody>
          <a:bodyPr/>
          <a:lstStyle/>
          <a:p>
            <a:r>
              <a:rPr lang="en-GB" altLang="en-US" sz="1000" dirty="0" smtClean="0">
                <a:latin typeface="Arial" panose="020B0604020202020204" pitchFamily="34" charset="0"/>
              </a:rPr>
              <a:t>A lot of this comes down to good application design, having a good session management strategy. However, Uniface gives you the tools to do it easily:</a:t>
            </a:r>
          </a:p>
          <a:p>
            <a:endParaRPr lang="en-GB" altLang="en-US" sz="1000" dirty="0" smtClean="0">
              <a:latin typeface="Arial" panose="020B0604020202020204" pitchFamily="34" charset="0"/>
            </a:endParaRPr>
          </a:p>
          <a:p>
            <a:pPr marL="177342" indent="-177342">
              <a:buFont typeface="Arial" panose="020B0604020202020204" pitchFamily="34" charset="0"/>
              <a:buChar char="•"/>
            </a:pPr>
            <a:r>
              <a:rPr lang="en-GB" altLang="en-US" sz="1000" dirty="0" smtClean="0">
                <a:latin typeface="Arial" panose="020B0604020202020204" pitchFamily="34" charset="0"/>
              </a:rPr>
              <a:t>Tomcat session handling</a:t>
            </a:r>
          </a:p>
          <a:p>
            <a:pPr marL="650252" lvl="1" indent="-177342">
              <a:buFont typeface="Arial" panose="020B0604020202020204" pitchFamily="34" charset="0"/>
              <a:buChar char="•"/>
            </a:pPr>
            <a:r>
              <a:rPr lang="en-GB" altLang="en-US" sz="1000" dirty="0" smtClean="0">
                <a:latin typeface="Arial" panose="020B0604020202020204" pitchFamily="34" charset="0"/>
              </a:rPr>
              <a:t>Session Fixation</a:t>
            </a:r>
          </a:p>
          <a:p>
            <a:pPr marL="1123162" lvl="2" indent="-177342">
              <a:buFont typeface="Arial" panose="020B0604020202020204" pitchFamily="34" charset="0"/>
              <a:buChar char="•"/>
            </a:pPr>
            <a:r>
              <a:rPr lang="en-GB" altLang="en-US" sz="1000" dirty="0" smtClean="0">
                <a:latin typeface="Arial" panose="020B0604020202020204" pitchFamily="34" charset="0"/>
              </a:rPr>
              <a:t>Largely solved by changing the session ID - $</a:t>
            </a:r>
            <a:r>
              <a:rPr lang="en-GB" altLang="en-US" sz="1000" dirty="0" err="1" smtClean="0">
                <a:latin typeface="Arial" panose="020B0604020202020204" pitchFamily="34" charset="0"/>
              </a:rPr>
              <a:t>webinfo</a:t>
            </a:r>
            <a:r>
              <a:rPr lang="en-GB" altLang="en-US" sz="1000" dirty="0" smtClean="0">
                <a:latin typeface="Arial" panose="020B0604020202020204" pitchFamily="34" charset="0"/>
              </a:rPr>
              <a:t>(“SESSIONCOMMANDS”)</a:t>
            </a:r>
          </a:p>
          <a:p>
            <a:pPr marL="650252" lvl="1" indent="-177342">
              <a:buFont typeface="Arial" panose="020B0604020202020204" pitchFamily="34" charset="0"/>
              <a:buChar char="•"/>
            </a:pPr>
            <a:r>
              <a:rPr lang="en-GB" altLang="en-US" sz="1000" dirty="0" smtClean="0">
                <a:latin typeface="Arial" panose="020B0604020202020204" pitchFamily="34" charset="0"/>
              </a:rPr>
              <a:t>Session </a:t>
            </a:r>
            <a:r>
              <a:rPr lang="en-GB" altLang="en-US" sz="1000" dirty="0" err="1" smtClean="0">
                <a:latin typeface="Arial" panose="020B0604020202020204" pitchFamily="34" charset="0"/>
              </a:rPr>
              <a:t>Sidejacking</a:t>
            </a:r>
            <a:endParaRPr lang="en-GB" altLang="en-US" sz="1000" dirty="0" smtClean="0">
              <a:latin typeface="Arial" panose="020B0604020202020204" pitchFamily="34" charset="0"/>
            </a:endParaRPr>
          </a:p>
          <a:p>
            <a:pPr marL="1123162" lvl="2" indent="-177342">
              <a:buFont typeface="Arial" panose="020B0604020202020204" pitchFamily="34" charset="0"/>
              <a:buChar char="•"/>
            </a:pPr>
            <a:r>
              <a:rPr lang="en-GB" altLang="en-US" sz="1000" dirty="0" smtClean="0">
                <a:latin typeface="Arial" panose="020B0604020202020204" pitchFamily="34" charset="0"/>
              </a:rPr>
              <a:t>Can be mitigated by using information in WEBSERVERCONTEXT in checks, things like remote IP address.</a:t>
            </a:r>
          </a:p>
          <a:p>
            <a:pPr marL="1123162" lvl="2" indent="-177342">
              <a:buFont typeface="Arial" panose="020B0604020202020204" pitchFamily="34" charset="0"/>
              <a:buChar char="•"/>
            </a:pPr>
            <a:r>
              <a:rPr lang="en-GB" altLang="en-US" sz="1000" dirty="0" smtClean="0">
                <a:latin typeface="Arial" panose="020B0604020202020204" pitchFamily="34" charset="0"/>
              </a:rPr>
              <a:t>This lets you check that the session ID is being used by the person you sent it to</a:t>
            </a:r>
          </a:p>
          <a:p>
            <a:endParaRPr lang="en-GB" altLang="en-US" sz="1000" dirty="0" smtClean="0">
              <a:latin typeface="Arial" panose="020B0604020202020204" pitchFamily="34" charset="0"/>
            </a:endParaRPr>
          </a:p>
          <a:p>
            <a:endParaRPr lang="en-GB" altLang="en-US" sz="1000" dirty="0" smtClean="0">
              <a:latin typeface="Arial" panose="020B0604020202020204" pitchFamily="34" charset="0"/>
            </a:endParaRPr>
          </a:p>
          <a:p>
            <a:pPr marL="177342" indent="-177342">
              <a:buFont typeface="Arial" panose="020B0604020202020204" pitchFamily="34" charset="0"/>
              <a:buChar char="•"/>
            </a:pPr>
            <a:r>
              <a:rPr lang="en-GB" altLang="en-US" sz="1000" dirty="0" smtClean="0">
                <a:latin typeface="Arial" panose="020B0604020202020204" pitchFamily="34" charset="0"/>
              </a:rPr>
              <a:t>The default Tomcat configuration also uses secure cookies by default</a:t>
            </a:r>
          </a:p>
          <a:p>
            <a:pPr marL="650252" lvl="1" indent="-177342">
              <a:buFont typeface="Arial" panose="020B0604020202020204" pitchFamily="34" charset="0"/>
              <a:buChar char="•"/>
            </a:pPr>
            <a:r>
              <a:rPr lang="en-GB" altLang="en-US" sz="1000" dirty="0" smtClean="0">
                <a:latin typeface="Arial" panose="020B0604020202020204" pitchFamily="34" charset="0"/>
              </a:rPr>
              <a:t>So the demonstrated attack wont work out of the box</a:t>
            </a:r>
          </a:p>
          <a:p>
            <a:endParaRPr lang="en-GB" altLang="en-US" dirty="0" smtClean="0">
              <a:latin typeface="Arial" panose="020B0604020202020204" pitchFamily="34" charset="0"/>
            </a:endParaRPr>
          </a:p>
          <a:p>
            <a:endParaRPr lang="en-GB" altLang="en-US" dirty="0" smtClean="0">
              <a:latin typeface="Arial" panose="020B0604020202020204" pitchFamily="34" charset="0"/>
            </a:endParaRPr>
          </a:p>
        </p:txBody>
      </p:sp>
    </p:spTree>
    <p:extLst>
      <p:ext uri="{BB962C8B-B14F-4D97-AF65-F5344CB8AC3E}">
        <p14:creationId xmlns:p14="http://schemas.microsoft.com/office/powerpoint/2010/main" val="7603099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5BD500CC-43F4-4E24-AAE3-62BD7AC4010F}" type="slidenum">
              <a:rPr lang="en-US" smtClean="0"/>
              <a:pPr/>
              <a:t>29</a:t>
            </a:fld>
            <a:endParaRPr lang="en-US" smtClean="0"/>
          </a:p>
        </p:txBody>
      </p:sp>
      <p:sp>
        <p:nvSpPr>
          <p:cNvPr id="13315" name="Rectangle 2"/>
          <p:cNvSpPr>
            <a:spLocks noGrp="1" noRot="1" noChangeAspect="1" noChangeArrowheads="1" noTextEdit="1"/>
          </p:cNvSpPr>
          <p:nvPr>
            <p:ph type="sldImg"/>
          </p:nvPr>
        </p:nvSpPr>
        <p:spPr>
          <a:xfrm>
            <a:off x="1543050" y="692150"/>
            <a:ext cx="3848100" cy="2886075"/>
          </a:xfrm>
          <a:solidFill>
            <a:srgbClr val="FFFFFF"/>
          </a:solidFill>
          <a:ln/>
        </p:spPr>
      </p:sp>
      <p:sp>
        <p:nvSpPr>
          <p:cNvPr id="13316" name="Rectangle 3"/>
          <p:cNvSpPr>
            <a:spLocks noGrp="1" noChangeArrowheads="1"/>
          </p:cNvSpPr>
          <p:nvPr>
            <p:ph type="body" idx="1"/>
          </p:nvPr>
        </p:nvSpPr>
        <p:spPr>
          <a:solidFill>
            <a:srgbClr val="FFFFFF"/>
          </a:solidFill>
          <a:ln>
            <a:solidFill>
              <a:srgbClr val="000000"/>
            </a:solidFill>
          </a:ln>
        </p:spPr>
        <p:txBody>
          <a:bodyPr/>
          <a:lstStyle/>
          <a:p>
            <a:pPr marL="177342" indent="-177342">
              <a:buFont typeface="Arial" panose="020B0604020202020204" pitchFamily="34" charset="0"/>
              <a:buChar char="•"/>
            </a:pPr>
            <a:r>
              <a:rPr lang="en-GB" altLang="en-US" sz="1000" b="0" dirty="0" smtClean="0">
                <a:latin typeface="Arial" panose="020B0604020202020204" pitchFamily="34" charset="0"/>
              </a:rPr>
              <a:t>Certain issues</a:t>
            </a:r>
            <a:r>
              <a:rPr lang="en-GB" altLang="en-US" sz="1000" b="0" baseline="0" dirty="0" smtClean="0">
                <a:latin typeface="Arial" panose="020B0604020202020204" pitchFamily="34" charset="0"/>
              </a:rPr>
              <a:t> as developers we just need to be aware of so we can design and code for them</a:t>
            </a:r>
          </a:p>
          <a:p>
            <a:pPr marL="177342" indent="-177342">
              <a:buFont typeface="Arial" panose="020B0604020202020204" pitchFamily="34" charset="0"/>
              <a:buChar char="•"/>
            </a:pPr>
            <a:endParaRPr lang="en-GB" altLang="en-US" sz="1000" b="0" baseline="0" dirty="0" smtClean="0">
              <a:latin typeface="Arial" panose="020B0604020202020204" pitchFamily="34" charset="0"/>
            </a:endParaRPr>
          </a:p>
          <a:p>
            <a:pPr marL="177342" indent="-177342">
              <a:buFont typeface="Arial" panose="020B0604020202020204" pitchFamily="34" charset="0"/>
              <a:buChar char="•"/>
            </a:pPr>
            <a:r>
              <a:rPr lang="en-GB" altLang="en-US" sz="1000" b="0" baseline="0" dirty="0" smtClean="0">
                <a:latin typeface="Arial" panose="020B0604020202020204" pitchFamily="34" charset="0"/>
              </a:rPr>
              <a:t>However, as we’ve seen, Uniface can do a lot to protect an application “by default”.</a:t>
            </a:r>
            <a:endParaRPr lang="en-GB" altLang="en-US" sz="1000" b="0" dirty="0" smtClean="0">
              <a:latin typeface="Arial" panose="020B0604020202020204" pitchFamily="34" charset="0"/>
            </a:endParaRPr>
          </a:p>
          <a:p>
            <a:pPr marL="177342" indent="-177342">
              <a:buFont typeface="Arial" panose="020B0604020202020204" pitchFamily="34" charset="0"/>
              <a:buChar char="•"/>
            </a:pPr>
            <a:r>
              <a:rPr lang="en-GB" altLang="en-US" sz="1000" b="0" dirty="0" smtClean="0">
                <a:latin typeface="Arial" panose="020B0604020202020204" pitchFamily="34" charset="0"/>
              </a:rPr>
              <a:t>We’ve discussed</a:t>
            </a:r>
            <a:r>
              <a:rPr lang="en-GB" altLang="en-US" sz="1000" b="0" baseline="0" dirty="0" smtClean="0">
                <a:latin typeface="Arial" panose="020B0604020202020204" pitchFamily="34" charset="0"/>
              </a:rPr>
              <a:t> how using industry standard tools can be more reliable than writing your own solution. Uniface is </a:t>
            </a:r>
            <a:r>
              <a:rPr lang="en-GB" altLang="en-US" sz="1000" b="0" baseline="0" smtClean="0">
                <a:latin typeface="Arial" panose="020B0604020202020204" pitchFamily="34" charset="0"/>
              </a:rPr>
              <a:t>no exception.</a:t>
            </a:r>
            <a:endParaRPr lang="en-GB" altLang="en-US" sz="1000" b="0" baseline="0" dirty="0" smtClean="0">
              <a:latin typeface="Arial" panose="020B0604020202020204" pitchFamily="34" charset="0"/>
            </a:endParaRPr>
          </a:p>
          <a:p>
            <a:pPr marL="177342" indent="-177342">
              <a:buFont typeface="Arial" panose="020B0604020202020204" pitchFamily="34" charset="0"/>
              <a:buChar char="•"/>
            </a:pPr>
            <a:endParaRPr lang="en-GB" altLang="en-US" sz="1000" b="0" baseline="0" dirty="0" smtClean="0">
              <a:latin typeface="Arial" panose="020B0604020202020204" pitchFamily="34" charset="0"/>
            </a:endParaRPr>
          </a:p>
          <a:p>
            <a:pPr marL="177342" indent="-177342">
              <a:buFont typeface="Arial" panose="020B0604020202020204" pitchFamily="34" charset="0"/>
              <a:buChar char="•"/>
            </a:pPr>
            <a:r>
              <a:rPr lang="en-GB" altLang="en-US" sz="1000" b="0" baseline="0" dirty="0" smtClean="0">
                <a:latin typeface="Arial" panose="020B0604020202020204" pitchFamily="34" charset="0"/>
              </a:rPr>
              <a:t>Just want to quickly cover some of the other on-going activities we undertake</a:t>
            </a:r>
          </a:p>
          <a:p>
            <a:pPr marL="650252" lvl="1" indent="-177342">
              <a:buFont typeface="Arial" panose="020B0604020202020204" pitchFamily="34" charset="0"/>
              <a:buChar char="•"/>
            </a:pPr>
            <a:r>
              <a:rPr lang="en-GB" altLang="en-US" sz="1000" b="0" baseline="0" dirty="0" smtClean="0">
                <a:latin typeface="Arial" panose="020B0604020202020204" pitchFamily="34" charset="0"/>
              </a:rPr>
              <a:t>Security audits take place on customer applications all over the world, all the time. Where possible Uniface can make improvements which benefit the entire customer base.</a:t>
            </a:r>
          </a:p>
          <a:p>
            <a:pPr marL="650252" lvl="1" indent="-177342">
              <a:buFont typeface="Arial" panose="020B0604020202020204" pitchFamily="34" charset="0"/>
              <a:buChar char="•"/>
            </a:pPr>
            <a:r>
              <a:rPr lang="en-GB" altLang="en-US" sz="1000" b="0" baseline="0" dirty="0" smtClean="0">
                <a:latin typeface="Arial" panose="020B0604020202020204" pitchFamily="34" charset="0"/>
              </a:rPr>
              <a:t>We work with a company called </a:t>
            </a:r>
            <a:r>
              <a:rPr lang="en-GB" altLang="en-US" sz="1000" b="0" baseline="0" dirty="0" err="1" smtClean="0">
                <a:latin typeface="Arial" panose="020B0604020202020204" pitchFamily="34" charset="0"/>
              </a:rPr>
              <a:t>Vericode</a:t>
            </a:r>
            <a:r>
              <a:rPr lang="en-GB" altLang="en-US" sz="1000" b="0" baseline="0" dirty="0" smtClean="0">
                <a:latin typeface="Arial" panose="020B0604020202020204" pitchFamily="34" charset="0"/>
              </a:rPr>
              <a:t> who carry out regular security tests on Uniface Web</a:t>
            </a:r>
          </a:p>
          <a:p>
            <a:pPr marL="1123162" lvl="2" indent="-177342">
              <a:buFont typeface="Arial" panose="020B0604020202020204" pitchFamily="34" charset="0"/>
              <a:buChar char="•"/>
            </a:pPr>
            <a:r>
              <a:rPr lang="en-GB" altLang="en-US" sz="1000" b="0" baseline="0" dirty="0" smtClean="0">
                <a:latin typeface="Arial" panose="020B0604020202020204" pitchFamily="34" charset="0"/>
              </a:rPr>
              <a:t>In the future we’ll be integrating this directly into </a:t>
            </a:r>
            <a:r>
              <a:rPr lang="en-GB" altLang="en-US" sz="1000" b="0" baseline="0" dirty="0" err="1" smtClean="0">
                <a:latin typeface="Arial" panose="020B0604020202020204" pitchFamily="34" charset="0"/>
              </a:rPr>
              <a:t>Uniface’s</a:t>
            </a:r>
            <a:r>
              <a:rPr lang="en-GB" altLang="en-US" sz="1000" b="0" baseline="0" dirty="0" smtClean="0">
                <a:latin typeface="Arial" panose="020B0604020202020204" pitchFamily="34" charset="0"/>
              </a:rPr>
              <a:t> build process so the checks are carried out even more frequently</a:t>
            </a:r>
          </a:p>
        </p:txBody>
      </p:sp>
    </p:spTree>
    <p:extLst>
      <p:ext uri="{BB962C8B-B14F-4D97-AF65-F5344CB8AC3E}">
        <p14:creationId xmlns:p14="http://schemas.microsoft.com/office/powerpoint/2010/main" val="887358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5BD500CC-43F4-4E24-AAE3-62BD7AC4010F}" type="slidenum">
              <a:rPr lang="en-US" smtClean="0"/>
              <a:pPr/>
              <a:t>3</a:t>
            </a:fld>
            <a:endParaRPr lang="en-US" smtClean="0"/>
          </a:p>
        </p:txBody>
      </p:sp>
      <p:sp>
        <p:nvSpPr>
          <p:cNvPr id="13315" name="Rectangle 2"/>
          <p:cNvSpPr>
            <a:spLocks noGrp="1" noRot="1" noChangeAspect="1" noChangeArrowheads="1" noTextEdit="1"/>
          </p:cNvSpPr>
          <p:nvPr>
            <p:ph type="sldImg"/>
          </p:nvPr>
        </p:nvSpPr>
        <p:spPr>
          <a:xfrm>
            <a:off x="1543050" y="692150"/>
            <a:ext cx="3848100" cy="2886075"/>
          </a:xfrm>
          <a:solidFill>
            <a:srgbClr val="FFFFFF"/>
          </a:solidFill>
          <a:ln/>
        </p:spPr>
      </p:sp>
      <p:sp>
        <p:nvSpPr>
          <p:cNvPr id="13316" name="Rectangle 3"/>
          <p:cNvSpPr>
            <a:spLocks noGrp="1" noChangeArrowheads="1"/>
          </p:cNvSpPr>
          <p:nvPr>
            <p:ph type="body" idx="1"/>
          </p:nvPr>
        </p:nvSpPr>
        <p:spPr>
          <a:solidFill>
            <a:srgbClr val="FFFFFF"/>
          </a:solidFill>
          <a:ln>
            <a:solidFill>
              <a:srgbClr val="000000"/>
            </a:solidFill>
          </a:ln>
        </p:spPr>
        <p:txBody>
          <a:bodyPr/>
          <a:lstStyle/>
          <a:p>
            <a:pPr>
              <a:defRPr/>
            </a:pPr>
            <a:r>
              <a:rPr lang="en-GB" altLang="en-US" sz="1000" dirty="0" smtClean="0">
                <a:latin typeface="Arial" panose="020B0604020202020204" pitchFamily="34" charset="0"/>
              </a:rPr>
              <a:t>Why are we worrying about this?</a:t>
            </a:r>
            <a:r>
              <a:rPr lang="en-GB" altLang="en-US" sz="1000" baseline="0" dirty="0" smtClean="0">
                <a:latin typeface="Arial" panose="020B0604020202020204" pitchFamily="34" charset="0"/>
              </a:rPr>
              <a:t> Tightening security doesn’t add features, doesn’t improve performance or fix bugs.</a:t>
            </a:r>
            <a:endParaRPr lang="en-GB" altLang="en-US" sz="1000" dirty="0" smtClean="0">
              <a:latin typeface="Arial" panose="020B0604020202020204" pitchFamily="34" charset="0"/>
            </a:endParaRPr>
          </a:p>
          <a:p>
            <a:pPr>
              <a:defRPr/>
            </a:pPr>
            <a:endParaRPr lang="en-GB" altLang="en-US" sz="1000" dirty="0" smtClean="0">
              <a:latin typeface="Arial" panose="020B0604020202020204" pitchFamily="34" charset="0"/>
            </a:endParaRPr>
          </a:p>
          <a:p>
            <a:pPr>
              <a:defRPr/>
            </a:pPr>
            <a:r>
              <a:rPr lang="en-GB" altLang="en-US" sz="1000" dirty="0" smtClean="0">
                <a:latin typeface="Arial" panose="020B0604020202020204" pitchFamily="34" charset="0"/>
              </a:rPr>
              <a:t>Fact</a:t>
            </a:r>
            <a:r>
              <a:rPr lang="en-GB" altLang="en-US" sz="1000" baseline="0" dirty="0" smtClean="0">
                <a:latin typeface="Arial" panose="020B0604020202020204" pitchFamily="34" charset="0"/>
              </a:rPr>
              <a:t> is, s</a:t>
            </a:r>
            <a:r>
              <a:rPr lang="en-GB" altLang="en-US" sz="1000" dirty="0" smtClean="0">
                <a:latin typeface="Arial" panose="020B0604020202020204" pitchFamily="34" charset="0"/>
              </a:rPr>
              <a:t>ecurity is critically important in all types of application</a:t>
            </a:r>
          </a:p>
          <a:p>
            <a:pPr marL="177342" indent="-177342">
              <a:buFont typeface="Arial" panose="020B0604020202020204" pitchFamily="34" charset="0"/>
              <a:buChar char="•"/>
              <a:defRPr/>
            </a:pPr>
            <a:endParaRPr lang="en-GB" altLang="en-US" sz="1000" dirty="0" smtClean="0">
              <a:latin typeface="Arial" panose="020B0604020202020204" pitchFamily="34" charset="0"/>
            </a:endParaRPr>
          </a:p>
          <a:p>
            <a:pPr marL="177342" indent="-177342">
              <a:buFont typeface="Arial" panose="020B0604020202020204" pitchFamily="34" charset="0"/>
              <a:buChar char="•"/>
              <a:defRPr/>
            </a:pPr>
            <a:r>
              <a:rPr lang="en-GB" altLang="en-US" sz="1000" dirty="0" smtClean="0">
                <a:latin typeface="Arial" panose="020B0604020202020204" pitchFamily="34" charset="0"/>
              </a:rPr>
              <a:t>Public web applications</a:t>
            </a:r>
          </a:p>
          <a:p>
            <a:pPr marL="650252" lvl="1" indent="-177342">
              <a:buFont typeface="Arial" panose="020B0604020202020204" pitchFamily="34" charset="0"/>
              <a:buChar char="•"/>
              <a:defRPr/>
            </a:pPr>
            <a:r>
              <a:rPr lang="en-GB" altLang="en-US" sz="1000" dirty="0" smtClean="0">
                <a:latin typeface="Arial" panose="020B0604020202020204" pitchFamily="34" charset="0"/>
              </a:rPr>
              <a:t>By definition accessible to every bad person with access to the internet</a:t>
            </a:r>
          </a:p>
          <a:p>
            <a:pPr marL="650252" lvl="1" indent="-177342">
              <a:buFont typeface="Arial" panose="020B0604020202020204" pitchFamily="34" charset="0"/>
              <a:buChar char="•"/>
              <a:defRPr/>
            </a:pPr>
            <a:r>
              <a:rPr lang="en-GB" altLang="en-US" sz="1000" dirty="0" smtClean="0">
                <a:latin typeface="Arial" panose="020B0604020202020204" pitchFamily="34" charset="0"/>
              </a:rPr>
              <a:t>Different type of issue - Not random problems or stupid end users, you’re dealing with people actively trying to break your application</a:t>
            </a:r>
          </a:p>
          <a:p>
            <a:pPr marL="650252" lvl="1" indent="-177342">
              <a:buFont typeface="Arial" panose="020B0604020202020204" pitchFamily="34" charset="0"/>
              <a:buChar char="•"/>
              <a:defRPr/>
            </a:pPr>
            <a:endParaRPr lang="en-GB" altLang="en-US" sz="1000" dirty="0" smtClean="0">
              <a:latin typeface="Arial" panose="020B0604020202020204" pitchFamily="34" charset="0"/>
            </a:endParaRPr>
          </a:p>
          <a:p>
            <a:pPr marL="177342" indent="-177342">
              <a:buFont typeface="Arial" panose="020B0604020202020204" pitchFamily="34" charset="0"/>
              <a:buChar char="•"/>
              <a:defRPr/>
            </a:pPr>
            <a:r>
              <a:rPr lang="en-GB" altLang="en-US" sz="1000" dirty="0" smtClean="0">
                <a:latin typeface="Arial" panose="020B0604020202020204" pitchFamily="34" charset="0"/>
              </a:rPr>
              <a:t>Internal web applications</a:t>
            </a:r>
          </a:p>
          <a:p>
            <a:pPr marL="650252" lvl="1" indent="-177342">
              <a:buFont typeface="Arial" panose="020B0604020202020204" pitchFamily="34" charset="0"/>
              <a:buChar char="•"/>
              <a:defRPr/>
            </a:pPr>
            <a:r>
              <a:rPr lang="en-GB" altLang="en-US" sz="1000" dirty="0" smtClean="0">
                <a:latin typeface="Arial" panose="020B0604020202020204" pitchFamily="34" charset="0"/>
              </a:rPr>
              <a:t>Maybe only accessible to employees but you need to consider disgruntled employees or disinterested contractors</a:t>
            </a:r>
          </a:p>
          <a:p>
            <a:pPr marL="650252" lvl="1" indent="-177342">
              <a:buFont typeface="Arial" panose="020B0604020202020204" pitchFamily="34" charset="0"/>
              <a:buChar char="•"/>
              <a:defRPr/>
            </a:pPr>
            <a:r>
              <a:rPr lang="en-GB" altLang="en-US" sz="1000" dirty="0" smtClean="0">
                <a:latin typeface="Arial" panose="020B0604020202020204" pitchFamily="34" charset="0"/>
              </a:rPr>
              <a:t>Still laws, regulations and standards that enforce good practice and security</a:t>
            </a:r>
          </a:p>
          <a:p>
            <a:pPr marL="177342" indent="-177342">
              <a:buFont typeface="Arial" panose="020B0604020202020204" pitchFamily="34" charset="0"/>
              <a:buChar char="•"/>
              <a:defRPr/>
            </a:pPr>
            <a:endParaRPr lang="en-GB" altLang="en-US" sz="1000" dirty="0" smtClean="0">
              <a:latin typeface="Arial" panose="020B0604020202020204" pitchFamily="34" charset="0"/>
            </a:endParaRPr>
          </a:p>
          <a:p>
            <a:pPr marL="177342" indent="-177342">
              <a:buFont typeface="Arial" panose="020B0604020202020204" pitchFamily="34" charset="0"/>
              <a:buChar char="•"/>
              <a:defRPr/>
            </a:pPr>
            <a:r>
              <a:rPr lang="en-GB" altLang="en-US" sz="1000" dirty="0" smtClean="0">
                <a:latin typeface="Arial" panose="020B0604020202020204" pitchFamily="34" charset="0"/>
              </a:rPr>
              <a:t>Security is increasingly the domain of application developers</a:t>
            </a:r>
          </a:p>
          <a:p>
            <a:pPr marL="650252" lvl="1" indent="-177342">
              <a:buFont typeface="Arial" panose="020B0604020202020204" pitchFamily="34" charset="0"/>
              <a:buChar char="•"/>
              <a:defRPr/>
            </a:pPr>
            <a:r>
              <a:rPr lang="en-GB" altLang="en-US" sz="1000" dirty="0" smtClean="0">
                <a:latin typeface="Arial" panose="020B0604020202020204" pitchFamily="34" charset="0"/>
              </a:rPr>
              <a:t>Not something that can be plugged in afterwards</a:t>
            </a:r>
          </a:p>
          <a:p>
            <a:pPr marL="650252" lvl="1" indent="-177342">
              <a:buFont typeface="Arial" panose="020B0604020202020204" pitchFamily="34" charset="0"/>
              <a:buChar char="•"/>
              <a:defRPr/>
            </a:pPr>
            <a:r>
              <a:rPr lang="en-GB" altLang="en-US" sz="1000" dirty="0" smtClean="0">
                <a:latin typeface="Arial" panose="020B0604020202020204" pitchFamily="34" charset="0"/>
              </a:rPr>
              <a:t>Applications need to be secure by design</a:t>
            </a:r>
          </a:p>
          <a:p>
            <a:pPr marL="650252" lvl="1" indent="-177342">
              <a:buFont typeface="Arial" panose="020B0604020202020204" pitchFamily="34" charset="0"/>
              <a:buChar char="•"/>
              <a:defRPr/>
            </a:pPr>
            <a:r>
              <a:rPr lang="en-GB" altLang="en-US" sz="1000" dirty="0" smtClean="0">
                <a:latin typeface="Arial" panose="020B0604020202020204" pitchFamily="34" charset="0"/>
              </a:rPr>
              <a:t>Software</a:t>
            </a:r>
            <a:r>
              <a:rPr lang="en-GB" altLang="en-US" sz="1000" baseline="0" dirty="0" smtClean="0">
                <a:latin typeface="Arial" panose="020B0604020202020204" pitchFamily="34" charset="0"/>
              </a:rPr>
              <a:t> development</a:t>
            </a:r>
            <a:r>
              <a:rPr lang="en-GB" altLang="en-US" sz="1000" dirty="0" smtClean="0">
                <a:latin typeface="Arial" panose="020B0604020202020204" pitchFamily="34" charset="0"/>
              </a:rPr>
              <a:t> processes need to encourage a security culture.</a:t>
            </a:r>
            <a:r>
              <a:rPr lang="en-GB" altLang="en-US" sz="1000" baseline="0" dirty="0" smtClean="0">
                <a:latin typeface="Arial" panose="020B0604020202020204" pitchFamily="34" charset="0"/>
              </a:rPr>
              <a:t> From design to testing to deployment. So we all need to be aware of these issues.</a:t>
            </a:r>
            <a:endParaRPr lang="en-GB" altLang="en-US" sz="1000" dirty="0" smtClean="0">
              <a:latin typeface="Arial" panose="020B0604020202020204" pitchFamily="34" charset="0"/>
            </a:endParaRPr>
          </a:p>
          <a:p>
            <a:pPr>
              <a:defRPr/>
            </a:pPr>
            <a:endParaRPr lang="en-GB" altLang="en-US" sz="1000" dirty="0" smtClean="0">
              <a:latin typeface="Arial" panose="020B0604020202020204" pitchFamily="34" charset="0"/>
            </a:endParaRPr>
          </a:p>
          <a:p>
            <a:pPr>
              <a:defRPr/>
            </a:pPr>
            <a:endParaRPr lang="en-GB" altLang="en-US" sz="1000" dirty="0" smtClean="0">
              <a:latin typeface="Arial" panose="020B0604020202020204" pitchFamily="34" charset="0"/>
            </a:endParaRPr>
          </a:p>
          <a:p>
            <a:pPr>
              <a:defRPr/>
            </a:pPr>
            <a:r>
              <a:rPr lang="en-GB" altLang="en-US" sz="1000" dirty="0" smtClean="0">
                <a:latin typeface="Arial" panose="020B0604020202020204" pitchFamily="34" charset="0"/>
              </a:rPr>
              <a:t>We’re going to look at how tools like Uniface can do a</a:t>
            </a:r>
            <a:r>
              <a:rPr lang="en-GB" altLang="en-US" sz="1000" baseline="0" dirty="0" smtClean="0">
                <a:latin typeface="Arial" panose="020B0604020202020204" pitchFamily="34" charset="0"/>
              </a:rPr>
              <a:t> lot of the hard work </a:t>
            </a:r>
            <a:r>
              <a:rPr lang="en-GB" altLang="en-US" sz="1000" dirty="0" smtClean="0">
                <a:latin typeface="Arial" panose="020B0604020202020204" pitchFamily="34" charset="0"/>
              </a:rPr>
              <a:t>for you</a:t>
            </a:r>
          </a:p>
          <a:p>
            <a:pPr marL="177342" indent="-177342">
              <a:buFont typeface="Arial" panose="020B0604020202020204" pitchFamily="34" charset="0"/>
              <a:buChar char="•"/>
              <a:defRPr/>
            </a:pPr>
            <a:endParaRPr lang="en-GB" altLang="en-US" sz="1000" dirty="0" smtClean="0">
              <a:latin typeface="Arial" panose="020B0604020202020204" pitchFamily="34" charset="0"/>
            </a:endParaRPr>
          </a:p>
          <a:p>
            <a:pPr>
              <a:buFont typeface="Arial" panose="020B0604020202020204" pitchFamily="34" charset="0"/>
              <a:buNone/>
              <a:defRPr/>
            </a:pPr>
            <a:r>
              <a:rPr lang="en-GB" altLang="en-US" sz="1000" dirty="0" smtClean="0">
                <a:latin typeface="Arial" panose="020B0604020202020204" pitchFamily="34" charset="0"/>
              </a:rPr>
              <a:t>At the end of this presentation you will have a good understanding of the functionality and features in Uniface that help keep your application secure</a:t>
            </a:r>
            <a:endParaRPr lang="en-GB" altLang="en-US" sz="1000" dirty="0">
              <a:latin typeface="Arial" panose="020B0604020202020204" pitchFamily="34" charset="0"/>
            </a:endParaRPr>
          </a:p>
        </p:txBody>
      </p:sp>
    </p:spTree>
    <p:extLst>
      <p:ext uri="{BB962C8B-B14F-4D97-AF65-F5344CB8AC3E}">
        <p14:creationId xmlns:p14="http://schemas.microsoft.com/office/powerpoint/2010/main" val="1968136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Thank you</a:t>
            </a:r>
            <a:endParaRPr lang="en-GB" dirty="0"/>
          </a:p>
        </p:txBody>
      </p:sp>
      <p:sp>
        <p:nvSpPr>
          <p:cNvPr id="4" name="Slide Number Placeholder 3"/>
          <p:cNvSpPr>
            <a:spLocks noGrp="1"/>
          </p:cNvSpPr>
          <p:nvPr>
            <p:ph type="sldNum" sz="quarter" idx="10"/>
          </p:nvPr>
        </p:nvSpPr>
        <p:spPr/>
        <p:txBody>
          <a:bodyPr/>
          <a:lstStyle/>
          <a:p>
            <a:pPr>
              <a:defRPr/>
            </a:pPr>
            <a:fld id="{E3EE03A7-32B1-4811-8DA5-AF6C918DCEAD}" type="slidenum">
              <a:rPr lang="en-US" smtClean="0"/>
              <a:pPr>
                <a:defRPr/>
              </a:pPr>
              <a:t>31</a:t>
            </a:fld>
            <a:endParaRPr lang="en-US"/>
          </a:p>
        </p:txBody>
      </p:sp>
    </p:spTree>
    <p:extLst>
      <p:ext uri="{BB962C8B-B14F-4D97-AF65-F5344CB8AC3E}">
        <p14:creationId xmlns:p14="http://schemas.microsoft.com/office/powerpoint/2010/main" val="540658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5BD500CC-43F4-4E24-AAE3-62BD7AC4010F}" type="slidenum">
              <a:rPr lang="en-US" smtClean="0"/>
              <a:pPr/>
              <a:t>4</a:t>
            </a:fld>
            <a:endParaRPr lang="en-US" smtClean="0"/>
          </a:p>
        </p:txBody>
      </p:sp>
      <p:sp>
        <p:nvSpPr>
          <p:cNvPr id="13315" name="Rectangle 2"/>
          <p:cNvSpPr>
            <a:spLocks noGrp="1" noRot="1" noChangeAspect="1" noChangeArrowheads="1" noTextEdit="1"/>
          </p:cNvSpPr>
          <p:nvPr>
            <p:ph type="sldImg"/>
          </p:nvPr>
        </p:nvSpPr>
        <p:spPr>
          <a:xfrm>
            <a:off x="1543050" y="692150"/>
            <a:ext cx="3848100" cy="2886075"/>
          </a:xfrm>
          <a:solidFill>
            <a:srgbClr val="FFFFFF"/>
          </a:solidFill>
          <a:ln/>
        </p:spPr>
      </p:sp>
      <p:sp>
        <p:nvSpPr>
          <p:cNvPr id="13316" name="Rectangle 3"/>
          <p:cNvSpPr>
            <a:spLocks noGrp="1" noChangeArrowheads="1"/>
          </p:cNvSpPr>
          <p:nvPr>
            <p:ph type="body" idx="1"/>
          </p:nvPr>
        </p:nvSpPr>
        <p:spPr>
          <a:solidFill>
            <a:srgbClr val="FFFFFF"/>
          </a:solidFill>
          <a:ln>
            <a:solidFill>
              <a:srgbClr val="000000"/>
            </a:solidFill>
          </a:ln>
        </p:spPr>
        <p:txBody>
          <a:bodyPr/>
          <a:lstStyle/>
          <a:p>
            <a:pPr>
              <a:defRPr/>
            </a:pPr>
            <a:r>
              <a:rPr lang="en-GB" altLang="en-US" sz="1000" dirty="0">
                <a:latin typeface="Arial" panose="020B0604020202020204" pitchFamily="34" charset="0"/>
              </a:rPr>
              <a:t>How this is going to work</a:t>
            </a:r>
          </a:p>
          <a:p>
            <a:pPr marL="177342" indent="-177342">
              <a:buFont typeface="Arial" panose="020B0604020202020204" pitchFamily="34" charset="0"/>
              <a:buChar char="•"/>
              <a:defRPr/>
            </a:pPr>
            <a:endParaRPr lang="en-GB" altLang="en-US" sz="1000" dirty="0">
              <a:latin typeface="Arial" panose="020B0604020202020204" pitchFamily="34" charset="0"/>
            </a:endParaRPr>
          </a:p>
          <a:p>
            <a:pPr marL="177342" indent="-177342">
              <a:buFont typeface="Arial" panose="020B0604020202020204" pitchFamily="34" charset="0"/>
              <a:buChar char="•"/>
              <a:defRPr/>
            </a:pPr>
            <a:r>
              <a:rPr lang="en-GB" altLang="en-US" sz="1000" dirty="0">
                <a:latin typeface="Arial" panose="020B0604020202020204" pitchFamily="34" charset="0"/>
              </a:rPr>
              <a:t>Huge topic</a:t>
            </a:r>
          </a:p>
          <a:p>
            <a:pPr marL="650252" lvl="1" indent="-177342">
              <a:buFont typeface="Arial" panose="020B0604020202020204" pitchFamily="34" charset="0"/>
              <a:buChar char="•"/>
              <a:defRPr/>
            </a:pPr>
            <a:r>
              <a:rPr lang="en-GB" altLang="en-US" sz="1000" dirty="0">
                <a:latin typeface="Arial" panose="020B0604020202020204" pitchFamily="34" charset="0"/>
              </a:rPr>
              <a:t>It’s not the intention to cover everything, but will cover things that are relevant to the majority of Uniface web applications and get you thinking about the sorts of issues out there</a:t>
            </a:r>
          </a:p>
          <a:p>
            <a:pPr marL="650252" lvl="1" indent="-177342">
              <a:buFont typeface="Arial" panose="020B0604020202020204" pitchFamily="34" charset="0"/>
              <a:buChar char="•"/>
              <a:defRPr/>
            </a:pPr>
            <a:endParaRPr lang="en-GB" altLang="en-US" sz="1000" dirty="0">
              <a:latin typeface="Arial" panose="020B0604020202020204" pitchFamily="34" charset="0"/>
            </a:endParaRPr>
          </a:p>
          <a:p>
            <a:pPr marL="177342" indent="-177342">
              <a:buFont typeface="Arial" panose="020B0604020202020204" pitchFamily="34" charset="0"/>
              <a:buChar char="•"/>
              <a:defRPr/>
            </a:pPr>
            <a:r>
              <a:rPr lang="en-GB" altLang="en-US" sz="1000" dirty="0">
                <a:latin typeface="Arial" panose="020B0604020202020204" pitchFamily="34" charset="0"/>
              </a:rPr>
              <a:t>Taking a developer point of view</a:t>
            </a:r>
          </a:p>
          <a:p>
            <a:pPr marL="650252" lvl="1" indent="-177342">
              <a:buFont typeface="Arial" panose="020B0604020202020204" pitchFamily="34" charset="0"/>
              <a:buChar char="•"/>
              <a:defRPr/>
            </a:pPr>
            <a:r>
              <a:rPr lang="en-GB" altLang="en-US" sz="1000" dirty="0">
                <a:latin typeface="Arial" panose="020B0604020202020204" pitchFamily="34" charset="0"/>
              </a:rPr>
              <a:t>We’ll be covering security concerns from a developer point of view (not so much deployment / configuration of web servers, firewalls, DMZs etc.)</a:t>
            </a:r>
          </a:p>
          <a:p>
            <a:pPr marL="650252" lvl="1" indent="-177342">
              <a:buFont typeface="Arial" panose="020B0604020202020204" pitchFamily="34" charset="0"/>
              <a:buChar char="•"/>
              <a:defRPr/>
            </a:pPr>
            <a:endParaRPr lang="en-GB" altLang="en-US" sz="1000" dirty="0">
              <a:latin typeface="Arial" panose="020B0604020202020204" pitchFamily="34" charset="0"/>
            </a:endParaRPr>
          </a:p>
          <a:p>
            <a:pPr marL="177342" indent="-177342">
              <a:buFont typeface="Arial" panose="020B0604020202020204" pitchFamily="34" charset="0"/>
              <a:buChar char="•"/>
              <a:defRPr/>
            </a:pPr>
            <a:r>
              <a:rPr lang="en-GB" altLang="en-US" sz="1000" dirty="0">
                <a:latin typeface="Arial" panose="020B0604020202020204" pitchFamily="34" charset="0"/>
              </a:rPr>
              <a:t>Looking at Uniface based solutions</a:t>
            </a:r>
          </a:p>
          <a:p>
            <a:pPr marL="650252" lvl="1" indent="-177342">
              <a:buFont typeface="Arial" panose="020B0604020202020204" pitchFamily="34" charset="0"/>
              <a:buChar char="•"/>
              <a:defRPr/>
            </a:pPr>
            <a:r>
              <a:rPr lang="en-GB" altLang="en-US" sz="1000" dirty="0">
                <a:latin typeface="Arial" panose="020B0604020202020204" pitchFamily="34" charset="0"/>
              </a:rPr>
              <a:t>There might well be ways of combating threats with tools outside of Uniface</a:t>
            </a:r>
          </a:p>
          <a:p>
            <a:pPr marL="650252" lvl="1" indent="-177342">
              <a:buFont typeface="Arial" panose="020B0604020202020204" pitchFamily="34" charset="0"/>
              <a:buChar char="•"/>
              <a:defRPr/>
            </a:pPr>
            <a:r>
              <a:rPr lang="en-GB" altLang="en-US" sz="1000" dirty="0">
                <a:latin typeface="Arial" panose="020B0604020202020204" pitchFamily="34" charset="0"/>
              </a:rPr>
              <a:t>But we will cover things like Tomcat features that can be accessed directly from Uniface.</a:t>
            </a:r>
          </a:p>
          <a:p>
            <a:pPr marL="650252" lvl="1" indent="-177342">
              <a:buFont typeface="Arial" panose="020B0604020202020204" pitchFamily="34" charset="0"/>
              <a:buChar char="•"/>
              <a:defRPr/>
            </a:pPr>
            <a:endParaRPr lang="en-GB" altLang="en-US" sz="1000" dirty="0">
              <a:latin typeface="Arial" panose="020B0604020202020204" pitchFamily="34" charset="0"/>
            </a:endParaRPr>
          </a:p>
          <a:p>
            <a:pPr marL="177342" indent="-177342">
              <a:buFont typeface="Arial" panose="020B0604020202020204" pitchFamily="34" charset="0"/>
              <a:buChar char="•"/>
              <a:defRPr/>
            </a:pPr>
            <a:r>
              <a:rPr lang="en-GB" altLang="en-US" sz="1000" dirty="0">
                <a:latin typeface="Arial" panose="020B0604020202020204" pitchFamily="34" charset="0"/>
              </a:rPr>
              <a:t>Examples are designed to demonstrate the concepts not as examples of absolute best practice</a:t>
            </a:r>
          </a:p>
          <a:p>
            <a:pPr marL="177342" indent="-177342">
              <a:buFont typeface="Arial" panose="020B0604020202020204" pitchFamily="34" charset="0"/>
              <a:buChar char="•"/>
              <a:defRPr/>
            </a:pPr>
            <a:endParaRPr lang="en-GB" altLang="en-US" sz="1000" dirty="0">
              <a:latin typeface="Arial" panose="020B0604020202020204" pitchFamily="34" charset="0"/>
            </a:endParaRPr>
          </a:p>
          <a:p>
            <a:pPr marL="177342" indent="-177342">
              <a:buFont typeface="Arial" panose="020B0604020202020204" pitchFamily="34" charset="0"/>
              <a:buChar char="•"/>
              <a:defRPr/>
            </a:pPr>
            <a:endParaRPr lang="en-GB" altLang="en-US" sz="1000" dirty="0">
              <a:latin typeface="Arial" panose="020B0604020202020204" pitchFamily="34" charset="0"/>
            </a:endParaRPr>
          </a:p>
          <a:p>
            <a:pPr>
              <a:defRPr/>
            </a:pPr>
            <a:r>
              <a:rPr lang="en-GB" altLang="en-US" sz="1000" dirty="0">
                <a:latin typeface="Arial" panose="020B0604020202020204" pitchFamily="34" charset="0"/>
              </a:rPr>
              <a:t>For a relatively short session like this I think focusing on concrete examples of threats is most useful, so we’ll briefly discuss the theory and then get into some examples</a:t>
            </a:r>
            <a:r>
              <a:rPr lang="en-GB" altLang="en-US" sz="1000" dirty="0" smtClean="0">
                <a:latin typeface="Arial" panose="020B0604020202020204" pitchFamily="34" charset="0"/>
              </a:rPr>
              <a:t>.</a:t>
            </a:r>
            <a:endParaRPr lang="en-GB" altLang="en-US" sz="1000" dirty="0">
              <a:latin typeface="Arial" panose="020B0604020202020204" pitchFamily="34" charset="0"/>
            </a:endParaRPr>
          </a:p>
        </p:txBody>
      </p:sp>
    </p:spTree>
    <p:extLst>
      <p:ext uri="{BB962C8B-B14F-4D97-AF65-F5344CB8AC3E}">
        <p14:creationId xmlns:p14="http://schemas.microsoft.com/office/powerpoint/2010/main" val="3951917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5BD500CC-43F4-4E24-AAE3-62BD7AC4010F}" type="slidenum">
              <a:rPr lang="en-US" smtClean="0"/>
              <a:pPr/>
              <a:t>5</a:t>
            </a:fld>
            <a:endParaRPr lang="en-US" smtClean="0"/>
          </a:p>
        </p:txBody>
      </p:sp>
      <p:sp>
        <p:nvSpPr>
          <p:cNvPr id="13315" name="Rectangle 2"/>
          <p:cNvSpPr>
            <a:spLocks noGrp="1" noRot="1" noChangeAspect="1" noChangeArrowheads="1" noTextEdit="1"/>
          </p:cNvSpPr>
          <p:nvPr>
            <p:ph type="sldImg"/>
          </p:nvPr>
        </p:nvSpPr>
        <p:spPr>
          <a:xfrm>
            <a:off x="1543050" y="692150"/>
            <a:ext cx="3848100" cy="2886075"/>
          </a:xfrm>
          <a:solidFill>
            <a:srgbClr val="FFFFFF"/>
          </a:solidFill>
          <a:ln/>
        </p:spPr>
      </p:sp>
      <p:sp>
        <p:nvSpPr>
          <p:cNvPr id="13316" name="Rectangle 3"/>
          <p:cNvSpPr>
            <a:spLocks noGrp="1" noChangeArrowheads="1"/>
          </p:cNvSpPr>
          <p:nvPr>
            <p:ph type="body" idx="1"/>
          </p:nvPr>
        </p:nvSpPr>
        <p:spPr>
          <a:solidFill>
            <a:srgbClr val="FFFFFF"/>
          </a:solidFill>
          <a:ln>
            <a:solidFill>
              <a:srgbClr val="000000"/>
            </a:solidFill>
          </a:ln>
        </p:spPr>
        <p:txBody>
          <a:bodyPr/>
          <a:lstStyle/>
          <a:p>
            <a:r>
              <a:rPr lang="en-GB" altLang="en-US" sz="1000" dirty="0">
                <a:latin typeface="Arial" panose="020B0604020202020204" pitchFamily="34" charset="0"/>
              </a:rPr>
              <a:t>Security is important in client server applications. We still need to worry about things like user management, but web applications present some unique security challenges</a:t>
            </a:r>
          </a:p>
          <a:p>
            <a:endParaRPr lang="en-GB" altLang="en-US" sz="1000" dirty="0">
              <a:latin typeface="Arial" panose="020B0604020202020204" pitchFamily="34" charset="0"/>
            </a:endParaRPr>
          </a:p>
          <a:p>
            <a:endParaRPr lang="en-GB" altLang="en-US" sz="1000" dirty="0">
              <a:latin typeface="Arial" panose="020B0604020202020204" pitchFamily="34" charset="0"/>
            </a:endParaRPr>
          </a:p>
          <a:p>
            <a:pPr marL="178866" indent="-178866">
              <a:buFont typeface="Arial" pitchFamily="34" charset="0"/>
              <a:buChar char="•"/>
            </a:pPr>
            <a:r>
              <a:rPr lang="en-US" sz="1000" dirty="0"/>
              <a:t>Stateless</a:t>
            </a:r>
          </a:p>
          <a:p>
            <a:pPr marL="651776" lvl="1" indent="-178866">
              <a:buFont typeface="Arial" pitchFamily="34" charset="0"/>
              <a:buChar char="•"/>
            </a:pPr>
            <a:r>
              <a:rPr lang="en-US" sz="1000" dirty="0"/>
              <a:t>Web applications are built over HTTP, which is a stateless </a:t>
            </a:r>
            <a:r>
              <a:rPr lang="en-US" sz="1000" dirty="0" smtClean="0"/>
              <a:t>protocol</a:t>
            </a:r>
          </a:p>
          <a:p>
            <a:pPr marL="651776" lvl="1" indent="-178866">
              <a:buFont typeface="Arial" pitchFamily="34" charset="0"/>
              <a:buChar char="•"/>
            </a:pPr>
            <a:r>
              <a:rPr lang="en-US" sz="1000" dirty="0" smtClean="0"/>
              <a:t>This </a:t>
            </a:r>
            <a:r>
              <a:rPr lang="en-US" sz="1000" dirty="0"/>
              <a:t>means that each request has no knowledge of the requests that went before it and therefore the state of the </a:t>
            </a:r>
            <a:r>
              <a:rPr lang="en-US" sz="1000" dirty="0" smtClean="0"/>
              <a:t>application</a:t>
            </a:r>
          </a:p>
          <a:p>
            <a:pPr marL="651776" lvl="1" indent="-178866">
              <a:buFont typeface="Arial" pitchFamily="34" charset="0"/>
              <a:buChar char="•"/>
            </a:pPr>
            <a:r>
              <a:rPr lang="en-US" sz="1000" dirty="0" smtClean="0"/>
              <a:t>The </a:t>
            </a:r>
            <a:r>
              <a:rPr lang="en-US" sz="1000" dirty="0"/>
              <a:t>application is responsible for tracking the state of each user. We do this by passing session information to the client, which can be vulnerable to tampering and misuse.</a:t>
            </a:r>
          </a:p>
          <a:p>
            <a:endParaRPr lang="en-US" sz="1000" dirty="0"/>
          </a:p>
          <a:p>
            <a:pPr marL="178866" indent="-178866">
              <a:buFont typeface="Arial" pitchFamily="34" charset="0"/>
              <a:buChar char="•"/>
            </a:pPr>
            <a:r>
              <a:rPr lang="en-US" sz="1000" dirty="0"/>
              <a:t>No control over the client</a:t>
            </a:r>
          </a:p>
          <a:p>
            <a:pPr marL="651776" lvl="1" indent="-178866">
              <a:buFont typeface="Arial" pitchFamily="34" charset="0"/>
              <a:buChar char="•"/>
            </a:pPr>
            <a:r>
              <a:rPr lang="en-US" sz="1000" dirty="0"/>
              <a:t>Users access your application using a browser of their </a:t>
            </a:r>
            <a:r>
              <a:rPr lang="en-US" sz="1000" dirty="0" smtClean="0"/>
              <a:t>choice</a:t>
            </a:r>
          </a:p>
          <a:p>
            <a:pPr marL="651776" lvl="1" indent="-178866">
              <a:buFont typeface="Arial" pitchFamily="34" charset="0"/>
              <a:buChar char="•"/>
            </a:pPr>
            <a:r>
              <a:rPr lang="en-US" sz="1000" dirty="0" smtClean="0"/>
              <a:t>This </a:t>
            </a:r>
            <a:r>
              <a:rPr lang="en-US" sz="1000" dirty="0"/>
              <a:t>is challenging enough when it comes to ensuring everything works well in all the possible clients your users connect </a:t>
            </a:r>
            <a:r>
              <a:rPr lang="en-US" sz="1000" dirty="0" smtClean="0"/>
              <a:t>with</a:t>
            </a:r>
          </a:p>
          <a:p>
            <a:pPr marL="651776" lvl="1" indent="-178866">
              <a:buFont typeface="Arial" pitchFamily="34" charset="0"/>
              <a:buChar char="•"/>
            </a:pPr>
            <a:r>
              <a:rPr lang="en-US" sz="1000" dirty="0" smtClean="0"/>
              <a:t>When </a:t>
            </a:r>
            <a:r>
              <a:rPr lang="en-US" sz="1000" dirty="0"/>
              <a:t>we consider that malicious users can use clients specifically designed to find and exploit holes in our application things get a little more interesting.</a:t>
            </a:r>
          </a:p>
          <a:p>
            <a:pPr marL="178866" indent="-178866">
              <a:buFont typeface="Arial" pitchFamily="34" charset="0"/>
              <a:buChar char="•"/>
            </a:pPr>
            <a:endParaRPr lang="en-US" sz="1000" dirty="0"/>
          </a:p>
          <a:p>
            <a:pPr marL="178866" indent="-178866">
              <a:buFont typeface="Arial" pitchFamily="34" charset="0"/>
              <a:buChar char="•"/>
            </a:pPr>
            <a:r>
              <a:rPr lang="en-US" sz="1000" dirty="0"/>
              <a:t>Network is part of the application</a:t>
            </a:r>
          </a:p>
          <a:p>
            <a:pPr marL="651776" lvl="1" indent="-178866">
              <a:buFont typeface="Arial" pitchFamily="34" charset="0"/>
              <a:buChar char="•"/>
            </a:pPr>
            <a:r>
              <a:rPr lang="en-US" sz="1000" dirty="0"/>
              <a:t>As well as the client we need to look at the infrastructure connecting the client with our application on the </a:t>
            </a:r>
            <a:r>
              <a:rPr lang="en-US" sz="1000" dirty="0" smtClean="0"/>
              <a:t>server</a:t>
            </a:r>
          </a:p>
          <a:p>
            <a:pPr marL="651776" lvl="1" indent="-178866">
              <a:buFont typeface="Arial" pitchFamily="34" charset="0"/>
              <a:buChar char="•"/>
            </a:pPr>
            <a:r>
              <a:rPr lang="en-US" sz="1000" dirty="0" smtClean="0"/>
              <a:t>For </a:t>
            </a:r>
            <a:r>
              <a:rPr lang="en-US" sz="1000" dirty="0"/>
              <a:t>example, an innocent user could be compromised by a third party looking at traffic flowing over the network.</a:t>
            </a:r>
            <a:endParaRPr lang="nl-NL" sz="1000" dirty="0"/>
          </a:p>
          <a:p>
            <a:endParaRPr lang="en-GB" altLang="en-US" sz="1100" dirty="0">
              <a:latin typeface="Arial" panose="020B0604020202020204" pitchFamily="34" charset="0"/>
            </a:endParaRPr>
          </a:p>
        </p:txBody>
      </p:sp>
    </p:spTree>
    <p:extLst>
      <p:ext uri="{BB962C8B-B14F-4D97-AF65-F5344CB8AC3E}">
        <p14:creationId xmlns:p14="http://schemas.microsoft.com/office/powerpoint/2010/main" val="26311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5BD500CC-43F4-4E24-AAE3-62BD7AC4010F}" type="slidenum">
              <a:rPr lang="en-US" smtClean="0"/>
              <a:pPr/>
              <a:t>6</a:t>
            </a:fld>
            <a:endParaRPr lang="en-US" smtClean="0"/>
          </a:p>
        </p:txBody>
      </p:sp>
      <p:sp>
        <p:nvSpPr>
          <p:cNvPr id="13315" name="Rectangle 2"/>
          <p:cNvSpPr>
            <a:spLocks noGrp="1" noRot="1" noChangeAspect="1" noChangeArrowheads="1" noTextEdit="1"/>
          </p:cNvSpPr>
          <p:nvPr>
            <p:ph type="sldImg"/>
          </p:nvPr>
        </p:nvSpPr>
        <p:spPr>
          <a:xfrm>
            <a:off x="1543050" y="692150"/>
            <a:ext cx="3848100" cy="2886075"/>
          </a:xfrm>
          <a:solidFill>
            <a:srgbClr val="FFFFFF"/>
          </a:solidFill>
          <a:ln/>
        </p:spPr>
      </p:sp>
      <p:sp>
        <p:nvSpPr>
          <p:cNvPr id="13316" name="Rectangle 3"/>
          <p:cNvSpPr>
            <a:spLocks noGrp="1" noChangeArrowheads="1"/>
          </p:cNvSpPr>
          <p:nvPr>
            <p:ph type="body" idx="1"/>
          </p:nvPr>
        </p:nvSpPr>
        <p:spPr>
          <a:solidFill>
            <a:srgbClr val="FFFFFF"/>
          </a:solidFill>
          <a:ln>
            <a:solidFill>
              <a:srgbClr val="000000"/>
            </a:solidFill>
          </a:ln>
        </p:spPr>
        <p:txBody>
          <a:bodyPr/>
          <a:lstStyle/>
          <a:p>
            <a:r>
              <a:rPr lang="en-GB" altLang="en-US" dirty="0" smtClean="0">
                <a:latin typeface="Arial" panose="020B0604020202020204" pitchFamily="34" charset="0"/>
              </a:rPr>
              <a:t>More parts to be exploited</a:t>
            </a:r>
          </a:p>
          <a:p>
            <a:endParaRPr lang="en-GB" altLang="en-US" dirty="0" smtClean="0">
              <a:latin typeface="Arial" panose="020B0604020202020204" pitchFamily="34" charset="0"/>
            </a:endParaRPr>
          </a:p>
          <a:p>
            <a:pPr marL="177342" indent="-177342">
              <a:buFont typeface="Arial" panose="020B0604020202020204" pitchFamily="34" charset="0"/>
              <a:buChar char="•"/>
            </a:pPr>
            <a:r>
              <a:rPr lang="en-GB" altLang="en-US" dirty="0" smtClean="0">
                <a:latin typeface="Arial" panose="020B0604020202020204" pitchFamily="34" charset="0"/>
              </a:rPr>
              <a:t>Visual show additional complexity of a web application</a:t>
            </a:r>
          </a:p>
          <a:p>
            <a:pPr marL="177342" indent="-177342">
              <a:buFont typeface="Arial" panose="020B0604020202020204" pitchFamily="34" charset="0"/>
              <a:buChar char="•"/>
            </a:pPr>
            <a:r>
              <a:rPr lang="en-GB" altLang="en-US" dirty="0" smtClean="0">
                <a:latin typeface="Arial" panose="020B0604020202020204" pitchFamily="34" charset="0"/>
              </a:rPr>
              <a:t>Taken from Uniface help documentation, quite a good discussion and a lot of material to read there. I can recommend it.</a:t>
            </a:r>
          </a:p>
          <a:p>
            <a:pPr marL="177342" indent="-177342">
              <a:buFont typeface="Arial" panose="020B0604020202020204" pitchFamily="34" charset="0"/>
              <a:buChar char="•"/>
            </a:pPr>
            <a:r>
              <a:rPr lang="en-GB" altLang="en-US" dirty="0" smtClean="0">
                <a:latin typeface="Arial" panose="020B0604020202020204" pitchFamily="34" charset="0"/>
              </a:rPr>
              <a:t>It’s all under the topic “Web Security Guidelines”</a:t>
            </a:r>
          </a:p>
        </p:txBody>
      </p:sp>
    </p:spTree>
    <p:extLst>
      <p:ext uri="{BB962C8B-B14F-4D97-AF65-F5344CB8AC3E}">
        <p14:creationId xmlns:p14="http://schemas.microsoft.com/office/powerpoint/2010/main" val="1040364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5BD500CC-43F4-4E24-AAE3-62BD7AC4010F}" type="slidenum">
              <a:rPr lang="en-US" smtClean="0"/>
              <a:pPr/>
              <a:t>7</a:t>
            </a:fld>
            <a:endParaRPr lang="en-US" smtClean="0"/>
          </a:p>
        </p:txBody>
      </p:sp>
      <p:sp>
        <p:nvSpPr>
          <p:cNvPr id="13315" name="Rectangle 2"/>
          <p:cNvSpPr>
            <a:spLocks noGrp="1" noRot="1" noChangeAspect="1" noChangeArrowheads="1" noTextEdit="1"/>
          </p:cNvSpPr>
          <p:nvPr>
            <p:ph type="sldImg"/>
          </p:nvPr>
        </p:nvSpPr>
        <p:spPr>
          <a:xfrm>
            <a:off x="1543050" y="692150"/>
            <a:ext cx="3848100" cy="2886075"/>
          </a:xfrm>
          <a:solidFill>
            <a:srgbClr val="FFFFFF"/>
          </a:solidFill>
          <a:ln/>
        </p:spPr>
      </p:sp>
      <p:sp>
        <p:nvSpPr>
          <p:cNvPr id="13316" name="Rectangle 3"/>
          <p:cNvSpPr>
            <a:spLocks noGrp="1" noChangeArrowheads="1"/>
          </p:cNvSpPr>
          <p:nvPr>
            <p:ph type="body" idx="1"/>
          </p:nvPr>
        </p:nvSpPr>
        <p:spPr>
          <a:solidFill>
            <a:srgbClr val="FFFFFF"/>
          </a:solidFill>
          <a:ln>
            <a:solidFill>
              <a:srgbClr val="000000"/>
            </a:solidFill>
          </a:ln>
        </p:spPr>
        <p:txBody>
          <a:bodyPr/>
          <a:lstStyle/>
          <a:p>
            <a:pPr>
              <a:defRPr/>
            </a:pPr>
            <a:r>
              <a:rPr lang="en-GB" altLang="en-US" sz="1000" dirty="0">
                <a:latin typeface="Arial" panose="020B0604020202020204" pitchFamily="34" charset="0"/>
              </a:rPr>
              <a:t>Before we get onto specific examples it’s useful to quickly run down of the sort of security areas we need to consider in a web application:</a:t>
            </a:r>
          </a:p>
          <a:p>
            <a:pPr>
              <a:defRPr/>
            </a:pPr>
            <a:endParaRPr lang="en-GB" altLang="en-US" sz="1000" dirty="0">
              <a:latin typeface="Arial" panose="020B0604020202020204" pitchFamily="34" charset="0"/>
            </a:endParaRPr>
          </a:p>
          <a:p>
            <a:pPr marL="177342" indent="-177342">
              <a:buFont typeface="Arial" panose="020B0604020202020204" pitchFamily="34" charset="0"/>
              <a:buChar char="•"/>
              <a:defRPr/>
            </a:pPr>
            <a:r>
              <a:rPr lang="en-GB" altLang="en-US" sz="1000" dirty="0">
                <a:latin typeface="Arial" panose="020B0604020202020204" pitchFamily="34" charset="0"/>
              </a:rPr>
              <a:t>Authentication</a:t>
            </a:r>
          </a:p>
          <a:p>
            <a:pPr marL="650252" lvl="1" indent="-177342">
              <a:buFont typeface="Arial" panose="020B0604020202020204" pitchFamily="34" charset="0"/>
              <a:buChar char="•"/>
              <a:defRPr/>
            </a:pPr>
            <a:r>
              <a:rPr lang="en-GB" altLang="en-US" sz="1000" dirty="0">
                <a:latin typeface="Arial" panose="020B0604020202020204" pitchFamily="34" charset="0"/>
              </a:rPr>
              <a:t>Checking identity– ensuring people are who they say they </a:t>
            </a:r>
            <a:r>
              <a:rPr lang="en-GB" altLang="en-US" sz="1000" dirty="0" smtClean="0">
                <a:latin typeface="Arial" panose="020B0604020202020204" pitchFamily="34" charset="0"/>
              </a:rPr>
              <a:t>are</a:t>
            </a:r>
            <a:endParaRPr lang="en-GB" altLang="en-US" sz="1000" dirty="0">
              <a:latin typeface="Arial" panose="020B0604020202020204" pitchFamily="34" charset="0"/>
            </a:endParaRPr>
          </a:p>
          <a:p>
            <a:pPr marL="177342" indent="-177342">
              <a:buFont typeface="Arial" panose="020B0604020202020204" pitchFamily="34" charset="0"/>
              <a:buChar char="•"/>
              <a:defRPr/>
            </a:pPr>
            <a:r>
              <a:rPr lang="en-GB" altLang="en-US" sz="1000" dirty="0">
                <a:latin typeface="Arial" panose="020B0604020202020204" pitchFamily="34" charset="0"/>
              </a:rPr>
              <a:t>Authorisation</a:t>
            </a:r>
          </a:p>
          <a:p>
            <a:pPr marL="650252" lvl="1" indent="-177342">
              <a:buFont typeface="Arial" panose="020B0604020202020204" pitchFamily="34" charset="0"/>
              <a:buChar char="•"/>
              <a:defRPr/>
            </a:pPr>
            <a:r>
              <a:rPr lang="en-GB" altLang="en-US" sz="1000" dirty="0">
                <a:latin typeface="Arial" panose="020B0604020202020204" pitchFamily="34" charset="0"/>
              </a:rPr>
              <a:t>Who has access to </a:t>
            </a:r>
            <a:r>
              <a:rPr lang="en-GB" altLang="en-US" sz="1000" dirty="0" smtClean="0">
                <a:latin typeface="Arial" panose="020B0604020202020204" pitchFamily="34" charset="0"/>
              </a:rPr>
              <a:t>what</a:t>
            </a:r>
            <a:endParaRPr lang="en-GB" altLang="en-US" sz="1000" dirty="0">
              <a:latin typeface="Arial" panose="020B0604020202020204" pitchFamily="34" charset="0"/>
            </a:endParaRPr>
          </a:p>
          <a:p>
            <a:pPr marL="177342" indent="-177342">
              <a:buFont typeface="Arial" panose="020B0604020202020204" pitchFamily="34" charset="0"/>
              <a:buChar char="•"/>
              <a:defRPr/>
            </a:pPr>
            <a:r>
              <a:rPr lang="en-GB" altLang="en-US" sz="1000" dirty="0">
                <a:latin typeface="Arial" panose="020B0604020202020204" pitchFamily="34" charset="0"/>
              </a:rPr>
              <a:t>Browser Security</a:t>
            </a:r>
          </a:p>
          <a:p>
            <a:pPr marL="650252" lvl="1" indent="-177342">
              <a:buFont typeface="Arial" panose="020B0604020202020204" pitchFamily="34" charset="0"/>
              <a:buChar char="•"/>
              <a:defRPr/>
            </a:pPr>
            <a:r>
              <a:rPr lang="en-GB" altLang="en-US" sz="1000" dirty="0">
                <a:latin typeface="Arial" panose="020B0604020202020204" pitchFamily="34" charset="0"/>
              </a:rPr>
              <a:t>How browsers behave and being aware of threats targeting the user’s </a:t>
            </a:r>
            <a:r>
              <a:rPr lang="en-GB" altLang="en-US" sz="1000" dirty="0" smtClean="0">
                <a:latin typeface="Arial" panose="020B0604020202020204" pitchFamily="34" charset="0"/>
              </a:rPr>
              <a:t>client</a:t>
            </a:r>
            <a:endParaRPr lang="en-GB" altLang="en-US" sz="1000" dirty="0">
              <a:latin typeface="Arial" panose="020B0604020202020204" pitchFamily="34" charset="0"/>
            </a:endParaRPr>
          </a:p>
          <a:p>
            <a:pPr marL="177342" indent="-177342">
              <a:buFont typeface="Arial" panose="020B0604020202020204" pitchFamily="34" charset="0"/>
              <a:buChar char="•"/>
              <a:defRPr/>
            </a:pPr>
            <a:r>
              <a:rPr lang="en-GB" altLang="en-US" sz="1000" dirty="0">
                <a:latin typeface="Arial" panose="020B0604020202020204" pitchFamily="34" charset="0"/>
              </a:rPr>
              <a:t>Session Management</a:t>
            </a:r>
          </a:p>
          <a:p>
            <a:pPr marL="650252" lvl="1" indent="-177342">
              <a:buFont typeface="Arial" panose="020B0604020202020204" pitchFamily="34" charset="0"/>
              <a:buChar char="•"/>
              <a:defRPr/>
            </a:pPr>
            <a:r>
              <a:rPr lang="en-GB" altLang="en-US" sz="1000" dirty="0">
                <a:latin typeface="Arial" panose="020B0604020202020204" pitchFamily="34" charset="0"/>
              </a:rPr>
              <a:t>As we’ve already discussed, the application needs to track a user’s session across multiple requests. The mechanisms used to do this need to be secure against </a:t>
            </a:r>
            <a:r>
              <a:rPr lang="en-GB" altLang="en-US" sz="1000" dirty="0" smtClean="0">
                <a:latin typeface="Arial" panose="020B0604020202020204" pitchFamily="34" charset="0"/>
              </a:rPr>
              <a:t>attack</a:t>
            </a:r>
            <a:endParaRPr lang="en-GB" altLang="en-US" sz="1000" dirty="0">
              <a:latin typeface="Arial" panose="020B0604020202020204" pitchFamily="34" charset="0"/>
            </a:endParaRPr>
          </a:p>
          <a:p>
            <a:pPr marL="177342" indent="-177342">
              <a:buFont typeface="Arial" panose="020B0604020202020204" pitchFamily="34" charset="0"/>
              <a:buChar char="•"/>
              <a:defRPr/>
            </a:pPr>
            <a:r>
              <a:rPr lang="en-GB" altLang="en-US" sz="1000" dirty="0">
                <a:latin typeface="Arial" panose="020B0604020202020204" pitchFamily="34" charset="0"/>
              </a:rPr>
              <a:t>Data I/O</a:t>
            </a:r>
          </a:p>
          <a:p>
            <a:pPr marL="650252" lvl="1" indent="-177342">
              <a:buFont typeface="Arial" panose="020B0604020202020204" pitchFamily="34" charset="0"/>
              <a:buChar char="•"/>
              <a:defRPr/>
            </a:pPr>
            <a:r>
              <a:rPr lang="en-GB" altLang="en-US" sz="1000" dirty="0">
                <a:latin typeface="Arial" panose="020B0604020202020204" pitchFamily="34" charset="0"/>
              </a:rPr>
              <a:t>Any data coming from the client is suspect. Anything in a request needs to be checked and sanitised before you do anything with it</a:t>
            </a:r>
          </a:p>
          <a:p>
            <a:pPr marL="650252" lvl="1" indent="-177342">
              <a:buFont typeface="Arial" panose="020B0604020202020204" pitchFamily="34" charset="0"/>
              <a:buChar char="•"/>
              <a:defRPr/>
            </a:pPr>
            <a:r>
              <a:rPr lang="en-GB" altLang="en-US" sz="1000" dirty="0">
                <a:latin typeface="Arial" panose="020B0604020202020204" pitchFamily="34" charset="0"/>
              </a:rPr>
              <a:t>Data being passed back out to the client can potentially be read by anyone with access to the client or the network in </a:t>
            </a:r>
            <a:r>
              <a:rPr lang="en-GB" altLang="en-US" sz="1000" dirty="0" smtClean="0">
                <a:latin typeface="Arial" panose="020B0604020202020204" pitchFamily="34" charset="0"/>
              </a:rPr>
              <a:t>between</a:t>
            </a:r>
            <a:endParaRPr lang="en-GB" altLang="en-US" sz="1000" dirty="0">
              <a:latin typeface="Arial" panose="020B0604020202020204" pitchFamily="34" charset="0"/>
            </a:endParaRPr>
          </a:p>
          <a:p>
            <a:pPr marL="177342" indent="-177342">
              <a:buFont typeface="Arial" panose="020B0604020202020204" pitchFamily="34" charset="0"/>
              <a:buChar char="•"/>
              <a:defRPr/>
            </a:pPr>
            <a:r>
              <a:rPr lang="en-GB" altLang="en-US" sz="1000" dirty="0">
                <a:latin typeface="Arial" panose="020B0604020202020204" pitchFamily="34" charset="0"/>
              </a:rPr>
              <a:t>Configuration and Deployment</a:t>
            </a:r>
          </a:p>
          <a:p>
            <a:pPr marL="650252" lvl="1" indent="-177342">
              <a:buFont typeface="Arial" panose="020B0604020202020204" pitchFamily="34" charset="0"/>
              <a:buChar char="•"/>
              <a:defRPr/>
            </a:pPr>
            <a:r>
              <a:rPr lang="en-GB" altLang="en-US" sz="1000" dirty="0">
                <a:latin typeface="Arial" panose="020B0604020202020204" pitchFamily="34" charset="0"/>
              </a:rPr>
              <a:t>Covers issues specific to web applications like ensuring that your web server is configured in a secure way (to give a very simple example)</a:t>
            </a:r>
          </a:p>
        </p:txBody>
      </p:sp>
    </p:spTree>
    <p:extLst>
      <p:ext uri="{BB962C8B-B14F-4D97-AF65-F5344CB8AC3E}">
        <p14:creationId xmlns:p14="http://schemas.microsoft.com/office/powerpoint/2010/main" val="2400823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5BD500CC-43F4-4E24-AAE3-62BD7AC4010F}" type="slidenum">
              <a:rPr lang="en-US" smtClean="0"/>
              <a:pPr/>
              <a:t>8</a:t>
            </a:fld>
            <a:endParaRPr lang="en-US" smtClean="0"/>
          </a:p>
        </p:txBody>
      </p:sp>
      <p:sp>
        <p:nvSpPr>
          <p:cNvPr id="13315" name="Rectangle 2"/>
          <p:cNvSpPr>
            <a:spLocks noGrp="1" noRot="1" noChangeAspect="1" noChangeArrowheads="1" noTextEdit="1"/>
          </p:cNvSpPr>
          <p:nvPr>
            <p:ph type="sldImg"/>
          </p:nvPr>
        </p:nvSpPr>
        <p:spPr>
          <a:xfrm>
            <a:off x="1543050" y="692150"/>
            <a:ext cx="3848100" cy="2886075"/>
          </a:xfrm>
          <a:solidFill>
            <a:srgbClr val="FFFFFF"/>
          </a:solidFill>
          <a:ln/>
        </p:spPr>
      </p:sp>
      <p:sp>
        <p:nvSpPr>
          <p:cNvPr id="13316" name="Rectangle 3"/>
          <p:cNvSpPr>
            <a:spLocks noGrp="1" noChangeArrowheads="1"/>
          </p:cNvSpPr>
          <p:nvPr>
            <p:ph type="body" idx="1"/>
          </p:nvPr>
        </p:nvSpPr>
        <p:spPr>
          <a:solidFill>
            <a:srgbClr val="FFFFFF"/>
          </a:solidFill>
          <a:ln>
            <a:solidFill>
              <a:srgbClr val="000000"/>
            </a:solidFill>
          </a:ln>
        </p:spPr>
        <p:txBody>
          <a:bodyPr/>
          <a:lstStyle/>
          <a:p>
            <a:r>
              <a:rPr lang="en-GB" altLang="en-US" dirty="0" smtClean="0">
                <a:latin typeface="Arial" panose="020B0604020202020204" pitchFamily="34" charset="0"/>
              </a:rPr>
              <a:t>As</a:t>
            </a:r>
            <a:r>
              <a:rPr lang="en-GB" altLang="en-US" baseline="0" dirty="0" smtClean="0">
                <a:latin typeface="Arial" panose="020B0604020202020204" pitchFamily="34" charset="0"/>
              </a:rPr>
              <a:t> I’ve said, a</a:t>
            </a:r>
            <a:r>
              <a:rPr lang="en-GB" altLang="en-US" dirty="0" smtClean="0">
                <a:latin typeface="Arial" panose="020B0604020202020204" pitchFamily="34" charset="0"/>
              </a:rPr>
              <a:t> huge topic so we’re just going to take a look at some specific threats and how we can protect</a:t>
            </a:r>
            <a:r>
              <a:rPr lang="en-GB" altLang="en-US" baseline="0" dirty="0" smtClean="0">
                <a:latin typeface="Arial" panose="020B0604020202020204" pitchFamily="34" charset="0"/>
              </a:rPr>
              <a:t> ourselves against them</a:t>
            </a:r>
          </a:p>
          <a:p>
            <a:endParaRPr lang="en-GB" altLang="en-US" baseline="0" dirty="0" smtClean="0">
              <a:latin typeface="Arial" panose="020B0604020202020204" pitchFamily="34" charset="0"/>
            </a:endParaRPr>
          </a:p>
          <a:p>
            <a:pPr marL="177342" indent="-177342">
              <a:buFont typeface="Arial" panose="020B0604020202020204" pitchFamily="34" charset="0"/>
              <a:buChar char="•"/>
            </a:pPr>
            <a:r>
              <a:rPr lang="en-GB" altLang="en-US" baseline="0" dirty="0" smtClean="0">
                <a:latin typeface="Arial" panose="020B0604020202020204" pitchFamily="34" charset="0"/>
              </a:rPr>
              <a:t>Password Cracking</a:t>
            </a:r>
          </a:p>
          <a:p>
            <a:pPr marL="177342" indent="-177342">
              <a:buFont typeface="Arial" panose="020B0604020202020204" pitchFamily="34" charset="0"/>
              <a:buChar char="•"/>
            </a:pPr>
            <a:endParaRPr lang="en-GB" altLang="en-US" baseline="0" dirty="0" smtClean="0">
              <a:latin typeface="Arial" panose="020B0604020202020204" pitchFamily="34" charset="0"/>
            </a:endParaRPr>
          </a:p>
          <a:p>
            <a:pPr marL="177342" indent="-177342" defTabSz="945820">
              <a:buFont typeface="Arial" panose="020B0604020202020204" pitchFamily="34" charset="0"/>
              <a:buChar char="•"/>
              <a:defRPr/>
            </a:pPr>
            <a:r>
              <a:rPr lang="en-GB" altLang="en-US" baseline="0" dirty="0" smtClean="0">
                <a:latin typeface="Arial" panose="020B0604020202020204" pitchFamily="34" charset="0"/>
              </a:rPr>
              <a:t>Interpreter Injection</a:t>
            </a:r>
          </a:p>
          <a:p>
            <a:pPr marL="650252" lvl="1" indent="-177342" defTabSz="945820">
              <a:buFont typeface="Arial" panose="020B0604020202020204" pitchFamily="34" charset="0"/>
              <a:buChar char="•"/>
              <a:defRPr/>
            </a:pPr>
            <a:r>
              <a:rPr lang="en-GB" altLang="en-US" baseline="0" dirty="0" smtClean="0">
                <a:latin typeface="Arial" panose="020B0604020202020204" pitchFamily="34" charset="0"/>
              </a:rPr>
              <a:t>SQL Injection</a:t>
            </a:r>
          </a:p>
          <a:p>
            <a:pPr marL="650252" lvl="1" indent="-177342" defTabSz="945820">
              <a:buFont typeface="Arial" panose="020B0604020202020204" pitchFamily="34" charset="0"/>
              <a:buChar char="•"/>
              <a:defRPr/>
            </a:pPr>
            <a:r>
              <a:rPr lang="en-GB" altLang="en-US" baseline="0" dirty="0" smtClean="0">
                <a:latin typeface="Arial" panose="020B0604020202020204" pitchFamily="34" charset="0"/>
              </a:rPr>
              <a:t>JavaScript Injection</a:t>
            </a:r>
          </a:p>
          <a:p>
            <a:pPr marL="650252" lvl="1" indent="-177342" defTabSz="945820">
              <a:buFont typeface="Arial" panose="020B0604020202020204" pitchFamily="34" charset="0"/>
              <a:buChar char="•"/>
              <a:defRPr/>
            </a:pPr>
            <a:r>
              <a:rPr lang="en-GB" altLang="en-US" baseline="0" dirty="0" smtClean="0">
                <a:latin typeface="Arial" panose="020B0604020202020204" pitchFamily="34" charset="0"/>
              </a:rPr>
              <a:t>Parameter Manipulation</a:t>
            </a:r>
          </a:p>
          <a:p>
            <a:pPr marL="650252" lvl="1" indent="-177342" defTabSz="945820">
              <a:buFont typeface="Arial" panose="020B0604020202020204" pitchFamily="34" charset="0"/>
              <a:buChar char="•"/>
              <a:defRPr/>
            </a:pPr>
            <a:endParaRPr lang="en-GB" altLang="en-US" baseline="0" dirty="0" smtClean="0">
              <a:latin typeface="Arial" panose="020B0604020202020204" pitchFamily="34" charset="0"/>
            </a:endParaRPr>
          </a:p>
          <a:p>
            <a:pPr marL="177342" indent="-177342">
              <a:buFont typeface="Arial" panose="020B0604020202020204" pitchFamily="34" charset="0"/>
              <a:buChar char="•"/>
            </a:pPr>
            <a:r>
              <a:rPr lang="en-GB" altLang="en-US" baseline="0" dirty="0" smtClean="0">
                <a:latin typeface="Arial" panose="020B0604020202020204" pitchFamily="34" charset="0"/>
              </a:rPr>
              <a:t>Session Hijacking</a:t>
            </a:r>
          </a:p>
        </p:txBody>
      </p:sp>
    </p:spTree>
    <p:extLst>
      <p:ext uri="{BB962C8B-B14F-4D97-AF65-F5344CB8AC3E}">
        <p14:creationId xmlns:p14="http://schemas.microsoft.com/office/powerpoint/2010/main" val="2603056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5BD500CC-43F4-4E24-AAE3-62BD7AC4010F}" type="slidenum">
              <a:rPr lang="en-US" smtClean="0"/>
              <a:pPr/>
              <a:t>9</a:t>
            </a:fld>
            <a:endParaRPr lang="en-US" smtClean="0"/>
          </a:p>
        </p:txBody>
      </p:sp>
      <p:sp>
        <p:nvSpPr>
          <p:cNvPr id="13315" name="Rectangle 2"/>
          <p:cNvSpPr>
            <a:spLocks noGrp="1" noRot="1" noChangeAspect="1" noChangeArrowheads="1" noTextEdit="1"/>
          </p:cNvSpPr>
          <p:nvPr>
            <p:ph type="sldImg"/>
          </p:nvPr>
        </p:nvSpPr>
        <p:spPr>
          <a:xfrm>
            <a:off x="1543050" y="692150"/>
            <a:ext cx="3848100" cy="2886075"/>
          </a:xfrm>
          <a:solidFill>
            <a:srgbClr val="FFFFFF"/>
          </a:solidFill>
          <a:ln/>
        </p:spPr>
      </p:sp>
      <p:sp>
        <p:nvSpPr>
          <p:cNvPr id="13316" name="Rectangle 3"/>
          <p:cNvSpPr>
            <a:spLocks noGrp="1" noChangeArrowheads="1"/>
          </p:cNvSpPr>
          <p:nvPr>
            <p:ph type="body" idx="1"/>
          </p:nvPr>
        </p:nvSpPr>
        <p:spPr>
          <a:solidFill>
            <a:srgbClr val="FFFFFF"/>
          </a:solidFill>
          <a:ln>
            <a:solidFill>
              <a:srgbClr val="000000"/>
            </a:solidFill>
          </a:ln>
        </p:spPr>
        <p:txBody>
          <a:bodyPr/>
          <a:lstStyle/>
          <a:p>
            <a:r>
              <a:rPr lang="en-GB" altLang="en-US" dirty="0" smtClean="0">
                <a:latin typeface="Arial" panose="020B0604020202020204" pitchFamily="34" charset="0"/>
              </a:rPr>
              <a:t>Password Cracking</a:t>
            </a:r>
          </a:p>
          <a:p>
            <a:endParaRPr lang="en-GB" altLang="en-US" dirty="0" smtClean="0">
              <a:latin typeface="Arial" panose="020B0604020202020204" pitchFamily="34" charset="0"/>
            </a:endParaRPr>
          </a:p>
          <a:p>
            <a:r>
              <a:rPr lang="en-GB" altLang="en-US" dirty="0" smtClean="0">
                <a:latin typeface="Arial" panose="020B0604020202020204" pitchFamily="34" charset="0"/>
              </a:rPr>
              <a:t>Not exclusively a web problem.</a:t>
            </a:r>
            <a:r>
              <a:rPr lang="en-GB" altLang="en-US" baseline="0" dirty="0" smtClean="0">
                <a:latin typeface="Arial" panose="020B0604020202020204" pitchFamily="34" charset="0"/>
              </a:rPr>
              <a:t> We need to consider these issues anywhere we’re storing passwords and asking users to login. But it’s very important so worth covering.</a:t>
            </a:r>
          </a:p>
          <a:p>
            <a:endParaRPr lang="en-GB" altLang="en-US" baseline="0" dirty="0" smtClean="0">
              <a:latin typeface="Arial" panose="020B0604020202020204" pitchFamily="34" charset="0"/>
            </a:endParaRPr>
          </a:p>
          <a:p>
            <a:r>
              <a:rPr lang="en-GB" altLang="en-US" dirty="0" smtClean="0">
                <a:latin typeface="Arial" panose="020B0604020202020204" pitchFamily="34" charset="0"/>
              </a:rPr>
              <a:t>Here we’re talking about issues like:</a:t>
            </a:r>
          </a:p>
          <a:p>
            <a:pPr marL="177342" indent="-177342">
              <a:buFont typeface="Arial" panose="020B0604020202020204" pitchFamily="34" charset="0"/>
              <a:buChar char="•"/>
            </a:pPr>
            <a:r>
              <a:rPr lang="en-GB" altLang="en-US" dirty="0" smtClean="0">
                <a:latin typeface="Arial" panose="020B0604020202020204" pitchFamily="34" charset="0"/>
              </a:rPr>
              <a:t>Brute forcing from the login page</a:t>
            </a:r>
          </a:p>
          <a:p>
            <a:pPr marL="177342" indent="-177342">
              <a:buFont typeface="Arial" panose="020B0604020202020204" pitchFamily="34" charset="0"/>
              <a:buChar char="•"/>
            </a:pPr>
            <a:r>
              <a:rPr lang="en-GB" altLang="en-US" dirty="0" smtClean="0">
                <a:latin typeface="Arial" panose="020B0604020202020204" pitchFamily="34" charset="0"/>
              </a:rPr>
              <a:t>Brute forcing the database using common passwords</a:t>
            </a:r>
          </a:p>
          <a:p>
            <a:pPr marL="177342" indent="-177342">
              <a:buFont typeface="Arial" panose="020B0604020202020204" pitchFamily="34" charset="0"/>
              <a:buChar char="•"/>
            </a:pPr>
            <a:r>
              <a:rPr lang="en-GB" altLang="en-US" dirty="0" smtClean="0">
                <a:latin typeface="Arial" panose="020B0604020202020204" pitchFamily="34" charset="0"/>
              </a:rPr>
              <a:t>Brute forcing the database using pre-computed hash tables</a:t>
            </a:r>
          </a:p>
          <a:p>
            <a:pPr marL="177342" indent="-177342">
              <a:buFont typeface="Arial" panose="020B0604020202020204" pitchFamily="34" charset="0"/>
              <a:buChar char="•"/>
            </a:pPr>
            <a:endParaRPr lang="en-GB" altLang="en-US" dirty="0" smtClean="0">
              <a:latin typeface="Arial" panose="020B0604020202020204" pitchFamily="34" charset="0"/>
            </a:endParaRPr>
          </a:p>
          <a:p>
            <a:r>
              <a:rPr lang="en-GB" altLang="en-US" dirty="0" smtClean="0">
                <a:latin typeface="Arial" panose="020B0604020202020204" pitchFamily="34" charset="0"/>
              </a:rPr>
              <a:t>We</a:t>
            </a:r>
            <a:r>
              <a:rPr lang="en-GB" altLang="en-US" baseline="0" dirty="0" smtClean="0">
                <a:latin typeface="Arial" panose="020B0604020202020204" pitchFamily="34" charset="0"/>
              </a:rPr>
              <a:t> can look at these individually now</a:t>
            </a:r>
            <a:endParaRPr lang="en-GB" altLang="en-US" dirty="0" smtClean="0">
              <a:latin typeface="Arial" panose="020B0604020202020204" pitchFamily="34" charset="0"/>
            </a:endParaRPr>
          </a:p>
        </p:txBody>
      </p:sp>
    </p:spTree>
    <p:extLst>
      <p:ext uri="{BB962C8B-B14F-4D97-AF65-F5344CB8AC3E}">
        <p14:creationId xmlns:p14="http://schemas.microsoft.com/office/powerpoint/2010/main" val="25749242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Rectangle 4"/>
          <p:cNvSpPr>
            <a:spLocks noGrp="1" noChangeArrowheads="1"/>
          </p:cNvSpPr>
          <p:nvPr>
            <p:ph type="subTitle" sz="quarter" idx="1" hasCustomPrompt="1"/>
          </p:nvPr>
        </p:nvSpPr>
        <p:spPr>
          <a:xfrm>
            <a:off x="310988" y="2259177"/>
            <a:ext cx="5920615" cy="441211"/>
          </a:xfrm>
          <a:prstGeom prst="rect">
            <a:avLst/>
          </a:prstGeom>
        </p:spPr>
        <p:txBody>
          <a:bodyPr wrap="square" lIns="183600" tIns="46800" rIns="183600" bIns="0">
            <a:spAutoFit/>
          </a:bodyPr>
          <a:lstStyle>
            <a:lvl1pPr marL="0" indent="0">
              <a:lnSpc>
                <a:spcPct val="80000"/>
              </a:lnSpc>
              <a:buNone/>
              <a:defRPr lang="en-US" sz="3200" kern="1200" dirty="0" smtClean="0">
                <a:solidFill>
                  <a:schemeClr val="bg1"/>
                </a:solidFill>
                <a:latin typeface="Arial" charset="0"/>
                <a:ea typeface="+mn-ea"/>
                <a:cs typeface="+mn-cs"/>
              </a:defRPr>
            </a:lvl1pPr>
          </a:lstStyle>
          <a:p>
            <a:r>
              <a:rPr lang="en-US" dirty="0" smtClean="0"/>
              <a:t>Your Name</a:t>
            </a:r>
          </a:p>
        </p:txBody>
      </p:sp>
      <p:sp>
        <p:nvSpPr>
          <p:cNvPr id="5" name="Rectangle 4"/>
          <p:cNvSpPr/>
          <p:nvPr userDrawn="1"/>
        </p:nvSpPr>
        <p:spPr bwMode="auto">
          <a:xfrm>
            <a:off x="6231605" y="-3"/>
            <a:ext cx="2912397" cy="6858000"/>
          </a:xfrm>
          <a:prstGeom prst="rect">
            <a:avLst/>
          </a:prstGeom>
          <a:solidFill>
            <a:srgbClr val="0097DA"/>
          </a:solidFill>
          <a:ln w="9525" cap="flat" cmpd="sng" algn="ctr">
            <a:solidFill>
              <a:srgbClr val="00B3FF"/>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377" rtl="0" eaLnBrk="1" fontAlgn="base" latinLnBrk="0" hangingPunct="1">
              <a:lnSpc>
                <a:spcPct val="80000"/>
              </a:lnSpc>
              <a:spcBef>
                <a:spcPct val="0"/>
              </a:spcBef>
              <a:spcAft>
                <a:spcPct val="0"/>
              </a:spcAft>
              <a:buClrTx/>
              <a:buSzTx/>
              <a:buFontTx/>
              <a:buNone/>
              <a:tabLst/>
            </a:pPr>
            <a:endParaRPr lang="en-GB" sz="4400"/>
          </a:p>
        </p:txBody>
      </p:sp>
      <p:grpSp>
        <p:nvGrpSpPr>
          <p:cNvPr id="6" name="Group 5"/>
          <p:cNvGrpSpPr/>
          <p:nvPr userDrawn="1"/>
        </p:nvGrpSpPr>
        <p:grpSpPr>
          <a:xfrm>
            <a:off x="421366" y="4434215"/>
            <a:ext cx="3083834" cy="750626"/>
            <a:chOff x="421366" y="4434214"/>
            <a:chExt cx="3083834" cy="750626"/>
          </a:xfrm>
        </p:grpSpPr>
        <p:sp>
          <p:nvSpPr>
            <p:cNvPr id="7" name="Rectangle 6"/>
            <p:cNvSpPr/>
            <p:nvPr/>
          </p:nvSpPr>
          <p:spPr>
            <a:xfrm>
              <a:off x="421366" y="4938491"/>
              <a:ext cx="3083834" cy="246349"/>
            </a:xfrm>
            <a:prstGeom prst="rect">
              <a:avLst/>
            </a:prstGeom>
          </p:spPr>
          <p:txBody>
            <a:bodyPr wrap="square">
              <a:spAutoFit/>
            </a:bodyPr>
            <a:lstStyle/>
            <a:p>
              <a:pPr algn="ctr"/>
              <a:r>
                <a:rPr lang="en-US" sz="1251" b="1" dirty="0" smtClean="0">
                  <a:solidFill>
                    <a:schemeClr val="bg1"/>
                  </a:solidFill>
                </a:rPr>
                <a:t>Advanced Development Technology</a:t>
              </a:r>
              <a:endParaRPr lang="en-GB" sz="1251" b="1" dirty="0">
                <a:solidFill>
                  <a:schemeClr val="bg1"/>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4719" y="4434214"/>
              <a:ext cx="2837127" cy="490830"/>
            </a:xfrm>
            <a:prstGeom prst="rect">
              <a:avLst/>
            </a:prstGeom>
          </p:spPr>
        </p:pic>
      </p:gr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77000" y="1184644"/>
            <a:ext cx="2438400" cy="2339116"/>
          </a:xfrm>
          <a:prstGeom prst="rect">
            <a:avLst/>
          </a:prstGeom>
        </p:spPr>
      </p:pic>
      <p:sp>
        <p:nvSpPr>
          <p:cNvPr id="10" name="Rectangle 13"/>
          <p:cNvSpPr>
            <a:spLocks noChangeArrowheads="1"/>
          </p:cNvSpPr>
          <p:nvPr userDrawn="1"/>
        </p:nvSpPr>
        <p:spPr bwMode="auto">
          <a:xfrm>
            <a:off x="310985" y="3156576"/>
            <a:ext cx="6077447" cy="340735"/>
          </a:xfrm>
          <a:prstGeom prst="rect">
            <a:avLst/>
          </a:prstGeom>
          <a:noFill/>
          <a:ln w="9525">
            <a:noFill/>
            <a:miter lim="800000"/>
            <a:headEnd/>
            <a:tailEnd/>
          </a:ln>
        </p:spPr>
        <p:txBody>
          <a:bodyPr wrap="square" lIns="183600" tIns="46800" rIns="183600" bIns="46800">
            <a:spAutoFit/>
          </a:bodyPr>
          <a:lstStyle/>
          <a:p>
            <a:pPr>
              <a:lnSpc>
                <a:spcPct val="100000"/>
              </a:lnSpc>
            </a:pPr>
            <a:fld id="{01E85C3C-A80D-AD4C-82C2-2CD2F5C2A230}" type="datetime4">
              <a:rPr lang="en-US" sz="1600" smtClean="0">
                <a:solidFill>
                  <a:schemeClr val="bg1"/>
                </a:solidFill>
              </a:rPr>
              <a:t>October 15, 2015</a:t>
            </a:fld>
            <a:endParaRPr lang="en-US" sz="1600" dirty="0">
              <a:solidFill>
                <a:schemeClr val="bg1"/>
              </a:solidFill>
            </a:endParaRPr>
          </a:p>
        </p:txBody>
      </p:sp>
      <p:sp>
        <p:nvSpPr>
          <p:cNvPr id="11" name="Text Placeholder 18"/>
          <p:cNvSpPr>
            <a:spLocks noGrp="1"/>
          </p:cNvSpPr>
          <p:nvPr>
            <p:ph type="body" sz="quarter" idx="10" hasCustomPrompt="1"/>
          </p:nvPr>
        </p:nvSpPr>
        <p:spPr>
          <a:xfrm>
            <a:off x="310985" y="2700386"/>
            <a:ext cx="5920618" cy="456188"/>
          </a:xfrm>
        </p:spPr>
        <p:txBody>
          <a:bodyPr lIns="183600" tIns="0" rIns="183600">
            <a:noAutofit/>
          </a:bodyPr>
          <a:lstStyle>
            <a:lvl1pPr marL="0" indent="0">
              <a:buNone/>
              <a:defRPr lang="en-US" sz="2400" kern="1200" baseline="0" dirty="0">
                <a:solidFill>
                  <a:schemeClr val="bg1"/>
                </a:solidFill>
                <a:latin typeface="Arial" charset="0"/>
                <a:ea typeface="+mn-ea"/>
                <a:cs typeface="+mn-cs"/>
              </a:defRPr>
            </a:lvl1pPr>
          </a:lstStyle>
          <a:p>
            <a:pPr lvl="0"/>
            <a:r>
              <a:rPr lang="en-US" dirty="0" smtClean="0"/>
              <a:t>Job Title</a:t>
            </a:r>
            <a:endParaRPr lang="en-US" dirty="0"/>
          </a:p>
        </p:txBody>
      </p:sp>
      <p:sp>
        <p:nvSpPr>
          <p:cNvPr id="12" name="Text Placeholder 21"/>
          <p:cNvSpPr>
            <a:spLocks noGrp="1"/>
          </p:cNvSpPr>
          <p:nvPr>
            <p:ph type="body" sz="quarter" idx="11" hasCustomPrompt="1"/>
          </p:nvPr>
        </p:nvSpPr>
        <p:spPr>
          <a:xfrm>
            <a:off x="310985" y="3515705"/>
            <a:ext cx="5920617" cy="299536"/>
          </a:xfrm>
        </p:spPr>
        <p:txBody>
          <a:bodyPr lIns="183600" rIns="183600"/>
          <a:lstStyle>
            <a:lvl1pPr marL="0" indent="0">
              <a:buNone/>
              <a:defRPr lang="en-US" sz="1200" i="1" kern="1200" smtClean="0">
                <a:solidFill>
                  <a:schemeClr val="bg1"/>
                </a:solidFill>
                <a:latin typeface="Arial" charset="0"/>
                <a:ea typeface="+mn-ea"/>
                <a:cs typeface="+mn-cs"/>
              </a:defRPr>
            </a:lvl1pPr>
          </a:lstStyle>
          <a:p>
            <a:pPr>
              <a:lnSpc>
                <a:spcPct val="100000"/>
              </a:lnSpc>
            </a:pPr>
            <a:r>
              <a:rPr lang="en-US" sz="1200" i="1" dirty="0" smtClean="0">
                <a:solidFill>
                  <a:schemeClr val="bg1"/>
                </a:solidFill>
              </a:rPr>
              <a:t>(Introduction Slide Example)</a:t>
            </a:r>
            <a:endParaRPr lang="en-US" sz="1200" i="1" dirty="0">
              <a:solidFill>
                <a:schemeClr val="bg1"/>
              </a:solidFill>
            </a:endParaRPr>
          </a:p>
        </p:txBody>
      </p:sp>
      <p:sp>
        <p:nvSpPr>
          <p:cNvPr id="2" name="Title 1"/>
          <p:cNvSpPr>
            <a:spLocks noGrp="1"/>
          </p:cNvSpPr>
          <p:nvPr>
            <p:ph type="title" hasCustomPrompt="1"/>
          </p:nvPr>
        </p:nvSpPr>
        <p:spPr>
          <a:xfrm>
            <a:off x="310984" y="1144505"/>
            <a:ext cx="5937414" cy="1114670"/>
          </a:xfrm>
        </p:spPr>
        <p:txBody>
          <a:bodyPr lIns="183600" rIns="183600"/>
          <a:lstStyle>
            <a:lvl1pPr>
              <a:defRPr b="1" i="0">
                <a:latin typeface="Arial" charset="0"/>
                <a:ea typeface="Arial" charset="0"/>
                <a:cs typeface="Arial" charset="0"/>
              </a:defRPr>
            </a:lvl1pPr>
          </a:lstStyle>
          <a:p>
            <a:r>
              <a:rPr lang="en-US" dirty="0" smtClean="0"/>
              <a:t>Title</a:t>
            </a:r>
            <a:endParaRPr lang="en-US" dirty="0"/>
          </a:p>
        </p:txBody>
      </p:sp>
    </p:spTree>
    <p:extLst>
      <p:ext uri="{BB962C8B-B14F-4D97-AF65-F5344CB8AC3E}">
        <p14:creationId xmlns:p14="http://schemas.microsoft.com/office/powerpoint/2010/main" val="187517502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7"/>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77935197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7"/>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85879212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7458154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1"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4264799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7283" name="Rectangle 3"/>
          <p:cNvSpPr>
            <a:spLocks noGrp="1" noChangeArrowheads="1"/>
          </p:cNvSpPr>
          <p:nvPr>
            <p:ph type="ctrTitle" hasCustomPrompt="1"/>
          </p:nvPr>
        </p:nvSpPr>
        <p:spPr>
          <a:xfrm>
            <a:off x="310988" y="1144507"/>
            <a:ext cx="5920614" cy="1063283"/>
          </a:xfrm>
        </p:spPr>
        <p:txBody>
          <a:bodyPr wrap="square" lIns="183600" tIns="183600" rIns="183600" bIns="183600" anchor="t">
            <a:spAutoFit/>
          </a:bodyPr>
          <a:lstStyle>
            <a:lvl1pPr>
              <a:defRPr lang="en-US" sz="4500" b="1" kern="1200" dirty="0">
                <a:solidFill>
                  <a:schemeClr val="tx1"/>
                </a:solidFill>
                <a:latin typeface="Arial" charset="0"/>
                <a:ea typeface="+mn-ea"/>
                <a:cs typeface="+mn-cs"/>
              </a:defRPr>
            </a:lvl1pPr>
          </a:lstStyle>
          <a:p>
            <a:pPr>
              <a:lnSpc>
                <a:spcPct val="100000"/>
              </a:lnSpc>
            </a:pPr>
            <a:r>
              <a:rPr lang="en-US" sz="4500" b="1" dirty="0" smtClean="0">
                <a:solidFill>
                  <a:schemeClr val="bg1"/>
                </a:solidFill>
              </a:rPr>
              <a:t>Title</a:t>
            </a:r>
            <a:endParaRPr lang="en-US" sz="1400" dirty="0" smtClean="0">
              <a:solidFill>
                <a:schemeClr val="bg1"/>
              </a:solidFill>
            </a:endParaRPr>
          </a:p>
        </p:txBody>
      </p:sp>
      <p:sp>
        <p:nvSpPr>
          <p:cNvPr id="97284" name="Rectangle 4"/>
          <p:cNvSpPr>
            <a:spLocks noGrp="1" noChangeArrowheads="1"/>
          </p:cNvSpPr>
          <p:nvPr>
            <p:ph type="subTitle" sz="quarter" idx="1" hasCustomPrompt="1"/>
          </p:nvPr>
        </p:nvSpPr>
        <p:spPr>
          <a:xfrm>
            <a:off x="310988" y="2259177"/>
            <a:ext cx="5920615" cy="441211"/>
          </a:xfrm>
          <a:prstGeom prst="rect">
            <a:avLst/>
          </a:prstGeom>
        </p:spPr>
        <p:txBody>
          <a:bodyPr wrap="square" lIns="183600" tIns="46800" rIns="183600" bIns="0">
            <a:spAutoFit/>
          </a:bodyPr>
          <a:lstStyle>
            <a:lvl1pPr marL="0" indent="0">
              <a:lnSpc>
                <a:spcPct val="80000"/>
              </a:lnSpc>
              <a:buNone/>
              <a:defRPr lang="en-US" sz="3200" kern="1200" dirty="0" smtClean="0">
                <a:solidFill>
                  <a:schemeClr val="tx1"/>
                </a:solidFill>
                <a:latin typeface="Arial" charset="0"/>
                <a:ea typeface="+mn-ea"/>
                <a:cs typeface="+mn-cs"/>
              </a:defRPr>
            </a:lvl1pPr>
          </a:lstStyle>
          <a:p>
            <a:r>
              <a:rPr lang="en-US" dirty="0" smtClean="0"/>
              <a:t>Your Name</a:t>
            </a:r>
          </a:p>
        </p:txBody>
      </p:sp>
      <p:sp>
        <p:nvSpPr>
          <p:cNvPr id="6" name="Rectangle 5"/>
          <p:cNvSpPr/>
          <p:nvPr userDrawn="1"/>
        </p:nvSpPr>
        <p:spPr bwMode="auto">
          <a:xfrm>
            <a:off x="6231605" y="-3"/>
            <a:ext cx="2912397" cy="6858000"/>
          </a:xfrm>
          <a:prstGeom prst="rect">
            <a:avLst/>
          </a:prstGeom>
          <a:solidFill>
            <a:srgbClr val="0097DA"/>
          </a:solidFill>
          <a:ln w="9525" cap="flat" cmpd="sng" algn="ctr">
            <a:solidFill>
              <a:srgbClr val="00B3FF"/>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377" rtl="0" eaLnBrk="1" fontAlgn="base" latinLnBrk="0" hangingPunct="1">
              <a:lnSpc>
                <a:spcPct val="80000"/>
              </a:lnSpc>
              <a:spcBef>
                <a:spcPct val="0"/>
              </a:spcBef>
              <a:spcAft>
                <a:spcPct val="0"/>
              </a:spcAft>
              <a:buClrTx/>
              <a:buSzTx/>
              <a:buFontTx/>
              <a:buNone/>
              <a:tabLst/>
            </a:pPr>
            <a:endParaRPr lang="en-GB" sz="4400">
              <a:solidFill>
                <a:schemeClr val="tx1"/>
              </a:solidFill>
            </a:endParaRPr>
          </a:p>
        </p:txBody>
      </p:sp>
      <p:grpSp>
        <p:nvGrpSpPr>
          <p:cNvPr id="7" name="Group 6"/>
          <p:cNvGrpSpPr/>
          <p:nvPr userDrawn="1"/>
        </p:nvGrpSpPr>
        <p:grpSpPr>
          <a:xfrm>
            <a:off x="421366" y="4434215"/>
            <a:ext cx="3083834" cy="750626"/>
            <a:chOff x="421366" y="4434214"/>
            <a:chExt cx="3083834" cy="750626"/>
          </a:xfrm>
        </p:grpSpPr>
        <p:sp>
          <p:nvSpPr>
            <p:cNvPr id="8" name="Rectangle 7"/>
            <p:cNvSpPr/>
            <p:nvPr/>
          </p:nvSpPr>
          <p:spPr>
            <a:xfrm>
              <a:off x="421366" y="4938491"/>
              <a:ext cx="3083834" cy="246349"/>
            </a:xfrm>
            <a:prstGeom prst="rect">
              <a:avLst/>
            </a:prstGeom>
          </p:spPr>
          <p:txBody>
            <a:bodyPr wrap="square">
              <a:spAutoFit/>
            </a:bodyPr>
            <a:lstStyle/>
            <a:p>
              <a:pPr algn="ctr"/>
              <a:r>
                <a:rPr lang="en-US" sz="1251" b="1" dirty="0" smtClean="0">
                  <a:solidFill>
                    <a:schemeClr val="tx1"/>
                  </a:solidFill>
                </a:rPr>
                <a:t>Advanced Development Technology</a:t>
              </a:r>
              <a:endParaRPr lang="en-GB" sz="1251" b="1" dirty="0">
                <a:solidFill>
                  <a:schemeClr val="tx1"/>
                </a:solidFill>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4719" y="4434214"/>
              <a:ext cx="2837127" cy="490830"/>
            </a:xfrm>
            <a:prstGeom prst="rect">
              <a:avLst/>
            </a:prstGeom>
          </p:spPr>
        </p:pic>
      </p:gr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77000" y="1184644"/>
            <a:ext cx="2438400" cy="2339116"/>
          </a:xfrm>
          <a:prstGeom prst="rect">
            <a:avLst/>
          </a:prstGeom>
        </p:spPr>
      </p:pic>
      <p:sp>
        <p:nvSpPr>
          <p:cNvPr id="11" name="Rectangle 13"/>
          <p:cNvSpPr>
            <a:spLocks noChangeArrowheads="1"/>
          </p:cNvSpPr>
          <p:nvPr userDrawn="1"/>
        </p:nvSpPr>
        <p:spPr bwMode="auto">
          <a:xfrm>
            <a:off x="310985" y="3156576"/>
            <a:ext cx="6077447" cy="340735"/>
          </a:xfrm>
          <a:prstGeom prst="rect">
            <a:avLst/>
          </a:prstGeom>
          <a:noFill/>
          <a:ln w="9525">
            <a:noFill/>
            <a:miter lim="800000"/>
            <a:headEnd/>
            <a:tailEnd/>
          </a:ln>
        </p:spPr>
        <p:txBody>
          <a:bodyPr wrap="square" lIns="183600" tIns="46800" rIns="183600" bIns="46800">
            <a:spAutoFit/>
          </a:bodyPr>
          <a:lstStyle/>
          <a:p>
            <a:pPr>
              <a:lnSpc>
                <a:spcPct val="100000"/>
              </a:lnSpc>
            </a:pPr>
            <a:fld id="{01E85C3C-A80D-AD4C-82C2-2CD2F5C2A230}" type="datetime4">
              <a:rPr lang="en-US" sz="1600" smtClean="0">
                <a:solidFill>
                  <a:schemeClr val="tx1"/>
                </a:solidFill>
              </a:rPr>
              <a:t>October 15, 2015</a:t>
            </a:fld>
            <a:endParaRPr lang="en-US" sz="1600" dirty="0">
              <a:solidFill>
                <a:schemeClr val="tx1"/>
              </a:solidFill>
            </a:endParaRPr>
          </a:p>
        </p:txBody>
      </p:sp>
      <p:sp>
        <p:nvSpPr>
          <p:cNvPr id="19" name="Text Placeholder 18"/>
          <p:cNvSpPr>
            <a:spLocks noGrp="1"/>
          </p:cNvSpPr>
          <p:nvPr>
            <p:ph type="body" sz="quarter" idx="10" hasCustomPrompt="1"/>
          </p:nvPr>
        </p:nvSpPr>
        <p:spPr>
          <a:xfrm>
            <a:off x="310985" y="2700386"/>
            <a:ext cx="5686885" cy="456188"/>
          </a:xfrm>
        </p:spPr>
        <p:txBody>
          <a:bodyPr lIns="183600" tIns="0" rIns="183600">
            <a:noAutofit/>
          </a:bodyPr>
          <a:lstStyle>
            <a:lvl1pPr marL="0" indent="0">
              <a:buNone/>
              <a:defRPr lang="en-US" sz="2400" kern="1200" baseline="0" dirty="0">
                <a:solidFill>
                  <a:schemeClr val="tx1"/>
                </a:solidFill>
                <a:latin typeface="Arial" charset="0"/>
                <a:ea typeface="+mn-ea"/>
                <a:cs typeface="+mn-cs"/>
              </a:defRPr>
            </a:lvl1pPr>
          </a:lstStyle>
          <a:p>
            <a:pPr lvl="0"/>
            <a:r>
              <a:rPr lang="en-US" dirty="0" smtClean="0"/>
              <a:t>Uniface Sales</a:t>
            </a:r>
            <a:endParaRPr lang="en-US" dirty="0"/>
          </a:p>
        </p:txBody>
      </p:sp>
      <p:sp>
        <p:nvSpPr>
          <p:cNvPr id="22" name="Text Placeholder 21"/>
          <p:cNvSpPr>
            <a:spLocks noGrp="1"/>
          </p:cNvSpPr>
          <p:nvPr>
            <p:ph type="body" sz="quarter" idx="11" hasCustomPrompt="1"/>
          </p:nvPr>
        </p:nvSpPr>
        <p:spPr>
          <a:xfrm>
            <a:off x="310985" y="3515705"/>
            <a:ext cx="5686884" cy="299536"/>
          </a:xfrm>
        </p:spPr>
        <p:txBody>
          <a:bodyPr lIns="183600" rIns="183600"/>
          <a:lstStyle>
            <a:lvl1pPr marL="0" indent="0">
              <a:buNone/>
              <a:defRPr lang="en-US" sz="1200" i="1" kern="1200" smtClean="0">
                <a:solidFill>
                  <a:schemeClr val="tx1"/>
                </a:solidFill>
                <a:latin typeface="Arial" charset="0"/>
                <a:ea typeface="+mn-ea"/>
                <a:cs typeface="+mn-cs"/>
              </a:defRPr>
            </a:lvl1pPr>
          </a:lstStyle>
          <a:p>
            <a:pPr>
              <a:lnSpc>
                <a:spcPct val="100000"/>
              </a:lnSpc>
            </a:pPr>
            <a:r>
              <a:rPr lang="en-US" sz="1200" i="1" dirty="0" smtClean="0">
                <a:solidFill>
                  <a:schemeClr val="bg1"/>
                </a:solidFill>
              </a:rPr>
              <a:t>(Introduction Slide Example)</a:t>
            </a:r>
            <a:endParaRPr lang="en-US" sz="1200" i="1" dirty="0">
              <a:solidFill>
                <a:schemeClr val="bg1"/>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nl-NL" dirty="0"/>
          </a:p>
        </p:txBody>
      </p:sp>
      <p:sp>
        <p:nvSpPr>
          <p:cNvPr id="3" name="Content Placeholder 2"/>
          <p:cNvSpPr>
            <a:spLocks noGrp="1"/>
          </p:cNvSpPr>
          <p:nvPr>
            <p:ph idx="1"/>
          </p:nvPr>
        </p:nvSpPr>
        <p:spPr>
          <a:xfrm>
            <a:off x="533400" y="1219200"/>
            <a:ext cx="8001000" cy="46482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4000" b="1" cap="all"/>
            </a:lvl1pPr>
          </a:lstStyle>
          <a:p>
            <a:r>
              <a:rPr lang="en-US" smtClean="0"/>
              <a:t>Click to edit Master title style</a:t>
            </a:r>
            <a:endParaRPr lang="nl-NL"/>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sz="half" idx="1"/>
          </p:nvPr>
        </p:nvSpPr>
        <p:spPr>
          <a:xfrm>
            <a:off x="533400" y="1219200"/>
            <a:ext cx="3924300" cy="4648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4610100" y="1219200"/>
            <a:ext cx="3924300" cy="4648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nl-NL"/>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ext Placeholder 4"/>
          <p:cNvSpPr>
            <a:spLocks noGrp="1"/>
          </p:cNvSpPr>
          <p:nvPr>
            <p:ph type="body" sz="quarter" idx="3"/>
          </p:nvPr>
        </p:nvSpPr>
        <p:spPr>
          <a:xfrm>
            <a:off x="4645028" y="1535113"/>
            <a:ext cx="4041775" cy="639762"/>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28650" y="6356352"/>
            <a:ext cx="2057400" cy="365125"/>
          </a:xfrm>
          <a:prstGeom prst="rect">
            <a:avLst/>
          </a:prstGeom>
        </p:spPr>
        <p:txBody>
          <a:bodyPr/>
          <a:lstStyle/>
          <a:p>
            <a:fld id="{715A8EFB-AC61-AD41-A66B-A0ABDA3418CC}" type="datetimeFigureOut">
              <a:rPr lang="en-US" smtClean="0"/>
              <a:t>10/15/2015</a:t>
            </a:fld>
            <a:endParaRPr lang="en-US"/>
          </a:p>
        </p:txBody>
      </p:sp>
      <p:sp>
        <p:nvSpPr>
          <p:cNvPr id="4" name="Footer Placeholder 3"/>
          <p:cNvSpPr>
            <a:spLocks noGrp="1"/>
          </p:cNvSpPr>
          <p:nvPr>
            <p:ph type="ftr" sz="quarter" idx="11"/>
          </p:nvPr>
        </p:nvSpPr>
        <p:spPr>
          <a:xfrm>
            <a:off x="3028950" y="6356352"/>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2"/>
            <a:ext cx="2057400" cy="365125"/>
          </a:xfrm>
          <a:prstGeom prst="rect">
            <a:avLst/>
          </a:prstGeom>
        </p:spPr>
        <p:txBody>
          <a:bodyPr/>
          <a:lstStyle/>
          <a:p>
            <a:fld id="{14F6BFF9-D2C0-774E-BA80-7BED449A81C4}" type="slidenum">
              <a:rPr lang="en-US" smtClean="0"/>
              <a:t>‹#›</a:t>
            </a:fld>
            <a:endParaRPr lang="en-US"/>
          </a:p>
        </p:txBody>
      </p:sp>
      <p:sp>
        <p:nvSpPr>
          <p:cNvPr id="6" name="Rectangle 5"/>
          <p:cNvSpPr/>
          <p:nvPr userDrawn="1"/>
        </p:nvSpPr>
        <p:spPr bwMode="auto">
          <a:xfrm>
            <a:off x="3" y="0"/>
            <a:ext cx="9164783" cy="6858000"/>
          </a:xfrm>
          <a:prstGeom prst="rect">
            <a:avLst/>
          </a:prstGeom>
          <a:solidFill>
            <a:srgbClr val="D90E1A"/>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endParaRPr lang="en-GB" sz="440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4" y="3110392"/>
            <a:ext cx="7766377" cy="1296839"/>
          </a:xfrm>
          <a:prstGeom prst="rect">
            <a:avLst/>
          </a:prstGeom>
        </p:spPr>
      </p:pic>
      <p:sp>
        <p:nvSpPr>
          <p:cNvPr id="8" name="Rectangle 13"/>
          <p:cNvSpPr>
            <a:spLocks noChangeArrowheads="1"/>
          </p:cNvSpPr>
          <p:nvPr userDrawn="1"/>
        </p:nvSpPr>
        <p:spPr bwMode="auto">
          <a:xfrm>
            <a:off x="0" y="1452774"/>
            <a:ext cx="9144000" cy="1061829"/>
          </a:xfrm>
          <a:prstGeom prst="rect">
            <a:avLst/>
          </a:prstGeom>
          <a:noFill/>
          <a:ln w="9525">
            <a:noFill/>
            <a:miter lim="800000"/>
            <a:headEnd/>
            <a:tailEnd/>
          </a:ln>
        </p:spPr>
        <p:txBody>
          <a:bodyPr wrap="square" lIns="182880" tIns="182880" rIns="182880" bIns="182880">
            <a:spAutoFit/>
          </a:bodyPr>
          <a:lstStyle/>
          <a:p>
            <a:pPr algn="ctr">
              <a:lnSpc>
                <a:spcPct val="100000"/>
              </a:lnSpc>
            </a:pPr>
            <a:r>
              <a:rPr lang="en-US" sz="4500" b="1" dirty="0">
                <a:solidFill>
                  <a:schemeClr val="bg1"/>
                </a:solidFill>
              </a:rPr>
              <a:t>Follow us online</a:t>
            </a:r>
          </a:p>
        </p:txBody>
      </p:sp>
      <p:sp>
        <p:nvSpPr>
          <p:cNvPr id="9" name="Rectangle 13"/>
          <p:cNvSpPr>
            <a:spLocks noChangeArrowheads="1"/>
          </p:cNvSpPr>
          <p:nvPr userDrawn="1"/>
        </p:nvSpPr>
        <p:spPr bwMode="auto">
          <a:xfrm>
            <a:off x="0" y="4407230"/>
            <a:ext cx="9144000" cy="923330"/>
          </a:xfrm>
          <a:prstGeom prst="rect">
            <a:avLst/>
          </a:prstGeom>
          <a:noFill/>
          <a:ln w="9525">
            <a:noFill/>
            <a:miter lim="800000"/>
            <a:headEnd/>
            <a:tailEnd/>
          </a:ln>
        </p:spPr>
        <p:txBody>
          <a:bodyPr wrap="square" lIns="182880" tIns="182880" rIns="182880" bIns="182880">
            <a:spAutoFit/>
          </a:bodyPr>
          <a:lstStyle/>
          <a:p>
            <a:pPr algn="ctr">
              <a:lnSpc>
                <a:spcPct val="100000"/>
              </a:lnSpc>
            </a:pPr>
            <a:r>
              <a:rPr lang="en-US" sz="3600" dirty="0">
                <a:solidFill>
                  <a:schemeClr val="bg1"/>
                </a:solidFill>
              </a:rPr>
              <a:t>uniface.com</a:t>
            </a:r>
            <a:endParaRPr lang="en-US" sz="4000" dirty="0">
              <a:solidFill>
                <a:schemeClr val="bg1"/>
              </a:solidFill>
            </a:endParaRPr>
          </a:p>
        </p:txBody>
      </p:sp>
    </p:spTree>
    <p:extLst>
      <p:ext uri="{BB962C8B-B14F-4D97-AF65-F5344CB8AC3E}">
        <p14:creationId xmlns:p14="http://schemas.microsoft.com/office/powerpoint/2010/main" val="20928775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lstStyle>
            <a:lvl1pPr algn="l">
              <a:defRPr sz="2000" b="1"/>
            </a:lvl1pPr>
          </a:lstStyle>
          <a:p>
            <a:r>
              <a:rPr lang="en-US" smtClean="0"/>
              <a:t>Click to edit Master title style</a:t>
            </a:r>
            <a:endParaRPr lang="nl-NL"/>
          </a:p>
        </p:txBody>
      </p:sp>
      <p:sp>
        <p:nvSpPr>
          <p:cNvPr id="3" name="Content Placeholder 2"/>
          <p:cNvSpPr>
            <a:spLocks noGrp="1"/>
          </p:cNvSpPr>
          <p:nvPr>
            <p:ph idx="1"/>
          </p:nvPr>
        </p:nvSpPr>
        <p:spPr>
          <a:xfrm>
            <a:off x="3575050" y="273056"/>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3"/>
          <p:cNvSpPr>
            <a:spLocks noGrp="1"/>
          </p:cNvSpPr>
          <p:nvPr>
            <p:ph type="body" sz="half" idx="2"/>
          </p:nvPr>
        </p:nvSpPr>
        <p:spPr>
          <a:xfrm>
            <a:off x="457202" y="1435103"/>
            <a:ext cx="3008313" cy="4691063"/>
          </a:xfrm>
          <a:prstGeom prst="rect">
            <a:avLst/>
          </a:prstGeo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nl-NL"/>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smtClean="0"/>
              <a:t>Drag picture to placeholder or click icon to add</a:t>
            </a:r>
            <a:endParaRPr lang="nl-NL"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a:xfrm>
            <a:off x="533400" y="1219200"/>
            <a:ext cx="8001000" cy="46482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4150" y="228600"/>
            <a:ext cx="2000250" cy="5638800"/>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533400" y="228600"/>
            <a:ext cx="5848350" cy="56388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47" y="1196754"/>
            <a:ext cx="9144000" cy="635683"/>
          </a:xfrm>
        </p:spPr>
        <p:txBody>
          <a:bodyPr>
            <a:noAutofit/>
          </a:bodyPr>
          <a:lstStyle>
            <a:lvl1pPr algn="ctr">
              <a:defRPr lang="en-US" sz="4500" b="1" kern="1200">
                <a:solidFill>
                  <a:schemeClr val="bg1"/>
                </a:solidFill>
                <a:latin typeface="Arial" charset="0"/>
                <a:ea typeface="+mn-ea"/>
                <a:cs typeface="+mn-cs"/>
              </a:defRPr>
            </a:lvl1pPr>
          </a:lstStyle>
          <a:p>
            <a:r>
              <a:rPr lang="en-US" dirty="0" smtClean="0"/>
              <a:t>Slide Title</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000" y="2362200"/>
            <a:ext cx="3051312" cy="2927072"/>
          </a:xfrm>
          <a:prstGeom prst="rect">
            <a:avLst/>
          </a:prstGeom>
        </p:spPr>
      </p:pic>
      <p:sp>
        <p:nvSpPr>
          <p:cNvPr id="8" name="Text Placeholder 7"/>
          <p:cNvSpPr>
            <a:spLocks noGrp="1"/>
          </p:cNvSpPr>
          <p:nvPr>
            <p:ph type="body" sz="quarter" idx="10" hasCustomPrompt="1"/>
          </p:nvPr>
        </p:nvSpPr>
        <p:spPr>
          <a:xfrm>
            <a:off x="0" y="1832435"/>
            <a:ext cx="9144000" cy="360363"/>
          </a:xfrm>
        </p:spPr>
        <p:txBody>
          <a:bodyPr/>
          <a:lstStyle>
            <a:lvl1pPr marL="0" indent="0" algn="ctr">
              <a:buNone/>
              <a:defRPr sz="3200"/>
            </a:lvl1pPr>
            <a:lvl2pPr marL="457189" indent="0">
              <a:buNone/>
              <a:defRPr/>
            </a:lvl2pPr>
          </a:lstStyle>
          <a:p>
            <a:pPr algn="ctr">
              <a:lnSpc>
                <a:spcPct val="150000"/>
              </a:lnSpc>
            </a:pPr>
            <a:r>
              <a:rPr lang="en-US" sz="1200" i="1" dirty="0" smtClean="0">
                <a:solidFill>
                  <a:schemeClr val="bg1"/>
                </a:solidFill>
              </a:rPr>
              <a:t>(New Topic Introduction Slide Example)</a:t>
            </a:r>
            <a:endParaRPr lang="en-US" sz="1200" i="1" dirty="0">
              <a:solidFill>
                <a:schemeClr val="bg1"/>
              </a:solidFill>
            </a:endParaRPr>
          </a:p>
        </p:txBody>
      </p:sp>
    </p:spTree>
    <p:extLst>
      <p:ext uri="{BB962C8B-B14F-4D97-AF65-F5344CB8AC3E}">
        <p14:creationId xmlns:p14="http://schemas.microsoft.com/office/powerpoint/2010/main" val="11293830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a:xfrm>
            <a:off x="628650" y="6356356"/>
            <a:ext cx="2057400" cy="365125"/>
          </a:xfrm>
          <a:prstGeom prst="rect">
            <a:avLst/>
          </a:prstGeom>
        </p:spPr>
        <p:txBody>
          <a:bodyPr/>
          <a:lstStyle/>
          <a:p>
            <a:fld id="{672E0B11-03C3-44A7-9707-2720C6B09FAE}" type="datetimeFigureOut">
              <a:rPr lang="en-GB" smtClean="0"/>
              <a:t>15/10/2015</a:t>
            </a:fld>
            <a:endParaRPr lang="en-GB"/>
          </a:p>
        </p:txBody>
      </p:sp>
      <p:sp>
        <p:nvSpPr>
          <p:cNvPr id="5" name="Footer Placeholder 4"/>
          <p:cNvSpPr>
            <a:spLocks noGrp="1"/>
          </p:cNvSpPr>
          <p:nvPr>
            <p:ph type="ftr" sz="quarter" idx="11"/>
          </p:nvPr>
        </p:nvSpPr>
        <p:spPr>
          <a:xfrm>
            <a:off x="3028950" y="6356356"/>
            <a:ext cx="30861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457950" y="6356356"/>
            <a:ext cx="2057400" cy="365125"/>
          </a:xfrm>
          <a:prstGeom prst="rect">
            <a:avLst/>
          </a:prstGeom>
        </p:spPr>
        <p:txBody>
          <a:bodyPr/>
          <a:lstStyle/>
          <a:p>
            <a:fld id="{12050F2C-1B86-432F-8894-E74DED08E288}" type="slidenum">
              <a:rPr lang="en-GB" smtClean="0"/>
              <a:t>‹#›</a:t>
            </a:fld>
            <a:endParaRPr lang="en-GB"/>
          </a:p>
        </p:txBody>
      </p:sp>
    </p:spTree>
    <p:extLst>
      <p:ext uri="{BB962C8B-B14F-4D97-AF65-F5344CB8AC3E}">
        <p14:creationId xmlns:p14="http://schemas.microsoft.com/office/powerpoint/2010/main" val="3903279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628650" y="6356356"/>
            <a:ext cx="2057400" cy="365125"/>
          </a:xfrm>
          <a:prstGeom prst="rect">
            <a:avLst/>
          </a:prstGeom>
        </p:spPr>
        <p:txBody>
          <a:bodyPr/>
          <a:lstStyle/>
          <a:p>
            <a:fld id="{672E0B11-03C3-44A7-9707-2720C6B09FAE}" type="datetimeFigureOut">
              <a:rPr lang="en-GB" smtClean="0"/>
              <a:t>15/10/2015</a:t>
            </a:fld>
            <a:endParaRPr lang="en-GB"/>
          </a:p>
        </p:txBody>
      </p:sp>
      <p:sp>
        <p:nvSpPr>
          <p:cNvPr id="5" name="Footer Placeholder 4"/>
          <p:cNvSpPr>
            <a:spLocks noGrp="1"/>
          </p:cNvSpPr>
          <p:nvPr>
            <p:ph type="ftr" sz="quarter" idx="11"/>
          </p:nvPr>
        </p:nvSpPr>
        <p:spPr>
          <a:xfrm>
            <a:off x="3028950" y="6356356"/>
            <a:ext cx="30861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457950" y="6356356"/>
            <a:ext cx="2057400" cy="365125"/>
          </a:xfrm>
          <a:prstGeom prst="rect">
            <a:avLst/>
          </a:prstGeom>
        </p:spPr>
        <p:txBody>
          <a:bodyPr/>
          <a:lstStyle/>
          <a:p>
            <a:fld id="{12050F2C-1B86-432F-8894-E74DED08E288}" type="slidenum">
              <a:rPr lang="en-GB" smtClean="0"/>
              <a:t>‹#›</a:t>
            </a:fld>
            <a:endParaRPr lang="en-GB"/>
          </a:p>
        </p:txBody>
      </p:sp>
    </p:spTree>
    <p:extLst>
      <p:ext uri="{BB962C8B-B14F-4D97-AF65-F5344CB8AC3E}">
        <p14:creationId xmlns:p14="http://schemas.microsoft.com/office/powerpoint/2010/main" val="26897001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4"/>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9"/>
            <a:ext cx="78867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28650" y="6356356"/>
            <a:ext cx="2057400" cy="365125"/>
          </a:xfrm>
          <a:prstGeom prst="rect">
            <a:avLst/>
          </a:prstGeom>
        </p:spPr>
        <p:txBody>
          <a:bodyPr/>
          <a:lstStyle/>
          <a:p>
            <a:fld id="{672E0B11-03C3-44A7-9707-2720C6B09FAE}" type="datetimeFigureOut">
              <a:rPr lang="en-GB" smtClean="0"/>
              <a:t>15/10/2015</a:t>
            </a:fld>
            <a:endParaRPr lang="en-GB"/>
          </a:p>
        </p:txBody>
      </p:sp>
      <p:sp>
        <p:nvSpPr>
          <p:cNvPr id="5" name="Footer Placeholder 4"/>
          <p:cNvSpPr>
            <a:spLocks noGrp="1"/>
          </p:cNvSpPr>
          <p:nvPr>
            <p:ph type="ftr" sz="quarter" idx="11"/>
          </p:nvPr>
        </p:nvSpPr>
        <p:spPr>
          <a:xfrm>
            <a:off x="3028950" y="6356356"/>
            <a:ext cx="30861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457950" y="6356356"/>
            <a:ext cx="2057400" cy="365125"/>
          </a:xfrm>
          <a:prstGeom prst="rect">
            <a:avLst/>
          </a:prstGeom>
        </p:spPr>
        <p:txBody>
          <a:bodyPr/>
          <a:lstStyle/>
          <a:p>
            <a:fld id="{12050F2C-1B86-432F-8894-E74DED08E288}" type="slidenum">
              <a:rPr lang="en-GB" smtClean="0"/>
              <a:t>‹#›</a:t>
            </a:fld>
            <a:endParaRPr lang="en-GB"/>
          </a:p>
        </p:txBody>
      </p:sp>
    </p:spTree>
    <p:extLst>
      <p:ext uri="{BB962C8B-B14F-4D97-AF65-F5344CB8AC3E}">
        <p14:creationId xmlns:p14="http://schemas.microsoft.com/office/powerpoint/2010/main" val="40329273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628650" y="6356356"/>
            <a:ext cx="2057400" cy="365125"/>
          </a:xfrm>
          <a:prstGeom prst="rect">
            <a:avLst/>
          </a:prstGeom>
        </p:spPr>
        <p:txBody>
          <a:bodyPr/>
          <a:lstStyle/>
          <a:p>
            <a:fld id="{672E0B11-03C3-44A7-9707-2720C6B09FAE}" type="datetimeFigureOut">
              <a:rPr lang="en-GB" smtClean="0"/>
              <a:t>15/10/2015</a:t>
            </a:fld>
            <a:endParaRPr lang="en-GB"/>
          </a:p>
        </p:txBody>
      </p:sp>
      <p:sp>
        <p:nvSpPr>
          <p:cNvPr id="6" name="Footer Placeholder 5"/>
          <p:cNvSpPr>
            <a:spLocks noGrp="1"/>
          </p:cNvSpPr>
          <p:nvPr>
            <p:ph type="ftr" sz="quarter" idx="11"/>
          </p:nvPr>
        </p:nvSpPr>
        <p:spPr>
          <a:xfrm>
            <a:off x="3028950" y="6356356"/>
            <a:ext cx="30861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6457950" y="6356356"/>
            <a:ext cx="2057400" cy="365125"/>
          </a:xfrm>
          <a:prstGeom prst="rect">
            <a:avLst/>
          </a:prstGeom>
        </p:spPr>
        <p:txBody>
          <a:bodyPr/>
          <a:lstStyle/>
          <a:p>
            <a:fld id="{12050F2C-1B86-432F-8894-E74DED08E288}" type="slidenum">
              <a:rPr lang="en-GB" smtClean="0"/>
              <a:t>‹#›</a:t>
            </a:fld>
            <a:endParaRPr lang="en-GB"/>
          </a:p>
        </p:txBody>
      </p:sp>
    </p:spTree>
    <p:extLst>
      <p:ext uri="{BB962C8B-B14F-4D97-AF65-F5344CB8AC3E}">
        <p14:creationId xmlns:p14="http://schemas.microsoft.com/office/powerpoint/2010/main" val="3160504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58109135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9"/>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9" y="1681163"/>
            <a:ext cx="386873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9"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628650" y="6356356"/>
            <a:ext cx="2057400" cy="365125"/>
          </a:xfrm>
          <a:prstGeom prst="rect">
            <a:avLst/>
          </a:prstGeom>
        </p:spPr>
        <p:txBody>
          <a:bodyPr/>
          <a:lstStyle/>
          <a:p>
            <a:fld id="{672E0B11-03C3-44A7-9707-2720C6B09FAE}" type="datetimeFigureOut">
              <a:rPr lang="en-GB" smtClean="0"/>
              <a:t>15/10/2015</a:t>
            </a:fld>
            <a:endParaRPr lang="en-GB"/>
          </a:p>
        </p:txBody>
      </p:sp>
      <p:sp>
        <p:nvSpPr>
          <p:cNvPr id="8" name="Footer Placeholder 7"/>
          <p:cNvSpPr>
            <a:spLocks noGrp="1"/>
          </p:cNvSpPr>
          <p:nvPr>
            <p:ph type="ftr" sz="quarter" idx="11"/>
          </p:nvPr>
        </p:nvSpPr>
        <p:spPr>
          <a:xfrm>
            <a:off x="3028950" y="6356356"/>
            <a:ext cx="30861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6457950" y="6356356"/>
            <a:ext cx="2057400" cy="365125"/>
          </a:xfrm>
          <a:prstGeom prst="rect">
            <a:avLst/>
          </a:prstGeom>
        </p:spPr>
        <p:txBody>
          <a:bodyPr/>
          <a:lstStyle/>
          <a:p>
            <a:fld id="{12050F2C-1B86-432F-8894-E74DED08E288}" type="slidenum">
              <a:rPr lang="en-GB" smtClean="0"/>
              <a:t>‹#›</a:t>
            </a:fld>
            <a:endParaRPr lang="en-GB"/>
          </a:p>
        </p:txBody>
      </p:sp>
    </p:spTree>
    <p:extLst>
      <p:ext uri="{BB962C8B-B14F-4D97-AF65-F5344CB8AC3E}">
        <p14:creationId xmlns:p14="http://schemas.microsoft.com/office/powerpoint/2010/main" val="3487480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628650" y="6356356"/>
            <a:ext cx="2057400" cy="365125"/>
          </a:xfrm>
          <a:prstGeom prst="rect">
            <a:avLst/>
          </a:prstGeom>
        </p:spPr>
        <p:txBody>
          <a:bodyPr/>
          <a:lstStyle/>
          <a:p>
            <a:fld id="{672E0B11-03C3-44A7-9707-2720C6B09FAE}" type="datetimeFigureOut">
              <a:rPr lang="en-GB" smtClean="0"/>
              <a:t>15/10/2015</a:t>
            </a:fld>
            <a:endParaRPr lang="en-GB"/>
          </a:p>
        </p:txBody>
      </p:sp>
      <p:sp>
        <p:nvSpPr>
          <p:cNvPr id="4" name="Footer Placeholder 3"/>
          <p:cNvSpPr>
            <a:spLocks noGrp="1"/>
          </p:cNvSpPr>
          <p:nvPr>
            <p:ph type="ftr" sz="quarter" idx="11"/>
          </p:nvPr>
        </p:nvSpPr>
        <p:spPr>
          <a:xfrm>
            <a:off x="3028950" y="6356356"/>
            <a:ext cx="30861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457950" y="6356356"/>
            <a:ext cx="2057400" cy="365125"/>
          </a:xfrm>
          <a:prstGeom prst="rect">
            <a:avLst/>
          </a:prstGeom>
        </p:spPr>
        <p:txBody>
          <a:bodyPr/>
          <a:lstStyle/>
          <a:p>
            <a:fld id="{12050F2C-1B86-432F-8894-E74DED08E288}" type="slidenum">
              <a:rPr lang="en-GB" smtClean="0"/>
              <a:t>‹#›</a:t>
            </a:fld>
            <a:endParaRPr lang="en-GB"/>
          </a:p>
        </p:txBody>
      </p:sp>
    </p:spTree>
    <p:extLst>
      <p:ext uri="{BB962C8B-B14F-4D97-AF65-F5344CB8AC3E}">
        <p14:creationId xmlns:p14="http://schemas.microsoft.com/office/powerpoint/2010/main" val="32385907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6"/>
            <a:ext cx="2057400" cy="365125"/>
          </a:xfrm>
          <a:prstGeom prst="rect">
            <a:avLst/>
          </a:prstGeom>
        </p:spPr>
        <p:txBody>
          <a:bodyPr/>
          <a:lstStyle/>
          <a:p>
            <a:fld id="{672E0B11-03C3-44A7-9707-2720C6B09FAE}" type="datetimeFigureOut">
              <a:rPr lang="en-GB" smtClean="0"/>
              <a:t>15/10/2015</a:t>
            </a:fld>
            <a:endParaRPr lang="en-GB"/>
          </a:p>
        </p:txBody>
      </p:sp>
      <p:sp>
        <p:nvSpPr>
          <p:cNvPr id="3" name="Footer Placeholder 2"/>
          <p:cNvSpPr>
            <a:spLocks noGrp="1"/>
          </p:cNvSpPr>
          <p:nvPr>
            <p:ph type="ftr" sz="quarter" idx="11"/>
          </p:nvPr>
        </p:nvSpPr>
        <p:spPr>
          <a:xfrm>
            <a:off x="3028950" y="6356356"/>
            <a:ext cx="30861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6457950" y="6356356"/>
            <a:ext cx="2057400" cy="365125"/>
          </a:xfrm>
          <a:prstGeom prst="rect">
            <a:avLst/>
          </a:prstGeom>
        </p:spPr>
        <p:txBody>
          <a:bodyPr/>
          <a:lstStyle/>
          <a:p>
            <a:fld id="{12050F2C-1B86-432F-8894-E74DED08E288}" type="slidenum">
              <a:rPr lang="en-GB" smtClean="0"/>
              <a:t>‹#›</a:t>
            </a:fld>
            <a:endParaRPr lang="en-GB"/>
          </a:p>
        </p:txBody>
      </p:sp>
    </p:spTree>
    <p:extLst>
      <p:ext uri="{BB962C8B-B14F-4D97-AF65-F5344CB8AC3E}">
        <p14:creationId xmlns:p14="http://schemas.microsoft.com/office/powerpoint/2010/main" val="25254725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41"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31"/>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41" y="2057400"/>
            <a:ext cx="2949575"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28650" y="6356356"/>
            <a:ext cx="2057400" cy="365125"/>
          </a:xfrm>
          <a:prstGeom prst="rect">
            <a:avLst/>
          </a:prstGeom>
        </p:spPr>
        <p:txBody>
          <a:bodyPr/>
          <a:lstStyle/>
          <a:p>
            <a:fld id="{672E0B11-03C3-44A7-9707-2720C6B09FAE}" type="datetimeFigureOut">
              <a:rPr lang="en-GB" smtClean="0"/>
              <a:t>15/10/2015</a:t>
            </a:fld>
            <a:endParaRPr lang="en-GB"/>
          </a:p>
        </p:txBody>
      </p:sp>
      <p:sp>
        <p:nvSpPr>
          <p:cNvPr id="6" name="Footer Placeholder 5"/>
          <p:cNvSpPr>
            <a:spLocks noGrp="1"/>
          </p:cNvSpPr>
          <p:nvPr>
            <p:ph type="ftr" sz="quarter" idx="11"/>
          </p:nvPr>
        </p:nvSpPr>
        <p:spPr>
          <a:xfrm>
            <a:off x="3028950" y="6356356"/>
            <a:ext cx="30861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6457950" y="6356356"/>
            <a:ext cx="2057400" cy="365125"/>
          </a:xfrm>
          <a:prstGeom prst="rect">
            <a:avLst/>
          </a:prstGeom>
        </p:spPr>
        <p:txBody>
          <a:bodyPr/>
          <a:lstStyle/>
          <a:p>
            <a:fld id="{12050F2C-1B86-432F-8894-E74DED08E288}" type="slidenum">
              <a:rPr lang="en-GB" smtClean="0"/>
              <a:t>‹#›</a:t>
            </a:fld>
            <a:endParaRPr lang="en-GB"/>
          </a:p>
        </p:txBody>
      </p:sp>
    </p:spTree>
    <p:extLst>
      <p:ext uri="{BB962C8B-B14F-4D97-AF65-F5344CB8AC3E}">
        <p14:creationId xmlns:p14="http://schemas.microsoft.com/office/powerpoint/2010/main" val="10453672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41"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31"/>
            <a:ext cx="462915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GB"/>
          </a:p>
        </p:txBody>
      </p:sp>
      <p:sp>
        <p:nvSpPr>
          <p:cNvPr id="4" name="Text Placeholder 3"/>
          <p:cNvSpPr>
            <a:spLocks noGrp="1"/>
          </p:cNvSpPr>
          <p:nvPr>
            <p:ph type="body" sz="half" idx="2"/>
          </p:nvPr>
        </p:nvSpPr>
        <p:spPr>
          <a:xfrm>
            <a:off x="630241" y="2057400"/>
            <a:ext cx="2949575"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28650" y="6356356"/>
            <a:ext cx="2057400" cy="365125"/>
          </a:xfrm>
          <a:prstGeom prst="rect">
            <a:avLst/>
          </a:prstGeom>
        </p:spPr>
        <p:txBody>
          <a:bodyPr/>
          <a:lstStyle/>
          <a:p>
            <a:fld id="{672E0B11-03C3-44A7-9707-2720C6B09FAE}" type="datetimeFigureOut">
              <a:rPr lang="en-GB" smtClean="0"/>
              <a:t>15/10/2015</a:t>
            </a:fld>
            <a:endParaRPr lang="en-GB"/>
          </a:p>
        </p:txBody>
      </p:sp>
      <p:sp>
        <p:nvSpPr>
          <p:cNvPr id="6" name="Footer Placeholder 5"/>
          <p:cNvSpPr>
            <a:spLocks noGrp="1"/>
          </p:cNvSpPr>
          <p:nvPr>
            <p:ph type="ftr" sz="quarter" idx="11"/>
          </p:nvPr>
        </p:nvSpPr>
        <p:spPr>
          <a:xfrm>
            <a:off x="3028950" y="6356356"/>
            <a:ext cx="30861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6457950" y="6356356"/>
            <a:ext cx="2057400" cy="365125"/>
          </a:xfrm>
          <a:prstGeom prst="rect">
            <a:avLst/>
          </a:prstGeom>
        </p:spPr>
        <p:txBody>
          <a:bodyPr/>
          <a:lstStyle/>
          <a:p>
            <a:fld id="{12050F2C-1B86-432F-8894-E74DED08E288}" type="slidenum">
              <a:rPr lang="en-GB" smtClean="0"/>
              <a:t>‹#›</a:t>
            </a:fld>
            <a:endParaRPr lang="en-GB"/>
          </a:p>
        </p:txBody>
      </p:sp>
    </p:spTree>
    <p:extLst>
      <p:ext uri="{BB962C8B-B14F-4D97-AF65-F5344CB8AC3E}">
        <p14:creationId xmlns:p14="http://schemas.microsoft.com/office/powerpoint/2010/main" val="17663848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628650" y="6356356"/>
            <a:ext cx="2057400" cy="365125"/>
          </a:xfrm>
          <a:prstGeom prst="rect">
            <a:avLst/>
          </a:prstGeom>
        </p:spPr>
        <p:txBody>
          <a:bodyPr/>
          <a:lstStyle/>
          <a:p>
            <a:fld id="{672E0B11-03C3-44A7-9707-2720C6B09FAE}" type="datetimeFigureOut">
              <a:rPr lang="en-GB" smtClean="0"/>
              <a:t>15/10/2015</a:t>
            </a:fld>
            <a:endParaRPr lang="en-GB"/>
          </a:p>
        </p:txBody>
      </p:sp>
      <p:sp>
        <p:nvSpPr>
          <p:cNvPr id="5" name="Footer Placeholder 4"/>
          <p:cNvSpPr>
            <a:spLocks noGrp="1"/>
          </p:cNvSpPr>
          <p:nvPr>
            <p:ph type="ftr" sz="quarter" idx="11"/>
          </p:nvPr>
        </p:nvSpPr>
        <p:spPr>
          <a:xfrm>
            <a:off x="3028950" y="6356356"/>
            <a:ext cx="30861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457950" y="6356356"/>
            <a:ext cx="2057400" cy="365125"/>
          </a:xfrm>
          <a:prstGeom prst="rect">
            <a:avLst/>
          </a:prstGeom>
        </p:spPr>
        <p:txBody>
          <a:bodyPr/>
          <a:lstStyle/>
          <a:p>
            <a:fld id="{12050F2C-1B86-432F-8894-E74DED08E288}" type="slidenum">
              <a:rPr lang="en-GB" smtClean="0"/>
              <a:t>‹#›</a:t>
            </a:fld>
            <a:endParaRPr lang="en-GB"/>
          </a:p>
        </p:txBody>
      </p:sp>
    </p:spTree>
    <p:extLst>
      <p:ext uri="{BB962C8B-B14F-4D97-AF65-F5344CB8AC3E}">
        <p14:creationId xmlns:p14="http://schemas.microsoft.com/office/powerpoint/2010/main" val="21964470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28652"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628650" y="6356356"/>
            <a:ext cx="2057400" cy="365125"/>
          </a:xfrm>
          <a:prstGeom prst="rect">
            <a:avLst/>
          </a:prstGeom>
        </p:spPr>
        <p:txBody>
          <a:bodyPr/>
          <a:lstStyle/>
          <a:p>
            <a:fld id="{672E0B11-03C3-44A7-9707-2720C6B09FAE}" type="datetimeFigureOut">
              <a:rPr lang="en-GB" smtClean="0"/>
              <a:t>15/10/2015</a:t>
            </a:fld>
            <a:endParaRPr lang="en-GB"/>
          </a:p>
        </p:txBody>
      </p:sp>
      <p:sp>
        <p:nvSpPr>
          <p:cNvPr id="5" name="Footer Placeholder 4"/>
          <p:cNvSpPr>
            <a:spLocks noGrp="1"/>
          </p:cNvSpPr>
          <p:nvPr>
            <p:ph type="ftr" sz="quarter" idx="11"/>
          </p:nvPr>
        </p:nvSpPr>
        <p:spPr>
          <a:xfrm>
            <a:off x="3028950" y="6356356"/>
            <a:ext cx="30861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457950" y="6356356"/>
            <a:ext cx="2057400" cy="365125"/>
          </a:xfrm>
          <a:prstGeom prst="rect">
            <a:avLst/>
          </a:prstGeom>
        </p:spPr>
        <p:txBody>
          <a:bodyPr/>
          <a:lstStyle/>
          <a:p>
            <a:fld id="{12050F2C-1B86-432F-8894-E74DED08E288}" type="slidenum">
              <a:rPr lang="en-GB" smtClean="0"/>
              <a:t>‹#›</a:t>
            </a:fld>
            <a:endParaRPr lang="en-GB"/>
          </a:p>
        </p:txBody>
      </p:sp>
    </p:spTree>
    <p:extLst>
      <p:ext uri="{BB962C8B-B14F-4D97-AF65-F5344CB8AC3E}">
        <p14:creationId xmlns:p14="http://schemas.microsoft.com/office/powerpoint/2010/main" val="374554787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9BBBFB4-5B07-4A9F-AD56-3ABAE751B6D3}" type="datetimeFigureOut">
              <a:rPr lang="en-GB" smtClean="0"/>
              <a:t>15/10/2015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E7BD5E-514B-418D-BAF0-CCF4D14C3C76}" type="slidenum">
              <a:rPr lang="en-GB" smtClean="0"/>
              <a:t>‹#›</a:t>
            </a:fld>
            <a:endParaRPr lang="en-GB"/>
          </a:p>
        </p:txBody>
      </p:sp>
    </p:spTree>
    <p:extLst>
      <p:ext uri="{BB962C8B-B14F-4D97-AF65-F5344CB8AC3E}">
        <p14:creationId xmlns:p14="http://schemas.microsoft.com/office/powerpoint/2010/main" val="13499393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9BBBFB4-5B07-4A9F-AD56-3ABAE751B6D3}" type="datetimeFigureOut">
              <a:rPr lang="en-GB" smtClean="0"/>
              <a:t>15/10/2015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E7BD5E-514B-418D-BAF0-CCF4D14C3C76}" type="slidenum">
              <a:rPr lang="en-GB" smtClean="0"/>
              <a:t>‹#›</a:t>
            </a:fld>
            <a:endParaRPr lang="en-GB"/>
          </a:p>
        </p:txBody>
      </p:sp>
    </p:spTree>
    <p:extLst>
      <p:ext uri="{BB962C8B-B14F-4D97-AF65-F5344CB8AC3E}">
        <p14:creationId xmlns:p14="http://schemas.microsoft.com/office/powerpoint/2010/main" val="29651596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4"/>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9"/>
            <a:ext cx="78867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BBBFB4-5B07-4A9F-AD56-3ABAE751B6D3}" type="datetimeFigureOut">
              <a:rPr lang="en-GB" smtClean="0"/>
              <a:t>15/10/2015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E7BD5E-514B-418D-BAF0-CCF4D14C3C76}" type="slidenum">
              <a:rPr lang="en-GB" smtClean="0"/>
              <a:t>‹#›</a:t>
            </a:fld>
            <a:endParaRPr lang="en-GB"/>
          </a:p>
        </p:txBody>
      </p:sp>
    </p:spTree>
    <p:extLst>
      <p:ext uri="{BB962C8B-B14F-4D97-AF65-F5344CB8AC3E}">
        <p14:creationId xmlns:p14="http://schemas.microsoft.com/office/powerpoint/2010/main" val="3501922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94277383"/>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9BBBFB4-5B07-4A9F-AD56-3ABAE751B6D3}" type="datetimeFigureOut">
              <a:rPr lang="en-GB" smtClean="0"/>
              <a:t>15/10/2015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2E7BD5E-514B-418D-BAF0-CCF4D14C3C76}" type="slidenum">
              <a:rPr lang="en-GB" smtClean="0"/>
              <a:t>‹#›</a:t>
            </a:fld>
            <a:endParaRPr lang="en-GB"/>
          </a:p>
        </p:txBody>
      </p:sp>
    </p:spTree>
    <p:extLst>
      <p:ext uri="{BB962C8B-B14F-4D97-AF65-F5344CB8AC3E}">
        <p14:creationId xmlns:p14="http://schemas.microsoft.com/office/powerpoint/2010/main" val="38410605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9"/>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9" y="1681163"/>
            <a:ext cx="386873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9"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9BBBFB4-5B07-4A9F-AD56-3ABAE751B6D3}" type="datetimeFigureOut">
              <a:rPr lang="en-GB" smtClean="0"/>
              <a:t>15/10/2015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2E7BD5E-514B-418D-BAF0-CCF4D14C3C76}" type="slidenum">
              <a:rPr lang="en-GB" smtClean="0"/>
              <a:t>‹#›</a:t>
            </a:fld>
            <a:endParaRPr lang="en-GB"/>
          </a:p>
        </p:txBody>
      </p:sp>
    </p:spTree>
    <p:extLst>
      <p:ext uri="{BB962C8B-B14F-4D97-AF65-F5344CB8AC3E}">
        <p14:creationId xmlns:p14="http://schemas.microsoft.com/office/powerpoint/2010/main" val="17839854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9BBBFB4-5B07-4A9F-AD56-3ABAE751B6D3}" type="datetimeFigureOut">
              <a:rPr lang="en-GB" smtClean="0"/>
              <a:t>15/10/2015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2E7BD5E-514B-418D-BAF0-CCF4D14C3C76}" type="slidenum">
              <a:rPr lang="en-GB" smtClean="0"/>
              <a:t>‹#›</a:t>
            </a:fld>
            <a:endParaRPr lang="en-GB"/>
          </a:p>
        </p:txBody>
      </p:sp>
    </p:spTree>
    <p:extLst>
      <p:ext uri="{BB962C8B-B14F-4D97-AF65-F5344CB8AC3E}">
        <p14:creationId xmlns:p14="http://schemas.microsoft.com/office/powerpoint/2010/main" val="370862279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BBBFB4-5B07-4A9F-AD56-3ABAE751B6D3}" type="datetimeFigureOut">
              <a:rPr lang="en-GB" smtClean="0"/>
              <a:t>15/10/2015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2E7BD5E-514B-418D-BAF0-CCF4D14C3C76}" type="slidenum">
              <a:rPr lang="en-GB" smtClean="0"/>
              <a:t>‹#›</a:t>
            </a:fld>
            <a:endParaRPr lang="en-GB"/>
          </a:p>
        </p:txBody>
      </p:sp>
    </p:spTree>
    <p:extLst>
      <p:ext uri="{BB962C8B-B14F-4D97-AF65-F5344CB8AC3E}">
        <p14:creationId xmlns:p14="http://schemas.microsoft.com/office/powerpoint/2010/main" val="31504384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41"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31"/>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41" y="2057400"/>
            <a:ext cx="2949575"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BBBFB4-5B07-4A9F-AD56-3ABAE751B6D3}" type="datetimeFigureOut">
              <a:rPr lang="en-GB" smtClean="0"/>
              <a:t>15/10/2015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2E7BD5E-514B-418D-BAF0-CCF4D14C3C76}" type="slidenum">
              <a:rPr lang="en-GB" smtClean="0"/>
              <a:t>‹#›</a:t>
            </a:fld>
            <a:endParaRPr lang="en-GB"/>
          </a:p>
        </p:txBody>
      </p:sp>
    </p:spTree>
    <p:extLst>
      <p:ext uri="{BB962C8B-B14F-4D97-AF65-F5344CB8AC3E}">
        <p14:creationId xmlns:p14="http://schemas.microsoft.com/office/powerpoint/2010/main" val="22200840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41"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31"/>
            <a:ext cx="462915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GB"/>
          </a:p>
        </p:txBody>
      </p:sp>
      <p:sp>
        <p:nvSpPr>
          <p:cNvPr id="4" name="Text Placeholder 3"/>
          <p:cNvSpPr>
            <a:spLocks noGrp="1"/>
          </p:cNvSpPr>
          <p:nvPr>
            <p:ph type="body" sz="half" idx="2"/>
          </p:nvPr>
        </p:nvSpPr>
        <p:spPr>
          <a:xfrm>
            <a:off x="630241" y="2057400"/>
            <a:ext cx="2949575"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BBBFB4-5B07-4A9F-AD56-3ABAE751B6D3}" type="datetimeFigureOut">
              <a:rPr lang="en-GB" smtClean="0"/>
              <a:t>15/10/2015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2E7BD5E-514B-418D-BAF0-CCF4D14C3C76}" type="slidenum">
              <a:rPr lang="en-GB" smtClean="0"/>
              <a:t>‹#›</a:t>
            </a:fld>
            <a:endParaRPr lang="en-GB"/>
          </a:p>
        </p:txBody>
      </p:sp>
    </p:spTree>
    <p:extLst>
      <p:ext uri="{BB962C8B-B14F-4D97-AF65-F5344CB8AC3E}">
        <p14:creationId xmlns:p14="http://schemas.microsoft.com/office/powerpoint/2010/main" val="181366574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9BBBFB4-5B07-4A9F-AD56-3ABAE751B6D3}" type="datetimeFigureOut">
              <a:rPr lang="en-GB" smtClean="0"/>
              <a:t>15/10/2015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E7BD5E-514B-418D-BAF0-CCF4D14C3C76}" type="slidenum">
              <a:rPr lang="en-GB" smtClean="0"/>
              <a:t>‹#›</a:t>
            </a:fld>
            <a:endParaRPr lang="en-GB"/>
          </a:p>
        </p:txBody>
      </p:sp>
    </p:spTree>
    <p:extLst>
      <p:ext uri="{BB962C8B-B14F-4D97-AF65-F5344CB8AC3E}">
        <p14:creationId xmlns:p14="http://schemas.microsoft.com/office/powerpoint/2010/main" val="387680514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28652"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9BBBFB4-5B07-4A9F-AD56-3ABAE751B6D3}" type="datetimeFigureOut">
              <a:rPr lang="en-GB" smtClean="0"/>
              <a:t>15/10/2015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E7BD5E-514B-418D-BAF0-CCF4D14C3C76}" type="slidenum">
              <a:rPr lang="en-GB" smtClean="0"/>
              <a:t>‹#›</a:t>
            </a:fld>
            <a:endParaRPr lang="en-GB"/>
          </a:p>
        </p:txBody>
      </p:sp>
    </p:spTree>
    <p:extLst>
      <p:ext uri="{BB962C8B-B14F-4D97-AF65-F5344CB8AC3E}">
        <p14:creationId xmlns:p14="http://schemas.microsoft.com/office/powerpoint/2010/main" val="3429759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5"/>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4546049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08345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7"/>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9"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107457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0239698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666220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4.jp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6.jp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DB402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94748693"/>
      </p:ext>
    </p:extLst>
  </p:cSld>
  <p:clrMap bg1="lt1" tx1="dk1" bg2="lt2" tx2="dk2" accent1="accent1" accent2="accent2" accent3="accent3" accent4="accent4" accent5="accent5" accent6="accent6" hlink="hlink" folHlink="folHlink"/>
  <p:sldLayoutIdLst>
    <p:sldLayoutId id="2147483790" r:id="rId1"/>
    <p:sldLayoutId id="2147483789"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bg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7" name="Rectangle 3"/>
          <p:cNvSpPr>
            <a:spLocks noGrp="1" noChangeArrowheads="1"/>
          </p:cNvSpPr>
          <p:nvPr>
            <p:ph type="title"/>
          </p:nvPr>
        </p:nvSpPr>
        <p:spPr bwMode="auto">
          <a:xfrm>
            <a:off x="533400" y="228600"/>
            <a:ext cx="8001000" cy="838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5" name="Rectangle 4"/>
          <p:cNvSpPr/>
          <p:nvPr userDrawn="1"/>
        </p:nvSpPr>
        <p:spPr>
          <a:xfrm>
            <a:off x="152400" y="6510213"/>
            <a:ext cx="2438400" cy="264688"/>
          </a:xfrm>
          <a:prstGeom prst="rect">
            <a:avLst/>
          </a:prstGeom>
        </p:spPr>
        <p:txBody>
          <a:bodyPr wrap="square">
            <a:spAutoFit/>
          </a:bodyPr>
          <a:lstStyle/>
          <a:p>
            <a:r>
              <a:rPr lang="en-US" sz="1400" dirty="0" smtClean="0">
                <a:solidFill>
                  <a:schemeClr val="bg1"/>
                </a:solidFill>
              </a:rPr>
              <a:t>www.uniface.com</a:t>
            </a:r>
            <a:endParaRPr lang="en-GB" sz="1400" dirty="0">
              <a:solidFill>
                <a:schemeClr val="bg1"/>
              </a:solidFill>
            </a:endParaRPr>
          </a:p>
        </p:txBody>
      </p:sp>
      <p:grpSp>
        <p:nvGrpSpPr>
          <p:cNvPr id="6" name="Group 5"/>
          <p:cNvGrpSpPr/>
          <p:nvPr userDrawn="1"/>
        </p:nvGrpSpPr>
        <p:grpSpPr>
          <a:xfrm>
            <a:off x="6400800" y="6329504"/>
            <a:ext cx="2514600" cy="539296"/>
            <a:chOff x="6400800" y="6248400"/>
            <a:chExt cx="2514600" cy="539296"/>
          </a:xfrm>
        </p:grpSpPr>
        <p:pic>
          <p:nvPicPr>
            <p:cNvPr id="7" name="Picture 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667500" y="6248400"/>
              <a:ext cx="1943100" cy="336162"/>
            </a:xfrm>
            <a:prstGeom prst="rect">
              <a:avLst/>
            </a:prstGeom>
          </p:spPr>
        </p:pic>
        <p:sp>
          <p:nvSpPr>
            <p:cNvPr id="8" name="Rectangle 7"/>
            <p:cNvSpPr/>
            <p:nvPr userDrawn="1"/>
          </p:nvSpPr>
          <p:spPr>
            <a:xfrm>
              <a:off x="6400800" y="6584563"/>
              <a:ext cx="2514600" cy="203133"/>
            </a:xfrm>
            <a:prstGeom prst="rect">
              <a:avLst/>
            </a:prstGeom>
          </p:spPr>
          <p:txBody>
            <a:bodyPr wrap="square">
              <a:spAutoFit/>
            </a:bodyPr>
            <a:lstStyle/>
            <a:p>
              <a:pPr algn="ctr"/>
              <a:r>
                <a:rPr lang="en-US" sz="900" spc="300" dirty="0" smtClean="0">
                  <a:solidFill>
                    <a:schemeClr val="tx1"/>
                  </a:solidFill>
                </a:rPr>
                <a:t>Developer Conference</a:t>
              </a:r>
              <a:endParaRPr lang="en-GB" sz="900" spc="300" dirty="0">
                <a:solidFill>
                  <a:schemeClr val="tx1"/>
                </a:solidFill>
              </a:endParaRPr>
            </a:p>
          </p:txBody>
        </p:sp>
      </p:grpSp>
      <p:sp>
        <p:nvSpPr>
          <p:cNvPr id="10" name="Text Placeholder 2"/>
          <p:cNvSpPr>
            <a:spLocks noGrp="1"/>
          </p:cNvSpPr>
          <p:nvPr>
            <p:ph type="body" idx="1"/>
          </p:nvPr>
        </p:nvSpPr>
        <p:spPr>
          <a:xfrm>
            <a:off x="533400" y="1177001"/>
            <a:ext cx="80010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51"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iming>
    <p:tnLst>
      <p:par>
        <p:cTn id="1" dur="indefinite" restart="never" nodeType="tmRoot"/>
      </p:par>
    </p:tnLst>
  </p:timing>
  <p:txStyles>
    <p:titleStyle>
      <a:lvl1pPr algn="l" rtl="0" eaLnBrk="1" fontAlgn="base" hangingPunct="1">
        <a:lnSpc>
          <a:spcPct val="80000"/>
        </a:lnSpc>
        <a:spcBef>
          <a:spcPct val="0"/>
        </a:spcBef>
        <a:spcAft>
          <a:spcPct val="0"/>
        </a:spcAft>
        <a:defRPr sz="4400">
          <a:solidFill>
            <a:schemeClr val="bg2"/>
          </a:solidFill>
          <a:latin typeface="+mj-lt"/>
          <a:ea typeface="+mj-ea"/>
          <a:cs typeface="+mj-cs"/>
        </a:defRPr>
      </a:lvl1pPr>
      <a:lvl2pPr algn="l" rtl="0" eaLnBrk="1" fontAlgn="base" hangingPunct="1">
        <a:lnSpc>
          <a:spcPct val="80000"/>
        </a:lnSpc>
        <a:spcBef>
          <a:spcPct val="0"/>
        </a:spcBef>
        <a:spcAft>
          <a:spcPct val="0"/>
        </a:spcAft>
        <a:defRPr sz="4400">
          <a:solidFill>
            <a:schemeClr val="bg2"/>
          </a:solidFill>
          <a:latin typeface="Arial" charset="0"/>
        </a:defRPr>
      </a:lvl2pPr>
      <a:lvl3pPr algn="l" rtl="0" eaLnBrk="1" fontAlgn="base" hangingPunct="1">
        <a:lnSpc>
          <a:spcPct val="80000"/>
        </a:lnSpc>
        <a:spcBef>
          <a:spcPct val="0"/>
        </a:spcBef>
        <a:spcAft>
          <a:spcPct val="0"/>
        </a:spcAft>
        <a:defRPr sz="4400">
          <a:solidFill>
            <a:schemeClr val="bg2"/>
          </a:solidFill>
          <a:latin typeface="Arial" charset="0"/>
        </a:defRPr>
      </a:lvl3pPr>
      <a:lvl4pPr algn="l" rtl="0" eaLnBrk="1" fontAlgn="base" hangingPunct="1">
        <a:lnSpc>
          <a:spcPct val="80000"/>
        </a:lnSpc>
        <a:spcBef>
          <a:spcPct val="0"/>
        </a:spcBef>
        <a:spcAft>
          <a:spcPct val="0"/>
        </a:spcAft>
        <a:defRPr sz="4400">
          <a:solidFill>
            <a:schemeClr val="bg2"/>
          </a:solidFill>
          <a:latin typeface="Arial" charset="0"/>
        </a:defRPr>
      </a:lvl4pPr>
      <a:lvl5pPr algn="l" rtl="0" eaLnBrk="1" fontAlgn="base" hangingPunct="1">
        <a:lnSpc>
          <a:spcPct val="80000"/>
        </a:lnSpc>
        <a:spcBef>
          <a:spcPct val="0"/>
        </a:spcBef>
        <a:spcAft>
          <a:spcPct val="0"/>
        </a:spcAft>
        <a:defRPr sz="4400">
          <a:solidFill>
            <a:schemeClr val="bg2"/>
          </a:solidFill>
          <a:latin typeface="Arial" charset="0"/>
        </a:defRPr>
      </a:lvl5pPr>
      <a:lvl6pPr marL="457189" algn="l" rtl="0" eaLnBrk="1" fontAlgn="base" hangingPunct="1">
        <a:lnSpc>
          <a:spcPct val="80000"/>
        </a:lnSpc>
        <a:spcBef>
          <a:spcPct val="0"/>
        </a:spcBef>
        <a:spcAft>
          <a:spcPct val="0"/>
        </a:spcAft>
        <a:defRPr sz="4400">
          <a:solidFill>
            <a:schemeClr val="bg2"/>
          </a:solidFill>
          <a:latin typeface="Arial" charset="0"/>
        </a:defRPr>
      </a:lvl6pPr>
      <a:lvl7pPr marL="914377" algn="l" rtl="0" eaLnBrk="1" fontAlgn="base" hangingPunct="1">
        <a:lnSpc>
          <a:spcPct val="80000"/>
        </a:lnSpc>
        <a:spcBef>
          <a:spcPct val="0"/>
        </a:spcBef>
        <a:spcAft>
          <a:spcPct val="0"/>
        </a:spcAft>
        <a:defRPr sz="4400">
          <a:solidFill>
            <a:schemeClr val="bg2"/>
          </a:solidFill>
          <a:latin typeface="Arial" charset="0"/>
        </a:defRPr>
      </a:lvl7pPr>
      <a:lvl8pPr marL="1371566" algn="l" rtl="0" eaLnBrk="1" fontAlgn="base" hangingPunct="1">
        <a:lnSpc>
          <a:spcPct val="80000"/>
        </a:lnSpc>
        <a:spcBef>
          <a:spcPct val="0"/>
        </a:spcBef>
        <a:spcAft>
          <a:spcPct val="0"/>
        </a:spcAft>
        <a:defRPr sz="4400">
          <a:solidFill>
            <a:schemeClr val="bg2"/>
          </a:solidFill>
          <a:latin typeface="Arial" charset="0"/>
        </a:defRPr>
      </a:lvl8pPr>
      <a:lvl9pPr marL="1828754" algn="l" rtl="0" eaLnBrk="1" fontAlgn="base" hangingPunct="1">
        <a:lnSpc>
          <a:spcPct val="80000"/>
        </a:lnSpc>
        <a:spcBef>
          <a:spcPct val="0"/>
        </a:spcBef>
        <a:spcAft>
          <a:spcPct val="0"/>
        </a:spcAft>
        <a:defRPr sz="4400">
          <a:solidFill>
            <a:schemeClr val="bg2"/>
          </a:solidFill>
          <a:latin typeface="Arial" charset="0"/>
        </a:defRPr>
      </a:lvl9pPr>
    </p:titleStyle>
    <p:bodyStyle>
      <a:lvl1pPr marL="231775" indent="-231775" algn="l" rtl="0" eaLnBrk="1" fontAlgn="base" hangingPunct="1">
        <a:spcBef>
          <a:spcPct val="10000"/>
        </a:spcBef>
        <a:spcAft>
          <a:spcPct val="20000"/>
        </a:spcAft>
        <a:buClr>
          <a:srgbClr val="FF0000"/>
        </a:buClr>
        <a:buFont typeface="Arial" charset="0"/>
        <a:buChar char="•"/>
        <a:tabLst/>
        <a:defRPr sz="3200">
          <a:solidFill>
            <a:srgbClr val="5F5F5F"/>
          </a:solidFill>
          <a:latin typeface="+mn-lt"/>
          <a:ea typeface="+mn-ea"/>
          <a:cs typeface="+mn-cs"/>
        </a:defRPr>
      </a:lvl1pPr>
      <a:lvl2pPr marL="676275" indent="-222250" algn="l" rtl="0" eaLnBrk="1" fontAlgn="base" hangingPunct="1">
        <a:lnSpc>
          <a:spcPct val="95000"/>
        </a:lnSpc>
        <a:spcBef>
          <a:spcPct val="5000"/>
        </a:spcBef>
        <a:spcAft>
          <a:spcPct val="30000"/>
        </a:spcAft>
        <a:buClr>
          <a:srgbClr val="FF0000"/>
        </a:buClr>
        <a:buSzPct val="100000"/>
        <a:buFont typeface="Arial" charset="0"/>
        <a:buChar char="•"/>
        <a:tabLst/>
        <a:defRPr sz="2800">
          <a:solidFill>
            <a:srgbClr val="5F5F5F"/>
          </a:solidFill>
          <a:latin typeface="+mn-lt"/>
        </a:defRPr>
      </a:lvl2pPr>
      <a:lvl3pPr marL="1163638" indent="-265113" algn="l" rtl="0" eaLnBrk="1" fontAlgn="base" hangingPunct="1">
        <a:lnSpc>
          <a:spcPct val="95000"/>
        </a:lnSpc>
        <a:spcBef>
          <a:spcPct val="0"/>
        </a:spcBef>
        <a:spcAft>
          <a:spcPct val="30000"/>
        </a:spcAft>
        <a:buClr>
          <a:srgbClr val="FF0000"/>
        </a:buClr>
        <a:buSzPct val="100000"/>
        <a:buFont typeface="Arial" charset="0"/>
        <a:buChar char="•"/>
        <a:tabLst/>
        <a:defRPr sz="2400">
          <a:solidFill>
            <a:srgbClr val="5F5F5F"/>
          </a:solidFill>
          <a:latin typeface="+mn-lt"/>
        </a:defRPr>
      </a:lvl3pPr>
      <a:lvl4pPr marL="1470025" indent="-222250" algn="l" rtl="0" eaLnBrk="1" fontAlgn="base" hangingPunct="1">
        <a:spcBef>
          <a:spcPct val="20000"/>
        </a:spcBef>
        <a:spcAft>
          <a:spcPct val="0"/>
        </a:spcAft>
        <a:buClr>
          <a:srgbClr val="FF0000"/>
        </a:buClr>
        <a:buSzPct val="100000"/>
        <a:buFont typeface="Arial" charset="0"/>
        <a:buChar char="•"/>
        <a:tabLst/>
        <a:defRPr sz="2000">
          <a:solidFill>
            <a:srgbClr val="5F5F5F"/>
          </a:solidFill>
          <a:latin typeface="+mn-lt"/>
        </a:defRPr>
      </a:lvl4pPr>
      <a:lvl5pPr marL="2057349" indent="-228594" algn="l" rtl="0" eaLnBrk="1" fontAlgn="base" hangingPunct="1">
        <a:spcBef>
          <a:spcPct val="20000"/>
        </a:spcBef>
        <a:spcAft>
          <a:spcPct val="0"/>
        </a:spcAft>
        <a:buClr>
          <a:srgbClr val="FF0000"/>
        </a:buClr>
        <a:buFont typeface="Arial" charset="0"/>
        <a:buChar char="•"/>
        <a:defRPr sz="2000">
          <a:solidFill>
            <a:srgbClr val="5F5F5F"/>
          </a:solidFill>
          <a:latin typeface="+mn-lt"/>
        </a:defRPr>
      </a:lvl5pPr>
      <a:lvl6pPr marL="2514537" indent="-228594" algn="l" rtl="0" eaLnBrk="1" fontAlgn="base" hangingPunct="1">
        <a:spcBef>
          <a:spcPct val="20000"/>
        </a:spcBef>
        <a:spcAft>
          <a:spcPct val="0"/>
        </a:spcAft>
        <a:buClr>
          <a:srgbClr val="0790D1"/>
        </a:buClr>
        <a:buFont typeface="Times New Roman" pitchFamily="18" charset="0"/>
        <a:buChar char="–"/>
        <a:defRPr sz="2000">
          <a:solidFill>
            <a:srgbClr val="5F5F5F"/>
          </a:solidFill>
          <a:latin typeface="+mn-lt"/>
        </a:defRPr>
      </a:lvl6pPr>
      <a:lvl7pPr marL="2971726" indent="-228594" algn="l" rtl="0" eaLnBrk="1" fontAlgn="base" hangingPunct="1">
        <a:spcBef>
          <a:spcPct val="20000"/>
        </a:spcBef>
        <a:spcAft>
          <a:spcPct val="0"/>
        </a:spcAft>
        <a:buClr>
          <a:srgbClr val="0790D1"/>
        </a:buClr>
        <a:buFont typeface="Times New Roman" pitchFamily="18" charset="0"/>
        <a:buChar char="–"/>
        <a:defRPr sz="2000">
          <a:solidFill>
            <a:srgbClr val="5F5F5F"/>
          </a:solidFill>
          <a:latin typeface="+mn-lt"/>
        </a:defRPr>
      </a:lvl7pPr>
      <a:lvl8pPr marL="3428914" indent="-228594" algn="l" rtl="0" eaLnBrk="1" fontAlgn="base" hangingPunct="1">
        <a:spcBef>
          <a:spcPct val="20000"/>
        </a:spcBef>
        <a:spcAft>
          <a:spcPct val="0"/>
        </a:spcAft>
        <a:buClr>
          <a:srgbClr val="0790D1"/>
        </a:buClr>
        <a:buFont typeface="Times New Roman" pitchFamily="18" charset="0"/>
        <a:buChar char="–"/>
        <a:defRPr sz="2000">
          <a:solidFill>
            <a:srgbClr val="5F5F5F"/>
          </a:solidFill>
          <a:latin typeface="+mn-lt"/>
        </a:defRPr>
      </a:lvl8pPr>
      <a:lvl9pPr marL="3886103" indent="-228594" algn="l" rtl="0" eaLnBrk="1" fontAlgn="base" hangingPunct="1">
        <a:spcBef>
          <a:spcPct val="20000"/>
        </a:spcBef>
        <a:spcAft>
          <a:spcPct val="0"/>
        </a:spcAft>
        <a:buClr>
          <a:srgbClr val="0790D1"/>
        </a:buClr>
        <a:buFont typeface="Times New Roman" pitchFamily="18" charset="0"/>
        <a:buChar char="–"/>
        <a:defRPr sz="2000">
          <a:solidFill>
            <a:srgbClr val="5F5F5F"/>
          </a:solidFill>
          <a:latin typeface="+mn-lt"/>
        </a:defRPr>
      </a:lvl9pPr>
    </p:bodyStyle>
    <p:otherStyle>
      <a:defPPr>
        <a:defRPr lang="nl-NL"/>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3298DA"/>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pPr lvl="0" algn="l" rtl="0" eaLnBrk="1" fontAlgn="base" hangingPunct="1">
              <a:lnSpc>
                <a:spcPct val="80000"/>
              </a:lnSpc>
              <a:spcBef>
                <a:spcPct val="0"/>
              </a:spcBef>
              <a:spcAft>
                <a:spcPct val="0"/>
              </a:spcAft>
            </a:pPr>
            <a:r>
              <a:rPr lang="en-US" dirty="0" smtClean="0"/>
              <a:t>Click to edit Master title style</a:t>
            </a:r>
            <a:endParaRPr lang="en-GB"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grpSp>
        <p:nvGrpSpPr>
          <p:cNvPr id="13" name="Group 12"/>
          <p:cNvGrpSpPr/>
          <p:nvPr userDrawn="1"/>
        </p:nvGrpSpPr>
        <p:grpSpPr>
          <a:xfrm>
            <a:off x="3" y="6289287"/>
            <a:ext cx="2924807" cy="575640"/>
            <a:chOff x="0" y="6289287"/>
            <a:chExt cx="2924807" cy="575640"/>
          </a:xfrm>
        </p:grpSpPr>
        <p:sp>
          <p:nvSpPr>
            <p:cNvPr id="14" name="Isosceles Triangle 13"/>
            <p:cNvSpPr/>
            <p:nvPr userDrawn="1"/>
          </p:nvSpPr>
          <p:spPr bwMode="auto">
            <a:xfrm>
              <a:off x="324979" y="6289287"/>
              <a:ext cx="649957" cy="568713"/>
            </a:xfrm>
            <a:prstGeom prst="triangle">
              <a:avLst/>
            </a:prstGeom>
            <a:solidFill>
              <a:srgbClr val="A5D2FF"/>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377" rtl="0" eaLnBrk="1" fontAlgn="base" latinLnBrk="0" hangingPunct="1">
                <a:lnSpc>
                  <a:spcPct val="80000"/>
                </a:lnSpc>
                <a:spcBef>
                  <a:spcPct val="0"/>
                </a:spcBef>
                <a:spcAft>
                  <a:spcPct val="0"/>
                </a:spcAft>
                <a:buClrTx/>
                <a:buSzTx/>
                <a:buFontTx/>
                <a:buNone/>
                <a:tabLst/>
              </a:pPr>
              <a:endParaRPr kumimoji="0" lang="en-GB" sz="4400" b="0" i="0" u="none" strike="noStrike" cap="none" normalizeH="0" baseline="0" smtClean="0">
                <a:ln>
                  <a:noFill/>
                </a:ln>
                <a:solidFill>
                  <a:srgbClr val="5F5F5F"/>
                </a:solidFill>
                <a:effectLst/>
                <a:latin typeface="Arial" charset="0"/>
              </a:endParaRPr>
            </a:p>
          </p:txBody>
        </p:sp>
        <p:sp>
          <p:nvSpPr>
            <p:cNvPr id="15" name="Isosceles Triangle 14"/>
            <p:cNvSpPr/>
            <p:nvPr userDrawn="1"/>
          </p:nvSpPr>
          <p:spPr bwMode="auto">
            <a:xfrm rot="10800000">
              <a:off x="0" y="6296214"/>
              <a:ext cx="649957" cy="568713"/>
            </a:xfrm>
            <a:prstGeom prst="triangle">
              <a:avLst/>
            </a:prstGeom>
            <a:solidFill>
              <a:srgbClr val="00B3FF"/>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377" rtl="0" eaLnBrk="1" fontAlgn="base" latinLnBrk="0" hangingPunct="1">
                <a:lnSpc>
                  <a:spcPct val="80000"/>
                </a:lnSpc>
                <a:spcBef>
                  <a:spcPct val="0"/>
                </a:spcBef>
                <a:spcAft>
                  <a:spcPct val="0"/>
                </a:spcAft>
                <a:buClrTx/>
                <a:buSzTx/>
                <a:buFontTx/>
                <a:buNone/>
                <a:tabLst/>
              </a:pPr>
              <a:endParaRPr kumimoji="0" lang="en-GB" sz="4400" b="0" i="0" u="none" strike="noStrike" cap="none" normalizeH="0" baseline="0" smtClean="0">
                <a:ln>
                  <a:noFill/>
                </a:ln>
                <a:solidFill>
                  <a:srgbClr val="5F5F5F"/>
                </a:solidFill>
                <a:effectLst/>
                <a:latin typeface="Arial" charset="0"/>
              </a:endParaRPr>
            </a:p>
          </p:txBody>
        </p:sp>
        <p:sp>
          <p:nvSpPr>
            <p:cNvPr id="16" name="Isosceles Triangle 15"/>
            <p:cNvSpPr/>
            <p:nvPr userDrawn="1"/>
          </p:nvSpPr>
          <p:spPr bwMode="auto">
            <a:xfrm>
              <a:off x="974936" y="6289287"/>
              <a:ext cx="649957" cy="568713"/>
            </a:xfrm>
            <a:prstGeom prst="triangle">
              <a:avLst/>
            </a:prstGeom>
            <a:solidFill>
              <a:srgbClr val="00B3FF"/>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377" rtl="0" eaLnBrk="1" fontAlgn="base" latinLnBrk="0" hangingPunct="1">
                <a:lnSpc>
                  <a:spcPct val="80000"/>
                </a:lnSpc>
                <a:spcBef>
                  <a:spcPct val="0"/>
                </a:spcBef>
                <a:spcAft>
                  <a:spcPct val="0"/>
                </a:spcAft>
                <a:buClrTx/>
                <a:buSzTx/>
                <a:buFontTx/>
                <a:buNone/>
                <a:tabLst/>
              </a:pPr>
              <a:endParaRPr kumimoji="0" lang="en-GB" sz="4400" b="0" i="0" u="none" strike="noStrike" cap="none" normalizeH="0" baseline="0" smtClean="0">
                <a:ln>
                  <a:noFill/>
                </a:ln>
                <a:solidFill>
                  <a:srgbClr val="5F5F5F"/>
                </a:solidFill>
                <a:effectLst/>
                <a:latin typeface="Arial" charset="0"/>
              </a:endParaRPr>
            </a:p>
          </p:txBody>
        </p:sp>
        <p:sp>
          <p:nvSpPr>
            <p:cNvPr id="17" name="Isosceles Triangle 16"/>
            <p:cNvSpPr/>
            <p:nvPr userDrawn="1"/>
          </p:nvSpPr>
          <p:spPr bwMode="auto">
            <a:xfrm>
              <a:off x="2274850" y="6289287"/>
              <a:ext cx="649957" cy="568713"/>
            </a:xfrm>
            <a:prstGeom prst="triangle">
              <a:avLst/>
            </a:prstGeom>
            <a:solidFill>
              <a:srgbClr val="00B3FF"/>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377" rtl="0" eaLnBrk="1" fontAlgn="base" latinLnBrk="0" hangingPunct="1">
                <a:lnSpc>
                  <a:spcPct val="80000"/>
                </a:lnSpc>
                <a:spcBef>
                  <a:spcPct val="0"/>
                </a:spcBef>
                <a:spcAft>
                  <a:spcPct val="0"/>
                </a:spcAft>
                <a:buClrTx/>
                <a:buSzTx/>
                <a:buFontTx/>
                <a:buNone/>
                <a:tabLst/>
              </a:pPr>
              <a:endParaRPr kumimoji="0" lang="en-GB" sz="4400" b="0" i="0" u="none" strike="noStrike" cap="none" normalizeH="0" baseline="0" smtClean="0">
                <a:ln>
                  <a:noFill/>
                </a:ln>
                <a:solidFill>
                  <a:srgbClr val="5F5F5F"/>
                </a:solidFill>
                <a:effectLst/>
                <a:latin typeface="Arial" charset="0"/>
              </a:endParaRPr>
            </a:p>
          </p:txBody>
        </p:sp>
      </p:grpSp>
    </p:spTree>
    <p:extLst>
      <p:ext uri="{BB962C8B-B14F-4D97-AF65-F5344CB8AC3E}">
        <p14:creationId xmlns:p14="http://schemas.microsoft.com/office/powerpoint/2010/main" val="2307341090"/>
      </p:ext>
    </p:extLst>
  </p:cSld>
  <p:clrMap bg1="lt1" tx1="dk1" bg2="lt2" tx2="dk2" accent1="accent1" accent2="accent2" accent3="accent3" accent4="accent4" accent5="accent5" accent6="accent6" hlink="hlink" folHlink="folHlink"/>
  <p:sldLayoutIdLst>
    <p:sldLayoutId id="2147483776"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l" defTabSz="914377" rtl="0" eaLnBrk="1" latinLnBrk="0" hangingPunct="1">
        <a:lnSpc>
          <a:spcPct val="90000"/>
        </a:lnSpc>
        <a:spcBef>
          <a:spcPct val="0"/>
        </a:spcBef>
        <a:buNone/>
        <a:defRPr lang="en-GB" sz="4400" kern="1200" dirty="0">
          <a:solidFill>
            <a:schemeClr val="bg2"/>
          </a:solidFill>
          <a:latin typeface="+mj-lt"/>
          <a:ea typeface="+mj-ea"/>
          <a:cs typeface="+mj-cs"/>
        </a:defRPr>
      </a:lvl1pPr>
    </p:titleStyle>
    <p:bodyStyle>
      <a:lvl1pPr marL="228594" indent="-228594" algn="l" defTabSz="914377" rtl="0" eaLnBrk="1" fontAlgn="base" latinLnBrk="0" hangingPunct="1">
        <a:lnSpc>
          <a:spcPct val="90000"/>
        </a:lnSpc>
        <a:spcBef>
          <a:spcPts val="1000"/>
        </a:spcBef>
        <a:buClr>
          <a:schemeClr val="bg1"/>
        </a:buClr>
        <a:buFont typeface="Arial" charset="0"/>
        <a:buChar char="•"/>
        <a:defRPr lang="en-US" sz="3200" kern="1200" dirty="0" smtClean="0">
          <a:solidFill>
            <a:schemeClr val="bg1"/>
          </a:solidFill>
          <a:latin typeface="+mn-lt"/>
          <a:ea typeface="+mn-ea"/>
          <a:cs typeface="+mn-cs"/>
        </a:defRPr>
      </a:lvl1pPr>
      <a:lvl2pPr marL="685783" indent="-228594" algn="l" defTabSz="914377" rtl="0" eaLnBrk="1" fontAlgn="base" latinLnBrk="0" hangingPunct="1">
        <a:lnSpc>
          <a:spcPct val="90000"/>
        </a:lnSpc>
        <a:spcBef>
          <a:spcPts val="500"/>
        </a:spcBef>
        <a:buClr>
          <a:schemeClr val="bg1"/>
        </a:buClr>
        <a:buFont typeface="Arial" charset="0"/>
        <a:buChar char="•"/>
        <a:defRPr lang="en-US" sz="3200" kern="1200" dirty="0" smtClean="0">
          <a:solidFill>
            <a:schemeClr val="bg1"/>
          </a:solidFill>
          <a:latin typeface="+mn-lt"/>
          <a:ea typeface="+mn-ea"/>
          <a:cs typeface="+mn-cs"/>
        </a:defRPr>
      </a:lvl2pPr>
      <a:lvl3pPr marL="1142971" indent="-228594" algn="l" defTabSz="914377" rtl="0" eaLnBrk="1" fontAlgn="base" latinLnBrk="0" hangingPunct="1">
        <a:lnSpc>
          <a:spcPct val="90000"/>
        </a:lnSpc>
        <a:spcBef>
          <a:spcPts val="500"/>
        </a:spcBef>
        <a:buClr>
          <a:schemeClr val="bg1"/>
        </a:buClr>
        <a:buFont typeface="Arial" charset="0"/>
        <a:buChar char="•"/>
        <a:defRPr lang="en-US" sz="3200" kern="1200" dirty="0" smtClean="0">
          <a:solidFill>
            <a:schemeClr val="bg1"/>
          </a:solidFill>
          <a:latin typeface="+mn-lt"/>
          <a:ea typeface="+mn-ea"/>
          <a:cs typeface="+mn-cs"/>
        </a:defRPr>
      </a:lvl3pPr>
      <a:lvl4pPr marL="1600160" indent="-228594" algn="l" defTabSz="914377" rtl="0" eaLnBrk="1" fontAlgn="base" latinLnBrk="0" hangingPunct="1">
        <a:lnSpc>
          <a:spcPct val="90000"/>
        </a:lnSpc>
        <a:spcBef>
          <a:spcPts val="500"/>
        </a:spcBef>
        <a:buClr>
          <a:schemeClr val="bg1"/>
        </a:buClr>
        <a:buFont typeface="Arial" charset="0"/>
        <a:buChar char="•"/>
        <a:defRPr lang="en-US" sz="3200" kern="1200" dirty="0" smtClean="0">
          <a:solidFill>
            <a:schemeClr val="bg1"/>
          </a:solidFill>
          <a:latin typeface="+mn-lt"/>
          <a:ea typeface="+mn-ea"/>
          <a:cs typeface="+mn-cs"/>
        </a:defRPr>
      </a:lvl4pPr>
      <a:lvl5pPr marL="2057349" indent="-228594" algn="l" defTabSz="914377" rtl="0" eaLnBrk="1" fontAlgn="base" latinLnBrk="0" hangingPunct="1">
        <a:lnSpc>
          <a:spcPct val="90000"/>
        </a:lnSpc>
        <a:spcBef>
          <a:spcPts val="500"/>
        </a:spcBef>
        <a:buClr>
          <a:schemeClr val="bg1"/>
        </a:buClr>
        <a:buFont typeface="Arial" charset="0"/>
        <a:buChar char="•"/>
        <a:defRPr lang="en-GB" sz="3200" kern="1200" dirty="0">
          <a:solidFill>
            <a:schemeClr val="bg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28650" y="6356356"/>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BBBFB4-5B07-4A9F-AD56-3ABAE751B6D3}" type="datetimeFigureOut">
              <a:rPr lang="en-GB" smtClean="0"/>
              <a:t>15/10/2015</a:t>
            </a:fld>
            <a:endParaRPr lang="en-GB"/>
          </a:p>
        </p:txBody>
      </p:sp>
      <p:sp>
        <p:nvSpPr>
          <p:cNvPr id="5" name="Footer Placeholder 4"/>
          <p:cNvSpPr>
            <a:spLocks noGrp="1"/>
          </p:cNvSpPr>
          <p:nvPr>
            <p:ph type="ftr" sz="quarter" idx="3"/>
          </p:nvPr>
        </p:nvSpPr>
        <p:spPr>
          <a:xfrm>
            <a:off x="3028950" y="6356356"/>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6"/>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E7BD5E-514B-418D-BAF0-CCF4D14C3C76}" type="slidenum">
              <a:rPr lang="en-GB" smtClean="0"/>
              <a:t>‹#›</a:t>
            </a:fld>
            <a:endParaRPr lang="en-GB"/>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234989604"/>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5.xml"/><Relationship Id="rId5" Type="http://schemas.openxmlformats.org/officeDocument/2006/relationships/image" Target="../media/image12.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t>Web Application Security</a:t>
            </a:r>
          </a:p>
        </p:txBody>
      </p:sp>
      <p:sp>
        <p:nvSpPr>
          <p:cNvPr id="3" name="Subtitle 2"/>
          <p:cNvSpPr>
            <a:spLocks noGrp="1"/>
          </p:cNvSpPr>
          <p:nvPr>
            <p:ph type="subTitle" sz="quarter" idx="1"/>
          </p:nvPr>
        </p:nvSpPr>
        <p:spPr/>
        <p:txBody>
          <a:bodyPr/>
          <a:lstStyle/>
          <a:p>
            <a:endParaRPr lang="en-GB" dirty="0"/>
          </a:p>
        </p:txBody>
      </p:sp>
      <p:sp>
        <p:nvSpPr>
          <p:cNvPr id="4" name="Text Placeholder 3"/>
          <p:cNvSpPr>
            <a:spLocks noGrp="1"/>
          </p:cNvSpPr>
          <p:nvPr>
            <p:ph type="body" sz="quarter" idx="10"/>
          </p:nvPr>
        </p:nvSpPr>
        <p:spPr/>
        <p:txBody>
          <a:bodyPr/>
          <a:lstStyle/>
          <a:p>
            <a:endParaRPr lang="en-GB" dirty="0"/>
          </a:p>
        </p:txBody>
      </p:sp>
    </p:spTree>
    <p:extLst>
      <p:ext uri="{BB962C8B-B14F-4D97-AF65-F5344CB8AC3E}">
        <p14:creationId xmlns:p14="http://schemas.microsoft.com/office/powerpoint/2010/main" val="241118026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title"/>
          </p:nvPr>
        </p:nvSpPr>
        <p:spPr/>
        <p:txBody>
          <a:bodyPr/>
          <a:lstStyle/>
          <a:p>
            <a:pPr eaLnBrk="1" hangingPunct="1"/>
            <a:r>
              <a:rPr lang="en-US" sz="4000" dirty="0"/>
              <a:t>Brute Force</a:t>
            </a:r>
          </a:p>
        </p:txBody>
      </p:sp>
      <p:sp>
        <p:nvSpPr>
          <p:cNvPr id="4099" name="Rectangle 7"/>
          <p:cNvSpPr>
            <a:spLocks noGrp="1" noChangeArrowheads="1"/>
          </p:cNvSpPr>
          <p:nvPr>
            <p:ph idx="1"/>
          </p:nvPr>
        </p:nvSpPr>
        <p:spPr/>
        <p:txBody>
          <a:bodyPr/>
          <a:lstStyle/>
          <a:p>
            <a:pPr marL="114300" lvl="1" indent="0">
              <a:buClr>
                <a:srgbClr val="C00000"/>
              </a:buClr>
              <a:buNone/>
              <a:defRPr/>
            </a:pPr>
            <a:r>
              <a:rPr lang="en-GB" dirty="0">
                <a:solidFill>
                  <a:schemeClr val="tx1"/>
                </a:solidFill>
              </a:rPr>
              <a:t>Simply trying a lot of passwords at a login page</a:t>
            </a:r>
          </a:p>
          <a:p>
            <a:pPr marL="114300" lvl="1" indent="0">
              <a:buClr>
                <a:srgbClr val="C00000"/>
              </a:buClr>
              <a:buNone/>
              <a:defRPr/>
            </a:pPr>
            <a:endParaRPr lang="en-GB" dirty="0">
              <a:solidFill>
                <a:schemeClr val="tx1"/>
              </a:solidFill>
            </a:endParaRPr>
          </a:p>
          <a:p>
            <a:pPr marL="114300" lvl="1" indent="0">
              <a:buClr>
                <a:srgbClr val="C00000"/>
              </a:buClr>
              <a:buNone/>
              <a:defRPr/>
            </a:pPr>
            <a:r>
              <a:rPr lang="en-GB" dirty="0">
                <a:solidFill>
                  <a:schemeClr val="tx1"/>
                </a:solidFill>
              </a:rPr>
              <a:t>Basic protection include:</a:t>
            </a:r>
          </a:p>
          <a:p>
            <a:pPr lvl="1">
              <a:buClr>
                <a:srgbClr val="C00000"/>
              </a:buClr>
              <a:buBlip>
                <a:blip r:embed="rId3"/>
              </a:buBlip>
              <a:defRPr/>
            </a:pPr>
            <a:r>
              <a:rPr lang="en-GB" dirty="0" smtClean="0">
                <a:solidFill>
                  <a:schemeClr val="tx1"/>
                </a:solidFill>
              </a:rPr>
              <a:t>Throttling login requests</a:t>
            </a:r>
          </a:p>
          <a:p>
            <a:pPr lvl="1">
              <a:buClr>
                <a:srgbClr val="C00000"/>
              </a:buClr>
              <a:buBlip>
                <a:blip r:embed="rId3"/>
              </a:buBlip>
              <a:defRPr/>
            </a:pPr>
            <a:r>
              <a:rPr lang="en-GB" dirty="0" smtClean="0">
                <a:solidFill>
                  <a:schemeClr val="tx1"/>
                </a:solidFill>
              </a:rPr>
              <a:t>Logging failed attempts:</a:t>
            </a:r>
          </a:p>
          <a:p>
            <a:pPr marL="1257300" lvl="2" indent="-342900">
              <a:spcBef>
                <a:spcPct val="5000"/>
              </a:spcBef>
              <a:buFont typeface="Arial" panose="020B0604020202020204" pitchFamily="34" charset="0"/>
              <a:buChar char="•"/>
              <a:defRPr/>
            </a:pPr>
            <a:r>
              <a:rPr lang="en-US" dirty="0" smtClean="0">
                <a:solidFill>
                  <a:schemeClr val="tx1"/>
                </a:solidFill>
              </a:rPr>
              <a:t>Locking out accounts</a:t>
            </a:r>
            <a:endParaRPr lang="en-US" dirty="0">
              <a:solidFill>
                <a:schemeClr val="tx1"/>
              </a:solidFill>
            </a:endParaRPr>
          </a:p>
          <a:p>
            <a:pPr marL="1257300" lvl="2" indent="-342900">
              <a:spcBef>
                <a:spcPct val="5000"/>
              </a:spcBef>
              <a:buFont typeface="Arial" panose="020B0604020202020204" pitchFamily="34" charset="0"/>
              <a:buChar char="•"/>
              <a:defRPr/>
            </a:pPr>
            <a:r>
              <a:rPr lang="en-US" dirty="0" smtClean="0">
                <a:solidFill>
                  <a:schemeClr val="tx1"/>
                </a:solidFill>
              </a:rPr>
              <a:t>Issuing a CAPTCHA</a:t>
            </a:r>
            <a:endParaRPr lang="en-US" dirty="0">
              <a:solidFill>
                <a:schemeClr val="tx1"/>
              </a:solidFill>
            </a:endParaRPr>
          </a:p>
          <a:p>
            <a:pPr lvl="1">
              <a:buClr>
                <a:srgbClr val="C00000"/>
              </a:buClr>
              <a:buBlip>
                <a:blip r:embed="rId3"/>
              </a:buBlip>
              <a:defRPr/>
            </a:pPr>
            <a:r>
              <a:rPr lang="en-GB" dirty="0" smtClean="0">
                <a:solidFill>
                  <a:schemeClr val="tx1"/>
                </a:solidFill>
              </a:rPr>
              <a:t>Password policies</a:t>
            </a:r>
            <a:endParaRPr lang="en-GB" dirty="0">
              <a:solidFill>
                <a:schemeClr val="tx1"/>
              </a:solidFill>
            </a:endParaRPr>
          </a:p>
        </p:txBody>
      </p:sp>
    </p:spTree>
    <p:extLst>
      <p:ext uri="{BB962C8B-B14F-4D97-AF65-F5344CB8AC3E}">
        <p14:creationId xmlns:p14="http://schemas.microsoft.com/office/powerpoint/2010/main" val="35210000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title"/>
          </p:nvPr>
        </p:nvSpPr>
        <p:spPr/>
        <p:txBody>
          <a:bodyPr/>
          <a:lstStyle/>
          <a:p>
            <a:pPr eaLnBrk="1" hangingPunct="1"/>
            <a:r>
              <a:rPr lang="en-US" sz="4000" dirty="0"/>
              <a:t>Cracking Hashed Passwords</a:t>
            </a:r>
          </a:p>
        </p:txBody>
      </p:sp>
      <p:sp>
        <p:nvSpPr>
          <p:cNvPr id="4099" name="Rectangle 7"/>
          <p:cNvSpPr>
            <a:spLocks noGrp="1" noChangeArrowheads="1"/>
          </p:cNvSpPr>
          <p:nvPr>
            <p:ph idx="1"/>
          </p:nvPr>
        </p:nvSpPr>
        <p:spPr/>
        <p:txBody>
          <a:bodyPr/>
          <a:lstStyle/>
          <a:p>
            <a:pPr lvl="1">
              <a:buClr>
                <a:srgbClr val="C00000"/>
              </a:buClr>
              <a:buBlip>
                <a:blip r:embed="rId3"/>
              </a:buBlip>
              <a:defRPr/>
            </a:pPr>
            <a:r>
              <a:rPr lang="en-GB" dirty="0">
                <a:solidFill>
                  <a:schemeClr val="tx1"/>
                </a:solidFill>
              </a:rPr>
              <a:t>Attacker has access </a:t>
            </a:r>
            <a:r>
              <a:rPr lang="en-GB" dirty="0">
                <a:solidFill>
                  <a:schemeClr val="tx1"/>
                </a:solidFill>
              </a:rPr>
              <a:t>to the user </a:t>
            </a:r>
            <a:r>
              <a:rPr lang="en-GB" dirty="0">
                <a:solidFill>
                  <a:schemeClr val="tx1"/>
                </a:solidFill>
              </a:rPr>
              <a:t>database</a:t>
            </a:r>
          </a:p>
          <a:p>
            <a:pPr lvl="1">
              <a:buClr>
                <a:srgbClr val="C00000"/>
              </a:buClr>
              <a:buBlip>
                <a:blip r:embed="rId3"/>
              </a:buBlip>
              <a:defRPr/>
            </a:pPr>
            <a:r>
              <a:rPr lang="en-GB" dirty="0">
                <a:solidFill>
                  <a:schemeClr val="tx1"/>
                </a:solidFill>
              </a:rPr>
              <a:t>Plain text passwords make abuse trivial</a:t>
            </a:r>
          </a:p>
          <a:p>
            <a:pPr lvl="1">
              <a:buClr>
                <a:srgbClr val="C00000"/>
              </a:buClr>
              <a:buBlip>
                <a:blip r:embed="rId3"/>
              </a:buBlip>
              <a:defRPr/>
            </a:pPr>
            <a:r>
              <a:rPr lang="en-GB" dirty="0">
                <a:solidFill>
                  <a:schemeClr val="tx1"/>
                </a:solidFill>
              </a:rPr>
              <a:t>Passwords should be properly hashed</a:t>
            </a:r>
            <a:endParaRPr lang="en-GB" dirty="0">
              <a:solidFill>
                <a:schemeClr val="tx1"/>
              </a:solidFill>
            </a:endParaRPr>
          </a:p>
        </p:txBody>
      </p:sp>
    </p:spTree>
    <p:extLst>
      <p:ext uri="{BB962C8B-B14F-4D97-AF65-F5344CB8AC3E}">
        <p14:creationId xmlns:p14="http://schemas.microsoft.com/office/powerpoint/2010/main" val="26319319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title"/>
          </p:nvPr>
        </p:nvSpPr>
        <p:spPr/>
        <p:txBody>
          <a:bodyPr/>
          <a:lstStyle/>
          <a:p>
            <a:pPr eaLnBrk="1" hangingPunct="1"/>
            <a:r>
              <a:rPr lang="en-US" sz="4000" dirty="0"/>
              <a:t>Password Hashing Basics</a:t>
            </a:r>
          </a:p>
        </p:txBody>
      </p:sp>
      <p:pic>
        <p:nvPicPr>
          <p:cNvPr id="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066800"/>
            <a:ext cx="6912768" cy="5006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78700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1544405"/>
            <a:ext cx="9144000" cy="648395"/>
          </a:xfrm>
        </p:spPr>
        <p:txBody>
          <a:bodyPr>
            <a:normAutofit/>
          </a:bodyPr>
          <a:lstStyle/>
          <a:p>
            <a:r>
              <a:rPr lang="en-GB" dirty="0" smtClean="0"/>
              <a:t>Storing Passwords</a:t>
            </a:r>
            <a:endParaRPr lang="en-GB" dirty="0"/>
          </a:p>
        </p:txBody>
      </p:sp>
      <p:sp>
        <p:nvSpPr>
          <p:cNvPr id="6" name="Title 5"/>
          <p:cNvSpPr>
            <a:spLocks noGrp="1"/>
          </p:cNvSpPr>
          <p:nvPr>
            <p:ph type="title"/>
          </p:nvPr>
        </p:nvSpPr>
        <p:spPr>
          <a:xfrm>
            <a:off x="0" y="908722"/>
            <a:ext cx="9144000" cy="635683"/>
          </a:xfrm>
        </p:spPr>
        <p:txBody>
          <a:bodyPr/>
          <a:lstStyle/>
          <a:p>
            <a:r>
              <a:rPr lang="en-GB" dirty="0" smtClean="0"/>
              <a:t>Demo</a:t>
            </a:r>
            <a:endParaRPr lang="en-GB" dirty="0"/>
          </a:p>
        </p:txBody>
      </p:sp>
    </p:spTree>
    <p:extLst>
      <p:ext uri="{BB962C8B-B14F-4D97-AF65-F5344CB8AC3E}">
        <p14:creationId xmlns:p14="http://schemas.microsoft.com/office/powerpoint/2010/main" val="4094779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title"/>
          </p:nvPr>
        </p:nvSpPr>
        <p:spPr/>
        <p:txBody>
          <a:bodyPr/>
          <a:lstStyle/>
          <a:p>
            <a:pPr eaLnBrk="1" hangingPunct="1"/>
            <a:r>
              <a:rPr lang="en-US" sz="4000" dirty="0"/>
              <a:t>Uniface</a:t>
            </a:r>
          </a:p>
        </p:txBody>
      </p:sp>
      <p:sp>
        <p:nvSpPr>
          <p:cNvPr id="4099" name="Rectangle 7"/>
          <p:cNvSpPr>
            <a:spLocks noGrp="1" noChangeArrowheads="1"/>
          </p:cNvSpPr>
          <p:nvPr>
            <p:ph idx="1"/>
          </p:nvPr>
        </p:nvSpPr>
        <p:spPr/>
        <p:txBody>
          <a:bodyPr/>
          <a:lstStyle/>
          <a:p>
            <a:pPr lvl="1">
              <a:buClr>
                <a:srgbClr val="C00000"/>
              </a:buClr>
              <a:buBlip>
                <a:blip r:embed="rId3"/>
              </a:buBlip>
              <a:defRPr/>
            </a:pPr>
            <a:r>
              <a:rPr lang="en-GB" dirty="0" smtClean="0">
                <a:solidFill>
                  <a:schemeClr val="tx1"/>
                </a:solidFill>
              </a:rPr>
              <a:t>sleep</a:t>
            </a:r>
          </a:p>
          <a:p>
            <a:pPr lvl="1">
              <a:buClr>
                <a:srgbClr val="C00000"/>
              </a:buClr>
              <a:buBlip>
                <a:blip r:embed="rId3"/>
              </a:buBlip>
              <a:defRPr/>
            </a:pPr>
            <a:r>
              <a:rPr lang="en-GB" dirty="0">
                <a:solidFill>
                  <a:schemeClr val="tx1"/>
                </a:solidFill>
              </a:rPr>
              <a:t>$</a:t>
            </a:r>
            <a:r>
              <a:rPr lang="en-GB" dirty="0" err="1" smtClean="0">
                <a:solidFill>
                  <a:schemeClr val="tx1"/>
                </a:solidFill>
              </a:rPr>
              <a:t>webinfo</a:t>
            </a:r>
            <a:r>
              <a:rPr lang="en-GB" dirty="0" smtClean="0">
                <a:solidFill>
                  <a:schemeClr val="tx1"/>
                </a:solidFill>
              </a:rPr>
              <a:t>(“WEBSERVERCONTEXT</a:t>
            </a:r>
            <a:r>
              <a:rPr lang="en-GB" dirty="0">
                <a:solidFill>
                  <a:schemeClr val="tx1"/>
                </a:solidFill>
              </a:rPr>
              <a:t>”)</a:t>
            </a:r>
          </a:p>
          <a:p>
            <a:pPr lvl="1">
              <a:buClr>
                <a:srgbClr val="C00000"/>
              </a:buClr>
              <a:buBlip>
                <a:blip r:embed="rId3"/>
              </a:buBlip>
              <a:defRPr/>
            </a:pPr>
            <a:r>
              <a:rPr lang="en-GB" dirty="0" smtClean="0">
                <a:solidFill>
                  <a:schemeClr val="tx1"/>
                </a:solidFill>
              </a:rPr>
              <a:t>$encode</a:t>
            </a:r>
          </a:p>
          <a:p>
            <a:pPr lvl="1">
              <a:buClr>
                <a:srgbClr val="C00000"/>
              </a:buClr>
              <a:buBlip>
                <a:blip r:embed="rId3"/>
              </a:buBlip>
              <a:defRPr/>
            </a:pPr>
            <a:r>
              <a:rPr lang="en-GB" dirty="0" smtClean="0">
                <a:solidFill>
                  <a:schemeClr val="tx1"/>
                </a:solidFill>
              </a:rPr>
              <a:t>LDAP driver</a:t>
            </a:r>
            <a:endParaRPr lang="en-GB" dirty="0">
              <a:solidFill>
                <a:schemeClr val="tx1"/>
              </a:solidFill>
            </a:endParaRPr>
          </a:p>
        </p:txBody>
      </p:sp>
    </p:spTree>
    <p:extLst>
      <p:ext uri="{BB962C8B-B14F-4D97-AF65-F5344CB8AC3E}">
        <p14:creationId xmlns:p14="http://schemas.microsoft.com/office/powerpoint/2010/main" val="12002611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title"/>
          </p:nvPr>
        </p:nvSpPr>
        <p:spPr/>
        <p:txBody>
          <a:bodyPr/>
          <a:lstStyle/>
          <a:p>
            <a:pPr eaLnBrk="1" hangingPunct="1"/>
            <a:r>
              <a:rPr lang="en-US" sz="4000" dirty="0"/>
              <a:t>Threats</a:t>
            </a:r>
          </a:p>
        </p:txBody>
      </p:sp>
      <p:sp>
        <p:nvSpPr>
          <p:cNvPr id="4099" name="Rectangle 7"/>
          <p:cNvSpPr>
            <a:spLocks noGrp="1" noChangeArrowheads="1"/>
          </p:cNvSpPr>
          <p:nvPr>
            <p:ph idx="1"/>
          </p:nvPr>
        </p:nvSpPr>
        <p:spPr/>
        <p:txBody>
          <a:bodyPr/>
          <a:lstStyle/>
          <a:p>
            <a:pPr lvl="1">
              <a:buClr>
                <a:srgbClr val="C00000"/>
              </a:buClr>
              <a:buBlip>
                <a:blip r:embed="rId3"/>
              </a:buBlip>
              <a:defRPr/>
            </a:pPr>
            <a:r>
              <a:rPr lang="en-GB" dirty="0" smtClean="0">
                <a:solidFill>
                  <a:schemeClr val="tx1"/>
                </a:solidFill>
              </a:rPr>
              <a:t>Password Cracking</a:t>
            </a:r>
          </a:p>
          <a:p>
            <a:pPr lvl="1">
              <a:buClr>
                <a:srgbClr val="C00000"/>
              </a:buClr>
              <a:buBlip>
                <a:blip r:embed="rId3"/>
              </a:buBlip>
              <a:defRPr/>
            </a:pPr>
            <a:r>
              <a:rPr lang="en-GB" dirty="0" smtClean="0">
                <a:solidFill>
                  <a:schemeClr val="tx1"/>
                </a:solidFill>
              </a:rPr>
              <a:t>Interpreter Injection</a:t>
            </a:r>
            <a:endParaRPr lang="en-GB" dirty="0">
              <a:solidFill>
                <a:schemeClr val="tx1"/>
              </a:solidFill>
            </a:endParaRPr>
          </a:p>
          <a:p>
            <a:pPr marL="1257300" lvl="2" indent="-342900">
              <a:spcBef>
                <a:spcPct val="5000"/>
              </a:spcBef>
              <a:buFont typeface="Arial" panose="020B0604020202020204" pitchFamily="34" charset="0"/>
              <a:buChar char="•"/>
              <a:defRPr/>
            </a:pPr>
            <a:r>
              <a:rPr lang="en-US" dirty="0" smtClean="0">
                <a:solidFill>
                  <a:schemeClr val="tx1"/>
                </a:solidFill>
              </a:rPr>
              <a:t>SQL Injection</a:t>
            </a:r>
            <a:endParaRPr lang="en-US" dirty="0">
              <a:solidFill>
                <a:schemeClr val="tx1"/>
              </a:solidFill>
            </a:endParaRPr>
          </a:p>
          <a:p>
            <a:pPr marL="1257300" lvl="2" indent="-342900">
              <a:spcBef>
                <a:spcPct val="5000"/>
              </a:spcBef>
              <a:buFont typeface="Arial" panose="020B0604020202020204" pitchFamily="34" charset="0"/>
              <a:buChar char="•"/>
              <a:defRPr/>
            </a:pPr>
            <a:r>
              <a:rPr lang="en-US" dirty="0" smtClean="0">
                <a:solidFill>
                  <a:schemeClr val="tx1"/>
                </a:solidFill>
              </a:rPr>
              <a:t>JavaScript Injection</a:t>
            </a:r>
            <a:endParaRPr lang="en-US" dirty="0">
              <a:solidFill>
                <a:schemeClr val="tx1"/>
              </a:solidFill>
            </a:endParaRPr>
          </a:p>
          <a:p>
            <a:pPr marL="1257300" lvl="2" indent="-342900">
              <a:spcBef>
                <a:spcPct val="5000"/>
              </a:spcBef>
              <a:buFont typeface="Arial" panose="020B0604020202020204" pitchFamily="34" charset="0"/>
              <a:buChar char="•"/>
              <a:defRPr/>
            </a:pPr>
            <a:r>
              <a:rPr lang="en-US" dirty="0" smtClean="0">
                <a:solidFill>
                  <a:schemeClr val="tx1"/>
                </a:solidFill>
              </a:rPr>
              <a:t>Parameter Manipulation</a:t>
            </a:r>
            <a:endParaRPr lang="en-GB" dirty="0">
              <a:solidFill>
                <a:schemeClr val="tx1"/>
              </a:solidFill>
            </a:endParaRPr>
          </a:p>
          <a:p>
            <a:pPr lvl="1">
              <a:buClr>
                <a:srgbClr val="C00000"/>
              </a:buClr>
              <a:buBlip>
                <a:blip r:embed="rId3"/>
              </a:buBlip>
              <a:defRPr/>
            </a:pPr>
            <a:r>
              <a:rPr lang="en-GB" dirty="0" smtClean="0">
                <a:solidFill>
                  <a:schemeClr val="tx1"/>
                </a:solidFill>
              </a:rPr>
              <a:t>Session Hijacking</a:t>
            </a:r>
          </a:p>
        </p:txBody>
      </p:sp>
    </p:spTree>
    <p:extLst>
      <p:ext uri="{BB962C8B-B14F-4D97-AF65-F5344CB8AC3E}">
        <p14:creationId xmlns:p14="http://schemas.microsoft.com/office/powerpoint/2010/main" val="3253695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4099">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title"/>
          </p:nvPr>
        </p:nvSpPr>
        <p:spPr/>
        <p:txBody>
          <a:bodyPr/>
          <a:lstStyle/>
          <a:p>
            <a:pPr eaLnBrk="1" hangingPunct="1"/>
            <a:r>
              <a:rPr lang="en-US" sz="4000" dirty="0"/>
              <a:t>Interpreter Injection</a:t>
            </a:r>
          </a:p>
        </p:txBody>
      </p:sp>
      <p:sp>
        <p:nvSpPr>
          <p:cNvPr id="4099" name="Rectangle 7"/>
          <p:cNvSpPr>
            <a:spLocks noGrp="1" noChangeArrowheads="1"/>
          </p:cNvSpPr>
          <p:nvPr>
            <p:ph idx="1"/>
          </p:nvPr>
        </p:nvSpPr>
        <p:spPr/>
        <p:txBody>
          <a:bodyPr/>
          <a:lstStyle/>
          <a:p>
            <a:pPr marL="114300" lvl="1" indent="0">
              <a:buClr>
                <a:srgbClr val="C00000"/>
              </a:buClr>
              <a:buNone/>
              <a:defRPr/>
            </a:pPr>
            <a:r>
              <a:rPr lang="en-GB" dirty="0" smtClean="0">
                <a:solidFill>
                  <a:schemeClr val="tx1"/>
                </a:solidFill>
              </a:rPr>
              <a:t>These attacks include techniques like:</a:t>
            </a:r>
          </a:p>
          <a:p>
            <a:pPr lvl="1">
              <a:buClr>
                <a:srgbClr val="C00000"/>
              </a:buClr>
              <a:buBlip>
                <a:blip r:embed="rId3"/>
              </a:buBlip>
              <a:defRPr/>
            </a:pPr>
            <a:r>
              <a:rPr lang="en-GB" dirty="0" smtClean="0">
                <a:solidFill>
                  <a:schemeClr val="tx1"/>
                </a:solidFill>
              </a:rPr>
              <a:t>SQL Injection</a:t>
            </a:r>
          </a:p>
          <a:p>
            <a:pPr lvl="1">
              <a:buClr>
                <a:srgbClr val="C00000"/>
              </a:buClr>
              <a:buBlip>
                <a:blip r:embed="rId3"/>
              </a:buBlip>
              <a:defRPr/>
            </a:pPr>
            <a:r>
              <a:rPr lang="en-GB" dirty="0" smtClean="0">
                <a:solidFill>
                  <a:schemeClr val="tx1"/>
                </a:solidFill>
              </a:rPr>
              <a:t>JavaScript Injection</a:t>
            </a:r>
          </a:p>
          <a:p>
            <a:pPr lvl="1">
              <a:buClr>
                <a:srgbClr val="C00000"/>
              </a:buClr>
              <a:buBlip>
                <a:blip r:embed="rId3"/>
              </a:buBlip>
              <a:defRPr/>
            </a:pPr>
            <a:r>
              <a:rPr lang="en-GB" dirty="0" smtClean="0">
                <a:solidFill>
                  <a:schemeClr val="tx1"/>
                </a:solidFill>
              </a:rPr>
              <a:t>Parameter Manipulation</a:t>
            </a:r>
          </a:p>
        </p:txBody>
      </p:sp>
    </p:spTree>
    <p:extLst>
      <p:ext uri="{BB962C8B-B14F-4D97-AF65-F5344CB8AC3E}">
        <p14:creationId xmlns:p14="http://schemas.microsoft.com/office/powerpoint/2010/main" val="2348195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title"/>
          </p:nvPr>
        </p:nvSpPr>
        <p:spPr/>
        <p:txBody>
          <a:bodyPr/>
          <a:lstStyle/>
          <a:p>
            <a:pPr eaLnBrk="1" hangingPunct="1"/>
            <a:r>
              <a:rPr lang="en-US" sz="4000" dirty="0"/>
              <a:t>SQL Injection</a:t>
            </a:r>
          </a:p>
        </p:txBody>
      </p:sp>
      <p:sp>
        <p:nvSpPr>
          <p:cNvPr id="4099" name="Rectangle 7"/>
          <p:cNvSpPr>
            <a:spLocks noGrp="1" noChangeArrowheads="1"/>
          </p:cNvSpPr>
          <p:nvPr>
            <p:ph idx="1"/>
          </p:nvPr>
        </p:nvSpPr>
        <p:spPr/>
        <p:txBody>
          <a:bodyPr/>
          <a:lstStyle/>
          <a:p>
            <a:pPr eaLnBrk="1" hangingPunct="1">
              <a:lnSpc>
                <a:spcPct val="85000"/>
              </a:lnSpc>
              <a:spcBef>
                <a:spcPct val="5000"/>
              </a:spcBef>
              <a:spcAft>
                <a:spcPct val="10000"/>
              </a:spcAft>
              <a:buClr>
                <a:srgbClr val="C00000"/>
              </a:buClr>
              <a:buSzPct val="85000"/>
              <a:defRPr/>
            </a:pPr>
            <a:r>
              <a:rPr lang="en-GB" sz="2400" dirty="0"/>
              <a:t>ID: 1</a:t>
            </a:r>
          </a:p>
          <a:p>
            <a:pPr eaLnBrk="1" hangingPunct="1">
              <a:lnSpc>
                <a:spcPct val="85000"/>
              </a:lnSpc>
              <a:spcBef>
                <a:spcPct val="5000"/>
              </a:spcBef>
              <a:spcAft>
                <a:spcPct val="10000"/>
              </a:spcAft>
              <a:buClr>
                <a:srgbClr val="C00000"/>
              </a:buClr>
              <a:buSzPct val="85000"/>
              <a:defRPr/>
            </a:pPr>
            <a:r>
              <a:rPr lang="en-GB" sz="2400" dirty="0"/>
              <a:t>Date of Birth: 23-feb-1982</a:t>
            </a:r>
          </a:p>
          <a:p>
            <a:pPr eaLnBrk="1" hangingPunct="1">
              <a:lnSpc>
                <a:spcPct val="85000"/>
              </a:lnSpc>
              <a:spcBef>
                <a:spcPct val="5000"/>
              </a:spcBef>
              <a:spcAft>
                <a:spcPct val="10000"/>
              </a:spcAft>
              <a:buClr>
                <a:srgbClr val="C00000"/>
              </a:buClr>
              <a:buSzPct val="85000"/>
              <a:defRPr/>
            </a:pPr>
            <a:r>
              <a:rPr lang="en-GB" sz="2400" dirty="0"/>
              <a:t>Name: Robert</a:t>
            </a:r>
          </a:p>
          <a:p>
            <a:pPr eaLnBrk="1" hangingPunct="1">
              <a:lnSpc>
                <a:spcPct val="85000"/>
              </a:lnSpc>
              <a:spcBef>
                <a:spcPct val="5000"/>
              </a:spcBef>
              <a:spcAft>
                <a:spcPct val="10000"/>
              </a:spcAft>
              <a:buClr>
                <a:srgbClr val="C00000"/>
              </a:buClr>
              <a:buSzPct val="85000"/>
              <a:defRPr/>
            </a:pPr>
            <a:endParaRPr lang="en-GB" sz="2400" dirty="0"/>
          </a:p>
          <a:p>
            <a:pPr eaLnBrk="1" hangingPunct="1">
              <a:lnSpc>
                <a:spcPct val="85000"/>
              </a:lnSpc>
              <a:spcBef>
                <a:spcPct val="5000"/>
              </a:spcBef>
              <a:spcAft>
                <a:spcPct val="10000"/>
              </a:spcAft>
              <a:buClr>
                <a:srgbClr val="C00000"/>
              </a:buClr>
              <a:buSzPct val="85000"/>
              <a:defRPr/>
            </a:pPr>
            <a:endParaRPr lang="en-GB" sz="2400" dirty="0"/>
          </a:p>
          <a:p>
            <a:pPr eaLnBrk="1" hangingPunct="1">
              <a:lnSpc>
                <a:spcPct val="85000"/>
              </a:lnSpc>
              <a:spcBef>
                <a:spcPct val="5000"/>
              </a:spcBef>
              <a:spcAft>
                <a:spcPct val="10000"/>
              </a:spcAft>
              <a:buClr>
                <a:srgbClr val="C00000"/>
              </a:buClr>
              <a:buSzPct val="85000"/>
              <a:defRPr/>
            </a:pPr>
            <a:r>
              <a:rPr lang="en-GB" sz="2000" dirty="0"/>
              <a:t>INSERT INTO students VALUES</a:t>
            </a:r>
          </a:p>
          <a:p>
            <a:pPr eaLnBrk="1" hangingPunct="1">
              <a:lnSpc>
                <a:spcPct val="85000"/>
              </a:lnSpc>
              <a:spcBef>
                <a:spcPct val="5000"/>
              </a:spcBef>
              <a:spcAft>
                <a:spcPct val="10000"/>
              </a:spcAft>
              <a:buClr>
                <a:srgbClr val="C00000"/>
              </a:buClr>
              <a:buSzPct val="85000"/>
              <a:defRPr/>
            </a:pPr>
            <a:r>
              <a:rPr lang="en-GB" sz="2000" dirty="0"/>
              <a:t>(</a:t>
            </a:r>
            <a:r>
              <a:rPr lang="en-GB" sz="2000" b="1" dirty="0"/>
              <a:t>1</a:t>
            </a:r>
            <a:r>
              <a:rPr lang="en-GB" sz="2000" dirty="0"/>
              <a:t>, ‘</a:t>
            </a:r>
            <a:r>
              <a:rPr lang="en-GB" sz="2000" b="1" dirty="0"/>
              <a:t>23-feb-1982</a:t>
            </a:r>
            <a:r>
              <a:rPr lang="en-GB" sz="2000" dirty="0"/>
              <a:t>', ‘</a:t>
            </a:r>
            <a:r>
              <a:rPr lang="en-GB" sz="2000" b="1" dirty="0"/>
              <a:t>Robert</a:t>
            </a:r>
            <a:r>
              <a:rPr lang="en-GB" sz="2000" dirty="0"/>
              <a:t>');</a:t>
            </a:r>
          </a:p>
          <a:p>
            <a:pPr marL="114300" lvl="1" indent="0">
              <a:buClr>
                <a:srgbClr val="C00000"/>
              </a:buClr>
              <a:buNone/>
              <a:defRPr/>
            </a:pPr>
            <a:endParaRPr lang="en-GB" dirty="0" smtClean="0">
              <a:solidFill>
                <a:schemeClr val="tx1"/>
              </a:solidFill>
            </a:endParaRPr>
          </a:p>
        </p:txBody>
      </p:sp>
    </p:spTree>
    <p:extLst>
      <p:ext uri="{BB962C8B-B14F-4D97-AF65-F5344CB8AC3E}">
        <p14:creationId xmlns:p14="http://schemas.microsoft.com/office/powerpoint/2010/main" val="26692706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556792"/>
            <a:ext cx="9144000" cy="648072"/>
          </a:xfrm>
        </p:spPr>
        <p:txBody>
          <a:bodyPr>
            <a:normAutofit/>
          </a:bodyPr>
          <a:lstStyle/>
          <a:p>
            <a:r>
              <a:rPr lang="en-GB" dirty="0" smtClean="0"/>
              <a:t>SQL Injection</a:t>
            </a:r>
            <a:endParaRPr lang="en-GB" dirty="0"/>
          </a:p>
        </p:txBody>
      </p:sp>
      <p:sp>
        <p:nvSpPr>
          <p:cNvPr id="3" name="Title 2"/>
          <p:cNvSpPr>
            <a:spLocks noGrp="1"/>
          </p:cNvSpPr>
          <p:nvPr>
            <p:ph type="title"/>
          </p:nvPr>
        </p:nvSpPr>
        <p:spPr>
          <a:xfrm>
            <a:off x="5747" y="908720"/>
            <a:ext cx="9144000" cy="635683"/>
          </a:xfrm>
        </p:spPr>
        <p:txBody>
          <a:bodyPr/>
          <a:lstStyle/>
          <a:p>
            <a:r>
              <a:rPr lang="en-GB" dirty="0" smtClean="0"/>
              <a:t>Demo</a:t>
            </a:r>
            <a:endParaRPr lang="en-GB" dirty="0"/>
          </a:p>
        </p:txBody>
      </p:sp>
    </p:spTree>
    <p:extLst>
      <p:ext uri="{BB962C8B-B14F-4D97-AF65-F5344CB8AC3E}">
        <p14:creationId xmlns:p14="http://schemas.microsoft.com/office/powerpoint/2010/main" val="3852741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title"/>
          </p:nvPr>
        </p:nvSpPr>
        <p:spPr/>
        <p:txBody>
          <a:bodyPr/>
          <a:lstStyle/>
          <a:p>
            <a:pPr eaLnBrk="1" hangingPunct="1"/>
            <a:r>
              <a:rPr lang="en-US" sz="4000" dirty="0"/>
              <a:t>SQL Injection</a:t>
            </a:r>
          </a:p>
        </p:txBody>
      </p:sp>
      <p:sp>
        <p:nvSpPr>
          <p:cNvPr id="4099" name="Rectangle 7"/>
          <p:cNvSpPr>
            <a:spLocks noGrp="1" noChangeArrowheads="1"/>
          </p:cNvSpPr>
          <p:nvPr>
            <p:ph idx="1"/>
          </p:nvPr>
        </p:nvSpPr>
        <p:spPr/>
        <p:txBody>
          <a:bodyPr/>
          <a:lstStyle/>
          <a:p>
            <a:pPr eaLnBrk="1" hangingPunct="1">
              <a:lnSpc>
                <a:spcPct val="85000"/>
              </a:lnSpc>
              <a:spcBef>
                <a:spcPct val="5000"/>
              </a:spcBef>
              <a:spcAft>
                <a:spcPct val="10000"/>
              </a:spcAft>
              <a:buClr>
                <a:srgbClr val="C00000"/>
              </a:buClr>
              <a:buSzPct val="85000"/>
              <a:defRPr/>
            </a:pPr>
            <a:r>
              <a:rPr lang="en-GB" sz="2400" dirty="0"/>
              <a:t>ID: 2</a:t>
            </a:r>
          </a:p>
          <a:p>
            <a:pPr eaLnBrk="1" hangingPunct="1">
              <a:lnSpc>
                <a:spcPct val="85000"/>
              </a:lnSpc>
              <a:spcBef>
                <a:spcPct val="5000"/>
              </a:spcBef>
              <a:spcAft>
                <a:spcPct val="10000"/>
              </a:spcAft>
              <a:buClr>
                <a:srgbClr val="C00000"/>
              </a:buClr>
              <a:buSzPct val="85000"/>
              <a:defRPr/>
            </a:pPr>
            <a:r>
              <a:rPr lang="en-GB" sz="2400" dirty="0"/>
              <a:t>Date of Birth: 13-Nov-1973</a:t>
            </a:r>
          </a:p>
          <a:p>
            <a:pPr eaLnBrk="1" hangingPunct="1">
              <a:lnSpc>
                <a:spcPct val="85000"/>
              </a:lnSpc>
              <a:spcBef>
                <a:spcPct val="5000"/>
              </a:spcBef>
              <a:spcAft>
                <a:spcPct val="10000"/>
              </a:spcAft>
              <a:buClr>
                <a:srgbClr val="C00000"/>
              </a:buClr>
              <a:buSzPct val="85000"/>
              <a:defRPr/>
            </a:pPr>
            <a:r>
              <a:rPr lang="en-GB" sz="2400" dirty="0"/>
              <a:t>Name: Robert'); DROP TABLE students;--</a:t>
            </a:r>
          </a:p>
          <a:p>
            <a:pPr eaLnBrk="1" hangingPunct="1">
              <a:lnSpc>
                <a:spcPct val="85000"/>
              </a:lnSpc>
              <a:spcBef>
                <a:spcPct val="5000"/>
              </a:spcBef>
              <a:spcAft>
                <a:spcPct val="10000"/>
              </a:spcAft>
              <a:buClr>
                <a:srgbClr val="C00000"/>
              </a:buClr>
              <a:buSzPct val="85000"/>
              <a:defRPr/>
            </a:pPr>
            <a:endParaRPr lang="en-GB" sz="2400" dirty="0"/>
          </a:p>
          <a:p>
            <a:pPr eaLnBrk="1" hangingPunct="1">
              <a:lnSpc>
                <a:spcPct val="85000"/>
              </a:lnSpc>
              <a:spcBef>
                <a:spcPct val="5000"/>
              </a:spcBef>
              <a:spcAft>
                <a:spcPct val="10000"/>
              </a:spcAft>
              <a:buClr>
                <a:srgbClr val="C00000"/>
              </a:buClr>
              <a:buSzPct val="85000"/>
              <a:defRPr/>
            </a:pPr>
            <a:endParaRPr lang="en-GB" sz="2400" dirty="0"/>
          </a:p>
          <a:p>
            <a:pPr marL="114300" lvl="1" indent="0">
              <a:buClr>
                <a:srgbClr val="C00000"/>
              </a:buClr>
              <a:buNone/>
              <a:defRPr/>
            </a:pPr>
            <a:endParaRPr lang="en-GB" dirty="0" smtClean="0">
              <a:solidFill>
                <a:schemeClr val="tx1"/>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10536" y="6400800"/>
            <a:ext cx="1828664" cy="316364"/>
          </a:xfrm>
          <a:prstGeom prst="rect">
            <a:avLst/>
          </a:prstGeom>
        </p:spPr>
      </p:pic>
      <p:sp>
        <p:nvSpPr>
          <p:cNvPr id="5" name="TextBox 4"/>
          <p:cNvSpPr txBox="1"/>
          <p:nvPr/>
        </p:nvSpPr>
        <p:spPr>
          <a:xfrm>
            <a:off x="533400" y="2764544"/>
            <a:ext cx="7315200" cy="584775"/>
          </a:xfrm>
          <a:prstGeom prst="rect">
            <a:avLst/>
          </a:prstGeom>
          <a:noFill/>
        </p:spPr>
        <p:txBody>
          <a:bodyPr wrap="square" rtlCol="0">
            <a:spAutoFit/>
          </a:bodyPr>
          <a:lstStyle/>
          <a:p>
            <a:r>
              <a:rPr lang="en-GB" sz="1800" kern="0" dirty="0"/>
              <a:t>INSERT </a:t>
            </a:r>
            <a:r>
              <a:rPr lang="en-GB" sz="2000" kern="0" dirty="0"/>
              <a:t>INTO</a:t>
            </a:r>
            <a:r>
              <a:rPr lang="en-GB" sz="1800" kern="0" dirty="0"/>
              <a:t> students VALUES</a:t>
            </a:r>
          </a:p>
          <a:p>
            <a:r>
              <a:rPr lang="en-GB" sz="1800" kern="0" dirty="0"/>
              <a:t>(</a:t>
            </a:r>
            <a:r>
              <a:rPr lang="en-GB" sz="1800" b="1" kern="0" dirty="0"/>
              <a:t>1</a:t>
            </a:r>
            <a:r>
              <a:rPr lang="en-GB" sz="1800" kern="0" dirty="0"/>
              <a:t>, ‘</a:t>
            </a:r>
            <a:r>
              <a:rPr lang="en-GB" sz="2000" b="1" kern="0" dirty="0"/>
              <a:t>23-feb-1982</a:t>
            </a:r>
            <a:r>
              <a:rPr lang="en-GB" sz="1800" kern="0" dirty="0"/>
              <a:t>', ‘</a:t>
            </a:r>
            <a:r>
              <a:rPr lang="en-GB" sz="1800" b="1" kern="0" dirty="0"/>
              <a:t>Robert');</a:t>
            </a:r>
            <a:endParaRPr lang="en-GB" sz="1800" dirty="0"/>
          </a:p>
        </p:txBody>
      </p:sp>
      <p:sp>
        <p:nvSpPr>
          <p:cNvPr id="6" name="TextBox 5"/>
          <p:cNvSpPr txBox="1"/>
          <p:nvPr/>
        </p:nvSpPr>
        <p:spPr>
          <a:xfrm>
            <a:off x="3543300" y="3057294"/>
            <a:ext cx="3200400" cy="313932"/>
          </a:xfrm>
          <a:prstGeom prst="rect">
            <a:avLst/>
          </a:prstGeom>
          <a:noFill/>
        </p:spPr>
        <p:txBody>
          <a:bodyPr wrap="square" rtlCol="0">
            <a:spAutoFit/>
          </a:bodyPr>
          <a:lstStyle/>
          <a:p>
            <a:r>
              <a:rPr lang="en-GB" sz="1800" b="1" dirty="0"/>
              <a:t>DROP TABLE students;</a:t>
            </a:r>
            <a:endParaRPr lang="en-GB" sz="1800" b="1" dirty="0"/>
          </a:p>
        </p:txBody>
      </p:sp>
      <p:sp>
        <p:nvSpPr>
          <p:cNvPr id="7" name="TextBox 6"/>
          <p:cNvSpPr txBox="1"/>
          <p:nvPr/>
        </p:nvSpPr>
        <p:spPr>
          <a:xfrm>
            <a:off x="6172200" y="3013501"/>
            <a:ext cx="685800" cy="387798"/>
          </a:xfrm>
          <a:prstGeom prst="rect">
            <a:avLst/>
          </a:prstGeom>
          <a:noFill/>
        </p:spPr>
        <p:txBody>
          <a:bodyPr wrap="square" rtlCol="0">
            <a:spAutoFit/>
          </a:bodyPr>
          <a:lstStyle/>
          <a:p>
            <a:r>
              <a:rPr lang="en-GB" sz="2400" b="1" dirty="0"/>
              <a:t>--</a:t>
            </a:r>
            <a:r>
              <a:rPr lang="en-GB" sz="2400" dirty="0"/>
              <a:t>’);</a:t>
            </a:r>
            <a:endParaRPr lang="en-GB" sz="2000" dirty="0"/>
          </a:p>
        </p:txBody>
      </p:sp>
    </p:spTree>
    <p:extLst>
      <p:ext uri="{BB962C8B-B14F-4D97-AF65-F5344CB8AC3E}">
        <p14:creationId xmlns:p14="http://schemas.microsoft.com/office/powerpoint/2010/main" val="390207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1.85185E-6 L -0.325 0.05393 " pathEditMode="relative" rAng="0" ptsTypes="AA">
                                      <p:cBhvr>
                                        <p:cTn id="6" dur="2000" fill="hold"/>
                                        <p:tgtEl>
                                          <p:spTgt spid="6"/>
                                        </p:tgtEl>
                                        <p:attrNameLst>
                                          <p:attrName>ppt_x</p:attrName>
                                          <p:attrName>ppt_y</p:attrName>
                                        </p:attrNameLst>
                                      </p:cBhvr>
                                      <p:rCtr x="-16250" y="2685"/>
                                    </p:animMotion>
                                  </p:childTnLst>
                                </p:cTn>
                              </p:par>
                              <p:par>
                                <p:cTn id="7" presetID="42" presetClass="path" presetSubtype="0" accel="50000" decel="50000" fill="hold" grpId="0" nodeType="withEffect">
                                  <p:stCondLst>
                                    <p:cond delay="0"/>
                                  </p:stCondLst>
                                  <p:childTnLst>
                                    <p:animMotion origin="layout" path="M 0 -4.81481E-6 L -0.6125 0.10047 " pathEditMode="relative" rAng="0" ptsTypes="AA">
                                      <p:cBhvr>
                                        <p:cTn id="8" dur="2000" fill="hold"/>
                                        <p:tgtEl>
                                          <p:spTgt spid="7"/>
                                        </p:tgtEl>
                                        <p:attrNameLst>
                                          <p:attrName>ppt_x</p:attrName>
                                          <p:attrName>ppt_y</p:attrName>
                                        </p:attrNameLst>
                                      </p:cBhvr>
                                      <p:rCtr x="-30625" y="50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title"/>
          </p:nvPr>
        </p:nvSpPr>
        <p:spPr/>
        <p:txBody>
          <a:bodyPr/>
          <a:lstStyle/>
          <a:p>
            <a:pPr eaLnBrk="1" hangingPunct="1"/>
            <a:r>
              <a:rPr lang="en-US" sz="4000" dirty="0"/>
              <a:t>Agenda</a:t>
            </a:r>
          </a:p>
        </p:txBody>
      </p:sp>
      <p:sp>
        <p:nvSpPr>
          <p:cNvPr id="4099" name="Rectangle 7"/>
          <p:cNvSpPr>
            <a:spLocks noGrp="1" noChangeArrowheads="1"/>
          </p:cNvSpPr>
          <p:nvPr>
            <p:ph idx="1"/>
          </p:nvPr>
        </p:nvSpPr>
        <p:spPr/>
        <p:txBody>
          <a:bodyPr/>
          <a:lstStyle/>
          <a:p>
            <a:pPr lvl="1">
              <a:buClr>
                <a:srgbClr val="C00000"/>
              </a:buClr>
              <a:buBlip>
                <a:blip r:embed="rId3"/>
              </a:buBlip>
              <a:defRPr/>
            </a:pPr>
            <a:r>
              <a:rPr lang="en-GB" dirty="0">
                <a:solidFill>
                  <a:schemeClr val="tx1"/>
                </a:solidFill>
              </a:rPr>
              <a:t>Introduction</a:t>
            </a:r>
          </a:p>
          <a:p>
            <a:pPr lvl="1">
              <a:buClr>
                <a:srgbClr val="C00000"/>
              </a:buClr>
              <a:buBlip>
                <a:blip r:embed="rId3"/>
              </a:buBlip>
              <a:defRPr/>
            </a:pPr>
            <a:r>
              <a:rPr lang="en-GB" dirty="0">
                <a:solidFill>
                  <a:schemeClr val="tx1"/>
                </a:solidFill>
              </a:rPr>
              <a:t>Client </a:t>
            </a:r>
            <a:r>
              <a:rPr lang="en-GB" dirty="0">
                <a:solidFill>
                  <a:schemeClr val="tx1"/>
                </a:solidFill>
              </a:rPr>
              <a:t>Server vs. </a:t>
            </a:r>
            <a:r>
              <a:rPr lang="en-GB" dirty="0">
                <a:solidFill>
                  <a:schemeClr val="tx1"/>
                </a:solidFill>
              </a:rPr>
              <a:t>Web</a:t>
            </a:r>
          </a:p>
          <a:p>
            <a:pPr lvl="1">
              <a:buClr>
                <a:srgbClr val="C00000"/>
              </a:buClr>
              <a:buBlip>
                <a:blip r:embed="rId3"/>
              </a:buBlip>
              <a:defRPr/>
            </a:pPr>
            <a:r>
              <a:rPr lang="en-GB" dirty="0">
                <a:solidFill>
                  <a:schemeClr val="tx1"/>
                </a:solidFill>
              </a:rPr>
              <a:t>Security Areas</a:t>
            </a:r>
          </a:p>
          <a:p>
            <a:pPr lvl="1">
              <a:buClr>
                <a:srgbClr val="C00000"/>
              </a:buClr>
              <a:buBlip>
                <a:blip r:embed="rId3"/>
              </a:buBlip>
              <a:defRPr/>
            </a:pPr>
            <a:r>
              <a:rPr lang="en-GB" dirty="0">
                <a:solidFill>
                  <a:schemeClr val="tx1"/>
                </a:solidFill>
              </a:rPr>
              <a:t>Threats</a:t>
            </a:r>
            <a:endParaRPr lang="en-GB" dirty="0">
              <a:solidFill>
                <a:schemeClr val="tx1"/>
              </a:solidFill>
            </a:endParaRPr>
          </a:p>
          <a:p>
            <a:pPr marL="1257300" lvl="2" indent="-342900">
              <a:spcBef>
                <a:spcPct val="5000"/>
              </a:spcBef>
              <a:buFont typeface="Arial" panose="020B0604020202020204" pitchFamily="34" charset="0"/>
              <a:buChar char="•"/>
              <a:defRPr/>
            </a:pPr>
            <a:r>
              <a:rPr lang="en-US" dirty="0">
                <a:solidFill>
                  <a:schemeClr val="tx1"/>
                </a:solidFill>
              </a:rPr>
              <a:t>Password Cracking</a:t>
            </a:r>
          </a:p>
          <a:p>
            <a:pPr marL="1257300" lvl="2" indent="-342900">
              <a:spcBef>
                <a:spcPct val="5000"/>
              </a:spcBef>
              <a:buFont typeface="Arial" panose="020B0604020202020204" pitchFamily="34" charset="0"/>
              <a:buChar char="•"/>
              <a:defRPr/>
            </a:pPr>
            <a:r>
              <a:rPr lang="en-US" dirty="0">
                <a:solidFill>
                  <a:schemeClr val="tx1"/>
                </a:solidFill>
              </a:rPr>
              <a:t>Interpreter Injection</a:t>
            </a:r>
          </a:p>
          <a:p>
            <a:pPr marL="1257300" lvl="2" indent="-342900">
              <a:spcBef>
                <a:spcPct val="5000"/>
              </a:spcBef>
              <a:buFont typeface="Arial" panose="020B0604020202020204" pitchFamily="34" charset="0"/>
              <a:buChar char="•"/>
              <a:defRPr/>
            </a:pPr>
            <a:r>
              <a:rPr lang="en-US" dirty="0">
                <a:solidFill>
                  <a:schemeClr val="tx1"/>
                </a:solidFill>
              </a:rPr>
              <a:t>Session Hijacking</a:t>
            </a:r>
            <a:endParaRPr lang="en-GB" dirty="0">
              <a:solidFill>
                <a:schemeClr val="tx1"/>
              </a:solidFill>
            </a:endParaRPr>
          </a:p>
        </p:txBody>
      </p:sp>
    </p:spTree>
    <p:extLst>
      <p:ext uri="{BB962C8B-B14F-4D97-AF65-F5344CB8AC3E}">
        <p14:creationId xmlns:p14="http://schemas.microsoft.com/office/powerpoint/2010/main" val="29460978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title"/>
          </p:nvPr>
        </p:nvSpPr>
        <p:spPr/>
        <p:txBody>
          <a:bodyPr/>
          <a:lstStyle/>
          <a:p>
            <a:pPr eaLnBrk="1" hangingPunct="1"/>
            <a:r>
              <a:rPr lang="en-US" sz="4000" dirty="0"/>
              <a:t>JavaScript Injection</a:t>
            </a:r>
          </a:p>
        </p:txBody>
      </p:sp>
      <p:sp>
        <p:nvSpPr>
          <p:cNvPr id="4099" name="Rectangle 7"/>
          <p:cNvSpPr>
            <a:spLocks noGrp="1" noChangeArrowheads="1"/>
          </p:cNvSpPr>
          <p:nvPr>
            <p:ph idx="1"/>
          </p:nvPr>
        </p:nvSpPr>
        <p:spPr/>
        <p:txBody>
          <a:bodyPr>
            <a:normAutofit/>
          </a:bodyPr>
          <a:lstStyle/>
          <a:p>
            <a:pPr>
              <a:buClr>
                <a:srgbClr val="C00000"/>
              </a:buClr>
              <a:buBlip>
                <a:blip r:embed="rId3"/>
              </a:buBlip>
              <a:defRPr/>
            </a:pPr>
            <a:r>
              <a:rPr lang="en-GB" sz="2400" dirty="0" smtClean="0">
                <a:solidFill>
                  <a:schemeClr val="tx1"/>
                </a:solidFill>
              </a:rPr>
              <a:t>Getting a browser to execute unintended </a:t>
            </a:r>
            <a:r>
              <a:rPr lang="en-GB" sz="2400" dirty="0" smtClean="0">
                <a:solidFill>
                  <a:schemeClr val="tx1"/>
                </a:solidFill>
              </a:rPr>
              <a:t>JS</a:t>
            </a:r>
            <a:endParaRPr lang="en-GB" sz="2400" dirty="0" smtClean="0">
              <a:solidFill>
                <a:schemeClr val="tx1"/>
              </a:solidFill>
            </a:endParaRPr>
          </a:p>
          <a:p>
            <a:pPr>
              <a:buClr>
                <a:srgbClr val="C00000"/>
              </a:buClr>
              <a:buBlip>
                <a:blip r:embed="rId3"/>
              </a:buBlip>
              <a:defRPr/>
            </a:pPr>
            <a:r>
              <a:rPr lang="en-GB" sz="2400" dirty="0" smtClean="0">
                <a:solidFill>
                  <a:schemeClr val="tx1"/>
                </a:solidFill>
              </a:rPr>
              <a:t>Usually injected where user input is allowed</a:t>
            </a:r>
          </a:p>
          <a:p>
            <a:pPr>
              <a:buClr>
                <a:srgbClr val="C00000"/>
              </a:buClr>
              <a:buBlip>
                <a:blip r:embed="rId3"/>
              </a:buBlip>
              <a:defRPr/>
            </a:pPr>
            <a:r>
              <a:rPr lang="en-GB" sz="2400" dirty="0" smtClean="0">
                <a:solidFill>
                  <a:schemeClr val="tx1"/>
                </a:solidFill>
              </a:rPr>
              <a:t>Malicious code runs for anyone visiting the page</a:t>
            </a:r>
          </a:p>
          <a:p>
            <a:pPr>
              <a:buClr>
                <a:srgbClr val="C00000"/>
              </a:buClr>
              <a:buBlip>
                <a:blip r:embed="rId3"/>
              </a:buBlip>
              <a:defRPr/>
            </a:pPr>
            <a:r>
              <a:rPr lang="en-GB" sz="2400" dirty="0" smtClean="0">
                <a:solidFill>
                  <a:schemeClr val="tx1"/>
                </a:solidFill>
              </a:rPr>
              <a:t>The code appears to have come from the application</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10536" y="6400800"/>
            <a:ext cx="1828664" cy="316364"/>
          </a:xfrm>
          <a:prstGeom prst="rect">
            <a:avLst/>
          </a:prstGeom>
        </p:spPr>
      </p:pic>
    </p:spTree>
    <p:extLst>
      <p:ext uri="{BB962C8B-B14F-4D97-AF65-F5344CB8AC3E}">
        <p14:creationId xmlns:p14="http://schemas.microsoft.com/office/powerpoint/2010/main" val="31617150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556792"/>
            <a:ext cx="9144000" cy="648072"/>
          </a:xfrm>
        </p:spPr>
        <p:txBody>
          <a:bodyPr>
            <a:normAutofit/>
          </a:bodyPr>
          <a:lstStyle/>
          <a:p>
            <a:r>
              <a:rPr lang="en-GB" dirty="0" smtClean="0"/>
              <a:t>JavaScript Injection</a:t>
            </a:r>
            <a:endParaRPr lang="en-GB" dirty="0"/>
          </a:p>
        </p:txBody>
      </p:sp>
      <p:sp>
        <p:nvSpPr>
          <p:cNvPr id="3" name="Title 2"/>
          <p:cNvSpPr>
            <a:spLocks noGrp="1"/>
          </p:cNvSpPr>
          <p:nvPr>
            <p:ph type="title"/>
          </p:nvPr>
        </p:nvSpPr>
        <p:spPr>
          <a:xfrm>
            <a:off x="5747" y="908720"/>
            <a:ext cx="9144000" cy="635683"/>
          </a:xfrm>
        </p:spPr>
        <p:txBody>
          <a:bodyPr/>
          <a:lstStyle/>
          <a:p>
            <a:r>
              <a:rPr lang="en-GB" dirty="0" smtClean="0"/>
              <a:t>Demo</a:t>
            </a:r>
            <a:endParaRPr lang="en-GB" dirty="0"/>
          </a:p>
        </p:txBody>
      </p:sp>
    </p:spTree>
    <p:extLst>
      <p:ext uri="{BB962C8B-B14F-4D97-AF65-F5344CB8AC3E}">
        <p14:creationId xmlns:p14="http://schemas.microsoft.com/office/powerpoint/2010/main" val="38961321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title"/>
          </p:nvPr>
        </p:nvSpPr>
        <p:spPr/>
        <p:txBody>
          <a:bodyPr/>
          <a:lstStyle/>
          <a:p>
            <a:pPr eaLnBrk="1" hangingPunct="1"/>
            <a:r>
              <a:rPr lang="en-US" sz="4000" dirty="0"/>
              <a:t>Parameter Manipulation</a:t>
            </a:r>
          </a:p>
        </p:txBody>
      </p:sp>
      <p:sp>
        <p:nvSpPr>
          <p:cNvPr id="4099" name="Rectangle 7"/>
          <p:cNvSpPr>
            <a:spLocks noGrp="1" noChangeArrowheads="1"/>
          </p:cNvSpPr>
          <p:nvPr>
            <p:ph idx="1"/>
          </p:nvPr>
        </p:nvSpPr>
        <p:spPr/>
        <p:txBody>
          <a:bodyPr/>
          <a:lstStyle/>
          <a:p>
            <a:pPr lvl="1">
              <a:buClr>
                <a:srgbClr val="C00000"/>
              </a:buClr>
              <a:buBlip>
                <a:blip r:embed="rId3"/>
              </a:buBlip>
              <a:defRPr/>
            </a:pPr>
            <a:r>
              <a:rPr lang="en-GB" dirty="0" smtClean="0">
                <a:solidFill>
                  <a:schemeClr val="tx1"/>
                </a:solidFill>
              </a:rPr>
              <a:t>User has control of the browser</a:t>
            </a:r>
          </a:p>
          <a:p>
            <a:pPr lvl="1">
              <a:buClr>
                <a:srgbClr val="C00000"/>
              </a:buClr>
              <a:buBlip>
                <a:blip r:embed="rId3"/>
              </a:buBlip>
              <a:defRPr/>
            </a:pPr>
            <a:r>
              <a:rPr lang="en-GB" dirty="0" smtClean="0">
                <a:solidFill>
                  <a:schemeClr val="tx1"/>
                </a:solidFill>
              </a:rPr>
              <a:t>JavaScript based validation can be bypassed</a:t>
            </a:r>
          </a:p>
          <a:p>
            <a:pPr lvl="1">
              <a:buClr>
                <a:srgbClr val="C00000"/>
              </a:buClr>
              <a:buBlip>
                <a:blip r:embed="rId3"/>
              </a:buBlip>
              <a:defRPr/>
            </a:pPr>
            <a:r>
              <a:rPr lang="en-GB" dirty="0" smtClean="0">
                <a:solidFill>
                  <a:schemeClr val="tx1"/>
                </a:solidFill>
              </a:rPr>
              <a:t>Requests can be sent at any time to:</a:t>
            </a:r>
          </a:p>
          <a:p>
            <a:pPr marL="1257300" lvl="2" indent="-342900">
              <a:spcBef>
                <a:spcPct val="5000"/>
              </a:spcBef>
              <a:buClr>
                <a:srgbClr val="FF0000"/>
              </a:buClr>
              <a:buFont typeface="Arial" panose="020B0604020202020204" pitchFamily="34" charset="0"/>
              <a:buChar char="•"/>
              <a:defRPr/>
            </a:pPr>
            <a:r>
              <a:rPr lang="en-US" dirty="0" smtClean="0">
                <a:solidFill>
                  <a:schemeClr val="tx1"/>
                </a:solidFill>
              </a:rPr>
              <a:t>Any Public Web operation</a:t>
            </a:r>
            <a:endParaRPr lang="en-US" dirty="0">
              <a:solidFill>
                <a:schemeClr val="tx1"/>
              </a:solidFill>
            </a:endParaRPr>
          </a:p>
          <a:p>
            <a:pPr marL="1257300" lvl="2" indent="-342900">
              <a:spcBef>
                <a:spcPct val="5000"/>
              </a:spcBef>
              <a:buClr>
                <a:srgbClr val="FF0000"/>
              </a:buClr>
              <a:buFont typeface="Arial" panose="020B0604020202020204" pitchFamily="34" charset="0"/>
              <a:buChar char="•"/>
              <a:defRPr/>
            </a:pPr>
            <a:r>
              <a:rPr lang="en-US" dirty="0" smtClean="0">
                <a:solidFill>
                  <a:schemeClr val="tx1"/>
                </a:solidFill>
              </a:rPr>
              <a:t>Any Public Trigger</a:t>
            </a:r>
            <a:endParaRPr lang="en-US" dirty="0">
              <a:solidFill>
                <a:schemeClr val="tx1"/>
              </a:solidFill>
            </a:endParaRPr>
          </a:p>
          <a:p>
            <a:pPr lvl="1">
              <a:buClr>
                <a:srgbClr val="C00000"/>
              </a:buClr>
              <a:buBlip>
                <a:blip r:embed="rId3"/>
              </a:buBlip>
              <a:defRPr/>
            </a:pPr>
            <a:endParaRPr lang="en-GB" dirty="0" smtClean="0">
              <a:solidFill>
                <a:schemeClr val="tx1"/>
              </a:solidFill>
            </a:endParaRPr>
          </a:p>
          <a:p>
            <a:pPr lvl="1">
              <a:buClr>
                <a:srgbClr val="C00000"/>
              </a:buClr>
              <a:buBlip>
                <a:blip r:embed="rId3"/>
              </a:buBlip>
              <a:defRPr/>
            </a:pPr>
            <a:endParaRPr lang="en-GB" dirty="0" smtClean="0">
              <a:solidFill>
                <a:schemeClr val="tx1"/>
              </a:solidFill>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10536" y="6400800"/>
            <a:ext cx="1828664" cy="316364"/>
          </a:xfrm>
          <a:prstGeom prst="rect">
            <a:avLst/>
          </a:prstGeom>
        </p:spPr>
      </p:pic>
    </p:spTree>
    <p:extLst>
      <p:ext uri="{BB962C8B-B14F-4D97-AF65-F5344CB8AC3E}">
        <p14:creationId xmlns:p14="http://schemas.microsoft.com/office/powerpoint/2010/main" val="16687085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556792"/>
            <a:ext cx="9144000" cy="576064"/>
          </a:xfrm>
        </p:spPr>
        <p:txBody>
          <a:bodyPr>
            <a:normAutofit/>
          </a:bodyPr>
          <a:lstStyle/>
          <a:p>
            <a:r>
              <a:rPr lang="en-GB" dirty="0" smtClean="0"/>
              <a:t>Read Only Fields</a:t>
            </a:r>
            <a:endParaRPr lang="en-GB" dirty="0"/>
          </a:p>
        </p:txBody>
      </p:sp>
      <p:sp>
        <p:nvSpPr>
          <p:cNvPr id="3" name="Title 2"/>
          <p:cNvSpPr>
            <a:spLocks noGrp="1"/>
          </p:cNvSpPr>
          <p:nvPr>
            <p:ph type="title"/>
          </p:nvPr>
        </p:nvSpPr>
        <p:spPr>
          <a:xfrm>
            <a:off x="5747" y="908720"/>
            <a:ext cx="9144000" cy="635683"/>
          </a:xfrm>
        </p:spPr>
        <p:txBody>
          <a:bodyPr/>
          <a:lstStyle/>
          <a:p>
            <a:r>
              <a:rPr lang="en-GB" dirty="0" smtClean="0"/>
              <a:t>Demo</a:t>
            </a:r>
            <a:endParaRPr lang="en-GB" dirty="0"/>
          </a:p>
        </p:txBody>
      </p:sp>
    </p:spTree>
    <p:extLst>
      <p:ext uri="{BB962C8B-B14F-4D97-AF65-F5344CB8AC3E}">
        <p14:creationId xmlns:p14="http://schemas.microsoft.com/office/powerpoint/2010/main" val="15443823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title"/>
          </p:nvPr>
        </p:nvSpPr>
        <p:spPr/>
        <p:txBody>
          <a:bodyPr/>
          <a:lstStyle/>
          <a:p>
            <a:pPr eaLnBrk="1" hangingPunct="1"/>
            <a:r>
              <a:rPr lang="en-US" sz="4000" dirty="0"/>
              <a:t>Uniface</a:t>
            </a:r>
          </a:p>
        </p:txBody>
      </p:sp>
      <p:sp>
        <p:nvSpPr>
          <p:cNvPr id="4099" name="Rectangle 7"/>
          <p:cNvSpPr>
            <a:spLocks noGrp="1" noChangeArrowheads="1"/>
          </p:cNvSpPr>
          <p:nvPr>
            <p:ph idx="1"/>
          </p:nvPr>
        </p:nvSpPr>
        <p:spPr/>
        <p:txBody>
          <a:bodyPr>
            <a:normAutofit fontScale="92500" lnSpcReduction="20000"/>
          </a:bodyPr>
          <a:lstStyle/>
          <a:p>
            <a:pPr lvl="1">
              <a:buClr>
                <a:srgbClr val="C00000"/>
              </a:buClr>
              <a:buBlip>
                <a:blip r:embed="rId3"/>
              </a:buBlip>
              <a:defRPr/>
            </a:pPr>
            <a:r>
              <a:rPr lang="en-GB" dirty="0" smtClean="0">
                <a:solidFill>
                  <a:schemeClr val="tx1"/>
                </a:solidFill>
              </a:rPr>
              <a:t>SQL Injection</a:t>
            </a:r>
          </a:p>
          <a:p>
            <a:pPr marL="1257300" lvl="2" indent="-342900">
              <a:spcBef>
                <a:spcPct val="5000"/>
              </a:spcBef>
              <a:buClr>
                <a:srgbClr val="FF0000"/>
              </a:buClr>
              <a:buFont typeface="Arial" panose="020B0604020202020204" pitchFamily="34" charset="0"/>
              <a:buChar char="•"/>
              <a:defRPr/>
            </a:pPr>
            <a:r>
              <a:rPr lang="en-US" dirty="0" smtClean="0">
                <a:solidFill>
                  <a:schemeClr val="tx1"/>
                </a:solidFill>
              </a:rPr>
              <a:t>Database drivers prevent SQL injection</a:t>
            </a:r>
            <a:endParaRPr lang="en-GB" dirty="0" smtClean="0">
              <a:solidFill>
                <a:schemeClr val="tx1"/>
              </a:solidFill>
            </a:endParaRPr>
          </a:p>
          <a:p>
            <a:pPr lvl="1">
              <a:buClr>
                <a:srgbClr val="C00000"/>
              </a:buClr>
              <a:buBlip>
                <a:blip r:embed="rId3"/>
              </a:buBlip>
              <a:defRPr/>
            </a:pPr>
            <a:r>
              <a:rPr lang="en-GB" dirty="0" smtClean="0">
                <a:solidFill>
                  <a:schemeClr val="tx1"/>
                </a:solidFill>
              </a:rPr>
              <a:t>JavaScript Injection</a:t>
            </a:r>
          </a:p>
          <a:p>
            <a:pPr marL="1257300" lvl="2" indent="-342900">
              <a:spcBef>
                <a:spcPct val="5000"/>
              </a:spcBef>
              <a:buClr>
                <a:srgbClr val="FF0000"/>
              </a:buClr>
              <a:buFont typeface="Arial" panose="020B0604020202020204" pitchFamily="34" charset="0"/>
              <a:buChar char="•"/>
              <a:defRPr/>
            </a:pPr>
            <a:r>
              <a:rPr lang="en-US" dirty="0" smtClean="0">
                <a:solidFill>
                  <a:schemeClr val="tx1"/>
                </a:solidFill>
              </a:rPr>
              <a:t>Widgets correctly escape HTML</a:t>
            </a:r>
          </a:p>
          <a:p>
            <a:pPr marL="1257300" lvl="2" indent="-342900">
              <a:spcBef>
                <a:spcPct val="5000"/>
              </a:spcBef>
              <a:buClr>
                <a:srgbClr val="FF0000"/>
              </a:buClr>
              <a:buFont typeface="Arial" panose="020B0604020202020204" pitchFamily="34" charset="0"/>
              <a:buChar char="•"/>
              <a:defRPr/>
            </a:pPr>
            <a:r>
              <a:rPr lang="en-US" dirty="0" smtClean="0">
                <a:solidFill>
                  <a:schemeClr val="tx1"/>
                </a:solidFill>
              </a:rPr>
              <a:t>Any Public Web operation</a:t>
            </a:r>
            <a:endParaRPr lang="en-US" dirty="0">
              <a:solidFill>
                <a:schemeClr val="tx1"/>
              </a:solidFill>
            </a:endParaRPr>
          </a:p>
          <a:p>
            <a:pPr marL="1257300" lvl="2" indent="-342900">
              <a:spcBef>
                <a:spcPct val="5000"/>
              </a:spcBef>
              <a:buClr>
                <a:srgbClr val="FF0000"/>
              </a:buClr>
              <a:buFont typeface="Arial" panose="020B0604020202020204" pitchFamily="34" charset="0"/>
              <a:buChar char="•"/>
              <a:defRPr/>
            </a:pPr>
            <a:r>
              <a:rPr lang="en-US" dirty="0" smtClean="0">
                <a:solidFill>
                  <a:schemeClr val="tx1"/>
                </a:solidFill>
              </a:rPr>
              <a:t>Any Public Trigger</a:t>
            </a:r>
            <a:endParaRPr lang="en-US" dirty="0">
              <a:solidFill>
                <a:schemeClr val="tx1"/>
              </a:solidFill>
            </a:endParaRPr>
          </a:p>
          <a:p>
            <a:pPr lvl="1">
              <a:buClr>
                <a:srgbClr val="C00000"/>
              </a:buClr>
              <a:buBlip>
                <a:blip r:embed="rId3"/>
              </a:buBlip>
              <a:defRPr/>
            </a:pPr>
            <a:r>
              <a:rPr lang="en-GB" dirty="0" smtClean="0">
                <a:solidFill>
                  <a:schemeClr val="tx1"/>
                </a:solidFill>
              </a:rPr>
              <a:t>Parameter Manipulation</a:t>
            </a:r>
            <a:endParaRPr lang="en-GB" dirty="0">
              <a:solidFill>
                <a:schemeClr val="tx1"/>
              </a:solidFill>
            </a:endParaRPr>
          </a:p>
          <a:p>
            <a:pPr marL="1257300" lvl="2" indent="-342900">
              <a:spcBef>
                <a:spcPct val="5000"/>
              </a:spcBef>
              <a:buClr>
                <a:srgbClr val="FF0000"/>
              </a:buClr>
              <a:buFont typeface="Arial" panose="020B0604020202020204" pitchFamily="34" charset="0"/>
              <a:buChar char="•"/>
              <a:defRPr/>
            </a:pPr>
            <a:r>
              <a:rPr lang="en-US" dirty="0" smtClean="0">
                <a:solidFill>
                  <a:schemeClr val="tx1"/>
                </a:solidFill>
              </a:rPr>
              <a:t>Model definitions used for validation at each step</a:t>
            </a:r>
          </a:p>
          <a:p>
            <a:pPr marL="1257300" lvl="2" indent="-342900">
              <a:spcBef>
                <a:spcPct val="5000"/>
              </a:spcBef>
              <a:buClr>
                <a:srgbClr val="FF0000"/>
              </a:buClr>
              <a:buFont typeface="Arial" panose="020B0604020202020204" pitchFamily="34" charset="0"/>
              <a:buChar char="•"/>
              <a:defRPr/>
            </a:pPr>
            <a:r>
              <a:rPr lang="en-US" dirty="0" smtClean="0">
                <a:solidFill>
                  <a:schemeClr val="tx1"/>
                </a:solidFill>
              </a:rPr>
              <a:t>Read-only field handling</a:t>
            </a:r>
          </a:p>
          <a:p>
            <a:pPr marL="1257300" lvl="2" indent="-342900">
              <a:spcBef>
                <a:spcPct val="5000"/>
              </a:spcBef>
              <a:buClr>
                <a:srgbClr val="FF0000"/>
              </a:buClr>
              <a:buFont typeface="Arial" panose="020B0604020202020204" pitchFamily="34" charset="0"/>
              <a:buChar char="•"/>
              <a:defRPr/>
            </a:pPr>
            <a:r>
              <a:rPr lang="en-US" dirty="0" smtClean="0">
                <a:solidFill>
                  <a:schemeClr val="tx1"/>
                </a:solidFill>
              </a:rPr>
              <a:t>Public web / Public trigger</a:t>
            </a:r>
          </a:p>
          <a:p>
            <a:pPr marL="1257300" lvl="2" indent="-342900">
              <a:spcBef>
                <a:spcPct val="5000"/>
              </a:spcBef>
              <a:buClr>
                <a:srgbClr val="FF0000"/>
              </a:buClr>
              <a:buFont typeface="Arial" panose="020B0604020202020204" pitchFamily="34" charset="0"/>
              <a:buChar char="•"/>
              <a:defRPr/>
            </a:pPr>
            <a:r>
              <a:rPr lang="en-US" dirty="0" smtClean="0">
                <a:solidFill>
                  <a:schemeClr val="tx1"/>
                </a:solidFill>
              </a:rPr>
              <a:t>Standard triggers</a:t>
            </a:r>
            <a:endParaRPr lang="en-US" dirty="0">
              <a:solidFill>
                <a:schemeClr val="tx1"/>
              </a:solidFill>
            </a:endParaRPr>
          </a:p>
          <a:p>
            <a:pPr lvl="1">
              <a:buClr>
                <a:srgbClr val="C00000"/>
              </a:buClr>
              <a:buBlip>
                <a:blip r:embed="rId3"/>
              </a:buBlip>
              <a:defRPr/>
            </a:pPr>
            <a:endParaRPr lang="en-GB" dirty="0" smtClean="0">
              <a:solidFill>
                <a:schemeClr val="tx1"/>
              </a:solidFill>
            </a:endParaRPr>
          </a:p>
          <a:p>
            <a:pPr lvl="1">
              <a:buClr>
                <a:srgbClr val="C00000"/>
              </a:buClr>
              <a:buBlip>
                <a:blip r:embed="rId3"/>
              </a:buBlip>
              <a:defRPr/>
            </a:pPr>
            <a:endParaRPr lang="en-GB" dirty="0" smtClean="0">
              <a:solidFill>
                <a:schemeClr val="tx1"/>
              </a:solidFill>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10536" y="6400800"/>
            <a:ext cx="1828664" cy="316364"/>
          </a:xfrm>
          <a:prstGeom prst="rect">
            <a:avLst/>
          </a:prstGeom>
        </p:spPr>
      </p:pic>
    </p:spTree>
    <p:extLst>
      <p:ext uri="{BB962C8B-B14F-4D97-AF65-F5344CB8AC3E}">
        <p14:creationId xmlns:p14="http://schemas.microsoft.com/office/powerpoint/2010/main" val="17239261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title"/>
          </p:nvPr>
        </p:nvSpPr>
        <p:spPr/>
        <p:txBody>
          <a:bodyPr/>
          <a:lstStyle/>
          <a:p>
            <a:pPr eaLnBrk="1" hangingPunct="1"/>
            <a:r>
              <a:rPr lang="en-US" sz="4000" dirty="0"/>
              <a:t>Threats</a:t>
            </a:r>
          </a:p>
        </p:txBody>
      </p:sp>
      <p:sp>
        <p:nvSpPr>
          <p:cNvPr id="4099" name="Rectangle 7"/>
          <p:cNvSpPr>
            <a:spLocks noGrp="1" noChangeArrowheads="1"/>
          </p:cNvSpPr>
          <p:nvPr>
            <p:ph idx="1"/>
          </p:nvPr>
        </p:nvSpPr>
        <p:spPr/>
        <p:txBody>
          <a:bodyPr/>
          <a:lstStyle/>
          <a:p>
            <a:pPr lvl="1">
              <a:buClr>
                <a:srgbClr val="C00000"/>
              </a:buClr>
              <a:buBlip>
                <a:blip r:embed="rId3"/>
              </a:buBlip>
              <a:defRPr/>
            </a:pPr>
            <a:r>
              <a:rPr lang="en-GB" sz="2800" dirty="0">
                <a:solidFill>
                  <a:schemeClr val="tx1"/>
                </a:solidFill>
              </a:rPr>
              <a:t>Password Cracking</a:t>
            </a:r>
          </a:p>
          <a:p>
            <a:pPr lvl="1">
              <a:buClr>
                <a:srgbClr val="C00000"/>
              </a:buClr>
              <a:buBlip>
                <a:blip r:embed="rId3"/>
              </a:buBlip>
              <a:defRPr/>
            </a:pPr>
            <a:r>
              <a:rPr lang="en-GB" sz="2800" dirty="0">
                <a:solidFill>
                  <a:schemeClr val="tx1"/>
                </a:solidFill>
              </a:rPr>
              <a:t>Interpreter Injection</a:t>
            </a:r>
            <a:endParaRPr lang="en-GB" sz="2800" dirty="0">
              <a:solidFill>
                <a:schemeClr val="tx1"/>
              </a:solidFill>
            </a:endParaRPr>
          </a:p>
          <a:p>
            <a:pPr marL="1257300" lvl="2" indent="-342900">
              <a:spcBef>
                <a:spcPct val="5000"/>
              </a:spcBef>
              <a:buClr>
                <a:srgbClr val="FF0000"/>
              </a:buClr>
              <a:buFont typeface="Arial" panose="020B0604020202020204" pitchFamily="34" charset="0"/>
              <a:buChar char="•"/>
              <a:defRPr/>
            </a:pPr>
            <a:r>
              <a:rPr lang="en-US" sz="2400" dirty="0">
                <a:solidFill>
                  <a:schemeClr val="tx1"/>
                </a:solidFill>
              </a:rPr>
              <a:t>SQL Injection</a:t>
            </a:r>
            <a:endParaRPr lang="en-US" sz="2400" dirty="0">
              <a:solidFill>
                <a:schemeClr val="tx1"/>
              </a:solidFill>
            </a:endParaRPr>
          </a:p>
          <a:p>
            <a:pPr marL="1257300" lvl="2" indent="-342900">
              <a:spcBef>
                <a:spcPct val="5000"/>
              </a:spcBef>
              <a:buClr>
                <a:srgbClr val="FF0000"/>
              </a:buClr>
              <a:buFont typeface="Arial" panose="020B0604020202020204" pitchFamily="34" charset="0"/>
              <a:buChar char="•"/>
              <a:defRPr/>
            </a:pPr>
            <a:r>
              <a:rPr lang="en-US" sz="2400" dirty="0">
                <a:solidFill>
                  <a:schemeClr val="tx1"/>
                </a:solidFill>
              </a:rPr>
              <a:t>JavaScript Injection</a:t>
            </a:r>
            <a:endParaRPr lang="en-US" sz="2400" dirty="0">
              <a:solidFill>
                <a:schemeClr val="tx1"/>
              </a:solidFill>
            </a:endParaRPr>
          </a:p>
          <a:p>
            <a:pPr marL="1257300" lvl="2" indent="-342900">
              <a:spcBef>
                <a:spcPct val="5000"/>
              </a:spcBef>
              <a:buClr>
                <a:srgbClr val="FF0000"/>
              </a:buClr>
              <a:buFont typeface="Arial" panose="020B0604020202020204" pitchFamily="34" charset="0"/>
              <a:buChar char="•"/>
              <a:defRPr/>
            </a:pPr>
            <a:r>
              <a:rPr lang="en-US" sz="2400" dirty="0">
                <a:solidFill>
                  <a:schemeClr val="tx1"/>
                </a:solidFill>
              </a:rPr>
              <a:t>Parameter Manipulation</a:t>
            </a:r>
            <a:endParaRPr lang="en-GB" sz="2400" dirty="0">
              <a:solidFill>
                <a:schemeClr val="tx1"/>
              </a:solidFill>
            </a:endParaRPr>
          </a:p>
          <a:p>
            <a:pPr lvl="1">
              <a:buClr>
                <a:srgbClr val="C00000"/>
              </a:buClr>
              <a:buBlip>
                <a:blip r:embed="rId3"/>
              </a:buBlip>
              <a:defRPr/>
            </a:pPr>
            <a:r>
              <a:rPr lang="en-GB" sz="2800" dirty="0">
                <a:solidFill>
                  <a:schemeClr val="tx1"/>
                </a:solidFill>
              </a:rPr>
              <a:t>Session Hijacking</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10536" y="6400800"/>
            <a:ext cx="1828664" cy="316364"/>
          </a:xfrm>
          <a:prstGeom prst="rect">
            <a:avLst/>
          </a:prstGeom>
        </p:spPr>
      </p:pic>
    </p:spTree>
    <p:extLst>
      <p:ext uri="{BB962C8B-B14F-4D97-AF65-F5344CB8AC3E}">
        <p14:creationId xmlns:p14="http://schemas.microsoft.com/office/powerpoint/2010/main" val="9388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4099">
                                            <p:txEl>
                                              <p:pRg st="5" end="5"/>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title"/>
          </p:nvPr>
        </p:nvSpPr>
        <p:spPr/>
        <p:txBody>
          <a:bodyPr/>
          <a:lstStyle/>
          <a:p>
            <a:pPr eaLnBrk="1" hangingPunct="1"/>
            <a:r>
              <a:rPr lang="en-US" sz="4000" dirty="0"/>
              <a:t>Session Hijacking</a:t>
            </a:r>
          </a:p>
        </p:txBody>
      </p:sp>
      <p:sp>
        <p:nvSpPr>
          <p:cNvPr id="4099" name="Rectangle 7"/>
          <p:cNvSpPr>
            <a:spLocks noGrp="1" noChangeArrowheads="1"/>
          </p:cNvSpPr>
          <p:nvPr>
            <p:ph idx="1"/>
          </p:nvPr>
        </p:nvSpPr>
        <p:spPr/>
        <p:txBody>
          <a:bodyPr/>
          <a:lstStyle/>
          <a:p>
            <a:pPr marL="114300" lvl="1" indent="0">
              <a:buClr>
                <a:srgbClr val="C00000"/>
              </a:buClr>
              <a:buNone/>
              <a:defRPr/>
            </a:pPr>
            <a:r>
              <a:rPr lang="en-GB" dirty="0" smtClean="0">
                <a:solidFill>
                  <a:schemeClr val="tx1"/>
                </a:solidFill>
              </a:rPr>
              <a:t>These attacks include techniques like:</a:t>
            </a:r>
          </a:p>
          <a:p>
            <a:pPr lvl="1">
              <a:buClr>
                <a:srgbClr val="C00000"/>
              </a:buClr>
              <a:buBlip>
                <a:blip r:embed="rId3"/>
              </a:buBlip>
              <a:defRPr/>
            </a:pPr>
            <a:r>
              <a:rPr lang="en-GB" dirty="0" smtClean="0">
                <a:solidFill>
                  <a:schemeClr val="tx1"/>
                </a:solidFill>
              </a:rPr>
              <a:t>Session Fixation</a:t>
            </a:r>
          </a:p>
          <a:p>
            <a:pPr lvl="1">
              <a:buClr>
                <a:srgbClr val="C00000"/>
              </a:buClr>
              <a:buBlip>
                <a:blip r:embed="rId3"/>
              </a:buBlip>
              <a:defRPr/>
            </a:pPr>
            <a:r>
              <a:rPr lang="en-GB" dirty="0" smtClean="0">
                <a:solidFill>
                  <a:schemeClr val="tx1"/>
                </a:solidFill>
              </a:rPr>
              <a:t>Session </a:t>
            </a:r>
            <a:r>
              <a:rPr lang="en-GB" dirty="0" err="1" smtClean="0">
                <a:solidFill>
                  <a:schemeClr val="tx1"/>
                </a:solidFill>
              </a:rPr>
              <a:t>Sidejacking</a:t>
            </a:r>
            <a:endParaRPr lang="en-GB" dirty="0" smtClean="0">
              <a:solidFill>
                <a:schemeClr val="tx1"/>
              </a:solidFill>
            </a:endParaRPr>
          </a:p>
          <a:p>
            <a:pPr lvl="1">
              <a:buClr>
                <a:srgbClr val="C00000"/>
              </a:buClr>
              <a:buBlip>
                <a:blip r:embed="rId3"/>
              </a:buBlip>
              <a:defRPr/>
            </a:pPr>
            <a:r>
              <a:rPr lang="en-GB" dirty="0" smtClean="0">
                <a:solidFill>
                  <a:schemeClr val="tx1"/>
                </a:solidFill>
              </a:rPr>
              <a:t>Physical Access</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10536" y="6400800"/>
            <a:ext cx="1828664" cy="316364"/>
          </a:xfrm>
          <a:prstGeom prst="rect">
            <a:avLst/>
          </a:prstGeom>
        </p:spPr>
      </p:pic>
      <p:pic>
        <p:nvPicPr>
          <p:cNvPr id="5" name="Pictur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95777" y="2819402"/>
            <a:ext cx="4467225" cy="310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31462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556792"/>
            <a:ext cx="9144000" cy="648072"/>
          </a:xfrm>
        </p:spPr>
        <p:txBody>
          <a:bodyPr>
            <a:normAutofit/>
          </a:bodyPr>
          <a:lstStyle/>
          <a:p>
            <a:r>
              <a:rPr lang="en-GB" dirty="0"/>
              <a:t>Session </a:t>
            </a:r>
            <a:r>
              <a:rPr lang="en-GB" dirty="0" err="1"/>
              <a:t>Sidejacking</a:t>
            </a:r>
            <a:endParaRPr lang="en-GB" dirty="0"/>
          </a:p>
        </p:txBody>
      </p:sp>
      <p:sp>
        <p:nvSpPr>
          <p:cNvPr id="3" name="Title 2"/>
          <p:cNvSpPr>
            <a:spLocks noGrp="1"/>
          </p:cNvSpPr>
          <p:nvPr>
            <p:ph type="title"/>
          </p:nvPr>
        </p:nvSpPr>
        <p:spPr>
          <a:xfrm>
            <a:off x="5747" y="908720"/>
            <a:ext cx="9144000" cy="635683"/>
          </a:xfrm>
        </p:spPr>
        <p:txBody>
          <a:bodyPr/>
          <a:lstStyle/>
          <a:p>
            <a:r>
              <a:rPr lang="en-GB" dirty="0" smtClean="0"/>
              <a:t>Demo</a:t>
            </a:r>
            <a:endParaRPr lang="en-GB" dirty="0"/>
          </a:p>
        </p:txBody>
      </p:sp>
    </p:spTree>
    <p:extLst>
      <p:ext uri="{BB962C8B-B14F-4D97-AF65-F5344CB8AC3E}">
        <p14:creationId xmlns:p14="http://schemas.microsoft.com/office/powerpoint/2010/main" val="40381140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title"/>
          </p:nvPr>
        </p:nvSpPr>
        <p:spPr/>
        <p:txBody>
          <a:bodyPr/>
          <a:lstStyle/>
          <a:p>
            <a:pPr eaLnBrk="1" hangingPunct="1"/>
            <a:r>
              <a:rPr lang="en-US" sz="4000" dirty="0"/>
              <a:t>Uniface</a:t>
            </a:r>
          </a:p>
        </p:txBody>
      </p:sp>
      <p:sp>
        <p:nvSpPr>
          <p:cNvPr id="4099" name="Rectangle 7"/>
          <p:cNvSpPr>
            <a:spLocks noGrp="1" noChangeArrowheads="1"/>
          </p:cNvSpPr>
          <p:nvPr>
            <p:ph idx="1"/>
          </p:nvPr>
        </p:nvSpPr>
        <p:spPr/>
        <p:txBody>
          <a:bodyPr/>
          <a:lstStyle/>
          <a:p>
            <a:pPr lvl="1">
              <a:buClr>
                <a:srgbClr val="C00000"/>
              </a:buClr>
              <a:buBlip>
                <a:blip r:embed="rId3"/>
              </a:buBlip>
              <a:defRPr/>
            </a:pPr>
            <a:r>
              <a:rPr lang="en-GB" sz="2800" dirty="0">
                <a:solidFill>
                  <a:schemeClr val="tx1"/>
                </a:solidFill>
              </a:rPr>
              <a:t>Tomcat session handling</a:t>
            </a:r>
          </a:p>
          <a:p>
            <a:pPr marL="1257300" lvl="2" indent="-342900">
              <a:spcBef>
                <a:spcPct val="5000"/>
              </a:spcBef>
              <a:buClr>
                <a:srgbClr val="FF0000"/>
              </a:buClr>
              <a:buFont typeface="Arial" panose="020B0604020202020204" pitchFamily="34" charset="0"/>
              <a:buChar char="•"/>
              <a:defRPr/>
            </a:pPr>
            <a:r>
              <a:rPr lang="en-US" sz="2400" dirty="0">
                <a:solidFill>
                  <a:schemeClr val="tx1"/>
                </a:solidFill>
              </a:rPr>
              <a:t>$</a:t>
            </a:r>
            <a:r>
              <a:rPr lang="en-US" sz="2400" dirty="0" err="1">
                <a:solidFill>
                  <a:schemeClr val="tx1"/>
                </a:solidFill>
              </a:rPr>
              <a:t>webinfo</a:t>
            </a:r>
            <a:r>
              <a:rPr lang="en-US" sz="2400" dirty="0">
                <a:solidFill>
                  <a:schemeClr val="tx1"/>
                </a:solidFill>
              </a:rPr>
              <a:t>(“SESSIONCOMMANDS”)</a:t>
            </a:r>
            <a:endParaRPr lang="en-US" sz="2400" dirty="0">
              <a:solidFill>
                <a:schemeClr val="tx1"/>
              </a:solidFill>
            </a:endParaRPr>
          </a:p>
          <a:p>
            <a:pPr marL="1257300" lvl="2" indent="-342900">
              <a:spcBef>
                <a:spcPct val="5000"/>
              </a:spcBef>
              <a:buClr>
                <a:srgbClr val="FF0000"/>
              </a:buClr>
              <a:buFont typeface="Arial" panose="020B0604020202020204" pitchFamily="34" charset="0"/>
              <a:buChar char="•"/>
              <a:defRPr/>
            </a:pPr>
            <a:r>
              <a:rPr lang="en-US" sz="2400" dirty="0">
                <a:solidFill>
                  <a:schemeClr val="tx1"/>
                </a:solidFill>
              </a:rPr>
              <a:t>$</a:t>
            </a:r>
            <a:r>
              <a:rPr lang="en-US" sz="2400" dirty="0" err="1">
                <a:solidFill>
                  <a:schemeClr val="tx1"/>
                </a:solidFill>
              </a:rPr>
              <a:t>webinfo</a:t>
            </a:r>
            <a:r>
              <a:rPr lang="en-US" sz="2400" dirty="0">
                <a:solidFill>
                  <a:schemeClr val="tx1"/>
                </a:solidFill>
              </a:rPr>
              <a:t>(“WEBSERVERCONTEXT”)</a:t>
            </a:r>
            <a:endParaRPr lang="en-US" sz="2400" dirty="0">
              <a:solidFill>
                <a:schemeClr val="tx1"/>
              </a:solidFill>
            </a:endParaRPr>
          </a:p>
          <a:p>
            <a:pPr lvl="1">
              <a:buClr>
                <a:srgbClr val="C00000"/>
              </a:buClr>
              <a:buBlip>
                <a:blip r:embed="rId3"/>
              </a:buBlip>
              <a:defRPr/>
            </a:pPr>
            <a:r>
              <a:rPr lang="en-GB" sz="2800" dirty="0">
                <a:solidFill>
                  <a:schemeClr val="tx1"/>
                </a:solidFill>
              </a:rPr>
              <a:t>HTTP only cookies by default</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10536" y="6400800"/>
            <a:ext cx="1828664" cy="316364"/>
          </a:xfrm>
          <a:prstGeom prst="rect">
            <a:avLst/>
          </a:prstGeom>
        </p:spPr>
      </p:pic>
    </p:spTree>
    <p:extLst>
      <p:ext uri="{BB962C8B-B14F-4D97-AF65-F5344CB8AC3E}">
        <p14:creationId xmlns:p14="http://schemas.microsoft.com/office/powerpoint/2010/main" val="31193372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title"/>
          </p:nvPr>
        </p:nvSpPr>
        <p:spPr/>
        <p:txBody>
          <a:bodyPr/>
          <a:lstStyle/>
          <a:p>
            <a:pPr eaLnBrk="1" hangingPunct="1"/>
            <a:r>
              <a:rPr lang="en-US" sz="4000" dirty="0"/>
              <a:t>Summary</a:t>
            </a:r>
          </a:p>
        </p:txBody>
      </p:sp>
      <p:sp>
        <p:nvSpPr>
          <p:cNvPr id="4099" name="Rectangle 7"/>
          <p:cNvSpPr>
            <a:spLocks noGrp="1" noChangeArrowheads="1"/>
          </p:cNvSpPr>
          <p:nvPr>
            <p:ph idx="1"/>
          </p:nvPr>
        </p:nvSpPr>
        <p:spPr/>
        <p:txBody>
          <a:bodyPr/>
          <a:lstStyle/>
          <a:p>
            <a:pPr lvl="1">
              <a:buClr>
                <a:srgbClr val="C00000"/>
              </a:buClr>
              <a:buBlip>
                <a:blip r:embed="rId3"/>
              </a:buBlip>
              <a:defRPr/>
            </a:pPr>
            <a:r>
              <a:rPr lang="en-GB" sz="2800" dirty="0">
                <a:solidFill>
                  <a:schemeClr val="tx1"/>
                </a:solidFill>
              </a:rPr>
              <a:t>Security needs to be designed in</a:t>
            </a:r>
          </a:p>
          <a:p>
            <a:pPr lvl="1">
              <a:buClr>
                <a:srgbClr val="C00000"/>
              </a:buClr>
              <a:buBlip>
                <a:blip r:embed="rId3"/>
              </a:buBlip>
              <a:defRPr/>
            </a:pPr>
            <a:r>
              <a:rPr lang="en-GB" sz="2800" dirty="0">
                <a:solidFill>
                  <a:schemeClr val="tx1"/>
                </a:solidFill>
              </a:rPr>
              <a:t>Good </a:t>
            </a:r>
            <a:r>
              <a:rPr lang="en-GB" sz="2800" dirty="0">
                <a:solidFill>
                  <a:schemeClr val="tx1"/>
                </a:solidFill>
              </a:rPr>
              <a:t>tooling helps improve security</a:t>
            </a:r>
          </a:p>
          <a:p>
            <a:pPr lvl="1">
              <a:buClr>
                <a:srgbClr val="C00000"/>
              </a:buClr>
              <a:buBlip>
                <a:blip r:embed="rId3"/>
              </a:buBlip>
              <a:defRPr/>
            </a:pPr>
            <a:r>
              <a:rPr lang="en-GB" sz="2800" dirty="0">
                <a:solidFill>
                  <a:schemeClr val="tx1"/>
                </a:solidFill>
              </a:rPr>
              <a:t>What else?</a:t>
            </a:r>
          </a:p>
          <a:p>
            <a:pPr marL="1257300" lvl="2" indent="-342900">
              <a:spcBef>
                <a:spcPct val="5000"/>
              </a:spcBef>
              <a:buClr>
                <a:srgbClr val="FF0000"/>
              </a:buClr>
              <a:buFont typeface="Arial" panose="020B0604020202020204" pitchFamily="34" charset="0"/>
              <a:buChar char="•"/>
              <a:defRPr/>
            </a:pPr>
            <a:r>
              <a:rPr lang="en-US" sz="2400" dirty="0">
                <a:solidFill>
                  <a:schemeClr val="tx1"/>
                </a:solidFill>
              </a:rPr>
              <a:t>Security audits</a:t>
            </a:r>
            <a:endParaRPr lang="en-US" sz="2400" dirty="0">
              <a:solidFill>
                <a:schemeClr val="tx1"/>
              </a:solidFill>
            </a:endParaRPr>
          </a:p>
          <a:p>
            <a:pPr marL="1257300" lvl="2" indent="-342900">
              <a:spcBef>
                <a:spcPct val="5000"/>
              </a:spcBef>
              <a:buClr>
                <a:srgbClr val="FF0000"/>
              </a:buClr>
              <a:buFont typeface="Arial" panose="020B0604020202020204" pitchFamily="34" charset="0"/>
              <a:buChar char="•"/>
              <a:defRPr/>
            </a:pPr>
            <a:r>
              <a:rPr lang="en-US" sz="2400" dirty="0" err="1">
                <a:solidFill>
                  <a:schemeClr val="tx1"/>
                </a:solidFill>
              </a:rPr>
              <a:t>Vericode</a:t>
            </a:r>
            <a:r>
              <a:rPr lang="en-US" sz="2400" dirty="0">
                <a:solidFill>
                  <a:schemeClr val="tx1"/>
                </a:solidFill>
              </a:rPr>
              <a:t> – regular security testing</a:t>
            </a:r>
            <a:endParaRPr lang="en-GB" dirty="0">
              <a:solidFill>
                <a:schemeClr val="tx1"/>
              </a:solidFill>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10536" y="6400800"/>
            <a:ext cx="1828664" cy="316364"/>
          </a:xfrm>
          <a:prstGeom prst="rect">
            <a:avLst/>
          </a:prstGeom>
        </p:spPr>
      </p:pic>
    </p:spTree>
    <p:extLst>
      <p:ext uri="{BB962C8B-B14F-4D97-AF65-F5344CB8AC3E}">
        <p14:creationId xmlns:p14="http://schemas.microsoft.com/office/powerpoint/2010/main" val="23868433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title"/>
          </p:nvPr>
        </p:nvSpPr>
        <p:spPr/>
        <p:txBody>
          <a:bodyPr/>
          <a:lstStyle/>
          <a:p>
            <a:pPr eaLnBrk="1" hangingPunct="1"/>
            <a:r>
              <a:rPr lang="en-US" sz="4000" dirty="0"/>
              <a:t>Why Bother?</a:t>
            </a:r>
          </a:p>
        </p:txBody>
      </p:sp>
      <p:sp>
        <p:nvSpPr>
          <p:cNvPr id="4099" name="Rectangle 7"/>
          <p:cNvSpPr>
            <a:spLocks noGrp="1" noChangeArrowheads="1"/>
          </p:cNvSpPr>
          <p:nvPr>
            <p:ph idx="1"/>
          </p:nvPr>
        </p:nvSpPr>
        <p:spPr/>
        <p:txBody>
          <a:bodyPr/>
          <a:lstStyle/>
          <a:p>
            <a:pPr lvl="1">
              <a:buClr>
                <a:srgbClr val="C00000"/>
              </a:buClr>
              <a:buBlip>
                <a:blip r:embed="rId3"/>
              </a:buBlip>
              <a:defRPr/>
            </a:pPr>
            <a:r>
              <a:rPr lang="en-GB" dirty="0">
                <a:solidFill>
                  <a:schemeClr val="tx1"/>
                </a:solidFill>
              </a:rPr>
              <a:t>Internet facing web applications</a:t>
            </a:r>
          </a:p>
          <a:p>
            <a:pPr lvl="1">
              <a:buClr>
                <a:srgbClr val="C00000"/>
              </a:buClr>
              <a:buBlip>
                <a:blip r:embed="rId3"/>
              </a:buBlip>
              <a:defRPr/>
            </a:pPr>
            <a:r>
              <a:rPr lang="en-GB" dirty="0">
                <a:solidFill>
                  <a:schemeClr val="tx1"/>
                </a:solidFill>
              </a:rPr>
              <a:t>Internal web applications</a:t>
            </a:r>
          </a:p>
          <a:p>
            <a:pPr lvl="1">
              <a:buClr>
                <a:srgbClr val="C00000"/>
              </a:buClr>
              <a:buBlip>
                <a:blip r:embed="rId3"/>
              </a:buBlip>
              <a:defRPr/>
            </a:pPr>
            <a:r>
              <a:rPr lang="en-GB" dirty="0">
                <a:solidFill>
                  <a:schemeClr val="tx1"/>
                </a:solidFill>
              </a:rPr>
              <a:t>Increasingly a developer role</a:t>
            </a:r>
          </a:p>
          <a:p>
            <a:pPr lvl="1">
              <a:buClr>
                <a:srgbClr val="C00000"/>
              </a:buClr>
              <a:buBlip>
                <a:blip r:embed="rId3"/>
              </a:buBlip>
              <a:defRPr/>
            </a:pPr>
            <a:endParaRPr lang="en-GB" dirty="0">
              <a:solidFill>
                <a:schemeClr val="tx1"/>
              </a:solidFill>
            </a:endParaRPr>
          </a:p>
          <a:p>
            <a:pPr marL="114300" lvl="1" indent="0">
              <a:buClr>
                <a:srgbClr val="C00000"/>
              </a:buClr>
              <a:buNone/>
              <a:defRPr/>
            </a:pPr>
            <a:r>
              <a:rPr lang="en-GB" sz="3200" dirty="0">
                <a:solidFill>
                  <a:schemeClr val="tx1"/>
                </a:solidFill>
              </a:rPr>
              <a:t>Good tooling helps improve security</a:t>
            </a:r>
          </a:p>
        </p:txBody>
      </p:sp>
    </p:spTree>
    <p:extLst>
      <p:ext uri="{BB962C8B-B14F-4D97-AF65-F5344CB8AC3E}">
        <p14:creationId xmlns:p14="http://schemas.microsoft.com/office/powerpoint/2010/main" val="19605823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Questions?</a:t>
            </a:r>
            <a:endParaRPr lang="en-US" dirty="0"/>
          </a:p>
        </p:txBody>
      </p:sp>
    </p:spTree>
    <p:extLst>
      <p:ext uri="{BB962C8B-B14F-4D97-AF65-F5344CB8AC3E}">
        <p14:creationId xmlns:p14="http://schemas.microsoft.com/office/powerpoint/2010/main" val="8171790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748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title"/>
          </p:nvPr>
        </p:nvSpPr>
        <p:spPr/>
        <p:txBody>
          <a:bodyPr/>
          <a:lstStyle/>
          <a:p>
            <a:pPr eaLnBrk="1" hangingPunct="1"/>
            <a:r>
              <a:rPr lang="en-US" sz="4000" dirty="0"/>
              <a:t>Introduction</a:t>
            </a:r>
          </a:p>
        </p:txBody>
      </p:sp>
      <p:sp>
        <p:nvSpPr>
          <p:cNvPr id="4099" name="Rectangle 7"/>
          <p:cNvSpPr>
            <a:spLocks noGrp="1" noChangeArrowheads="1"/>
          </p:cNvSpPr>
          <p:nvPr>
            <p:ph idx="1"/>
          </p:nvPr>
        </p:nvSpPr>
        <p:spPr/>
        <p:txBody>
          <a:bodyPr/>
          <a:lstStyle/>
          <a:p>
            <a:pPr lvl="1">
              <a:buClr>
                <a:srgbClr val="C00000"/>
              </a:buClr>
              <a:buBlip>
                <a:blip r:embed="rId3"/>
              </a:buBlip>
              <a:defRPr/>
            </a:pPr>
            <a:r>
              <a:rPr lang="en-GB" sz="3200" dirty="0">
                <a:solidFill>
                  <a:schemeClr val="tx1"/>
                </a:solidFill>
              </a:rPr>
              <a:t>Huge topic</a:t>
            </a:r>
          </a:p>
          <a:p>
            <a:pPr lvl="1">
              <a:buClr>
                <a:srgbClr val="C00000"/>
              </a:buClr>
              <a:buBlip>
                <a:blip r:embed="rId3"/>
              </a:buBlip>
              <a:defRPr/>
            </a:pPr>
            <a:r>
              <a:rPr lang="en-GB" sz="3200" dirty="0">
                <a:solidFill>
                  <a:schemeClr val="tx1"/>
                </a:solidFill>
              </a:rPr>
              <a:t>Taking a developer point of view</a:t>
            </a:r>
          </a:p>
          <a:p>
            <a:pPr lvl="1">
              <a:buClr>
                <a:srgbClr val="C00000"/>
              </a:buClr>
              <a:buBlip>
                <a:blip r:embed="rId3"/>
              </a:buBlip>
              <a:defRPr/>
            </a:pPr>
            <a:r>
              <a:rPr lang="en-GB" sz="3200" dirty="0">
                <a:solidFill>
                  <a:schemeClr val="tx1"/>
                </a:solidFill>
              </a:rPr>
              <a:t>Looking at Uniface based solutions</a:t>
            </a:r>
          </a:p>
          <a:p>
            <a:pPr lvl="1">
              <a:buClr>
                <a:srgbClr val="C00000"/>
              </a:buClr>
              <a:buBlip>
                <a:blip r:embed="rId3"/>
              </a:buBlip>
              <a:defRPr/>
            </a:pPr>
            <a:r>
              <a:rPr lang="en-GB" sz="3200" dirty="0">
                <a:solidFill>
                  <a:schemeClr val="tx1"/>
                </a:solidFill>
              </a:rPr>
              <a:t>Example code</a:t>
            </a:r>
          </a:p>
        </p:txBody>
      </p:sp>
    </p:spTree>
    <p:extLst>
      <p:ext uri="{BB962C8B-B14F-4D97-AF65-F5344CB8AC3E}">
        <p14:creationId xmlns:p14="http://schemas.microsoft.com/office/powerpoint/2010/main" val="24686599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title"/>
          </p:nvPr>
        </p:nvSpPr>
        <p:spPr/>
        <p:txBody>
          <a:bodyPr/>
          <a:lstStyle/>
          <a:p>
            <a:pPr eaLnBrk="1" hangingPunct="1"/>
            <a:r>
              <a:rPr lang="en-US" sz="4000" dirty="0"/>
              <a:t>Client Server vs. Web</a:t>
            </a:r>
          </a:p>
        </p:txBody>
      </p:sp>
      <p:sp>
        <p:nvSpPr>
          <p:cNvPr id="4099" name="Rectangle 7"/>
          <p:cNvSpPr>
            <a:spLocks noGrp="1" noChangeArrowheads="1"/>
          </p:cNvSpPr>
          <p:nvPr>
            <p:ph idx="1"/>
          </p:nvPr>
        </p:nvSpPr>
        <p:spPr/>
        <p:txBody>
          <a:bodyPr/>
          <a:lstStyle/>
          <a:p>
            <a:pPr lvl="1">
              <a:buClr>
                <a:srgbClr val="C00000"/>
              </a:buClr>
              <a:buBlip>
                <a:blip r:embed="rId3"/>
              </a:buBlip>
              <a:defRPr/>
            </a:pPr>
            <a:r>
              <a:rPr lang="en-GB" sz="3200" dirty="0">
                <a:solidFill>
                  <a:schemeClr val="tx1"/>
                </a:solidFill>
              </a:rPr>
              <a:t>Stateless</a:t>
            </a:r>
          </a:p>
          <a:p>
            <a:pPr lvl="1">
              <a:buClr>
                <a:srgbClr val="C00000"/>
              </a:buClr>
              <a:buBlip>
                <a:blip r:embed="rId3"/>
              </a:buBlip>
              <a:defRPr/>
            </a:pPr>
            <a:r>
              <a:rPr lang="en-GB" sz="3200" dirty="0">
                <a:solidFill>
                  <a:schemeClr val="tx1"/>
                </a:solidFill>
              </a:rPr>
              <a:t>No control over client</a:t>
            </a:r>
          </a:p>
          <a:p>
            <a:pPr lvl="1">
              <a:buClr>
                <a:srgbClr val="C00000"/>
              </a:buClr>
              <a:buBlip>
                <a:blip r:embed="rId3"/>
              </a:buBlip>
              <a:defRPr/>
            </a:pPr>
            <a:r>
              <a:rPr lang="en-GB" sz="3200" dirty="0">
                <a:solidFill>
                  <a:schemeClr val="tx1"/>
                </a:solidFill>
              </a:rPr>
              <a:t>Network is part of the application</a:t>
            </a:r>
          </a:p>
        </p:txBody>
      </p:sp>
    </p:spTree>
    <p:extLst>
      <p:ext uri="{BB962C8B-B14F-4D97-AF65-F5344CB8AC3E}">
        <p14:creationId xmlns:p14="http://schemas.microsoft.com/office/powerpoint/2010/main" val="1146458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title"/>
          </p:nvPr>
        </p:nvSpPr>
        <p:spPr/>
        <p:txBody>
          <a:bodyPr/>
          <a:lstStyle/>
          <a:p>
            <a:pPr eaLnBrk="1" hangingPunct="1"/>
            <a:r>
              <a:rPr lang="en-US" sz="4000" dirty="0"/>
              <a:t>Overview</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1066800"/>
            <a:ext cx="2328384" cy="527196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8800" y="1143000"/>
            <a:ext cx="2539520" cy="849310"/>
          </a:xfrm>
          <a:prstGeom prst="rect">
            <a:avLst/>
          </a:prstGeom>
        </p:spPr>
      </p:pic>
    </p:spTree>
    <p:extLst>
      <p:ext uri="{BB962C8B-B14F-4D97-AF65-F5344CB8AC3E}">
        <p14:creationId xmlns:p14="http://schemas.microsoft.com/office/powerpoint/2010/main" val="17057680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title"/>
          </p:nvPr>
        </p:nvSpPr>
        <p:spPr/>
        <p:txBody>
          <a:bodyPr/>
          <a:lstStyle/>
          <a:p>
            <a:pPr eaLnBrk="1" hangingPunct="1"/>
            <a:r>
              <a:rPr lang="en-US" sz="4000" dirty="0"/>
              <a:t>Security Areas</a:t>
            </a:r>
          </a:p>
        </p:txBody>
      </p:sp>
      <p:sp>
        <p:nvSpPr>
          <p:cNvPr id="4099" name="Rectangle 7"/>
          <p:cNvSpPr>
            <a:spLocks noGrp="1" noChangeArrowheads="1"/>
          </p:cNvSpPr>
          <p:nvPr>
            <p:ph idx="1"/>
          </p:nvPr>
        </p:nvSpPr>
        <p:spPr/>
        <p:txBody>
          <a:bodyPr/>
          <a:lstStyle/>
          <a:p>
            <a:pPr marL="114300" lvl="1" indent="0">
              <a:buClr>
                <a:srgbClr val="C00000"/>
              </a:buClr>
              <a:buNone/>
              <a:defRPr/>
            </a:pPr>
            <a:r>
              <a:rPr lang="en-GB" sz="3200" dirty="0">
                <a:solidFill>
                  <a:schemeClr val="tx1"/>
                </a:solidFill>
              </a:rPr>
              <a:t>Some areas we need to consider:</a:t>
            </a:r>
          </a:p>
          <a:p>
            <a:pPr lvl="1">
              <a:buClr>
                <a:srgbClr val="C00000"/>
              </a:buClr>
              <a:buBlip>
                <a:blip r:embed="rId3"/>
              </a:buBlip>
              <a:defRPr/>
            </a:pPr>
            <a:r>
              <a:rPr lang="en-GB" dirty="0">
                <a:solidFill>
                  <a:schemeClr val="tx1"/>
                </a:solidFill>
              </a:rPr>
              <a:t>Authentication</a:t>
            </a:r>
          </a:p>
          <a:p>
            <a:pPr lvl="1">
              <a:buClr>
                <a:srgbClr val="C00000"/>
              </a:buClr>
              <a:buBlip>
                <a:blip r:embed="rId3"/>
              </a:buBlip>
              <a:defRPr/>
            </a:pPr>
            <a:r>
              <a:rPr lang="en-GB" dirty="0">
                <a:solidFill>
                  <a:schemeClr val="tx1"/>
                </a:solidFill>
              </a:rPr>
              <a:t>Authorisation</a:t>
            </a:r>
          </a:p>
          <a:p>
            <a:pPr lvl="1">
              <a:buClr>
                <a:srgbClr val="C00000"/>
              </a:buClr>
              <a:buBlip>
                <a:blip r:embed="rId3"/>
              </a:buBlip>
              <a:defRPr/>
            </a:pPr>
            <a:r>
              <a:rPr lang="en-GB" dirty="0">
                <a:solidFill>
                  <a:schemeClr val="tx1"/>
                </a:solidFill>
              </a:rPr>
              <a:t>Browser Security</a:t>
            </a:r>
          </a:p>
          <a:p>
            <a:pPr lvl="1">
              <a:buClr>
                <a:srgbClr val="C00000"/>
              </a:buClr>
              <a:buBlip>
                <a:blip r:embed="rId3"/>
              </a:buBlip>
              <a:defRPr/>
            </a:pPr>
            <a:r>
              <a:rPr lang="en-GB" dirty="0">
                <a:solidFill>
                  <a:schemeClr val="tx1"/>
                </a:solidFill>
              </a:rPr>
              <a:t>Session Management</a:t>
            </a:r>
          </a:p>
          <a:p>
            <a:pPr lvl="1">
              <a:buClr>
                <a:srgbClr val="C00000"/>
              </a:buClr>
              <a:buBlip>
                <a:blip r:embed="rId3"/>
              </a:buBlip>
              <a:defRPr/>
            </a:pPr>
            <a:r>
              <a:rPr lang="en-GB" dirty="0">
                <a:solidFill>
                  <a:schemeClr val="tx1"/>
                </a:solidFill>
              </a:rPr>
              <a:t>Data I/O</a:t>
            </a:r>
          </a:p>
          <a:p>
            <a:pPr lvl="1">
              <a:buClr>
                <a:srgbClr val="C00000"/>
              </a:buClr>
              <a:buBlip>
                <a:blip r:embed="rId3"/>
              </a:buBlip>
              <a:defRPr/>
            </a:pPr>
            <a:r>
              <a:rPr lang="en-GB" dirty="0">
                <a:solidFill>
                  <a:schemeClr val="tx1"/>
                </a:solidFill>
              </a:rPr>
              <a:t>Configuration and </a:t>
            </a:r>
            <a:r>
              <a:rPr lang="en-GB" dirty="0">
                <a:solidFill>
                  <a:schemeClr val="tx1"/>
                </a:solidFill>
              </a:rPr>
              <a:t>Deployment</a:t>
            </a:r>
            <a:endParaRPr lang="en-GB" dirty="0">
              <a:solidFill>
                <a:schemeClr val="tx1"/>
              </a:solidFill>
            </a:endParaRPr>
          </a:p>
        </p:txBody>
      </p:sp>
    </p:spTree>
    <p:extLst>
      <p:ext uri="{BB962C8B-B14F-4D97-AF65-F5344CB8AC3E}">
        <p14:creationId xmlns:p14="http://schemas.microsoft.com/office/powerpoint/2010/main" val="1604077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title"/>
          </p:nvPr>
        </p:nvSpPr>
        <p:spPr/>
        <p:txBody>
          <a:bodyPr/>
          <a:lstStyle/>
          <a:p>
            <a:pPr eaLnBrk="1" hangingPunct="1"/>
            <a:r>
              <a:rPr lang="en-US" sz="4000" dirty="0"/>
              <a:t>Threats</a:t>
            </a:r>
          </a:p>
        </p:txBody>
      </p:sp>
      <p:sp>
        <p:nvSpPr>
          <p:cNvPr id="4099" name="Rectangle 7"/>
          <p:cNvSpPr>
            <a:spLocks noGrp="1" noChangeArrowheads="1"/>
          </p:cNvSpPr>
          <p:nvPr>
            <p:ph idx="1"/>
          </p:nvPr>
        </p:nvSpPr>
        <p:spPr/>
        <p:txBody>
          <a:bodyPr/>
          <a:lstStyle/>
          <a:p>
            <a:pPr lvl="1">
              <a:buClr>
                <a:srgbClr val="C00000"/>
              </a:buClr>
              <a:buBlip>
                <a:blip r:embed="rId3"/>
              </a:buBlip>
              <a:defRPr/>
            </a:pPr>
            <a:r>
              <a:rPr lang="en-GB" sz="3200" dirty="0">
                <a:solidFill>
                  <a:schemeClr val="tx1"/>
                </a:solidFill>
              </a:rPr>
              <a:t>Password Cracking</a:t>
            </a:r>
          </a:p>
          <a:p>
            <a:pPr lvl="1">
              <a:buClr>
                <a:srgbClr val="C00000"/>
              </a:buClr>
              <a:buBlip>
                <a:blip r:embed="rId3"/>
              </a:buBlip>
              <a:defRPr/>
            </a:pPr>
            <a:r>
              <a:rPr lang="en-GB" sz="3200" dirty="0">
                <a:solidFill>
                  <a:schemeClr val="tx1"/>
                </a:solidFill>
              </a:rPr>
              <a:t>Interpreter Injection</a:t>
            </a:r>
            <a:endParaRPr lang="en-GB" sz="3200" dirty="0">
              <a:solidFill>
                <a:schemeClr val="tx1"/>
              </a:solidFill>
            </a:endParaRPr>
          </a:p>
          <a:p>
            <a:pPr marL="1257300" lvl="2" indent="-342900">
              <a:spcBef>
                <a:spcPct val="5000"/>
              </a:spcBef>
              <a:buFont typeface="Arial" panose="020B0604020202020204" pitchFamily="34" charset="0"/>
              <a:buChar char="•"/>
              <a:defRPr/>
            </a:pPr>
            <a:r>
              <a:rPr lang="en-US" sz="2800" dirty="0">
                <a:solidFill>
                  <a:schemeClr val="tx1"/>
                </a:solidFill>
              </a:rPr>
              <a:t>SQL Injection</a:t>
            </a:r>
            <a:endParaRPr lang="en-US" sz="2800" dirty="0">
              <a:solidFill>
                <a:schemeClr val="tx1"/>
              </a:solidFill>
            </a:endParaRPr>
          </a:p>
          <a:p>
            <a:pPr marL="1257300" lvl="2" indent="-342900">
              <a:spcBef>
                <a:spcPct val="5000"/>
              </a:spcBef>
              <a:buFont typeface="Arial" panose="020B0604020202020204" pitchFamily="34" charset="0"/>
              <a:buChar char="•"/>
              <a:defRPr/>
            </a:pPr>
            <a:r>
              <a:rPr lang="en-US" sz="2800" dirty="0">
                <a:solidFill>
                  <a:schemeClr val="tx1"/>
                </a:solidFill>
              </a:rPr>
              <a:t>JavaScript Injection</a:t>
            </a:r>
            <a:endParaRPr lang="en-US" sz="2800" dirty="0">
              <a:solidFill>
                <a:schemeClr val="tx1"/>
              </a:solidFill>
            </a:endParaRPr>
          </a:p>
          <a:p>
            <a:pPr marL="1257300" lvl="2" indent="-342900">
              <a:spcBef>
                <a:spcPct val="5000"/>
              </a:spcBef>
              <a:buFont typeface="Arial" panose="020B0604020202020204" pitchFamily="34" charset="0"/>
              <a:buChar char="•"/>
              <a:defRPr/>
            </a:pPr>
            <a:r>
              <a:rPr lang="en-US" sz="2800" dirty="0">
                <a:solidFill>
                  <a:schemeClr val="tx1"/>
                </a:solidFill>
              </a:rPr>
              <a:t>Parameter Manipulation</a:t>
            </a:r>
            <a:endParaRPr lang="en-GB" sz="2800" dirty="0">
              <a:solidFill>
                <a:schemeClr val="tx1"/>
              </a:solidFill>
            </a:endParaRPr>
          </a:p>
          <a:p>
            <a:pPr lvl="1">
              <a:buClr>
                <a:srgbClr val="C00000"/>
              </a:buClr>
              <a:buBlip>
                <a:blip r:embed="rId3"/>
              </a:buBlip>
              <a:defRPr/>
            </a:pPr>
            <a:r>
              <a:rPr lang="en-GB" sz="3200" dirty="0">
                <a:solidFill>
                  <a:schemeClr val="tx1"/>
                </a:solidFill>
              </a:rPr>
              <a:t>Session Hijacking</a:t>
            </a:r>
          </a:p>
        </p:txBody>
      </p:sp>
    </p:spTree>
    <p:extLst>
      <p:ext uri="{BB962C8B-B14F-4D97-AF65-F5344CB8AC3E}">
        <p14:creationId xmlns:p14="http://schemas.microsoft.com/office/powerpoint/2010/main" val="1725065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4099">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title"/>
          </p:nvPr>
        </p:nvSpPr>
        <p:spPr/>
        <p:txBody>
          <a:bodyPr/>
          <a:lstStyle/>
          <a:p>
            <a:pPr eaLnBrk="1" hangingPunct="1"/>
            <a:r>
              <a:rPr lang="en-US" sz="4000" dirty="0"/>
              <a:t>Password Cracking</a:t>
            </a:r>
          </a:p>
        </p:txBody>
      </p:sp>
      <p:sp>
        <p:nvSpPr>
          <p:cNvPr id="4099" name="Rectangle 7"/>
          <p:cNvSpPr>
            <a:spLocks noGrp="1" noChangeArrowheads="1"/>
          </p:cNvSpPr>
          <p:nvPr>
            <p:ph idx="1"/>
          </p:nvPr>
        </p:nvSpPr>
        <p:spPr/>
        <p:txBody>
          <a:bodyPr/>
          <a:lstStyle/>
          <a:p>
            <a:pPr marL="114300" lvl="1" indent="0">
              <a:buClr>
                <a:srgbClr val="C00000"/>
              </a:buClr>
              <a:buNone/>
              <a:defRPr/>
            </a:pPr>
            <a:r>
              <a:rPr lang="en-GB" dirty="0">
                <a:solidFill>
                  <a:schemeClr val="tx1"/>
                </a:solidFill>
              </a:rPr>
              <a:t>These attacks include techniques like:</a:t>
            </a:r>
          </a:p>
          <a:p>
            <a:pPr lvl="1">
              <a:buClr>
                <a:srgbClr val="C00000"/>
              </a:buClr>
              <a:buBlip>
                <a:blip r:embed="rId3"/>
              </a:buBlip>
              <a:defRPr/>
            </a:pPr>
            <a:r>
              <a:rPr lang="en-GB" dirty="0" smtClean="0">
                <a:solidFill>
                  <a:schemeClr val="tx1"/>
                </a:solidFill>
              </a:rPr>
              <a:t>Brute </a:t>
            </a:r>
            <a:r>
              <a:rPr lang="en-GB" dirty="0">
                <a:solidFill>
                  <a:schemeClr val="tx1"/>
                </a:solidFill>
              </a:rPr>
              <a:t>forcing the login page (remotely)</a:t>
            </a:r>
          </a:p>
          <a:p>
            <a:pPr lvl="1">
              <a:buClr>
                <a:srgbClr val="C00000"/>
              </a:buClr>
              <a:buBlip>
                <a:blip r:embed="rId3"/>
              </a:buBlip>
              <a:defRPr/>
            </a:pPr>
            <a:r>
              <a:rPr lang="en-GB" dirty="0">
                <a:solidFill>
                  <a:schemeClr val="tx1"/>
                </a:solidFill>
              </a:rPr>
              <a:t>Brute forcing the database with common passwords</a:t>
            </a:r>
          </a:p>
          <a:p>
            <a:pPr lvl="1">
              <a:buClr>
                <a:srgbClr val="C00000"/>
              </a:buClr>
              <a:buBlip>
                <a:blip r:embed="rId3"/>
              </a:buBlip>
              <a:defRPr/>
            </a:pPr>
            <a:r>
              <a:rPr lang="en-GB" dirty="0">
                <a:solidFill>
                  <a:schemeClr val="tx1"/>
                </a:solidFill>
              </a:rPr>
              <a:t>Brute forcing the database with rainbow tables</a:t>
            </a:r>
          </a:p>
        </p:txBody>
      </p:sp>
    </p:spTree>
    <p:extLst>
      <p:ext uri="{BB962C8B-B14F-4D97-AF65-F5344CB8AC3E}">
        <p14:creationId xmlns:p14="http://schemas.microsoft.com/office/powerpoint/2010/main" val="133595592"/>
      </p:ext>
    </p:extLst>
  </p:cSld>
  <p:clrMapOvr>
    <a:masterClrMapping/>
  </p:clrMapOvr>
  <p:timing>
    <p:tnLst>
      <p:par>
        <p:cTn id="1" dur="indefinite" restart="never" nodeType="tmRoot"/>
      </p:par>
    </p:tnLst>
  </p:timing>
</p:sld>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30977912-6EFB-E24F-8BEB-39E5A410A65C}" vid="{B920ED89-3808-5849-AABE-C131A0C3D6A7}"/>
    </a:ext>
  </a:extLst>
</a:theme>
</file>

<file path=ppt/theme/theme2.xml><?xml version="1.0" encoding="utf-8"?>
<a:theme xmlns:a="http://schemas.openxmlformats.org/drawingml/2006/main" name="CPWR_00to03_sample_09">
  <a:themeElements>
    <a:clrScheme name="CPWR_00to03_sample_09 1">
      <a:dk1>
        <a:srgbClr val="312F31"/>
      </a:dk1>
      <a:lt1>
        <a:srgbClr val="FFFFFF"/>
      </a:lt1>
      <a:dk2>
        <a:srgbClr val="312F31"/>
      </a:dk2>
      <a:lt2>
        <a:srgbClr val="434143"/>
      </a:lt2>
      <a:accent1>
        <a:srgbClr val="0A94D6"/>
      </a:accent1>
      <a:accent2>
        <a:srgbClr val="F88208"/>
      </a:accent2>
      <a:accent3>
        <a:srgbClr val="FFFFFF"/>
      </a:accent3>
      <a:accent4>
        <a:srgbClr val="282728"/>
      </a:accent4>
      <a:accent5>
        <a:srgbClr val="AAC8E8"/>
      </a:accent5>
      <a:accent6>
        <a:srgbClr val="E17506"/>
      </a:accent6>
      <a:hlink>
        <a:srgbClr val="7DBA00"/>
      </a:hlink>
      <a:folHlink>
        <a:srgbClr val="F7D117"/>
      </a:folHlink>
    </a:clrScheme>
    <a:fontScheme name="CPWR_00to03_sample_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l" defTabSz="914400" rtl="0" eaLnBrk="1" fontAlgn="base" latinLnBrk="0" hangingPunct="1">
          <a:lnSpc>
            <a:spcPct val="80000"/>
          </a:lnSpc>
          <a:spcBef>
            <a:spcPct val="0"/>
          </a:spcBef>
          <a:spcAft>
            <a:spcPct val="0"/>
          </a:spcAft>
          <a:buClrTx/>
          <a:buSzTx/>
          <a:buFontTx/>
          <a:buNone/>
          <a:tabLst/>
          <a:defRPr kumimoji="0" lang="en-US" sz="4400" b="0" i="0" u="none" strike="noStrike" cap="none" normalizeH="0" baseline="0" smtClean="0">
            <a:ln>
              <a:noFill/>
            </a:ln>
            <a:solidFill>
              <a:srgbClr val="5F5F5F"/>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l" defTabSz="914400" rtl="0" eaLnBrk="1" fontAlgn="base" latinLnBrk="0" hangingPunct="1">
          <a:lnSpc>
            <a:spcPct val="80000"/>
          </a:lnSpc>
          <a:spcBef>
            <a:spcPct val="0"/>
          </a:spcBef>
          <a:spcAft>
            <a:spcPct val="0"/>
          </a:spcAft>
          <a:buClrTx/>
          <a:buSzTx/>
          <a:buFontTx/>
          <a:buNone/>
          <a:tabLst/>
          <a:defRPr kumimoji="0" lang="en-US" sz="4400" b="0" i="0" u="none" strike="noStrike" cap="none" normalizeH="0" baseline="0" smtClean="0">
            <a:ln>
              <a:noFill/>
            </a:ln>
            <a:solidFill>
              <a:srgbClr val="5F5F5F"/>
            </a:solidFill>
            <a:effectLst/>
            <a:latin typeface="Arial" charset="0"/>
          </a:defRPr>
        </a:defPPr>
      </a:lstStyle>
    </a:lnDef>
  </a:objectDefaults>
  <a:extraClrSchemeLst>
    <a:extraClrScheme>
      <a:clrScheme name="CPWR_00to03_sample_09 1">
        <a:dk1>
          <a:srgbClr val="312F31"/>
        </a:dk1>
        <a:lt1>
          <a:srgbClr val="FFFFFF"/>
        </a:lt1>
        <a:dk2>
          <a:srgbClr val="312F31"/>
        </a:dk2>
        <a:lt2>
          <a:srgbClr val="434143"/>
        </a:lt2>
        <a:accent1>
          <a:srgbClr val="0A94D6"/>
        </a:accent1>
        <a:accent2>
          <a:srgbClr val="F88208"/>
        </a:accent2>
        <a:accent3>
          <a:srgbClr val="FFFFFF"/>
        </a:accent3>
        <a:accent4>
          <a:srgbClr val="282728"/>
        </a:accent4>
        <a:accent5>
          <a:srgbClr val="AAC8E8"/>
        </a:accent5>
        <a:accent6>
          <a:srgbClr val="E17506"/>
        </a:accent6>
        <a:hlink>
          <a:srgbClr val="7DBA00"/>
        </a:hlink>
        <a:folHlink>
          <a:srgbClr val="F7D11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3" id="{30977912-6EFB-E24F-8BEB-39E5A410A65C}" vid="{A542E8E3-DCF8-D147-B27B-D38D658D63AE}"/>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30977912-6EFB-E24F-8BEB-39E5A410A65C}" vid="{FCDB1A59-2D6C-4A4C-83C0-FBFCED77D214}"/>
    </a:ext>
  </a:ext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30977912-6EFB-E24F-8BEB-39E5A410A65C}" vid="{A10E24B3-05F6-C740-968A-BC5277955ECF}"/>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434143"/>
      </a:lt2>
      <a:accent1>
        <a:srgbClr val="F88208"/>
      </a:accent1>
      <a:accent2>
        <a:srgbClr val="0A94D6"/>
      </a:accent2>
      <a:accent3>
        <a:srgbClr val="FFFFFF"/>
      </a:accent3>
      <a:accent4>
        <a:srgbClr val="000000"/>
      </a:accent4>
      <a:accent5>
        <a:srgbClr val="FBC1AA"/>
      </a:accent5>
      <a:accent6>
        <a:srgbClr val="0886C2"/>
      </a:accent6>
      <a:hlink>
        <a:srgbClr val="7DBA00"/>
      </a:hlink>
      <a:folHlink>
        <a:srgbClr val="F7D11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434143"/>
      </a:lt2>
      <a:accent1>
        <a:srgbClr val="F88208"/>
      </a:accent1>
      <a:accent2>
        <a:srgbClr val="0A94D6"/>
      </a:accent2>
      <a:accent3>
        <a:srgbClr val="FFFFFF"/>
      </a:accent3>
      <a:accent4>
        <a:srgbClr val="000000"/>
      </a:accent4>
      <a:accent5>
        <a:srgbClr val="FBC1AA"/>
      </a:accent5>
      <a:accent6>
        <a:srgbClr val="0886C2"/>
      </a:accent6>
      <a:hlink>
        <a:srgbClr val="7DBA00"/>
      </a:hlink>
      <a:folHlink>
        <a:srgbClr val="F7D11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609292E1B26A744A0E558DD0E13853A" ma:contentTypeVersion="3" ma:contentTypeDescription="Create a new document." ma:contentTypeScope="" ma:versionID="138a5b96c30c2b22d2a5e108cdb56391">
  <xsd:schema xmlns:xsd="http://www.w3.org/2001/XMLSchema" xmlns:xs="http://www.w3.org/2001/XMLSchema" xmlns:p="http://schemas.microsoft.com/office/2006/metadata/properties" xmlns:ns2="1cc703c2-be65-455f-ad15-80c53bb2142c" targetNamespace="http://schemas.microsoft.com/office/2006/metadata/properties" ma:root="true" ma:fieldsID="3aee9e67e7a7da900fcf2bc57edb2c22" ns2:_="">
    <xsd:import namespace="1cc703c2-be65-455f-ad15-80c53bb2142c"/>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cc703c2-be65-455f-ad15-80c53bb2142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8998186-B3D3-451E-8187-EB872DA72256}">
  <ds:schemaRefs>
    <ds:schemaRef ds:uri="http://schemas.microsoft.com/sharepoint/v3/contenttype/forms"/>
  </ds:schemaRefs>
</ds:datastoreItem>
</file>

<file path=customXml/itemProps2.xml><?xml version="1.0" encoding="utf-8"?>
<ds:datastoreItem xmlns:ds="http://schemas.openxmlformats.org/officeDocument/2006/customXml" ds:itemID="{CE555261-5DA2-471A-ABC6-683E5AD57B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cc703c2-be65-455f-ad15-80c53bb2142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38C5595-AFB8-4AFA-BAAA-573DDAAD960F}">
  <ds:schemaRefs>
    <ds:schemaRef ds:uri="http://schemas.microsoft.com/office/2006/metadata/properties"/>
    <ds:schemaRef ds:uri="http://schemas.microsoft.com/office/infopath/2007/PartnerControls"/>
    <ds:schemaRef ds:uri="http://purl.org/dc/dcmitype/"/>
    <ds:schemaRef ds:uri="http://purl.org/dc/terms/"/>
    <ds:schemaRef ds:uri="http://schemas.microsoft.com/office/2006/documentManagement/types"/>
    <ds:schemaRef ds:uri="http://purl.org/dc/elements/1.1/"/>
    <ds:schemaRef ds:uri="http://schemas.openxmlformats.org/package/2006/metadata/core-properties"/>
    <ds:schemaRef ds:uri="1cc703c2-be65-455f-ad15-80c53bb2142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UnifaceDevCon</Template>
  <TotalTime>20</TotalTime>
  <Words>3128</Words>
  <Application>Microsoft Office PowerPoint</Application>
  <PresentationFormat>On-screen Show (4:3)</PresentationFormat>
  <Paragraphs>461</Paragraphs>
  <Slides>31</Slides>
  <Notes>30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31</vt:i4>
      </vt:variant>
    </vt:vector>
  </HeadingPairs>
  <TitlesOfParts>
    <vt:vector size="39" baseType="lpstr">
      <vt:lpstr>Arial</vt:lpstr>
      <vt:lpstr>Calibri</vt:lpstr>
      <vt:lpstr>Calibri Light</vt:lpstr>
      <vt:lpstr>Times New Roman</vt:lpstr>
      <vt:lpstr>2_Custom Design</vt:lpstr>
      <vt:lpstr>CPWR_00to03_sample_09</vt:lpstr>
      <vt:lpstr>Custom Design</vt:lpstr>
      <vt:lpstr>1_Custom Design</vt:lpstr>
      <vt:lpstr>Web Application Security</vt:lpstr>
      <vt:lpstr>Agenda</vt:lpstr>
      <vt:lpstr>Why Bother?</vt:lpstr>
      <vt:lpstr>Introduction</vt:lpstr>
      <vt:lpstr>Client Server vs. Web</vt:lpstr>
      <vt:lpstr>Overview</vt:lpstr>
      <vt:lpstr>Security Areas</vt:lpstr>
      <vt:lpstr>Threats</vt:lpstr>
      <vt:lpstr>Password Cracking</vt:lpstr>
      <vt:lpstr>Brute Force</vt:lpstr>
      <vt:lpstr>Cracking Hashed Passwords</vt:lpstr>
      <vt:lpstr>Password Hashing Basics</vt:lpstr>
      <vt:lpstr>Demo</vt:lpstr>
      <vt:lpstr>Uniface</vt:lpstr>
      <vt:lpstr>Threats</vt:lpstr>
      <vt:lpstr>Interpreter Injection</vt:lpstr>
      <vt:lpstr>SQL Injection</vt:lpstr>
      <vt:lpstr>Demo</vt:lpstr>
      <vt:lpstr>SQL Injection</vt:lpstr>
      <vt:lpstr>JavaScript Injection</vt:lpstr>
      <vt:lpstr>Demo</vt:lpstr>
      <vt:lpstr>Parameter Manipulation</vt:lpstr>
      <vt:lpstr>Demo</vt:lpstr>
      <vt:lpstr>Uniface</vt:lpstr>
      <vt:lpstr>Threats</vt:lpstr>
      <vt:lpstr>Session Hijacking</vt:lpstr>
      <vt:lpstr>Demo</vt:lpstr>
      <vt:lpstr>Uniface</vt:lpstr>
      <vt:lpstr>Summary</vt:lpstr>
      <vt:lpstr>Thank You! Questions?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 Security</dc:title>
  <dc:creator>Rodger, James</dc:creator>
  <cp:lastModifiedBy>Rodger, James</cp:lastModifiedBy>
  <cp:revision>10</cp:revision>
  <dcterms:created xsi:type="dcterms:W3CDTF">2015-10-15T10:21:01Z</dcterms:created>
  <dcterms:modified xsi:type="dcterms:W3CDTF">2015-10-15T10:41:36Z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0x0101009609292E1B26A744A0E558DD0E13853A</vt:lpwstr>
  </property>
</Properties>
</file>