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Comforta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Comfortaa-bold.fntdata"/><Relationship Id="rId27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Entered text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Mean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Median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Standard deviation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Correlation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Outlier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Statistical Analysis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aaaaaaaaaaaaaaaaaaaaaaaaaaaaaaaaaaaaaaaaasssssfdhreyrtertertertretertetretretertertretetreterterteterterterterterterteterterterteterlgk;ldfkg;lterks'y;lrk';tylreky';tekrty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;erky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;el,rtË:lg''e;rlte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'r;lt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er';lt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e';ltr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e';lter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';tl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élt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'r;lt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é;lrté;lt''er;lt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';elt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é;rlr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'te;</a:t>
            </a:r>
            <a:endParaRPr b="1" sz="18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7d85e8e4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7d85e8e4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7e59b45bb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7e59b45bb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7d85e8e4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7d85e8e4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7d37e6fbb_0_4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7d37e6fbb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7d37e6fbb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7d37e6fbb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7d85e8e4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7d85e8e4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7d37e6fbb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7d37e6fbb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7d37e6fbb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7d37e6fbb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7d85e8e4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7d85e8e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80d1ff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80d1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83f8107e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83f8107e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7d37e6fbb_0_4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7d37e6fbb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7d37e6fbb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7d37e6fbb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7d85e8e4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7d85e8e4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Relationship Id="rId4" Type="http://schemas.openxmlformats.org/officeDocument/2006/relationships/hyperlink" Target="http://127.0.0.1:8050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8031" l="0" r="0" t="8040"/>
          <a:stretch/>
        </p:blipFill>
        <p:spPr>
          <a:xfrm>
            <a:off x="0" y="0"/>
            <a:ext cx="919512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7128425" y="4598400"/>
            <a:ext cx="2066700" cy="545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7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2800">
                <a:latin typeface="Georgia"/>
                <a:ea typeface="Georgia"/>
                <a:cs typeface="Georgia"/>
                <a:sym typeface="Georgia"/>
              </a:rPr>
              <a:t>Project1</a:t>
            </a:r>
            <a:endParaRPr i="1"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3"/>
          <p:cNvSpPr txBox="1"/>
          <p:nvPr>
            <p:ph idx="4294967295" type="subTitle"/>
          </p:nvPr>
        </p:nvSpPr>
        <p:spPr>
          <a:xfrm rot="1602766">
            <a:off x="286878" y="2419902"/>
            <a:ext cx="8222139" cy="694838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8999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i="1" lang="en" sz="4142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FUNDING ANALYSIS</a:t>
            </a:r>
            <a:endParaRPr b="1" i="1" sz="4142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0" y="3142900"/>
            <a:ext cx="2612700" cy="21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James Draper</a:t>
            </a:r>
            <a:endParaRPr sz="200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Kelsey Kraft</a:t>
            </a:r>
            <a:endParaRPr sz="200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Mariah McLelan</a:t>
            </a:r>
            <a:endParaRPr sz="200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Amarilli Novel</a:t>
            </a:r>
            <a:endParaRPr sz="200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Hisako Yamanaka</a:t>
            </a:r>
            <a:endParaRPr sz="200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102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Austin ISD performs the best in both SAT and ACT while having a smaller budget than Fort Worth, Dallas, and Houston.</a:t>
            </a:r>
            <a:endParaRPr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4875"/>
            <a:ext cx="9144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102275"/>
            <a:ext cx="85206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egative correlation between Total Operating Revenue and ACT Composite and SAT Total scores, as indicated by the values of -0.03 and -0.09.</a:t>
            </a:r>
            <a:endParaRPr sz="3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2250"/>
            <a:ext cx="9096600" cy="37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400" y="2022525"/>
            <a:ext cx="4314445" cy="2877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>
            <p:ph type="title"/>
          </p:nvPr>
        </p:nvSpPr>
        <p:spPr>
          <a:xfrm>
            <a:off x="409525" y="1353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Interactive tree </a:t>
            </a:r>
            <a:r>
              <a:rPr lang="en" sz="2800" u="sng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map</a:t>
            </a:r>
            <a:r>
              <a:rPr lang="en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sz="2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idx="4294967295"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Dropout</a:t>
            </a: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rates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0250"/>
            <a:ext cx="3601925" cy="4660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900" y="2133676"/>
            <a:ext cx="9144001" cy="270354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349425" y="321475"/>
            <a:ext cx="82953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405325" y="377375"/>
            <a:ext cx="81414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Large Cities have the highest average dropout rate </a:t>
            </a:r>
            <a:r>
              <a:rPr lang="en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2.59 % while r</a:t>
            </a:r>
            <a:r>
              <a:rPr lang="en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ural remote towns 0.39 %</a:t>
            </a: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102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Large Cities and large school districts have the highest dropout rates without outliers, having an upper fence of 6.1 percent</a:t>
            </a:r>
            <a:endParaRPr sz="3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75" y="1858900"/>
            <a:ext cx="8382297" cy="24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58894"/>
            <a:ext cx="9143999" cy="3247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idx="4294967295" type="title"/>
          </p:nvPr>
        </p:nvSpPr>
        <p:spPr>
          <a:xfrm>
            <a:off x="50" y="15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Georgia"/>
              <a:buChar char="●"/>
            </a:pPr>
            <a:r>
              <a:rPr lang="en" sz="17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As expected, there is a positive correlation between total operating revenue and student count. That means the more students a school district has, the bigger the funding received.</a:t>
            </a:r>
            <a:endParaRPr sz="175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Georgia"/>
              <a:buChar char="●"/>
            </a:pPr>
            <a:r>
              <a:rPr lang="en" sz="17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budget doesn't significantly affect scores, as some schools with smaller budgets scored the highest. Moreover, smaller schools tend to have higher ACT and SAT scores.</a:t>
            </a:r>
            <a:endParaRPr sz="175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Georgia"/>
              <a:buChar char="●"/>
            </a:pPr>
            <a:r>
              <a:rPr lang="en" sz="17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There is a substantial decline in academic scores when the school population increases.</a:t>
            </a:r>
            <a:endParaRPr sz="175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Georgia"/>
              <a:buChar char="●"/>
            </a:pPr>
            <a:r>
              <a:rPr lang="en" sz="17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When analyzing the five largest cities in Texas by population, we discovered that Austin ISD performs the best in both SAT and ACT while having a smaller budget than Fort Worth, Dallas, and Houston.</a:t>
            </a:r>
            <a:endParaRPr sz="175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Georgia"/>
              <a:buChar char="●"/>
            </a:pPr>
            <a:r>
              <a:rPr lang="en" sz="17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There is a negative correlation between Total Operating Revenue and ACT Composite and SAT Total scores, as indicated by the values of -0.03 and -0.09, respectively.</a:t>
            </a:r>
            <a:endParaRPr sz="175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Georgia"/>
              <a:buChar char="●"/>
            </a:pPr>
            <a:r>
              <a:rPr lang="en" sz="17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Smaller schools, on average, perform better than larger schools.</a:t>
            </a:r>
            <a:endParaRPr sz="175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Georgia"/>
              <a:buChar char="●"/>
            </a:pPr>
            <a:r>
              <a:rPr lang="en" sz="17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Large cities and large school districts have the highest dropout rates without outliers, having an upper fence of 6.1 percent</a:t>
            </a:r>
            <a:endParaRPr sz="175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225" y="0"/>
            <a:ext cx="68497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type="title"/>
          </p:nvPr>
        </p:nvSpPr>
        <p:spPr>
          <a:xfrm>
            <a:off x="27000" y="39500"/>
            <a:ext cx="22401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2800">
                <a:latin typeface="Georgia"/>
                <a:ea typeface="Georgia"/>
                <a:cs typeface="Georgia"/>
                <a:sym typeface="Georgia"/>
              </a:rPr>
              <a:t>Research Question </a:t>
            </a:r>
            <a:endParaRPr b="1" i="1"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2800">
                <a:latin typeface="Georgia"/>
                <a:ea typeface="Georgia"/>
                <a:cs typeface="Georgia"/>
                <a:sym typeface="Georgia"/>
              </a:rPr>
              <a:t>to Answer:</a:t>
            </a:r>
            <a:endParaRPr b="1" i="1"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0" y="1758800"/>
            <a:ext cx="22941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938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How does the funding allocated to education impact the success of students and schools?</a:t>
            </a:r>
            <a:endParaRPr sz="9938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381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i="1" lang="en" sz="9253">
                <a:solidFill>
                  <a:schemeClr val="dk1"/>
                </a:solidFill>
              </a:rPr>
              <a:t>  </a:t>
            </a:r>
            <a:r>
              <a:rPr b="1" i="1" lang="en" sz="11253">
                <a:solidFill>
                  <a:schemeClr val="dk1"/>
                </a:solidFill>
              </a:rPr>
              <a:t> </a:t>
            </a:r>
            <a:endParaRPr b="1" sz="47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>
          <a:blip r:embed="rId3">
            <a:alphaModFix amt="83000"/>
          </a:blip>
          <a:stretch>
            <a:fillRect/>
          </a:stretch>
        </p:blipFill>
        <p:spPr>
          <a:xfrm>
            <a:off x="3452300" y="34950"/>
            <a:ext cx="5621824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000"/>
              </a:srgbClr>
            </a:outerShdw>
          </a:effectLst>
        </p:spPr>
      </p:pic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0" y="34950"/>
            <a:ext cx="3256500" cy="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marR="381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➢"/>
            </a:pPr>
            <a:r>
              <a:rPr lang="en" sz="7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" sz="7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nalyze the impact of education funding on the success of students and schools.</a:t>
            </a:r>
            <a:endParaRPr sz="7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6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t/>
            </a:r>
            <a:endParaRPr b="1" sz="8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6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363636"/>
              <a:buChar char="-"/>
            </a:pPr>
            <a:r>
              <a:t/>
            </a:r>
            <a:endParaRPr sz="2200"/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 rot="-444616">
            <a:off x="1059429" y="486813"/>
            <a:ext cx="8520362" cy="60776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accent5"/>
                </a:solidFill>
              </a:rPr>
              <a:t>   Project goals:</a:t>
            </a:r>
            <a:endParaRPr b="1" i="1"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0" y="967025"/>
            <a:ext cx="3529200" cy="16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➢"/>
            </a:pPr>
            <a:r>
              <a:rPr lang="en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lang="en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ocusing on the relationship between state funding in Texas education, SAT/ACT scores, and dropout rates</a:t>
            </a:r>
            <a:r>
              <a:rPr lang="en" sz="1800">
                <a:solidFill>
                  <a:schemeClr val="accent1"/>
                </a:solidFill>
              </a:rPr>
              <a:t>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0" y="2571750"/>
            <a:ext cx="32565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Georgia"/>
              <a:buChar char="➢"/>
            </a:pPr>
            <a:r>
              <a:rPr lang="en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etermine whether higher funding leads to better outcomes or if there is a point where the impact of funding levels off.</a:t>
            </a:r>
            <a:endParaRPr sz="18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163850" cy="4592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type="title"/>
          </p:nvPr>
        </p:nvSpPr>
        <p:spPr>
          <a:xfrm>
            <a:off x="460950" y="-3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3180">
                <a:latin typeface="Georgia"/>
                <a:ea typeface="Georgia"/>
                <a:cs typeface="Georgia"/>
                <a:sym typeface="Georgia"/>
              </a:rPr>
              <a:t>Data sets source: </a:t>
            </a:r>
            <a:endParaRPr b="1" i="1" sz="318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>
                <a:latin typeface="Georgia"/>
                <a:ea typeface="Georgia"/>
                <a:cs typeface="Georgia"/>
                <a:sym typeface="Georgia"/>
              </a:rPr>
              <a:t>https://tea.texas.gov/</a:t>
            </a:r>
            <a:endParaRPr sz="318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600" y="3199047"/>
            <a:ext cx="3751376" cy="1847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050" y="0"/>
            <a:ext cx="67609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27975" y="408750"/>
            <a:ext cx="2662500" cy="4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eorgia"/>
              <a:buChar char="❏"/>
            </a:pPr>
            <a:r>
              <a:rPr lang="en" sz="2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Mean</a:t>
            </a:r>
            <a:endParaRPr sz="27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eorgia"/>
              <a:buChar char="❏"/>
            </a:pPr>
            <a:r>
              <a:rPr lang="en" sz="2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Median</a:t>
            </a:r>
            <a:endParaRPr sz="27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eorgia"/>
              <a:buChar char="❏"/>
            </a:pPr>
            <a:r>
              <a:rPr lang="en" sz="2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Standard deviation</a:t>
            </a:r>
            <a:endParaRPr sz="27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eorgia"/>
              <a:buChar char="❏"/>
            </a:pPr>
            <a:r>
              <a:rPr lang="en" sz="2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</a:t>
            </a:r>
            <a:endParaRPr sz="27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eorgia"/>
              <a:buChar char="❏"/>
            </a:pPr>
            <a:r>
              <a:rPr lang="en" sz="2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Normality test</a:t>
            </a:r>
            <a:endParaRPr sz="27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eorgia"/>
              <a:buChar char="❏"/>
            </a:pPr>
            <a:r>
              <a:rPr lang="en" sz="2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Quartile, outliers</a:t>
            </a:r>
            <a:endParaRPr sz="27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eorgia"/>
              <a:buChar char="❏"/>
            </a:pPr>
            <a:r>
              <a:rPr lang="en" sz="2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Correlation</a:t>
            </a:r>
            <a:endParaRPr sz="27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688" y="274675"/>
            <a:ext cx="465772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7688" y="1396438"/>
            <a:ext cx="545782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7688" y="3703350"/>
            <a:ext cx="491490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7688" y="2619963"/>
            <a:ext cx="358140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425" y="152400"/>
            <a:ext cx="7179177" cy="47814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idx="4294967295" type="title"/>
          </p:nvPr>
        </p:nvSpPr>
        <p:spPr>
          <a:xfrm flipH="1" rot="-5400000">
            <a:off x="-1948700" y="1805225"/>
            <a:ext cx="5618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SAT/ACT SCORES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102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E6EDF3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2000">
                <a:solidFill>
                  <a:srgbClr val="E6EDF3"/>
                </a:solidFill>
                <a:latin typeface="Georgia"/>
                <a:ea typeface="Georgia"/>
                <a:cs typeface="Georgia"/>
                <a:sym typeface="Georgia"/>
              </a:rPr>
              <a:t>Positive correlation between total operating revenue and student count.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850" y="661125"/>
            <a:ext cx="6130308" cy="43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102275"/>
            <a:ext cx="8520600" cy="1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990"/>
              <a:buNone/>
            </a:pPr>
            <a:r>
              <a:rPr lang="en" sz="1979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The budget doesn't significantly affect scores: </a:t>
            </a:r>
            <a:endParaRPr sz="1979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" sz="1979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some schools with smaller budgets scored the highest. </a:t>
            </a:r>
            <a:endParaRPr sz="1979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" sz="1979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Moreover, smaller schools tend to have </a:t>
            </a:r>
            <a:r>
              <a:rPr lang="en" sz="197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higher ACT and SAT scores.</a:t>
            </a:r>
            <a:endParaRPr sz="197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t/>
            </a:r>
            <a:endParaRPr sz="1480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4110"/>
            <a:ext cx="4572000" cy="2743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74104"/>
            <a:ext cx="4572000" cy="2743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