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905" r:id="rId3"/>
    <p:sldId id="1897" r:id="rId4"/>
    <p:sldId id="1898" r:id="rId6"/>
    <p:sldId id="1899" r:id="rId7"/>
    <p:sldId id="1914" r:id="rId8"/>
    <p:sldId id="1901" r:id="rId9"/>
    <p:sldId id="1902" r:id="rId10"/>
    <p:sldId id="1903" r:id="rId11"/>
    <p:sldId id="1917" r:id="rId12"/>
    <p:sldId id="1922" r:id="rId13"/>
    <p:sldId id="1918" r:id="rId14"/>
    <p:sldId id="1919" r:id="rId15"/>
    <p:sldId id="1925" r:id="rId16"/>
    <p:sldId id="1926" r:id="rId17"/>
    <p:sldId id="1927" r:id="rId18"/>
    <p:sldId id="1928" r:id="rId19"/>
    <p:sldId id="1929" r:id="rId20"/>
    <p:sldId id="1930" r:id="rId21"/>
    <p:sldId id="1931" r:id="rId22"/>
    <p:sldId id="1934" r:id="rId23"/>
    <p:sldId id="1920" r:id="rId24"/>
    <p:sldId id="1904" r:id="rId25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53C609-AAE7-4405-90DF-A92952D3ECDB}">
          <p14:sldIdLst>
            <p14:sldId id="1905"/>
            <p14:sldId id="1897"/>
            <p14:sldId id="1898"/>
            <p14:sldId id="1899"/>
            <p14:sldId id="1914"/>
            <p14:sldId id="1901"/>
            <p14:sldId id="1902"/>
            <p14:sldId id="1903"/>
            <p14:sldId id="1917"/>
            <p14:sldId id="1922"/>
            <p14:sldId id="1918"/>
            <p14:sldId id="1919"/>
            <p14:sldId id="1925"/>
            <p14:sldId id="1926"/>
            <p14:sldId id="1927"/>
            <p14:sldId id="1928"/>
            <p14:sldId id="1929"/>
            <p14:sldId id="1930"/>
            <p14:sldId id="1931"/>
            <p14:sldId id="1934"/>
            <p14:sldId id="1920"/>
            <p14:sldId id="1904"/>
          </p14:sldIdLst>
        </p14:section>
        <p14:section name="Reference Template" id="{CE9B7EF1-47F4-4B3C-8C95-B0FDCFCA211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99" userDrawn="1">
          <p15:clr>
            <a:srgbClr val="A4A3A4"/>
          </p15:clr>
        </p15:guide>
        <p15:guide id="3" pos="2921" userDrawn="1">
          <p15:clr>
            <a:srgbClr val="A4A3A4"/>
          </p15:clr>
        </p15:guide>
        <p15:guide id="4" pos="608" userDrawn="1">
          <p15:clr>
            <a:srgbClr val="A4A3A4"/>
          </p15:clr>
        </p15:guide>
        <p15:guide id="6" orient="horz" pos="2369" userDrawn="1">
          <p15:clr>
            <a:srgbClr val="A4A3A4"/>
          </p15:clr>
        </p15:guide>
        <p15:guide id="11" orient="horz" pos="26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S Pauline" initials="JP" lastIdx="40" clrIdx="0"/>
  <p:cmAuthor id="2" name="TRANG Ngoc Hien" initials="TNH" lastIdx="6" clrIdx="1"/>
  <p:cmAuthor id="3" name="DALBAN Alice" initials="DA" lastIdx="3" clrIdx="2"/>
  <p:cmAuthor id="4" name="GUPTA Pranaay" initials="GP" lastIdx="10" clrIdx="3"/>
  <p:cmAuthor id="5" name="DUCOURTHIAL Nicolas" initials="DN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5359B"/>
    <a:srgbClr val="EBC6B7"/>
    <a:srgbClr val="7676D0"/>
    <a:srgbClr val="F5E2DA"/>
    <a:srgbClr val="A1A1DF"/>
    <a:srgbClr val="5151C3"/>
    <a:srgbClr val="22286E"/>
    <a:srgbClr val="FB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6488" autoAdjust="0"/>
  </p:normalViewPr>
  <p:slideViewPr>
    <p:cSldViewPr snapToGrid="0" showGuides="1">
      <p:cViewPr varScale="1">
        <p:scale>
          <a:sx n="63" d="100"/>
          <a:sy n="63" d="100"/>
        </p:scale>
        <p:origin x="660" y="60"/>
      </p:cViewPr>
      <p:guideLst>
        <p:guide orient="horz" pos="399"/>
        <p:guide pos="2921"/>
        <p:guide pos="608"/>
        <p:guide orient="horz" pos="2369"/>
        <p:guide orient="horz" pos="26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gs" Target="tags/tag3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E954B-E834-49EF-BE67-91505D57F07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BFA2-93CD-4DF2-B759-49D5C8C7C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如果你想成为一名程序员，没有这个东西，</a:t>
            </a:r>
            <a:r>
              <a:rPr lang="zh-CN" altLang="en-US"/>
              <a:t>你走不了多远，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Visual Studio from Microsoft</a:t>
            </a:r>
            <a:endParaRPr lang="en-US" altLang="zh-CN"/>
          </a:p>
          <a:p>
            <a:r>
              <a:rPr lang="en-US" altLang="zh-CN"/>
              <a:t>X Code from Apple</a:t>
            </a:r>
            <a:endParaRPr lang="en-US" altLang="zh-CN"/>
          </a:p>
          <a:p>
            <a:r>
              <a:rPr lang="en-US" altLang="zh-CN"/>
              <a:t>Android Studio from Google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BFA2-93CD-4DF2-B759-49D5C8C7CF2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PyCharm from Jet Brains</a:t>
            </a:r>
            <a:endParaRPr lang="en-US" altLang="zh-CN"/>
          </a:p>
          <a:p>
            <a:r>
              <a:rPr lang="en-US" altLang="zh-CN"/>
              <a:t>Eclipse from </a:t>
            </a:r>
            <a:r>
              <a:rPr lang="en-US" altLang="zh-CN">
                <a:sym typeface="+mn-ea"/>
              </a:rPr>
              <a:t>IBM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它是一个工具或环境的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Text editor is where you edit </a:t>
            </a:r>
            <a:r>
              <a:rPr lang="en-US" altLang="zh-CN"/>
              <a:t>text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转换成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这种二进制文件</a:t>
            </a:r>
            <a:endParaRPr lang="zh-CN" altLang="en-US"/>
          </a:p>
          <a:p>
            <a:r>
              <a:rPr lang="zh-CN" altLang="en-US"/>
              <a:t>这些是可以被计算机所</a:t>
            </a:r>
            <a:r>
              <a:rPr lang="zh-CN" altLang="en-US"/>
              <a:t>理解的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所以无论你写的是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，这些语言都应该被转换</a:t>
            </a:r>
            <a:endParaRPr lang="zh-CN" altLang="en-US"/>
          </a:p>
          <a:p>
            <a:r>
              <a:rPr lang="zh-CN" altLang="en-US">
                <a:sym typeface="+mn-ea"/>
              </a:rPr>
              <a:t>这个时候我们就需要</a:t>
            </a:r>
            <a:r>
              <a:rPr lang="en-US" altLang="zh-CN">
                <a:sym typeface="+mn-ea"/>
              </a:rPr>
              <a:t>compiler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编译器基本上可以将您写的代码转换成机器语言来被计算机所识别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JAVA</a:t>
            </a:r>
            <a:r>
              <a:rPr lang="zh-CN" altLang="en-US"/>
              <a:t>代码变成</a:t>
            </a:r>
            <a:r>
              <a:rPr lang="en-US" altLang="zh-CN"/>
              <a:t>JAVA</a:t>
            </a:r>
            <a:r>
              <a:rPr lang="zh-CN" altLang="en-US"/>
              <a:t>类或者</a:t>
            </a:r>
            <a:r>
              <a:rPr lang="en-US" altLang="zh-CN"/>
              <a:t>JAVA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然后在编写的过程中</a:t>
            </a:r>
            <a:r>
              <a:rPr lang="en-US" altLang="zh-CN"/>
              <a:t> </a:t>
            </a:r>
            <a:r>
              <a:rPr lang="zh-CN" altLang="en-US"/>
              <a:t>我们多多少少会</a:t>
            </a:r>
            <a:r>
              <a:rPr lang="zh-CN" altLang="en-US"/>
              <a:t>犯错</a:t>
            </a:r>
            <a:endParaRPr lang="zh-CN" altLang="en-US"/>
          </a:p>
          <a:p>
            <a:r>
              <a:rPr lang="zh-CN" altLang="en-US"/>
              <a:t>所以就有了</a:t>
            </a:r>
            <a:r>
              <a:rPr lang="zh-CN" altLang="en-US"/>
              <a:t>调试器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Debugger</a:t>
            </a:r>
            <a:r>
              <a:rPr lang="zh-CN" altLang="en-US"/>
              <a:t>是一个检测错误并停止代码运行的</a:t>
            </a:r>
            <a:r>
              <a:rPr lang="zh-CN" altLang="en-US"/>
              <a:t>应用程序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png"/><Relationship Id="rId4" Type="http://schemas.openxmlformats.org/officeDocument/2006/relationships/image" Target="../media/image23.png"/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image28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80"/>
            <a:ext cx="12192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264304" y="2347955"/>
            <a:ext cx="2319252" cy="23192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ight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1135"/>
          <a:stretch>
            <a:fillRect/>
          </a:stretch>
        </p:blipFill>
        <p:spPr>
          <a:xfrm>
            <a:off x="-24938" y="-14401"/>
            <a:ext cx="12216938" cy="6950984"/>
          </a:xfrm>
          <a:prstGeom prst="rect">
            <a:avLst/>
          </a:prstGeom>
        </p:spPr>
      </p:pic>
      <p:sp>
        <p:nvSpPr>
          <p:cNvPr id="11" name="Oval 10"/>
          <p:cNvSpPr/>
          <p:nvPr userDrawn="1"/>
        </p:nvSpPr>
        <p:spPr>
          <a:xfrm>
            <a:off x="3264304" y="4208163"/>
            <a:ext cx="810224" cy="81022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241876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l="31208" t="-2392" r="-7477" b="34996"/>
          <a:stretch>
            <a:fillRect/>
          </a:stretch>
        </p:blipFill>
        <p:spPr>
          <a:xfrm>
            <a:off x="0" y="4711698"/>
            <a:ext cx="2428875" cy="2146302"/>
          </a:xfrm>
          <a:prstGeom prst="rect">
            <a:avLst/>
          </a:prstGeom>
        </p:spPr>
      </p:pic>
      <p:pic>
        <p:nvPicPr>
          <p:cNvPr id="1026" name="Picture 2" descr="F:\Mantu\Arp 2020\Amaris rebranding\Batch-1\e-7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1" b="61791"/>
          <a:stretch>
            <a:fillRect/>
          </a:stretch>
        </p:blipFill>
        <p:spPr bwMode="auto">
          <a:xfrm>
            <a:off x="7110484" y="0"/>
            <a:ext cx="5081516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61645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986164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17706" y="0"/>
            <a:ext cx="1874294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>
            <a:fillRect/>
          </a:stretch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20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875617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5" name="Picture 4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4"/>
          <a:srcRect l="13151" t="-1" b="49517"/>
          <a:stretch>
            <a:fillRect/>
          </a:stretch>
        </p:blipFill>
        <p:spPr>
          <a:xfrm>
            <a:off x="0" y="5171655"/>
            <a:ext cx="2901142" cy="16863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mp, holding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t="64188"/>
          <a:stretch>
            <a:fillRect/>
          </a:stretch>
        </p:blipFill>
        <p:spPr>
          <a:xfrm>
            <a:off x="0" y="5493490"/>
            <a:ext cx="3816546" cy="136451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317706" y="0"/>
            <a:ext cx="187429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18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>
            <a:fillRect/>
          </a:stretch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12" name="Picture 11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875617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Mantu\Arp 2020\Amaris rebranding\Batch-1\e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2872854"/>
            <a:ext cx="960233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2872854"/>
            <a:ext cx="960233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509476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6335233" y="1364510"/>
            <a:ext cx="509476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318093" cy="1257327"/>
          </a:xfrm>
          <a:prstGeom prst="rect">
            <a:avLst/>
          </a:prstGeom>
        </p:spPr>
      </p:pic>
      <p:sp>
        <p:nvSpPr>
          <p:cNvPr id="10" name="Oval 9"/>
          <p:cNvSpPr/>
          <p:nvPr userDrawn="1"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>
            <a:solidFill>
              <a:srgbClr val="E0B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8654" y="1458934"/>
            <a:ext cx="8975549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58654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26900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486834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59224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4127185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486834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hord 25"/>
          <p:cNvSpPr/>
          <p:nvPr userDrawn="1"/>
        </p:nvSpPr>
        <p:spPr>
          <a:xfrm>
            <a:off x="719561" y="-848096"/>
            <a:ext cx="3157694" cy="3168310"/>
          </a:xfrm>
          <a:prstGeom prst="chord">
            <a:avLst>
              <a:gd name="adj1" fmla="val 19931427"/>
              <a:gd name="adj2" fmla="val 125137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69318" y="967078"/>
            <a:ext cx="4964209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b="0"/>
            </a:lvl1pPr>
          </a:lstStyle>
          <a:p>
            <a:r>
              <a:rPr lang="en-US"/>
              <a:t>Name of the project </a:t>
            </a:r>
            <a:endParaRPr lang="en-US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78798" y="2413553"/>
            <a:ext cx="3007010" cy="454292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Client</a:t>
            </a:r>
            <a:endParaRPr lang="en-US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006735" y="2413553"/>
            <a:ext cx="3595630" cy="454292"/>
          </a:xfrm>
        </p:spPr>
        <p:txBody>
          <a:bodyPr wrap="square" anchor="b">
            <a:spAutoFit/>
          </a:bodyPr>
          <a:lstStyle>
            <a:lvl1pPr marL="0" indent="0" algn="l">
              <a:buFontTx/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Actions</a:t>
            </a:r>
            <a:endParaRPr lang="en-US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35474" y="2413553"/>
            <a:ext cx="3595630" cy="454292"/>
          </a:xfrm>
        </p:spPr>
        <p:txBody>
          <a:bodyPr wrap="square" anchor="b">
            <a:spAutoFit/>
          </a:bodyPr>
          <a:lstStyle>
            <a:lvl1pPr marL="0" indent="0" algn="l">
              <a:buFontTx/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Client’s benefits</a:t>
            </a:r>
            <a:endParaRPr lang="en-US"/>
          </a:p>
        </p:txBody>
      </p:sp>
      <p:sp>
        <p:nvSpPr>
          <p:cNvPr id="3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79368" y="2867844"/>
            <a:ext cx="3006725" cy="126816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4007051" y="2867845"/>
            <a:ext cx="3595289" cy="126816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035505" y="2867845"/>
            <a:ext cx="3595289" cy="126816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669318" y="511425"/>
            <a:ext cx="4964208" cy="455189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800">
                <a:cs typeface="Calibri" panose="020F0502020204030204"/>
              </a:rPr>
              <a:t>Industry or solution</a:t>
            </a:r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78798" y="4434742"/>
            <a:ext cx="3007010" cy="454292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Challenges</a:t>
            </a:r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79368" y="4889034"/>
            <a:ext cx="3006725" cy="126816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130233" y="6580840"/>
            <a:ext cx="10759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Oval 39"/>
          <p:cNvSpPr/>
          <p:nvPr userDrawn="1"/>
        </p:nvSpPr>
        <p:spPr>
          <a:xfrm>
            <a:off x="498764" y="1995055"/>
            <a:ext cx="382002" cy="38200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10131713" y="844862"/>
            <a:ext cx="1318346" cy="70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  <a:endParaRPr lang="en-US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3805146" y="2580257"/>
            <a:ext cx="0" cy="38851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7826410" y="2580257"/>
            <a:ext cx="0" cy="38851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578798" y="-722403"/>
            <a:ext cx="3111220" cy="3055253"/>
          </a:xfrm>
          <a:prstGeom prst="ellipse">
            <a:avLst/>
          </a:prstGeo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9969452" y="376011"/>
            <a:ext cx="1642869" cy="16428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6946034" y="786063"/>
            <a:ext cx="4357113" cy="4357113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12700">
                  <a:solidFill>
                    <a:schemeClr val="tx1"/>
                  </a:solidFill>
                </a:ln>
              </a:rPr>
              <a:t> </a:t>
            </a:r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318093" cy="1257327"/>
          </a:xfrm>
          <a:prstGeom prst="rect">
            <a:avLst/>
          </a:prstGeom>
        </p:spPr>
      </p:pic>
      <p:sp>
        <p:nvSpPr>
          <p:cNvPr id="10" name="Oval 9"/>
          <p:cNvSpPr/>
          <p:nvPr userDrawn="1"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>
            <a:solidFill>
              <a:srgbClr val="E0B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17844" y="4010525"/>
            <a:ext cx="3960217" cy="3960217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8495600" y="6296770"/>
            <a:ext cx="852560" cy="85256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8616579" y="6340512"/>
            <a:ext cx="797849" cy="7978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8655" y="1731838"/>
            <a:ext cx="5658552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758654" y="2826609"/>
            <a:ext cx="5658551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7217832" y="944239"/>
            <a:ext cx="4198937" cy="41989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:\Mantu\Arp 2020\Amaris rebranding\Batch-1\logo-pink-ful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2414587"/>
            <a:ext cx="5191126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-653143" y="1348680"/>
            <a:ext cx="4789679" cy="4789679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12700">
                  <a:solidFill>
                    <a:schemeClr val="tx1"/>
                  </a:solidFill>
                </a:ln>
              </a:rPr>
              <a:t> </a:t>
            </a:r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301679" y="5159655"/>
            <a:ext cx="761585" cy="761585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-172444" y="5297902"/>
            <a:ext cx="712712" cy="7127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90186" y="2922745"/>
            <a:ext cx="6092079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58" y="-21023"/>
            <a:ext cx="4005521" cy="1121162"/>
          </a:xfrm>
          <a:prstGeom prst="rect">
            <a:avLst/>
          </a:prstGeom>
        </p:spPr>
      </p:pic>
      <p:sp>
        <p:nvSpPr>
          <p:cNvPr id="18" name="Oval 17"/>
          <p:cNvSpPr/>
          <p:nvPr userDrawn="1"/>
        </p:nvSpPr>
        <p:spPr>
          <a:xfrm>
            <a:off x="4169520" y="622044"/>
            <a:ext cx="255475" cy="2554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418011" y="1459756"/>
            <a:ext cx="3879247" cy="387924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11430000" y="2605562"/>
            <a:ext cx="1520633" cy="1520633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2309992" y="5601521"/>
            <a:ext cx="184801" cy="18480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40958" cy="1479930"/>
          </a:xfrm>
          <a:prstGeom prst="rect">
            <a:avLst/>
          </a:prstGeom>
        </p:spPr>
      </p:pic>
      <p:sp>
        <p:nvSpPr>
          <p:cNvPr id="18" name="Oval 17"/>
          <p:cNvSpPr/>
          <p:nvPr userDrawn="1"/>
        </p:nvSpPr>
        <p:spPr>
          <a:xfrm>
            <a:off x="-785266" y="796374"/>
            <a:ext cx="3881199" cy="3881199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044" y="5524657"/>
            <a:ext cx="4736866" cy="1379264"/>
          </a:xfrm>
          <a:prstGeom prst="rect">
            <a:avLst/>
          </a:prstGeom>
        </p:spPr>
      </p:pic>
      <p:sp>
        <p:nvSpPr>
          <p:cNvPr id="21" name="Oval 20"/>
          <p:cNvSpPr/>
          <p:nvPr userDrawn="1"/>
        </p:nvSpPr>
        <p:spPr>
          <a:xfrm>
            <a:off x="808759" y="-184007"/>
            <a:ext cx="513172" cy="513172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936008" y="-145239"/>
            <a:ext cx="480240" cy="4802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-944010" y="877675"/>
            <a:ext cx="3900716" cy="3900716"/>
          </a:xfrm>
          <a:prstGeom prst="chord">
            <a:avLst>
              <a:gd name="adj1" fmla="val 14317417"/>
              <a:gd name="adj2" fmla="val 7259014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L-Shape 11"/>
          <p:cNvSpPr/>
          <p:nvPr userDrawn="1"/>
        </p:nvSpPr>
        <p:spPr>
          <a:xfrm flipH="1">
            <a:off x="11287565" y="5060515"/>
            <a:ext cx="539766" cy="539766"/>
          </a:xfrm>
          <a:prstGeom prst="corner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L-Shape 12"/>
          <p:cNvSpPr/>
          <p:nvPr userDrawn="1"/>
        </p:nvSpPr>
        <p:spPr>
          <a:xfrm flipH="1">
            <a:off x="11359438" y="5154015"/>
            <a:ext cx="505127" cy="505127"/>
          </a:xfrm>
          <a:prstGeom prst="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90186" y="2922745"/>
            <a:ext cx="6092079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216962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1821121" y="2001389"/>
            <a:ext cx="1153106" cy="1153106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50050" y="811479"/>
            <a:ext cx="5128954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750049" y="1906250"/>
            <a:ext cx="5128953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560166" y="143368"/>
            <a:ext cx="2291207" cy="2291207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11853889" y="2335825"/>
            <a:ext cx="541156" cy="541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898494" y="2396600"/>
            <a:ext cx="541156" cy="5411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1248097" y="3396904"/>
            <a:ext cx="116957" cy="11695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5565293"/>
            <a:ext cx="4546948" cy="1323963"/>
          </a:xfrm>
          <a:prstGeom prst="rect">
            <a:avLst/>
          </a:prstGeom>
        </p:spPr>
      </p:pic>
      <p:sp>
        <p:nvSpPr>
          <p:cNvPr id="29" name="Oval 28"/>
          <p:cNvSpPr/>
          <p:nvPr userDrawn="1"/>
        </p:nvSpPr>
        <p:spPr>
          <a:xfrm>
            <a:off x="4381811" y="5775206"/>
            <a:ext cx="252819" cy="252819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47647" y="246536"/>
            <a:ext cx="2306847" cy="230684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315277" y="2434575"/>
            <a:ext cx="3173817" cy="3173817"/>
          </a:xfrm>
          <a:prstGeom prst="chord">
            <a:avLst>
              <a:gd name="adj1" fmla="val 14943412"/>
              <a:gd name="adj2" fmla="val 670146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 userDrawn="1"/>
        </p:nvSpPr>
        <p:spPr>
          <a:xfrm>
            <a:off x="2446286" y="869602"/>
            <a:ext cx="1196473" cy="1196473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77077" y="1443798"/>
            <a:ext cx="665653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82290" y="2084182"/>
            <a:ext cx="6651322" cy="1640449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1" name="L-Shape 20"/>
          <p:cNvSpPr/>
          <p:nvPr userDrawn="1"/>
        </p:nvSpPr>
        <p:spPr>
          <a:xfrm>
            <a:off x="3807802" y="5422762"/>
            <a:ext cx="629521" cy="629521"/>
          </a:xfrm>
          <a:prstGeom prst="corner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2" name="L-Shape 21"/>
          <p:cNvSpPr/>
          <p:nvPr userDrawn="1"/>
        </p:nvSpPr>
        <p:spPr>
          <a:xfrm>
            <a:off x="3879675" y="5516263"/>
            <a:ext cx="589122" cy="589122"/>
          </a:xfrm>
          <a:prstGeom prst="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947542" y="2684452"/>
            <a:ext cx="159255" cy="159255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>
            <a:off x="634391" y="1529920"/>
            <a:ext cx="3214417" cy="3214417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1430000" y="1403467"/>
            <a:ext cx="375452" cy="37545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3886019" y="170121"/>
            <a:ext cx="2732685" cy="2732685"/>
          </a:xfrm>
          <a:prstGeom prst="ellipse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755872" y="2968846"/>
            <a:ext cx="5674128" cy="1435586"/>
          </a:xfrm>
        </p:spPr>
        <p:txBody>
          <a:bodyPr>
            <a:sp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55870" y="1630940"/>
            <a:ext cx="5674129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8760" y="1258431"/>
            <a:ext cx="4427966" cy="4557283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10" name="Picture 9" descr="A picture containing monito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1254" y="5688966"/>
            <a:ext cx="762312" cy="762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5997363" y="4945173"/>
            <a:ext cx="1408002" cy="14080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4109603" cy="9789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6672" y="1752601"/>
            <a:ext cx="4123878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6533037" y="295619"/>
            <a:ext cx="3040340" cy="3063218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7599322" y="3499164"/>
            <a:ext cx="2618730" cy="2638436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767334" y="774948"/>
            <a:ext cx="3629402" cy="3629402"/>
          </a:xfrm>
          <a:prstGeom prst="chord">
            <a:avLst>
              <a:gd name="adj1" fmla="val 4166329"/>
              <a:gd name="adj2" fmla="val 17414542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4786635" y="2878580"/>
            <a:ext cx="2618730" cy="2638436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8692938" y="238021"/>
            <a:ext cx="2019404" cy="201940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437388" y="835987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 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623237" y="1269747"/>
            <a:ext cx="8945526" cy="4599425"/>
            <a:chOff x="2183111" y="1269747"/>
            <a:chExt cx="7992246" cy="459942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87184" y="1269748"/>
              <a:ext cx="3788173" cy="459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183111" y="1269747"/>
              <a:ext cx="3788173" cy="459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7587" y="871722"/>
            <a:ext cx="1222832" cy="867519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13860" y="4316022"/>
            <a:ext cx="3668232" cy="292709"/>
          </a:xfrm>
        </p:spPr>
        <p:txBody>
          <a:bodyPr anchor="b">
            <a:spAutoFit/>
          </a:bodyPr>
          <a:lstStyle>
            <a:lvl1pPr marL="0" indent="0">
              <a:buNone/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1922150" y="4737572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972792" y="5185315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72792" y="4850220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609908" y="4316022"/>
            <a:ext cx="3668232" cy="292709"/>
          </a:xfrm>
        </p:spPr>
        <p:txBody>
          <a:bodyPr anchor="b">
            <a:spAutoFit/>
          </a:bodyPr>
          <a:lstStyle>
            <a:lvl1pPr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6618198" y="4737572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7668840" y="5185315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7668840" y="4850220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382669" y="1026518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 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240195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84584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7995806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4" name="Picture 3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18" y="864191"/>
            <a:ext cx="1222832" cy="867519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4784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 userDrawn="1">
            <p:ph type="pic" sz="quarter" idx="12"/>
          </p:nvPr>
        </p:nvSpPr>
        <p:spPr>
          <a:xfrm>
            <a:off x="726359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5" name="Text Placeholder 10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765933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765933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532706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4474281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513855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513855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282946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37" name="Picture Placeholder 22"/>
          <p:cNvSpPr>
            <a:spLocks noGrp="1"/>
          </p:cNvSpPr>
          <p:nvPr>
            <p:ph type="pic" sz="quarter" idx="25"/>
          </p:nvPr>
        </p:nvSpPr>
        <p:spPr>
          <a:xfrm>
            <a:off x="8224521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264095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264095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183792" y="867763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 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561785" y="1126916"/>
            <a:ext cx="8708065" cy="502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l="-2855" r="4954" b="20037"/>
          <a:stretch>
            <a:fillRect/>
          </a:stretch>
        </p:blipFill>
        <p:spPr>
          <a:xfrm>
            <a:off x="7183792" y="4371771"/>
            <a:ext cx="3086058" cy="1782022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4" name="Picture 3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7587" y="871722"/>
            <a:ext cx="1222832" cy="867519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2140689" y="4186684"/>
            <a:ext cx="7513674" cy="426207"/>
          </a:xfrm>
        </p:spPr>
        <p:txBody>
          <a:bodyPr anchor="b">
            <a:spAutoFit/>
          </a:bodyPr>
          <a:lstStyle>
            <a:lvl1pPr marL="0" indent="0">
              <a:buNone/>
              <a:defRPr sz="20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5994421" y="4786690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045063" y="5234433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045063" y="4899338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  <p:pic>
        <p:nvPicPr>
          <p:cNvPr id="3" name="Picture 2" descr="A picture containing lamp, holding&#10;&#10;Description automatically generated"/>
          <p:cNvPicPr>
            <a:picLocks noChangeAspect="1"/>
          </p:cNvPicPr>
          <p:nvPr userDrawn="1"/>
        </p:nvPicPr>
        <p:blipFill rotWithShape="1">
          <a:blip r:embed="rId4"/>
          <a:srcRect t="63637"/>
          <a:stretch>
            <a:fillRect/>
          </a:stretch>
        </p:blipFill>
        <p:spPr>
          <a:xfrm>
            <a:off x="0" y="5622832"/>
            <a:ext cx="3402419" cy="12351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l="8810" t="10231" r="9697" b="10936"/>
          <a:stretch>
            <a:fillRect/>
          </a:stretch>
        </p:blipFill>
        <p:spPr>
          <a:xfrm>
            <a:off x="388785" y="4425367"/>
            <a:ext cx="1771650" cy="171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90318" y="705574"/>
            <a:ext cx="3638549" cy="4751054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76497" y="3147238"/>
            <a:ext cx="636115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76497" y="1838253"/>
            <a:ext cx="5924845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76837" y="2443067"/>
            <a:ext cx="5924845" cy="493020"/>
          </a:xfr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53827" y="1057720"/>
            <a:ext cx="2934392" cy="4006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4308260" y="389143"/>
            <a:ext cx="2680476" cy="26804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60193" y="2668772"/>
            <a:ext cx="496980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193" y="1481782"/>
            <a:ext cx="4969807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0970" y="1332315"/>
            <a:ext cx="5311190" cy="4193369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970" y="5093475"/>
            <a:ext cx="1371601" cy="137160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61505" y="1664550"/>
            <a:ext cx="4483331" cy="2865886"/>
          </a:xfrm>
          <a:ln w="190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462437" y="0"/>
            <a:ext cx="17295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1920902"/>
            <a:ext cx="4112843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871156"/>
            <a:ext cx="4112844" cy="98480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8" name="Picture 7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>
            <a:fillRect/>
          </a:stretch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4771177" y="1278540"/>
            <a:ext cx="7326805" cy="4476993"/>
          </a:xfrm>
          <a:prstGeom prst="rect">
            <a:avLst/>
          </a:prstGeom>
        </p:spPr>
      </p:pic>
      <p:pic>
        <p:nvPicPr>
          <p:cNvPr id="14" name="Picture 13" descr="A picture containing lamp, holding&#10;&#10;Description automatically generated"/>
          <p:cNvPicPr>
            <a:picLocks noChangeAspect="1"/>
          </p:cNvPicPr>
          <p:nvPr userDrawn="1"/>
        </p:nvPicPr>
        <p:blipFill rotWithShape="1">
          <a:blip r:embed="rId5"/>
          <a:srcRect t="63637"/>
          <a:stretch>
            <a:fillRect/>
          </a:stretch>
        </p:blipFill>
        <p:spPr>
          <a:xfrm>
            <a:off x="0" y="5472494"/>
            <a:ext cx="3816546" cy="1385506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843846" y="1676766"/>
            <a:ext cx="5220393" cy="331918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94318" y="784148"/>
            <a:ext cx="4403366" cy="97872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184437" y="4602024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32785" y="4269203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3782434" y="2669031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308652" y="4602024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7000" y="4269203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6906649" y="2669031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  <a:endParaRPr lang="en-US"/>
          </a:p>
        </p:txBody>
      </p:sp>
      <p:pic>
        <p:nvPicPr>
          <p:cNvPr id="21" name="Picture 20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+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F:\Mantu\Arp 2020\Amaris rebranding\Batch-1\e-3.png"/>
          <p:cNvPicPr>
            <a:picLocks noChangeAspect="1" noChangeArrowheads="1"/>
          </p:cNvPicPr>
          <p:nvPr userDrawn="1"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" r="32587" b="78295"/>
          <a:stretch>
            <a:fillRect/>
          </a:stretch>
        </p:blipFill>
        <p:spPr bwMode="auto">
          <a:xfrm rot="16200000">
            <a:off x="-2298955" y="3590937"/>
            <a:ext cx="5595627" cy="99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Mantu\Arp 2020\Amaris rebranding\Batch-1\e-3.png"/>
          <p:cNvPicPr>
            <a:picLocks noChangeAspect="1" noChangeArrowheads="1"/>
          </p:cNvPicPr>
          <p:nvPr userDrawn="1"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9" t="63475" r="-67" b="-1"/>
          <a:stretch>
            <a:fillRect/>
          </a:stretch>
        </p:blipFill>
        <p:spPr bwMode="auto">
          <a:xfrm rot="16200000">
            <a:off x="9013591" y="1777718"/>
            <a:ext cx="4956127" cy="14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00060" y="5564550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48408" y="5231729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3898057" y="3631557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424275" y="5564550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772623" y="5231729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022272" y="3631557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  <a:endParaRPr 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09972"/>
            <a:ext cx="12192000" cy="2211387"/>
          </a:xfrm>
        </p:spPr>
        <p:txBody>
          <a:bodyPr anchor="ctr">
            <a:normAutofit/>
          </a:bodyPr>
          <a:lstStyle>
            <a:lvl1pPr algn="ctr"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192000" cy="2211387"/>
          </a:xfrm>
        </p:spPr>
        <p:txBody>
          <a:bodyPr anchor="ctr">
            <a:normAutofit/>
          </a:bodyPr>
          <a:lstStyle>
            <a:lvl1pPr algn="ctr"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matchingName="Blank slide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Blank slide">
  <p:cSld name="1_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4013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192000" cy="221138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  <a:endParaRPr lang="en-US"/>
          </a:p>
        </p:txBody>
      </p:sp>
      <p:pic>
        <p:nvPicPr>
          <p:cNvPr id="7" name="Picture 6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4168" y="0"/>
            <a:ext cx="820479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594662" y="2205885"/>
            <a:ext cx="3825243" cy="471439"/>
          </a:xfrm>
          <a:noFill/>
          <a:effectLst/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594662" y="2811363"/>
            <a:ext cx="3825243" cy="471439"/>
          </a:xfrm>
          <a:noFill/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594662" y="3416841"/>
            <a:ext cx="3825243" cy="471439"/>
          </a:xfrm>
          <a:noFill/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6594662" y="4022319"/>
            <a:ext cx="3825243" cy="471439"/>
          </a:xfrm>
          <a:noFill/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6594662" y="4627796"/>
            <a:ext cx="3825243" cy="471439"/>
          </a:xfrm>
          <a:noFill/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1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6017615" y="870226"/>
            <a:ext cx="4349128" cy="926599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66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CA"/>
              <a:t>SUMMARY</a:t>
            </a:r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6017615" y="2205836"/>
            <a:ext cx="469900" cy="471488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1</a:t>
            </a:r>
            <a:endParaRPr lang="en-US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6017615" y="2799770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2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6017615" y="3429000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3</a:t>
            </a:r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17615" y="4005410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4</a:t>
            </a:r>
            <a:endParaRPr lang="en-US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6017615" y="4642370"/>
            <a:ext cx="469900" cy="478130"/>
          </a:xfr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5</a:t>
            </a:r>
            <a:endParaRPr lang="en-US"/>
          </a:p>
        </p:txBody>
      </p:sp>
      <p:pic>
        <p:nvPicPr>
          <p:cNvPr id="15" name="Picture 14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0" y="0"/>
            <a:ext cx="4103688" cy="6858000"/>
          </a:xfrm>
          <a:solidFill>
            <a:srgbClr val="F5E2DA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414"/>
            <a:ext cx="12192000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  <a:endParaRPr lang="en-US"/>
          </a:p>
        </p:txBody>
      </p:sp>
      <p:pic>
        <p:nvPicPr>
          <p:cNvPr id="5" name="Picture 2" descr="F:\Mantu\Arp 2020\Amaris rebranding\Batch-1\logo-pink-ful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5" y="5654226"/>
            <a:ext cx="2053390" cy="80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/>
          <p:cNvPicPr>
            <a:picLocks noChangeAspect="1"/>
          </p:cNvPicPr>
          <p:nvPr userDrawn="1"/>
        </p:nvPicPr>
        <p:blipFill rotWithShape="1"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6" b="58947"/>
          <a:stretch>
            <a:fillRect/>
          </a:stretch>
        </p:blipFill>
        <p:spPr>
          <a:xfrm>
            <a:off x="8488906" y="1"/>
            <a:ext cx="3703093" cy="22371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506435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76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1611792"/>
          </a:xfrm>
        </p:spPr>
        <p:txBody>
          <a:bodyPr>
            <a:noAutofit/>
          </a:bodyPr>
          <a:lstStyle>
            <a:lvl1pPr marL="0" indent="0" algn="l">
              <a:buNone/>
              <a:defRPr sz="115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F:\Mantu\Arp 2020\Amaris rebranding\Batch-1\e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9739" y="4917562"/>
            <a:ext cx="4688637" cy="506435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3389" y="3120633"/>
            <a:ext cx="4654952" cy="176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5" y="1170057"/>
            <a:ext cx="2432747" cy="1611792"/>
          </a:xfrm>
        </p:spPr>
        <p:txBody>
          <a:bodyPr>
            <a:noAutofit/>
          </a:bodyPr>
          <a:lstStyle>
            <a:lvl1pPr marL="0" indent="0" algn="l">
              <a:buNone/>
              <a:defRPr sz="11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:\Mantu\Arp 2020\Amaris rebranding\Batch-1\e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500449" y="4207880"/>
            <a:ext cx="7752732" cy="506435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505902" y="2574721"/>
            <a:ext cx="7706337" cy="1505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19549" y="760624"/>
            <a:ext cx="2432747" cy="1611792"/>
          </a:xfrm>
        </p:spPr>
        <p:txBody>
          <a:bodyPr>
            <a:noAutofit/>
          </a:bodyPr>
          <a:lstStyle>
            <a:lvl1pPr marL="0" indent="0" algn="l">
              <a:buNone/>
              <a:defRPr sz="115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5094767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6335233" y="1364510"/>
            <a:ext cx="5094767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antu\Arp 2020\Amaris rebranding\Batch-1\e-7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1" b="61791"/>
          <a:stretch>
            <a:fillRect/>
          </a:stretch>
        </p:blipFill>
        <p:spPr bwMode="auto">
          <a:xfrm>
            <a:off x="7110484" y="0"/>
            <a:ext cx="5081516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9861645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212238" y="0"/>
            <a:ext cx="2979762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:\Mantu\Arp 2020\Amaris rebranding\Batch-1\e-5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8" t="4804" r="14470" b="4804"/>
          <a:stretch>
            <a:fillRect/>
          </a:stretch>
        </p:blipFill>
        <p:spPr bwMode="auto">
          <a:xfrm>
            <a:off x="9212238" y="0"/>
            <a:ext cx="297976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7310" cy="80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38201" y="1364510"/>
            <a:ext cx="7937310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20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Top Corners Rounded 11"/>
          <p:cNvSpPr/>
          <p:nvPr userDrawn="1"/>
        </p:nvSpPr>
        <p:spPr>
          <a:xfrm rot="16200000">
            <a:off x="11788129" y="79565"/>
            <a:ext cx="246391" cy="5613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17706" y="0"/>
            <a:ext cx="187429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80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8756175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12" name="Picture 11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Top Corners Rounded 9"/>
          <p:cNvSpPr/>
          <p:nvPr userDrawn="1"/>
        </p:nvSpPr>
        <p:spPr>
          <a:xfrm rot="16200000">
            <a:off x="11788129" y="79565"/>
            <a:ext cx="246391" cy="5613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Mantu\Arp 2020\Amaris rebranding\Batch-1\e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43299"/>
            <a:ext cx="6804546" cy="124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2872854"/>
            <a:ext cx="9602337" cy="3527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: Top Corners Rounded 7"/>
          <p:cNvSpPr/>
          <p:nvPr userDrawn="1"/>
        </p:nvSpPr>
        <p:spPr>
          <a:xfrm rot="16200000">
            <a:off x="11788129" y="79565"/>
            <a:ext cx="246391" cy="5613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996905"/>
            <a:ext cx="598613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422605" y="2102617"/>
            <a:ext cx="6007395" cy="37878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657725" cy="6858000"/>
          </a:xfrm>
          <a:solidFill>
            <a:srgbClr val="F5E2DA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71069" y="0"/>
            <a:ext cx="2812145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0414" y="1932096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03953" y="3463783"/>
            <a:ext cx="4626048" cy="235222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83513" y="0"/>
            <a:ext cx="2084388" cy="3416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81793" y="1422400"/>
            <a:ext cx="2082800" cy="3403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252538" y="3429000"/>
            <a:ext cx="20828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596383" y="2522954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596383" y="3128432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596383" y="3733910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6596383" y="4339388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6596383" y="4944865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  <a:endParaRPr lang="en-US"/>
          </a:p>
        </p:txBody>
      </p:sp>
      <p:sp>
        <p:nvSpPr>
          <p:cNvPr id="1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6019336" y="1265939"/>
            <a:ext cx="4402290" cy="826893"/>
          </a:xfrm>
        </p:spPr>
        <p:txBody>
          <a:bodyPr anchor="ctr">
            <a:spAutoFit/>
          </a:bodyPr>
          <a:lstStyle>
            <a:lvl1pPr marL="0" indent="0" algn="l">
              <a:buNone/>
              <a:defRPr lang="en-US" sz="44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CA"/>
              <a:t>Summary</a:t>
            </a:r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6019336" y="2366815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1</a:t>
            </a:r>
            <a:endParaRPr lang="en-US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336" y="296407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2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6019336" y="359330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3</a:t>
            </a:r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19336" y="416971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4</a:t>
            </a:r>
            <a:endParaRPr lang="en-US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6019336" y="480667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5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rot="20329473">
            <a:off x="661313" y="716677"/>
            <a:ext cx="3657327" cy="4823508"/>
            <a:chOff x="1672252" y="1523902"/>
            <a:chExt cx="2833246" cy="3736660"/>
          </a:xfrm>
        </p:grpSpPr>
        <p:sp>
          <p:nvSpPr>
            <p:cNvPr id="4" name="Oval 3"/>
            <p:cNvSpPr/>
            <p:nvPr userDrawn="1"/>
          </p:nvSpPr>
          <p:spPr>
            <a:xfrm>
              <a:off x="1770374" y="1523902"/>
              <a:ext cx="1821194" cy="182119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1928673" y="1726989"/>
              <a:ext cx="1770042" cy="17700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1672252" y="2427316"/>
              <a:ext cx="2833246" cy="283324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2119745" y="4260508"/>
              <a:ext cx="311493" cy="31149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3955136" y="2203558"/>
              <a:ext cx="140832" cy="1408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138130" y="1862262"/>
            <a:ext cx="4157529" cy="415612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6786777" y="1009936"/>
            <a:ext cx="5160852" cy="4749420"/>
          </a:xfrm>
          <a:prstGeom prst="roundRect">
            <a:avLst>
              <a:gd name="adj" fmla="val 28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0765" y="1225435"/>
            <a:ext cx="4351283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200766" y="3034564"/>
            <a:ext cx="4351283" cy="2451836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52438" y="1009936"/>
            <a:ext cx="6072187" cy="27316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15009" y="3954465"/>
            <a:ext cx="1898650" cy="1804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2506497" y="3954465"/>
            <a:ext cx="1900261" cy="1804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9"/>
          </p:nvPr>
        </p:nvSpPr>
        <p:spPr>
          <a:xfrm>
            <a:off x="4624387" y="3954465"/>
            <a:ext cx="1900238" cy="1804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030701" y="240349"/>
            <a:ext cx="3487479" cy="348747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Phone6_mockup_front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7" y="900739"/>
            <a:ext cx="3519614" cy="5505322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7847" y="3147238"/>
            <a:ext cx="6361157" cy="27750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7847" y="1275415"/>
            <a:ext cx="4670581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48187" y="2443067"/>
            <a:ext cx="5924845" cy="4566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39478" y="1768177"/>
            <a:ext cx="2122340" cy="374749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3613841" y="409433"/>
            <a:ext cx="3487479" cy="348747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220" y="1219264"/>
            <a:ext cx="7433413" cy="510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60193" y="2668772"/>
            <a:ext cx="4969807" cy="31273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193" y="822740"/>
            <a:ext cx="4969807" cy="1637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42875" y="1787525"/>
            <a:ext cx="5746750" cy="28686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64" y="0"/>
            <a:ext cx="6050088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uppieren"/>
          <p:cNvGrpSpPr/>
          <p:nvPr userDrawn="1"/>
        </p:nvGrpSpPr>
        <p:grpSpPr>
          <a:xfrm>
            <a:off x="4209227" y="841112"/>
            <a:ext cx="3690892" cy="5110403"/>
            <a:chOff x="0" y="0"/>
            <a:chExt cx="7725551" cy="10696786"/>
          </a:xfrm>
        </p:grpSpPr>
        <p:grpSp>
          <p:nvGrpSpPr>
            <p:cNvPr id="14" name="Gruppieren"/>
            <p:cNvGrpSpPr/>
            <p:nvPr/>
          </p:nvGrpSpPr>
          <p:grpSpPr>
            <a:xfrm rot="5400000" flipH="1">
              <a:off x="7495143" y="1558719"/>
              <a:ext cx="419101" cy="41717"/>
              <a:chOff x="0" y="0"/>
              <a:chExt cx="419100" cy="41716"/>
            </a:xfrm>
          </p:grpSpPr>
          <p:sp>
            <p:nvSpPr>
              <p:cNvPr id="39" name="Form"/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40" name="Form"/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41" name="Form"/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42" name="Form"/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43" name="Form"/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44" name="Form"/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</p:grpSp>
        <p:grpSp>
          <p:nvGrpSpPr>
            <p:cNvPr id="18" name="Gruppieren"/>
            <p:cNvGrpSpPr/>
            <p:nvPr/>
          </p:nvGrpSpPr>
          <p:grpSpPr>
            <a:xfrm rot="5400000" flipH="1">
              <a:off x="7491462" y="1038019"/>
              <a:ext cx="419101" cy="41717"/>
              <a:chOff x="0" y="0"/>
              <a:chExt cx="419100" cy="41716"/>
            </a:xfrm>
          </p:grpSpPr>
          <p:sp>
            <p:nvSpPr>
              <p:cNvPr id="33" name="Form"/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34" name="Form"/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35" name="Form"/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36" name="Form"/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37" name="Form"/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38" name="Form"/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</p:grpSp>
        <p:grpSp>
          <p:nvGrpSpPr>
            <p:cNvPr id="19" name="Gruppieren"/>
            <p:cNvGrpSpPr/>
            <p:nvPr/>
          </p:nvGrpSpPr>
          <p:grpSpPr>
            <a:xfrm>
              <a:off x="6584569" y="-1"/>
              <a:ext cx="508001" cy="41718"/>
              <a:chOff x="0" y="0"/>
              <a:chExt cx="508000" cy="41716"/>
            </a:xfrm>
          </p:grpSpPr>
          <p:sp>
            <p:nvSpPr>
              <p:cNvPr id="27" name="Form"/>
              <p:cNvSpPr/>
              <p:nvPr/>
            </p:nvSpPr>
            <p:spPr>
              <a:xfrm rot="16200000">
                <a:off x="234426" y="-233170"/>
                <a:ext cx="39135" cy="50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28" name="Form"/>
              <p:cNvSpPr/>
              <p:nvPr/>
            </p:nvSpPr>
            <p:spPr>
              <a:xfrm rot="16200000">
                <a:off x="233163" y="-233121"/>
                <a:ext cx="4167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29" name="Form"/>
              <p:cNvSpPr/>
              <p:nvPr/>
            </p:nvSpPr>
            <p:spPr>
              <a:xfrm rot="16200000">
                <a:off x="233124" y="-229653"/>
                <a:ext cx="41717" cy="501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30" name="Form"/>
              <p:cNvSpPr/>
              <p:nvPr/>
            </p:nvSpPr>
            <p:spPr>
              <a:xfrm rot="16200000">
                <a:off x="233141" y="-224631"/>
                <a:ext cx="41718" cy="490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31" name="Form"/>
              <p:cNvSpPr/>
              <p:nvPr/>
            </p:nvSpPr>
            <p:spPr>
              <a:xfrm rot="16200000">
                <a:off x="233141" y="-214520"/>
                <a:ext cx="41718" cy="470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  <p:sp>
            <p:nvSpPr>
              <p:cNvPr id="32" name="Form"/>
              <p:cNvSpPr/>
              <p:nvPr/>
            </p:nvSpPr>
            <p:spPr>
              <a:xfrm rot="16200000">
                <a:off x="235703" y="-198917"/>
                <a:ext cx="36594" cy="444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8945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</a:p>
            </p:txBody>
          </p:sp>
        </p:grpSp>
        <p:grpSp>
          <p:nvGrpSpPr>
            <p:cNvPr id="21" name="Gruppieren"/>
            <p:cNvGrpSpPr/>
            <p:nvPr/>
          </p:nvGrpSpPr>
          <p:grpSpPr>
            <a:xfrm>
              <a:off x="0" y="8158"/>
              <a:ext cx="7706084" cy="10688629"/>
              <a:chOff x="0" y="0"/>
              <a:chExt cx="7706083" cy="10688628"/>
            </a:xfrm>
          </p:grpSpPr>
          <p:sp>
            <p:nvSpPr>
              <p:cNvPr id="22" name="Abgerundetes Rechteck"/>
              <p:cNvSpPr/>
              <p:nvPr/>
            </p:nvSpPr>
            <p:spPr>
              <a:xfrm>
                <a:off x="0" y="0"/>
                <a:ext cx="7706084" cy="10688629"/>
              </a:xfrm>
              <a:prstGeom prst="roundRect">
                <a:avLst>
                  <a:gd name="adj" fmla="val 7323"/>
                </a:avLst>
              </a:prstGeom>
              <a:solidFill>
                <a:srgbClr val="BDBC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" name="Abgerundetes Rechteck"/>
              <p:cNvSpPr/>
              <p:nvPr/>
            </p:nvSpPr>
            <p:spPr>
              <a:xfrm>
                <a:off x="12709" y="17627"/>
                <a:ext cx="7680666" cy="10653374"/>
              </a:xfrm>
              <a:prstGeom prst="roundRect">
                <a:avLst>
                  <a:gd name="adj" fmla="val 7323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3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" name="Abgerundetes Rechteck"/>
              <p:cNvSpPr/>
              <p:nvPr/>
            </p:nvSpPr>
            <p:spPr>
              <a:xfrm>
                <a:off x="42363" y="40242"/>
                <a:ext cx="7621357" cy="10608145"/>
              </a:xfrm>
              <a:prstGeom prst="roundRect">
                <a:avLst>
                  <a:gd name="adj" fmla="val 6704"/>
                </a:avLst>
              </a:prstGeom>
              <a:solidFill>
                <a:srgbClr val="AAA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" name="Abgerundetes Rechteck"/>
              <p:cNvSpPr/>
              <p:nvPr/>
            </p:nvSpPr>
            <p:spPr>
              <a:xfrm>
                <a:off x="48717" y="42711"/>
                <a:ext cx="7608649" cy="10603206"/>
              </a:xfrm>
              <a:prstGeom prst="roundRect">
                <a:avLst>
                  <a:gd name="adj" fmla="val 6704"/>
                </a:avLst>
              </a:prstGeom>
              <a:solidFill>
                <a:srgbClr val="1111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" name="Abgerundetes Rechteck"/>
              <p:cNvSpPr/>
              <p:nvPr/>
            </p:nvSpPr>
            <p:spPr>
              <a:xfrm>
                <a:off x="386041" y="390969"/>
                <a:ext cx="6934003" cy="9906690"/>
              </a:xfrm>
              <a:prstGeom prst="roundRect">
                <a:avLst>
                  <a:gd name="adj" fmla="val 2237"/>
                </a:avLst>
              </a:prstGeom>
              <a:solidFill>
                <a:srgbClr val="261A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4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64852" y="865415"/>
            <a:ext cx="3135500" cy="506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724" y="884322"/>
            <a:ext cx="3288043" cy="142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394434" y="1031875"/>
            <a:ext cx="3311525" cy="473233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35503" y="2585033"/>
            <a:ext cx="3285870" cy="33664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462437" y="0"/>
            <a:ext cx="17295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925813"/>
            <a:ext cx="5678672" cy="2905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385506"/>
            <a:ext cx="567867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50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9" y="1839432"/>
            <a:ext cx="6169875" cy="3423683"/>
          </a:xfrm>
          <a:prstGeom prst="rect">
            <a:avLst/>
          </a:prstGeom>
          <a:noFill/>
          <a:ln>
            <a:noFill/>
          </a:ln>
          <a:effectLst>
            <a:outerShdw blurRad="254000" dist="38100" sx="101000" sy="101000" algn="l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72952" y="2084173"/>
            <a:ext cx="4357730" cy="27596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pic>
        <p:nvPicPr>
          <p:cNvPr id="8" name="Picture 7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Top Corners Rounded 12"/>
          <p:cNvSpPr/>
          <p:nvPr userDrawn="1"/>
        </p:nvSpPr>
        <p:spPr>
          <a:xfrm rot="16200000">
            <a:off x="11788129" y="79565"/>
            <a:ext cx="246391" cy="5613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71683" y="4102987"/>
            <a:ext cx="2443658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71680" y="3492337"/>
            <a:ext cx="2443658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71001" y="767273"/>
            <a:ext cx="2455678" cy="2552478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434542" y="767273"/>
            <a:ext cx="2455676" cy="2518263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6198081" y="767273"/>
            <a:ext cx="2466005" cy="251755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31"/>
          </p:nvPr>
        </p:nvSpPr>
        <p:spPr>
          <a:xfrm>
            <a:off x="8971949" y="767273"/>
            <a:ext cx="2461146" cy="2518186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425515" y="4102987"/>
            <a:ext cx="2443658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3425512" y="3492337"/>
            <a:ext cx="2443658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200613" y="4102987"/>
            <a:ext cx="2443658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6200610" y="3492337"/>
            <a:ext cx="2443658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8975710" y="4102987"/>
            <a:ext cx="2443658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8975707" y="3492337"/>
            <a:ext cx="2443658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94318" y="784148"/>
            <a:ext cx="4403366" cy="1126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184437" y="4892187"/>
            <a:ext cx="2642206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32785" y="4281537"/>
            <a:ext cx="1945511" cy="532262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3782434" y="2669031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308652" y="4892187"/>
            <a:ext cx="2642206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7000" y="4281537"/>
            <a:ext cx="1945511" cy="532262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6906649" y="2669031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  <a:endParaRPr lang="en-US"/>
          </a:p>
        </p:txBody>
      </p:sp>
      <p:pic>
        <p:nvPicPr>
          <p:cNvPr id="21" name="Picture 20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3648395" cy="157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6672" y="2440847"/>
            <a:ext cx="3648394" cy="3513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631714" y="601663"/>
            <a:ext cx="2992437" cy="53530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217988" y="3098800"/>
            <a:ext cx="4227512" cy="2855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6434208" y="601663"/>
            <a:ext cx="2017712" cy="23034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4223746" y="601663"/>
            <a:ext cx="2017712" cy="23034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:\Mantu\Arp 2020\Amaris rebranding\Batch-1\e-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292709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/>
            </a:lvl1pPr>
          </a:lstStyle>
          <a:p>
            <a:r>
              <a:rPr lang="en-US"/>
              <a:t>Click to edit title style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3886019" y="170121"/>
            <a:ext cx="2732685" cy="2732685"/>
          </a:xfrm>
          <a:prstGeom prst="ellipse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755872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55870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5545" y="0"/>
            <a:ext cx="3112567" cy="49339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691772" y="1456919"/>
            <a:ext cx="1524000" cy="49339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80670" y="2125363"/>
            <a:ext cx="5449329" cy="34992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80670" y="669436"/>
            <a:ext cx="5449330" cy="1179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37751" y="510364"/>
            <a:ext cx="4985544" cy="5737401"/>
          </a:xfrm>
          <a:custGeom>
            <a:avLst/>
            <a:gdLst>
              <a:gd name="connsiteX0" fmla="*/ 4985544 w 4985544"/>
              <a:gd name="connsiteY0" fmla="*/ 0 h 5737401"/>
              <a:gd name="connsiteX1" fmla="*/ 4974338 w 4985544"/>
              <a:gd name="connsiteY1" fmla="*/ 5737401 h 5737401"/>
              <a:gd name="connsiteX2" fmla="*/ 0 w 4985544"/>
              <a:gd name="connsiteY2" fmla="*/ 2878405 h 57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544" h="5737401">
                <a:moveTo>
                  <a:pt x="4985544" y="0"/>
                </a:moveTo>
                <a:lnTo>
                  <a:pt x="4974338" y="5737401"/>
                </a:lnTo>
                <a:lnTo>
                  <a:pt x="0" y="2878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137566" y="3695814"/>
            <a:ext cx="2732685" cy="2732685"/>
          </a:xfrm>
          <a:prstGeom prst="ellipse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F:\Mantu\Arp 2020\Amaris rebranding\Batch-1\e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:\Mantu\Arp 2020\Amaris rebranding\Batch-1\e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3" y="190501"/>
            <a:ext cx="10383916" cy="721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655474" y="1235320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5" name="Picture Placeholder 43"/>
          <p:cNvSpPr>
            <a:spLocks noGrp="1"/>
          </p:cNvSpPr>
          <p:nvPr>
            <p:ph type="pic" sz="quarter" idx="11"/>
          </p:nvPr>
        </p:nvSpPr>
        <p:spPr>
          <a:xfrm>
            <a:off x="3043826" y="122362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6" name="Picture Placeholder 43"/>
          <p:cNvSpPr>
            <a:spLocks noGrp="1"/>
          </p:cNvSpPr>
          <p:nvPr>
            <p:ph type="pic" sz="quarter" idx="12"/>
          </p:nvPr>
        </p:nvSpPr>
        <p:spPr>
          <a:xfrm>
            <a:off x="5605177" y="122362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7" name="Picture Placeholder 43"/>
          <p:cNvSpPr>
            <a:spLocks noGrp="1"/>
          </p:cNvSpPr>
          <p:nvPr>
            <p:ph type="pic" sz="quarter" idx="13"/>
          </p:nvPr>
        </p:nvSpPr>
        <p:spPr>
          <a:xfrm>
            <a:off x="655474" y="2221600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8" name="Picture Placeholder 43"/>
          <p:cNvSpPr>
            <a:spLocks noGrp="1"/>
          </p:cNvSpPr>
          <p:nvPr>
            <p:ph type="pic" sz="quarter" idx="14"/>
          </p:nvPr>
        </p:nvSpPr>
        <p:spPr>
          <a:xfrm>
            <a:off x="3043826" y="220990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9" name="Picture Placeholder 43"/>
          <p:cNvSpPr>
            <a:spLocks noGrp="1"/>
          </p:cNvSpPr>
          <p:nvPr>
            <p:ph type="pic" sz="quarter" idx="15"/>
          </p:nvPr>
        </p:nvSpPr>
        <p:spPr>
          <a:xfrm>
            <a:off x="5605177" y="220990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2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612123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3" name="Picture Placeholder 43"/>
          <p:cNvSpPr>
            <a:spLocks noGrp="1"/>
          </p:cNvSpPr>
          <p:nvPr>
            <p:ph type="pic" sz="quarter" idx="17"/>
          </p:nvPr>
        </p:nvSpPr>
        <p:spPr>
          <a:xfrm>
            <a:off x="638546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4" name="Picture Placeholder 43"/>
          <p:cNvSpPr>
            <a:spLocks noGrp="1"/>
          </p:cNvSpPr>
          <p:nvPr>
            <p:ph type="pic" sz="quarter" idx="18"/>
          </p:nvPr>
        </p:nvSpPr>
        <p:spPr>
          <a:xfrm>
            <a:off x="2221847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5" name="Picture Placeholder 43"/>
          <p:cNvSpPr>
            <a:spLocks noGrp="1"/>
          </p:cNvSpPr>
          <p:nvPr>
            <p:ph type="pic" sz="quarter" idx="19"/>
          </p:nvPr>
        </p:nvSpPr>
        <p:spPr>
          <a:xfrm>
            <a:off x="2248270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6" name="Picture Placeholder 43"/>
          <p:cNvSpPr>
            <a:spLocks noGrp="1"/>
          </p:cNvSpPr>
          <p:nvPr>
            <p:ph type="pic" sz="quarter" idx="20"/>
          </p:nvPr>
        </p:nvSpPr>
        <p:spPr>
          <a:xfrm>
            <a:off x="3742261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7" name="Picture Placeholder 43"/>
          <p:cNvSpPr>
            <a:spLocks noGrp="1"/>
          </p:cNvSpPr>
          <p:nvPr>
            <p:ph type="pic" sz="quarter" idx="21"/>
          </p:nvPr>
        </p:nvSpPr>
        <p:spPr>
          <a:xfrm>
            <a:off x="3768684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8" name="Picture Placeholder 43"/>
          <p:cNvSpPr>
            <a:spLocks noGrp="1"/>
          </p:cNvSpPr>
          <p:nvPr>
            <p:ph type="pic" sz="quarter" idx="22"/>
          </p:nvPr>
        </p:nvSpPr>
        <p:spPr>
          <a:xfrm>
            <a:off x="5703093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9" name="Picture Placeholder 43"/>
          <p:cNvSpPr>
            <a:spLocks noGrp="1"/>
          </p:cNvSpPr>
          <p:nvPr>
            <p:ph type="pic" sz="quarter" idx="23"/>
          </p:nvPr>
        </p:nvSpPr>
        <p:spPr>
          <a:xfrm>
            <a:off x="5703093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0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7024816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1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7024816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2" name="Picture Placeholder 43"/>
          <p:cNvSpPr>
            <a:spLocks noGrp="1"/>
          </p:cNvSpPr>
          <p:nvPr>
            <p:ph type="pic" sz="quarter" idx="26"/>
          </p:nvPr>
        </p:nvSpPr>
        <p:spPr>
          <a:xfrm>
            <a:off x="8429667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3" name="Picture Placeholder 43"/>
          <p:cNvSpPr>
            <a:spLocks noGrp="1"/>
          </p:cNvSpPr>
          <p:nvPr>
            <p:ph type="pic" sz="quarter" idx="27"/>
          </p:nvPr>
        </p:nvSpPr>
        <p:spPr>
          <a:xfrm>
            <a:off x="8429667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4" name="Picture Placeholder 43"/>
          <p:cNvSpPr>
            <a:spLocks noGrp="1"/>
          </p:cNvSpPr>
          <p:nvPr>
            <p:ph type="pic" sz="quarter" idx="28"/>
          </p:nvPr>
        </p:nvSpPr>
        <p:spPr>
          <a:xfrm>
            <a:off x="9726452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" y="0"/>
            <a:ext cx="12192000" cy="6858000"/>
          </a:xfrm>
          <a:prstGeom prst="rect">
            <a:avLst/>
          </a:prstGeom>
        </p:spPr>
      </p:pic>
      <p:sp>
        <p:nvSpPr>
          <p:cNvPr id="7" name="Espace réservé du numéro de diapositive 3"/>
          <p:cNvSpPr txBox="1">
            <a:spLocks noGrp="1"/>
          </p:cNvSpPr>
          <p:nvPr userDrawn="1"/>
        </p:nvSpPr>
        <p:spPr bwMode="auto">
          <a:xfrm>
            <a:off x="11451215" y="6124565"/>
            <a:ext cx="629604" cy="463012"/>
          </a:xfrm>
          <a:prstGeom prst="rect">
            <a:avLst/>
          </a:prstGeom>
          <a:noFill/>
          <a:ln>
            <a:noFill/>
          </a:ln>
        </p:spPr>
        <p:txBody>
          <a:bodyPr lIns="170284" tIns="85143" rIns="170284" bIns="85143" anchor="ctr" anchorCtr="0">
            <a:normAutofit/>
          </a:bodyPr>
          <a:lstStyle>
            <a:lvl1pPr defTabSz="957580" eaLnBrk="0" hangingPunct="0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580" eaLnBrk="0" hangingPunct="0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580" eaLnBrk="0" hangingPunct="0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580" eaLnBrk="0" hangingPunct="0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580" eaLnBrk="0" hangingPunct="0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5758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5758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5758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5758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C1065EC-DDE9-4D3D-B41A-319AFBD14491}" type="slidenum">
              <a:rPr lang="fr-FR" sz="1425" kern="120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</a:fld>
            <a:endParaRPr lang="fr-FR" sz="1425" kern="1200">
              <a:solidFill>
                <a:prstClr val="white">
                  <a:lumMod val="50000"/>
                </a:prstClr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Isosceles Triangle 2"/>
          <p:cNvSpPr/>
          <p:nvPr userDrawn="1"/>
        </p:nvSpPr>
        <p:spPr>
          <a:xfrm rot="12173397">
            <a:off x="580282" y="-131426"/>
            <a:ext cx="76977" cy="3331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6" h="21600" extrusionOk="0">
                <a:moveTo>
                  <a:pt x="12158" y="21600"/>
                </a:moveTo>
                <a:cubicBezTo>
                  <a:pt x="12175" y="15297"/>
                  <a:pt x="19" y="6303"/>
                  <a:pt x="37" y="0"/>
                </a:cubicBezTo>
                <a:cubicBezTo>
                  <a:pt x="-1007" y="5576"/>
                  <a:pt x="20593" y="15926"/>
                  <a:pt x="19549" y="21502"/>
                </a:cubicBezTo>
                <a:lnTo>
                  <a:pt x="12158" y="21600"/>
                </a:lnTo>
                <a:close/>
              </a:path>
            </a:pathLst>
          </a:custGeom>
          <a:solidFill>
            <a:srgbClr val="F0821F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6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70" y="6144731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292709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422" y="4661904"/>
            <a:ext cx="4654952" cy="292709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421" y="1009934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/>
            </a:lvl1pPr>
          </a:lstStyle>
          <a:p>
            <a:r>
              <a:rPr lang="en-US"/>
              <a:t>Click to edit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422" y="4661904"/>
            <a:ext cx="4654952" cy="292709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421" y="1009934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8" Type="http://schemas.openxmlformats.org/officeDocument/2006/relationships/theme" Target="../theme/theme1.xml"/><Relationship Id="rId67" Type="http://schemas.openxmlformats.org/officeDocument/2006/relationships/image" Target="../media/image7.png"/><Relationship Id="rId66" Type="http://schemas.openxmlformats.org/officeDocument/2006/relationships/image" Target="../media/image6.png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>
            <a:fillRect/>
          </a:stretch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13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2768"/>
            <a:ext cx="10401300" cy="158620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accent1"/>
          </a:solidFill>
          <a:effectLst/>
          <a:latin typeface="+mj-lt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5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§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tags" Target="../tags/tag2.xml"/><Relationship Id="rId2" Type="http://schemas.openxmlformats.org/officeDocument/2006/relationships/image" Target="../media/image3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82077"/>
          <a:stretch>
            <a:fillRect/>
          </a:stretch>
        </p:blipFill>
        <p:spPr>
          <a:xfrm>
            <a:off x="1699260" y="1744980"/>
            <a:ext cx="1576070" cy="3368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l="31651" r="33629"/>
          <a:stretch>
            <a:fillRect/>
          </a:stretch>
        </p:blipFill>
        <p:spPr>
          <a:xfrm>
            <a:off x="4482465" y="1744980"/>
            <a:ext cx="3053080" cy="3368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l="73866"/>
          <a:stretch>
            <a:fillRect/>
          </a:stretch>
        </p:blipFill>
        <p:spPr>
          <a:xfrm>
            <a:off x="8194675" y="1744980"/>
            <a:ext cx="2298065" cy="3368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685" y="551180"/>
            <a:ext cx="9611995" cy="54444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rcRect r="10380"/>
          <a:stretch>
            <a:fillRect/>
          </a:stretch>
        </p:blipFill>
        <p:spPr>
          <a:xfrm>
            <a:off x="4409440" y="1530985"/>
            <a:ext cx="3374390" cy="3484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67058"/>
          <a:stretch>
            <a:fillRect/>
          </a:stretch>
        </p:blipFill>
        <p:spPr>
          <a:xfrm>
            <a:off x="1191260" y="478155"/>
            <a:ext cx="9809480" cy="1727835"/>
          </a:xfrm>
          <a:prstGeom prst="rect">
            <a:avLst/>
          </a:prstGeom>
        </p:spPr>
      </p:pic>
      <p:pic>
        <p:nvPicPr>
          <p:cNvPr id="6" name="图片占位符 5"/>
          <p:cNvPicPr>
            <a:picLocks noChangeAspect="1"/>
          </p:cNvPicPr>
          <p:nvPr/>
        </p:nvPicPr>
        <p:blipFill>
          <a:blip r:embed="rId2"/>
          <a:srcRect r="68474"/>
          <a:stretch>
            <a:fillRect/>
          </a:stretch>
        </p:blipFill>
        <p:spPr>
          <a:xfrm>
            <a:off x="633730" y="2354580"/>
            <a:ext cx="3206115" cy="3530600"/>
          </a:xfrm>
          <a:prstGeom prst="rect">
            <a:avLst/>
          </a:prstGeom>
        </p:spPr>
      </p:pic>
      <p:pic>
        <p:nvPicPr>
          <p:cNvPr id="7" name="图片占位符 6"/>
          <p:cNvPicPr>
            <a:picLocks noChangeAspect="1"/>
          </p:cNvPicPr>
          <p:nvPr>
            <p:ph type="pic" sz="quarter" idx="10"/>
          </p:nvPr>
        </p:nvPicPr>
        <p:blipFill>
          <a:blip r:embed="rId2"/>
          <a:srcRect l="72437"/>
          <a:stretch>
            <a:fillRect/>
          </a:stretch>
        </p:blipFill>
        <p:spPr>
          <a:xfrm>
            <a:off x="8870315" y="2002155"/>
            <a:ext cx="3199130" cy="4029075"/>
          </a:xfrm>
          <a:prstGeom prst="rect">
            <a:avLst/>
          </a:prstGeom>
        </p:spPr>
      </p:pic>
      <p:pic>
        <p:nvPicPr>
          <p:cNvPr id="8" name="图片占位符 5"/>
          <p:cNvPicPr>
            <a:picLocks noChangeAspect="1"/>
          </p:cNvPicPr>
          <p:nvPr/>
        </p:nvPicPr>
        <p:blipFill>
          <a:blip r:embed="rId2"/>
          <a:srcRect l="33589" r="34297"/>
          <a:stretch>
            <a:fillRect/>
          </a:stretch>
        </p:blipFill>
        <p:spPr>
          <a:xfrm>
            <a:off x="4657090" y="2354580"/>
            <a:ext cx="3395980" cy="367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266065"/>
            <a:ext cx="1249045" cy="1125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5" y="398145"/>
            <a:ext cx="6509385" cy="6061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0360" y="1426210"/>
            <a:ext cx="1757680" cy="3587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Visual Studio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266065"/>
            <a:ext cx="1249045" cy="11258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89405" y="1696720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优点：具有大量的特性，多功能性，有技术</a:t>
            </a:r>
            <a:r>
              <a:rPr lang="zh-CN" altLang="en-US"/>
              <a:t>支持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81200" y="2184400"/>
            <a:ext cx="8849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Visual Studio 完美地涵盖了一款可靠的 IDE 应该具有的所有基本特性，而且它使独立开发或团队开发变得非常轻松。此外，它提供了免费的社区许可，而且是开源的。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Visual Studio 社区在其网站和 youtube 频道上都有深入的支持和教程 。在那里，微软团队成员积极与客户合作，提供可靠的反馈和支持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89405" y="38817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缺点：昂贵，过于重量级，不适合初学者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81200" y="4380865"/>
            <a:ext cx="8849995" cy="1021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微软提供年度标准许可，以及月度许可和云订阅。标准订阅比按月订阅贵得多。如何选择这三种许可选项，取决于你的团队规模。对于标准订阅，用户可以选择专业许可和企业许可。</a:t>
            </a:r>
            <a:endParaRPr lang="zh-CN" altLang="en-US"/>
          </a:p>
          <a:p>
            <a:r>
              <a:rPr lang="zh-CN" altLang="en-US"/>
              <a:t>对于那些没有性能强劲的机器和 SSD 的用户，使用 Visual Studio 可能会遇到一些性能问题。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0360" y="1426210"/>
            <a:ext cx="1757680" cy="3587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Visual Studio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0" y="1245235"/>
            <a:ext cx="6629400" cy="43675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6260" y="1491615"/>
            <a:ext cx="1757680" cy="3587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PhpStorm</a:t>
            </a:r>
            <a:endParaRPr lang="zh-CN" altLang="en-US" sz="1400"/>
          </a:p>
        </p:txBody>
      </p:sp>
      <p:pic>
        <p:nvPicPr>
          <p:cNvPr id="7" name="图片 6" descr="d31b0ef41bd5ad6eddc4d99db4992edbb6fd526696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29235"/>
            <a:ext cx="1183640" cy="118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589405" y="1696720"/>
            <a:ext cx="366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优点：可靠，强大，先进的功能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89405" y="38817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缺点：没有免费版本，只有英文的用户界面，系统要求高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1200" y="2184400"/>
            <a:ext cx="8849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它的 2020.3 版提供了对 PHP 8、PHPStan、Psalm、Tailwind CSS 和 Xdebug 3 的支持。它还提供了一些高级的团队特性，比如新的 JetBrains 服务“与我一起编码”（Code With Me，类似于 Visual Studio Live Share)。</a:t>
            </a:r>
            <a:endParaRPr lang="zh-CN" altLang="en-US">
              <a:sym typeface="+mn-ea"/>
            </a:endParaRPr>
          </a:p>
          <a:p>
            <a:r>
              <a:rPr lang="zh-CN" altLang="en-US"/>
              <a:t>其他特性包括内置智能代码辅助、智能导航(改进的“随处搜”，允许简单的数学计算)、特定语言的重构、可视化调试器、单元测试工具以及 2500 多个插件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81200" y="4380865"/>
            <a:ext cx="8849995" cy="1021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不像其他 IDE, PhpStorm 没有免费许可。有一些 JetBrains 产品有社区许可，但是 PhpStorm 没有。</a:t>
            </a:r>
            <a:endParaRPr lang="zh-CN" altLang="en-US"/>
          </a:p>
          <a:p>
            <a:r>
              <a:rPr lang="zh-CN" altLang="en-US">
                <a:sym typeface="+mn-ea"/>
              </a:rPr>
              <a:t>对于某些人来说，它的个人和组织许可可能也很昂贵，特别是对于个人来说，因为在出于个人目的使用 IDE 时，他们也不得不支付订阅费用。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6260" y="1491615"/>
            <a:ext cx="1757680" cy="3587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PhpStorm</a:t>
            </a:r>
            <a:endParaRPr lang="zh-CN" altLang="en-US" sz="1400"/>
          </a:p>
        </p:txBody>
      </p:sp>
      <p:pic>
        <p:nvPicPr>
          <p:cNvPr id="10" name="图片 9" descr="d31b0ef41bd5ad6eddc4d99db4992edbb6fd526696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" y="229235"/>
            <a:ext cx="1183640" cy="118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568960" y="1494155"/>
            <a:ext cx="185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PyCharm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213360"/>
            <a:ext cx="1396365" cy="1280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05" y="749935"/>
            <a:ext cx="7794625" cy="535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589405" y="1696720"/>
            <a:ext cx="734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优点：有免费的社区版本，功能丰富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79245" y="43186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缺点：价格高，缺乏社区功能，重量级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81200" y="2184400"/>
            <a:ext cx="88493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PyCharm是一款由 JetBrains 提供支持的 Python 专用 IDE。它提供了对 Python、针对 Web 的 Python 开发和针对科学的 Python 开发的支持。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它的旗舰版本提供了非常广泛的特性：支持 Cython；有一个 Python 分析器；重复代码检测；.po 文件支持；REST 客户端；支持 CSS、SASS、SCSS、LESS、HAML、Stylus、JavaScript、CoffeeScript、TypeScript 和 Node.js 的编辑器；WebStorm的所有功能；七种不同的 Python Web 框架；远程开发和容器功能；科学的工具以及 SQL 数据库支持。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1040" y="4817745"/>
            <a:ext cx="8849995" cy="1021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“Pycharm”的价格也相对较高。对于一些用户和大型企业来说，可能会有折扣；然而，重要的是别忘了 Pycharm 只是一款专用的 IDE。</a:t>
            </a:r>
            <a:endParaRPr lang="zh-CN" altLang="en-US"/>
          </a:p>
          <a:p>
            <a:r>
              <a:rPr lang="zh-CN" altLang="en-US">
                <a:sym typeface="+mn-ea"/>
              </a:rPr>
              <a:t>对于那些无法支付订阅费用的人，有一个免费的社区许可证。然而，这个许可证几乎是旗舰版的一个空壳：没有数据库支持，也没有 Python 分析器，没有 Python Web 框架，它只有非常基本的 Web 开发工具。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8960" y="1494155"/>
            <a:ext cx="185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PyCharm</a:t>
            </a:r>
            <a:endParaRPr lang="zh-CN" altLang="en-US" sz="1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213360"/>
            <a:ext cx="1396365" cy="1280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3" name="图片 2" descr="QQ截图202302281924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106680"/>
            <a:ext cx="1635760" cy="1306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015" y="1423670"/>
            <a:ext cx="9347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Xcode</a:t>
            </a:r>
            <a:endParaRPr lang="zh-CN" altLang="en-US" sz="1400"/>
          </a:p>
        </p:txBody>
      </p:sp>
      <p:pic>
        <p:nvPicPr>
          <p:cNvPr id="5" name="图片 4" descr="QQ截图202302281926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80" y="708025"/>
            <a:ext cx="7894955" cy="5554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b="493"/>
          <a:stretch>
            <a:fillRect/>
          </a:stretch>
        </p:blipFill>
        <p:spPr>
          <a:xfrm>
            <a:off x="959485" y="634365"/>
            <a:ext cx="9827895" cy="55124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3" name="图片 2" descr="QQ截图202302281924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106680"/>
            <a:ext cx="1635760" cy="1306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015" y="1423670"/>
            <a:ext cx="9347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Xcode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589405" y="1696720"/>
            <a:ext cx="734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优点：基本针对于 iOS 开发，具有尖端的功能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9245" y="3932555"/>
            <a:ext cx="8015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缺点：基本针对于 iOS 开发，价格昂贵，缺乏定制化，重量级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1200" y="2184400"/>
            <a:ext cx="8849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Xcode 是发布 Mac、iPhone、iPad、Apple TV 和 Apple Watch 应用程序的必备工具包。Xcode 支持 Swift 5.3，代码编辑工具，多种编译器，包括图形化的调试工具，测试工具（如用于构建单元测试的 XC Test API 能力），并支持插件和基于 mac 模拟器的 SDK。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Xcode 不仅是一款配备齐全的 IDE，也是苹果开发的首选 IDE。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1040" y="4431665"/>
            <a:ext cx="8849995" cy="1021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Xcode 在软件开发方面也采取了封闭的方式。用户必须在苹果的机器上针对苹果开发。这也意味着 Xcode 实际上是唯一一个拥有提交应用商店应用所需组件的工具包。换句话说，为了发布 Apple 应用，用户必须拥有 Apple machine 和 Xcode(以及 Apple Developer license)。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026160" y="108712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IDE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的优点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160" y="43751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IDE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缺点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6240" y="1609090"/>
            <a:ext cx="9215120" cy="2841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1、节省时间和精力。IDE的目的就是要让开发更加快捷方便，通过提供工具和各种性能来帮助开发者组织资源，减少失误，提供捷径。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2、建立统一标准。当一组程序员使用同一个开发环境时，就建立了统一的工作标准，当IDE提供预设的模板，或者不同团队分享代码库时，这一效果就更加明显了。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3、管理开发工作。首先，IDE提供文档工具，可以自动输入开发者评论，或者迫使开发者在不同区域编写评论。其次，IDE可以展示资源，更便于发现应用所处位置，无需在文件系统里面艰难的搜索。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666240" y="4897120"/>
            <a:ext cx="8625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占用空间较大，有时候人们更愿意使用像vs code这种轻量级代码编辑器，而不是全特性的IDE。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/>
          <p:cNvPicPr>
            <a:picLocks noChangeAspect="1"/>
          </p:cNvPicPr>
          <p:nvPr/>
        </p:nvPicPr>
        <p:blipFill rotWithShape="1">
          <a:blip r:embed="rId1"/>
          <a:srcRect b="32401"/>
          <a:stretch>
            <a:fillRect/>
          </a:stretch>
        </p:blipFill>
        <p:spPr>
          <a:xfrm>
            <a:off x="2038618" y="1422636"/>
            <a:ext cx="8114764" cy="2821931"/>
          </a:xfrm>
          <a:prstGeom prst="rect">
            <a:avLst/>
          </a:prstGeom>
        </p:spPr>
      </p:pic>
      <p:pic>
        <p:nvPicPr>
          <p:cNvPr id="4" name="Picture 5" descr="A close up of text on a black background&#10;&#10;Description automatically generated"/>
          <p:cNvPicPr>
            <a:picLocks noChangeAspect="1"/>
          </p:cNvPicPr>
          <p:nvPr/>
        </p:nvPicPr>
        <p:blipFill rotWithShape="1">
          <a:blip r:embed="rId1"/>
          <a:srcRect t="64925"/>
          <a:stretch>
            <a:fillRect/>
          </a:stretch>
        </p:blipFill>
        <p:spPr>
          <a:xfrm>
            <a:off x="554934" y="3873501"/>
            <a:ext cx="11082130" cy="1999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"/>
          </a:xfrm>
        </p:spPr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4" name="图片 3" descr="QQ截图202302281457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677545"/>
            <a:ext cx="9784080" cy="5503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7" name="图片 6" descr="359b033b5bb5c9ea15ce3a6ce776a1003af33b8715a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5725"/>
          <a:stretch>
            <a:fillRect/>
          </a:stretch>
        </p:blipFill>
        <p:spPr>
          <a:xfrm>
            <a:off x="1943735" y="3576320"/>
            <a:ext cx="2532380" cy="1174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73015" y="3388360"/>
            <a:ext cx="4845685" cy="1769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545" y="1615440"/>
            <a:ext cx="7590790" cy="1649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3505" y="2967990"/>
            <a:ext cx="1863090" cy="953770"/>
          </a:xfrm>
          <a:prstGeom prst="rect">
            <a:avLst/>
          </a:prstGeom>
        </p:spPr>
      </p:pic>
      <p:pic>
        <p:nvPicPr>
          <p:cNvPr id="5" name="图片占位符 4"/>
          <p:cNvPicPr>
            <a:picLocks noChangeAspect="1"/>
          </p:cNvPicPr>
          <p:nvPr>
            <p:ph type="pic" sz="quarter" idx="10"/>
          </p:nvPr>
        </p:nvPicPr>
        <p:blipFill>
          <a:blip r:embed="rId2"/>
          <a:srcRect r="3266"/>
          <a:stretch>
            <a:fillRect/>
          </a:stretch>
        </p:blipFill>
        <p:spPr>
          <a:xfrm>
            <a:off x="2604770" y="2896870"/>
            <a:ext cx="4890135" cy="1100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10" y="615315"/>
            <a:ext cx="9669780" cy="1283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292 0.0180556 L 0.085 -0.323611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1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8126 -0.000833333 L -0.206615 -0.000833333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1245870"/>
            <a:ext cx="12192000" cy="4232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3290" y="1064260"/>
            <a:ext cx="1487170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/>
              <a:t>Text Editor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9733915" y="1033780"/>
            <a:ext cx="1477010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/>
              <a:t>Debugger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5361305" y="1071880"/>
            <a:ext cx="1421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Compiler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6" name="图片占位符 5"/>
          <p:cNvPicPr>
            <a:picLocks noChangeAspect="1"/>
          </p:cNvPicPr>
          <p:nvPr/>
        </p:nvPicPr>
        <p:blipFill>
          <a:blip r:embed="rId1"/>
          <a:srcRect r="68474"/>
          <a:stretch>
            <a:fillRect/>
          </a:stretch>
        </p:blipFill>
        <p:spPr>
          <a:xfrm>
            <a:off x="0" y="1245870"/>
            <a:ext cx="3843655" cy="4232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170" y="387985"/>
            <a:ext cx="2543810" cy="2417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44032" b="41514"/>
          <a:stretch>
            <a:fillRect/>
          </a:stretch>
        </p:blipFill>
        <p:spPr>
          <a:xfrm>
            <a:off x="3843655" y="3048635"/>
            <a:ext cx="3669665" cy="2429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r="29240" b="28519"/>
          <a:stretch>
            <a:fillRect/>
          </a:stretch>
        </p:blipFill>
        <p:spPr>
          <a:xfrm>
            <a:off x="7980680" y="2999740"/>
            <a:ext cx="3870960" cy="2478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t="37878"/>
          <a:stretch>
            <a:fillRect/>
          </a:stretch>
        </p:blipFill>
        <p:spPr>
          <a:xfrm>
            <a:off x="1042035" y="2891155"/>
            <a:ext cx="10108565" cy="2754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970" t="1851" r="73623" b="61045"/>
          <a:stretch>
            <a:fillRect/>
          </a:stretch>
        </p:blipFill>
        <p:spPr>
          <a:xfrm>
            <a:off x="1227455" y="988695"/>
            <a:ext cx="2596515" cy="1731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2891155"/>
            <a:ext cx="2900045" cy="2423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51 -0.00111111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696065" y="387985"/>
            <a:ext cx="495935" cy="246380"/>
          </a:xfrm>
        </p:spPr>
        <p:txBody>
          <a:bodyPr/>
          <a:p>
            <a:fld id="{619ED4D7-5F20-42F3-A679-10C8506A671F}" type="slidenum">
              <a:rPr lang="en-US" smtClean="0"/>
            </a:fld>
            <a:endParaRPr lang="en-US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t="37878"/>
          <a:stretch>
            <a:fillRect/>
          </a:stretch>
        </p:blipFill>
        <p:spPr>
          <a:xfrm>
            <a:off x="1042035" y="2891155"/>
            <a:ext cx="10108565" cy="2754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970" t="1851" r="73623" b="61045"/>
          <a:stretch>
            <a:fillRect/>
          </a:stretch>
        </p:blipFill>
        <p:spPr>
          <a:xfrm>
            <a:off x="1227455" y="988695"/>
            <a:ext cx="2596515" cy="1731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2891155"/>
            <a:ext cx="2900045" cy="24237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710" y="2510790"/>
            <a:ext cx="3116580" cy="301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474 0.323611 " pathEditMode="relative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3073 -0.36361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817,&quot;width&quot;:10576}"/>
</p:tagLst>
</file>

<file path=ppt/tags/tag2.xml><?xml version="1.0" encoding="utf-8"?>
<p:tagLst xmlns:p="http://schemas.openxmlformats.org/presentationml/2006/main">
  <p:tag name="KSO_WM_UNIT_PLACING_PICTURE_USER_VIEWPORT" val="{&quot;height&quot;:2208,&quot;width&quot;:6048}"/>
</p:tagLst>
</file>

<file path=ppt/tags/tag3.xml><?xml version="1.0" encoding="utf-8"?>
<p:tagLst xmlns:p="http://schemas.openxmlformats.org/presentationml/2006/main">
  <p:tag name="KSO_WPP_MARK_KEY" val="b847ea63-2aec-4e4c-ac5e-12a9632ad39a"/>
  <p:tag name="COMMONDATA" val="eyJoZGlkIjoiMmQ3NjQzNDJjZmQxZjg3MzcyNjAzZTE3NTEwODZlZTYifQ=="/>
</p:tagLst>
</file>

<file path=ppt/theme/theme1.xml><?xml version="1.0" encoding="utf-8"?>
<a:theme xmlns:a="http://schemas.openxmlformats.org/drawingml/2006/main" name="1_Gallery">
  <a:themeElements>
    <a:clrScheme name="Custom 6">
      <a:dk1>
        <a:sysClr val="windowText" lastClr="000000"/>
      </a:dk1>
      <a:lt1>
        <a:sysClr val="window" lastClr="FFFFFF"/>
      </a:lt1>
      <a:dk2>
        <a:srgbClr val="272774"/>
      </a:dk2>
      <a:lt2>
        <a:srgbClr val="F5E2DA"/>
      </a:lt2>
      <a:accent1>
        <a:srgbClr val="272774"/>
      </a:accent1>
      <a:accent2>
        <a:srgbClr val="EBC4B4"/>
      </a:accent2>
      <a:accent3>
        <a:srgbClr val="4182FF"/>
      </a:accent3>
      <a:accent4>
        <a:srgbClr val="FFDD77"/>
      </a:accent4>
      <a:accent5>
        <a:srgbClr val="7DDEB8"/>
      </a:accent5>
      <a:accent6>
        <a:srgbClr val="B880FF"/>
      </a:accent6>
      <a:hlink>
        <a:srgbClr val="4182FF"/>
      </a:hlink>
      <a:folHlink>
        <a:srgbClr val="B880FF"/>
      </a:folHlink>
    </a:clrScheme>
    <a:fontScheme name="A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WPS 演示</Application>
  <PresentationFormat>宽屏</PresentationFormat>
  <Paragraphs>125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Calibri Light</vt:lpstr>
      <vt:lpstr>Courier New</vt:lpstr>
      <vt:lpstr>Calibri</vt:lpstr>
      <vt:lpstr>Arial</vt:lpstr>
      <vt:lpstr>Helvetica Light</vt:lpstr>
      <vt:lpstr>Open Sans</vt:lpstr>
      <vt:lpstr>Century Gothic</vt:lpstr>
      <vt:lpstr>微软雅黑</vt:lpstr>
      <vt:lpstr>Arial Unicode MS</vt:lpstr>
      <vt:lpstr>等线</vt:lpstr>
      <vt:lpstr>Segoe Print</vt:lpstr>
      <vt:lpstr>Times New Roman</vt:lpstr>
      <vt:lpstr>华文新魏</vt:lpstr>
      <vt:lpstr>华文行楷</vt:lpstr>
      <vt:lpstr>1_Gallery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Ruyin</dc:creator>
  <cp:lastModifiedBy>即客</cp:lastModifiedBy>
  <cp:revision>367</cp:revision>
  <dcterms:created xsi:type="dcterms:W3CDTF">2020-09-23T07:24:00Z</dcterms:created>
  <dcterms:modified xsi:type="dcterms:W3CDTF">2023-02-28T11:40:48Z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0x010100D2EC7E0EBD2E544C929F400B4A76D275</vt:lpwstr>
  </property>
  <property fmtid="{D5CDD505-2E9C-101B-9397-08002B2CF9AE}" pid="3" name="ICV">
    <vt:lpwstr>3F33D788D6764DF7B64A0A4A122CFF1D</vt:lpwstr>
  </property>
  <property fmtid="{D5CDD505-2E9C-101B-9397-08002B2CF9AE}" pid="4" name="KSOProductBuildVer">
    <vt:lpwstr>2052-11.1.0.12970</vt:lpwstr>
  </property>
</Properties>
</file>