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76AFF50-6535-44FB-B1A6-E0855FC76508}" type="datetimeFigureOut">
              <a:rPr lang="en-IN" smtClean="0"/>
              <a:t>14-04-2024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C18F012D-1440-407E-B74F-9E263D7876E4}" type="slidenum">
              <a:rPr lang="en-IN" smtClean="0"/>
              <a:t>‹#›</a:t>
            </a:fld>
            <a:endParaRPr lang="en-IN"/>
          </a:p>
        </p:txBody>
      </p:sp>
    </p:spTree>
    <p:extLst>
      <p:ext uri="{BB962C8B-B14F-4D97-AF65-F5344CB8AC3E}">
        <p14:creationId xmlns:p14="http://schemas.microsoft.com/office/powerpoint/2010/main" val="4288237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6AFF50-6535-44FB-B1A6-E0855FC76508}" type="datetimeFigureOut">
              <a:rPr lang="en-IN" smtClean="0"/>
              <a:t>14-04-2024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8F012D-1440-407E-B74F-9E263D7876E4}" type="slidenum">
              <a:rPr lang="en-IN" smtClean="0"/>
              <a:t>‹#›</a:t>
            </a:fld>
            <a:endParaRPr lang="en-IN"/>
          </a:p>
        </p:txBody>
      </p:sp>
    </p:spTree>
    <p:extLst>
      <p:ext uri="{BB962C8B-B14F-4D97-AF65-F5344CB8AC3E}">
        <p14:creationId xmlns:p14="http://schemas.microsoft.com/office/powerpoint/2010/main" val="1062897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76AFF50-6535-44FB-B1A6-E0855FC76508}" type="datetimeFigureOut">
              <a:rPr lang="en-IN" smtClean="0"/>
              <a:t>14-04-2024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18F012D-1440-407E-B74F-9E263D7876E4}" type="slidenum">
              <a:rPr lang="en-IN" smtClean="0"/>
              <a:t>‹#›</a:t>
            </a:fld>
            <a:endParaRPr lang="en-IN"/>
          </a:p>
        </p:txBody>
      </p:sp>
    </p:spTree>
    <p:extLst>
      <p:ext uri="{BB962C8B-B14F-4D97-AF65-F5344CB8AC3E}">
        <p14:creationId xmlns:p14="http://schemas.microsoft.com/office/powerpoint/2010/main" val="2126469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76AFF50-6535-44FB-B1A6-E0855FC76508}" type="datetimeFigureOut">
              <a:rPr lang="en-IN" smtClean="0"/>
              <a:t>14-04-2024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18F012D-1440-407E-B74F-9E263D7876E4}"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84668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76AFF50-6535-44FB-B1A6-E0855FC76508}" type="datetimeFigureOut">
              <a:rPr lang="en-IN" smtClean="0"/>
              <a:t>14-04-2024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18F012D-1440-407E-B74F-9E263D7876E4}" type="slidenum">
              <a:rPr lang="en-IN" smtClean="0"/>
              <a:t>‹#›</a:t>
            </a:fld>
            <a:endParaRPr lang="en-IN"/>
          </a:p>
        </p:txBody>
      </p:sp>
    </p:spTree>
    <p:extLst>
      <p:ext uri="{BB962C8B-B14F-4D97-AF65-F5344CB8AC3E}">
        <p14:creationId xmlns:p14="http://schemas.microsoft.com/office/powerpoint/2010/main" val="2071645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6AFF50-6535-44FB-B1A6-E0855FC76508}" type="datetimeFigureOut">
              <a:rPr lang="en-IN" smtClean="0"/>
              <a:t>14-04-2024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8F012D-1440-407E-B74F-9E263D7876E4}" type="slidenum">
              <a:rPr lang="en-IN" smtClean="0"/>
              <a:t>‹#›</a:t>
            </a:fld>
            <a:endParaRPr lang="en-IN"/>
          </a:p>
        </p:txBody>
      </p:sp>
    </p:spTree>
    <p:extLst>
      <p:ext uri="{BB962C8B-B14F-4D97-AF65-F5344CB8AC3E}">
        <p14:creationId xmlns:p14="http://schemas.microsoft.com/office/powerpoint/2010/main" val="1029715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6AFF50-6535-44FB-B1A6-E0855FC76508}" type="datetimeFigureOut">
              <a:rPr lang="en-IN" smtClean="0"/>
              <a:t>14-04-2024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8F012D-1440-407E-B74F-9E263D7876E4}" type="slidenum">
              <a:rPr lang="en-IN" smtClean="0"/>
              <a:t>‹#›</a:t>
            </a:fld>
            <a:endParaRPr lang="en-IN"/>
          </a:p>
        </p:txBody>
      </p:sp>
    </p:spTree>
    <p:extLst>
      <p:ext uri="{BB962C8B-B14F-4D97-AF65-F5344CB8AC3E}">
        <p14:creationId xmlns:p14="http://schemas.microsoft.com/office/powerpoint/2010/main" val="1695746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AFF50-6535-44FB-B1A6-E0855FC76508}"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F012D-1440-407E-B74F-9E263D7876E4}" type="slidenum">
              <a:rPr lang="en-IN" smtClean="0"/>
              <a:t>‹#›</a:t>
            </a:fld>
            <a:endParaRPr lang="en-IN"/>
          </a:p>
        </p:txBody>
      </p:sp>
    </p:spTree>
    <p:extLst>
      <p:ext uri="{BB962C8B-B14F-4D97-AF65-F5344CB8AC3E}">
        <p14:creationId xmlns:p14="http://schemas.microsoft.com/office/powerpoint/2010/main" val="905124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76AFF50-6535-44FB-B1A6-E0855FC76508}" type="datetimeFigureOut">
              <a:rPr lang="en-IN" smtClean="0"/>
              <a:t>14-04-2024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18F012D-1440-407E-B74F-9E263D7876E4}" type="slidenum">
              <a:rPr lang="en-IN" smtClean="0"/>
              <a:t>‹#›</a:t>
            </a:fld>
            <a:endParaRPr lang="en-IN"/>
          </a:p>
        </p:txBody>
      </p:sp>
    </p:spTree>
    <p:extLst>
      <p:ext uri="{BB962C8B-B14F-4D97-AF65-F5344CB8AC3E}">
        <p14:creationId xmlns:p14="http://schemas.microsoft.com/office/powerpoint/2010/main" val="1834350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AFF50-6535-44FB-B1A6-E0855FC76508}"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F012D-1440-407E-B74F-9E263D7876E4}" type="slidenum">
              <a:rPr lang="en-IN" smtClean="0"/>
              <a:t>‹#›</a:t>
            </a:fld>
            <a:endParaRPr lang="en-IN"/>
          </a:p>
        </p:txBody>
      </p:sp>
    </p:spTree>
    <p:extLst>
      <p:ext uri="{BB962C8B-B14F-4D97-AF65-F5344CB8AC3E}">
        <p14:creationId xmlns:p14="http://schemas.microsoft.com/office/powerpoint/2010/main" val="4139661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76AFF50-6535-44FB-B1A6-E0855FC76508}" type="datetimeFigureOut">
              <a:rPr lang="en-IN" smtClean="0"/>
              <a:t>14-04-2024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18F012D-1440-407E-B74F-9E263D7876E4}" type="slidenum">
              <a:rPr lang="en-IN" smtClean="0"/>
              <a:t>‹#›</a:t>
            </a:fld>
            <a:endParaRPr lang="en-IN"/>
          </a:p>
        </p:txBody>
      </p:sp>
    </p:spTree>
    <p:extLst>
      <p:ext uri="{BB962C8B-B14F-4D97-AF65-F5344CB8AC3E}">
        <p14:creationId xmlns:p14="http://schemas.microsoft.com/office/powerpoint/2010/main" val="3112974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6AFF50-6535-44FB-B1A6-E0855FC76508}" type="datetimeFigureOut">
              <a:rPr lang="en-IN" smtClean="0"/>
              <a:t>14-04-2024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8F012D-1440-407E-B74F-9E263D7876E4}" type="slidenum">
              <a:rPr lang="en-IN" smtClean="0"/>
              <a:t>‹#›</a:t>
            </a:fld>
            <a:endParaRPr lang="en-IN"/>
          </a:p>
        </p:txBody>
      </p:sp>
    </p:spTree>
    <p:extLst>
      <p:ext uri="{BB962C8B-B14F-4D97-AF65-F5344CB8AC3E}">
        <p14:creationId xmlns:p14="http://schemas.microsoft.com/office/powerpoint/2010/main" val="198884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6AFF50-6535-44FB-B1A6-E0855FC76508}" type="datetimeFigureOut">
              <a:rPr lang="en-IN" smtClean="0"/>
              <a:t>14-04-2024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8F012D-1440-407E-B74F-9E263D7876E4}" type="slidenum">
              <a:rPr lang="en-IN" smtClean="0"/>
              <a:t>‹#›</a:t>
            </a:fld>
            <a:endParaRPr lang="en-IN"/>
          </a:p>
        </p:txBody>
      </p:sp>
    </p:spTree>
    <p:extLst>
      <p:ext uri="{BB962C8B-B14F-4D97-AF65-F5344CB8AC3E}">
        <p14:creationId xmlns:p14="http://schemas.microsoft.com/office/powerpoint/2010/main" val="4277415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6AFF50-6535-44FB-B1A6-E0855FC76508}" type="datetimeFigureOut">
              <a:rPr lang="en-IN" smtClean="0"/>
              <a:t>14-04-2024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8F012D-1440-407E-B74F-9E263D7876E4}" type="slidenum">
              <a:rPr lang="en-IN" smtClean="0"/>
              <a:t>‹#›</a:t>
            </a:fld>
            <a:endParaRPr lang="en-IN"/>
          </a:p>
        </p:txBody>
      </p:sp>
    </p:spTree>
    <p:extLst>
      <p:ext uri="{BB962C8B-B14F-4D97-AF65-F5344CB8AC3E}">
        <p14:creationId xmlns:p14="http://schemas.microsoft.com/office/powerpoint/2010/main" val="3019102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AFF50-6535-44FB-B1A6-E0855FC76508}" type="datetimeFigureOut">
              <a:rPr lang="en-IN" smtClean="0"/>
              <a:t>14-04-2024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8F012D-1440-407E-B74F-9E263D7876E4}" type="slidenum">
              <a:rPr lang="en-IN" smtClean="0"/>
              <a:t>‹#›</a:t>
            </a:fld>
            <a:endParaRPr lang="en-IN"/>
          </a:p>
        </p:txBody>
      </p:sp>
    </p:spTree>
    <p:extLst>
      <p:ext uri="{BB962C8B-B14F-4D97-AF65-F5344CB8AC3E}">
        <p14:creationId xmlns:p14="http://schemas.microsoft.com/office/powerpoint/2010/main" val="4111919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6AFF50-6535-44FB-B1A6-E0855FC76508}" type="datetimeFigureOut">
              <a:rPr lang="en-IN" smtClean="0"/>
              <a:t>14-04-2024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8F012D-1440-407E-B74F-9E263D7876E4}" type="slidenum">
              <a:rPr lang="en-IN" smtClean="0"/>
              <a:t>‹#›</a:t>
            </a:fld>
            <a:endParaRPr lang="en-IN"/>
          </a:p>
        </p:txBody>
      </p:sp>
    </p:spTree>
    <p:extLst>
      <p:ext uri="{BB962C8B-B14F-4D97-AF65-F5344CB8AC3E}">
        <p14:creationId xmlns:p14="http://schemas.microsoft.com/office/powerpoint/2010/main" val="1115914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6AFF50-6535-44FB-B1A6-E0855FC76508}" type="datetimeFigureOut">
              <a:rPr lang="en-IN" smtClean="0"/>
              <a:t>14-04-2024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8F012D-1440-407E-B74F-9E263D7876E4}" type="slidenum">
              <a:rPr lang="en-IN" smtClean="0"/>
              <a:t>‹#›</a:t>
            </a:fld>
            <a:endParaRPr lang="en-IN"/>
          </a:p>
        </p:txBody>
      </p:sp>
    </p:spTree>
    <p:extLst>
      <p:ext uri="{BB962C8B-B14F-4D97-AF65-F5344CB8AC3E}">
        <p14:creationId xmlns:p14="http://schemas.microsoft.com/office/powerpoint/2010/main" val="2513420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76AFF50-6535-44FB-B1A6-E0855FC76508}" type="datetimeFigureOut">
              <a:rPr lang="en-IN" smtClean="0"/>
              <a:t>14-04-2024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8F012D-1440-407E-B74F-9E263D7876E4}" type="slidenum">
              <a:rPr lang="en-IN" smtClean="0"/>
              <a:t>‹#›</a:t>
            </a:fld>
            <a:endParaRPr lang="en-IN"/>
          </a:p>
        </p:txBody>
      </p:sp>
    </p:spTree>
    <p:extLst>
      <p:ext uri="{BB962C8B-B14F-4D97-AF65-F5344CB8AC3E}">
        <p14:creationId xmlns:p14="http://schemas.microsoft.com/office/powerpoint/2010/main" val="3342334776"/>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0DAE50F-0DEB-8CC4-B383-CD4D0741B23A}"/>
              </a:ext>
            </a:extLst>
          </p:cNvPr>
          <p:cNvSpPr>
            <a:spLocks noGrp="1"/>
          </p:cNvSpPr>
          <p:nvPr>
            <p:ph type="subTitle" idx="1"/>
          </p:nvPr>
        </p:nvSpPr>
        <p:spPr>
          <a:xfrm>
            <a:off x="7779171" y="4561070"/>
            <a:ext cx="4148222" cy="861420"/>
          </a:xfrm>
        </p:spPr>
        <p:txBody>
          <a:bodyPr/>
          <a:lstStyle/>
          <a:p>
            <a:r>
              <a:rPr lang="en-IN" dirty="0"/>
              <a:t>Submitted by – Amarja Bene</a:t>
            </a:r>
          </a:p>
        </p:txBody>
      </p:sp>
      <p:sp>
        <p:nvSpPr>
          <p:cNvPr id="4" name="TextBox 3">
            <a:extLst>
              <a:ext uri="{FF2B5EF4-FFF2-40B4-BE49-F238E27FC236}">
                <a16:creationId xmlns:a16="http://schemas.microsoft.com/office/drawing/2014/main" id="{18BEA785-BA46-6636-18E0-379486C0C143}"/>
              </a:ext>
            </a:extLst>
          </p:cNvPr>
          <p:cNvSpPr txBox="1"/>
          <p:nvPr/>
        </p:nvSpPr>
        <p:spPr>
          <a:xfrm>
            <a:off x="521110" y="459906"/>
            <a:ext cx="3293807" cy="523220"/>
          </a:xfrm>
          <a:prstGeom prst="rect">
            <a:avLst/>
          </a:prstGeom>
          <a:noFill/>
        </p:spPr>
        <p:txBody>
          <a:bodyPr wrap="square" rtlCol="0">
            <a:spAutoFit/>
          </a:bodyPr>
          <a:lstStyle/>
          <a:p>
            <a:r>
              <a:rPr lang="en-IN" sz="2800" dirty="0" err="1">
                <a:latin typeface="Calibri" panose="020F0502020204030204" pitchFamily="34" charset="0"/>
                <a:ea typeface="Calibri" panose="020F0502020204030204" pitchFamily="34" charset="0"/>
                <a:cs typeface="Calibri" panose="020F0502020204030204" pitchFamily="34" charset="0"/>
              </a:rPr>
              <a:t>NextHikes</a:t>
            </a:r>
            <a:r>
              <a:rPr lang="en-IN" sz="2800" dirty="0">
                <a:latin typeface="Calibri" panose="020F0502020204030204" pitchFamily="34" charset="0"/>
                <a:ea typeface="Calibri" panose="020F0502020204030204" pitchFamily="34" charset="0"/>
                <a:cs typeface="Calibri" panose="020F0502020204030204" pitchFamily="34" charset="0"/>
              </a:rPr>
              <a:t> Project</a:t>
            </a:r>
          </a:p>
        </p:txBody>
      </p:sp>
      <p:sp>
        <p:nvSpPr>
          <p:cNvPr id="5" name="TextBox 4">
            <a:extLst>
              <a:ext uri="{FF2B5EF4-FFF2-40B4-BE49-F238E27FC236}">
                <a16:creationId xmlns:a16="http://schemas.microsoft.com/office/drawing/2014/main" id="{04521AD9-B705-65C8-B423-35233F548BB7}"/>
              </a:ext>
            </a:extLst>
          </p:cNvPr>
          <p:cNvSpPr txBox="1"/>
          <p:nvPr/>
        </p:nvSpPr>
        <p:spPr>
          <a:xfrm>
            <a:off x="383459" y="1342823"/>
            <a:ext cx="10805651" cy="1200329"/>
          </a:xfrm>
          <a:prstGeom prst="rect">
            <a:avLst/>
          </a:prstGeom>
          <a:noFill/>
        </p:spPr>
        <p:txBody>
          <a:bodyPr wrap="square" rtlCol="0">
            <a:spAutoFit/>
          </a:bodyPr>
          <a:lstStyle/>
          <a:p>
            <a:r>
              <a:rPr lang="en-IN" sz="3600" dirty="0">
                <a:latin typeface="Calibri" panose="020F0502020204030204" pitchFamily="34" charset="0"/>
                <a:ea typeface="Calibri" panose="020F0502020204030204" pitchFamily="34" charset="0"/>
                <a:cs typeface="Calibri" panose="020F0502020204030204" pitchFamily="34" charset="0"/>
              </a:rPr>
              <a:t>Project Name - </a:t>
            </a:r>
            <a:r>
              <a:rPr lang="en-US" sz="3600" dirty="0">
                <a:latin typeface="Calibri" panose="020F0502020204030204" pitchFamily="34" charset="0"/>
                <a:ea typeface="Calibri" panose="020F0502020204030204" pitchFamily="34" charset="0"/>
                <a:cs typeface="Calibri" panose="020F0502020204030204" pitchFamily="34" charset="0"/>
              </a:rPr>
              <a:t>Feature Extraction and Price Prediction for Mobile Phone</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4943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CB06B4-CF2F-8A23-FAB3-0C3D77197337}"/>
              </a:ext>
            </a:extLst>
          </p:cNvPr>
          <p:cNvSpPr txBox="1"/>
          <p:nvPr/>
        </p:nvSpPr>
        <p:spPr>
          <a:xfrm>
            <a:off x="160774" y="2833634"/>
            <a:ext cx="21416843"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Distribution of RAM: A significant percentage of smartphones have 4 GB and 8 GB of RAM, followed</a:t>
            </a:r>
          </a:p>
          <a:p>
            <a:r>
              <a:rPr lang="en-US" sz="2000" dirty="0">
                <a:latin typeface="Calibri" panose="020F0502020204030204" pitchFamily="34" charset="0"/>
                <a:ea typeface="Calibri" panose="020F0502020204030204" pitchFamily="34" charset="0"/>
                <a:cs typeface="Calibri" panose="020F0502020204030204" pitchFamily="34" charset="0"/>
              </a:rPr>
              <a:t>	 by 6 GB. Fewer devices have 2 GB and 3 GB of RAM.</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2">
            <a:extLst>
              <a:ext uri="{FF2B5EF4-FFF2-40B4-BE49-F238E27FC236}">
                <a16:creationId xmlns:a16="http://schemas.microsoft.com/office/drawing/2014/main" id="{1A9EF07C-6218-894E-591D-3F0F40B4F00F}"/>
              </a:ext>
            </a:extLst>
          </p:cNvPr>
          <p:cNvSpPr>
            <a:spLocks noChangeArrowheads="1"/>
          </p:cNvSpPr>
          <p:nvPr/>
        </p:nvSpPr>
        <p:spPr bwMode="auto">
          <a:xfrm>
            <a:off x="160775" y="1629394"/>
            <a:ext cx="1099289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RAM and Memory's relationship is visualized using a scatter plot, where the hue corresponds </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the prize. It enables understanding of how the Prize varies with respect to various RAM and </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memory configurations in mobile devices. </a:t>
            </a:r>
          </a:p>
        </p:txBody>
      </p:sp>
      <p:sp>
        <p:nvSpPr>
          <p:cNvPr id="9" name="TextBox 8">
            <a:extLst>
              <a:ext uri="{FF2B5EF4-FFF2-40B4-BE49-F238E27FC236}">
                <a16:creationId xmlns:a16="http://schemas.microsoft.com/office/drawing/2014/main" id="{C1E59339-8034-1F34-FDEB-8F7C03ABCDF7}"/>
              </a:ext>
            </a:extLst>
          </p:cNvPr>
          <p:cNvSpPr txBox="1"/>
          <p:nvPr/>
        </p:nvSpPr>
        <p:spPr>
          <a:xfrm>
            <a:off x="1105319" y="4340888"/>
            <a:ext cx="4330839" cy="707886"/>
          </a:xfrm>
          <a:prstGeom prst="rect">
            <a:avLst/>
          </a:prstGeom>
          <a:noFill/>
        </p:spPr>
        <p:txBody>
          <a:bodyPr wrap="square" rtlCol="0">
            <a:spAutoFit/>
          </a:bodyPr>
          <a:lstStyle/>
          <a:p>
            <a:endParaRPr lang="en-IN" dirty="0"/>
          </a:p>
        </p:txBody>
      </p:sp>
      <p:sp>
        <p:nvSpPr>
          <p:cNvPr id="10" name="Rectangle 5">
            <a:extLst>
              <a:ext uri="{FF2B5EF4-FFF2-40B4-BE49-F238E27FC236}">
                <a16:creationId xmlns:a16="http://schemas.microsoft.com/office/drawing/2014/main" id="{FCD2C793-A269-D5CB-D312-AB650E1B2517}"/>
              </a:ext>
            </a:extLst>
          </p:cNvPr>
          <p:cNvSpPr>
            <a:spLocks noChangeArrowheads="1"/>
          </p:cNvSpPr>
          <p:nvPr/>
        </p:nvSpPr>
        <p:spPr bwMode="auto">
          <a:xfrm>
            <a:off x="160774" y="3603527"/>
            <a:ext cx="11424975"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link between RAM and Memory is visualized via a scatter plot, where the hue corresponds to the Prize. It aids in comprehending how the Prize changes in connection to various RAM and memory configuration combinations in mobile devices. Although there are some exceptions that point to other variables influencing pricing, the plot indicates that higher RAM and Memory configurations typically have higher prices.</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015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F998D4-31C1-D611-699C-D82F47B0092F}"/>
              </a:ext>
            </a:extLst>
          </p:cNvPr>
          <p:cNvSpPr txBox="1"/>
          <p:nvPr/>
        </p:nvSpPr>
        <p:spPr>
          <a:xfrm>
            <a:off x="904568" y="540774"/>
            <a:ext cx="4562470" cy="646331"/>
          </a:xfrm>
          <a:prstGeom prst="rect">
            <a:avLst/>
          </a:prstGeom>
          <a:noFill/>
        </p:spPr>
        <p:txBody>
          <a:bodyPr wrap="square" rtlCol="0">
            <a:spAutoFit/>
          </a:bodyPr>
          <a:lstStyle/>
          <a:p>
            <a:r>
              <a:rPr lang="en-IN" sz="3600" b="1" u="sng" dirty="0">
                <a:latin typeface="Calibri" panose="020F0502020204030204" pitchFamily="34" charset="0"/>
                <a:ea typeface="Calibri" panose="020F0502020204030204" pitchFamily="34" charset="0"/>
                <a:cs typeface="Calibri" panose="020F0502020204030204" pitchFamily="34" charset="0"/>
              </a:rPr>
              <a:t>Feature Engineering</a:t>
            </a:r>
          </a:p>
        </p:txBody>
      </p:sp>
      <p:sp>
        <p:nvSpPr>
          <p:cNvPr id="4" name="Rectangle 1">
            <a:extLst>
              <a:ext uri="{FF2B5EF4-FFF2-40B4-BE49-F238E27FC236}">
                <a16:creationId xmlns:a16="http://schemas.microsoft.com/office/drawing/2014/main" id="{7D7854B0-BBB9-C55F-6B93-AF5DC909CFF4}"/>
              </a:ext>
            </a:extLst>
          </p:cNvPr>
          <p:cNvSpPr>
            <a:spLocks noChangeArrowheads="1"/>
          </p:cNvSpPr>
          <p:nvPr/>
        </p:nvSpPr>
        <p:spPr bwMode="auto">
          <a:xfrm>
            <a:off x="175252" y="1862719"/>
            <a:ext cx="10019071"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Transform the object columns to a level by using a label encoder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555599D4-D6CD-2B7C-198D-829DCACE6E78}"/>
              </a:ext>
            </a:extLst>
          </p:cNvPr>
          <p:cNvSpPr>
            <a:spLocks noChangeArrowheads="1"/>
          </p:cNvSpPr>
          <p:nvPr/>
        </p:nvSpPr>
        <p:spPr bwMode="auto">
          <a:xfrm>
            <a:off x="255639" y="2736502"/>
            <a:ext cx="1121957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numerical column was scaled using </a:t>
            </a:r>
            <a:r>
              <a:rPr kumimoji="0" lang="en-US" altLang="en-US" sz="2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Standardscaler</a:t>
            </a: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which rendered it suitable for inclusiveness in the model for predicting the precise mobile prize.</a:t>
            </a:r>
          </a:p>
        </p:txBody>
      </p:sp>
    </p:spTree>
    <p:extLst>
      <p:ext uri="{BB962C8B-B14F-4D97-AF65-F5344CB8AC3E}">
        <p14:creationId xmlns:p14="http://schemas.microsoft.com/office/powerpoint/2010/main" val="2249867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9528E9-E147-4AAE-C5A9-C0B56B3D9A83}"/>
              </a:ext>
            </a:extLst>
          </p:cNvPr>
          <p:cNvSpPr txBox="1"/>
          <p:nvPr/>
        </p:nvSpPr>
        <p:spPr>
          <a:xfrm>
            <a:off x="206478" y="393290"/>
            <a:ext cx="8603226" cy="707886"/>
          </a:xfrm>
          <a:prstGeom prst="rect">
            <a:avLst/>
          </a:prstGeom>
          <a:noFill/>
        </p:spPr>
        <p:txBody>
          <a:bodyPr wrap="square" rtlCol="0">
            <a:spAutoFit/>
          </a:bodyPr>
          <a:lstStyle/>
          <a:p>
            <a:r>
              <a:rPr lang="en-IN" sz="4000" b="1" dirty="0">
                <a:latin typeface="Calibri" panose="020F0502020204030204" pitchFamily="34" charset="0"/>
                <a:ea typeface="Calibri" panose="020F0502020204030204" pitchFamily="34" charset="0"/>
                <a:cs typeface="Calibri" panose="020F0502020204030204" pitchFamily="34" charset="0"/>
              </a:rPr>
              <a:t>Model building And Model Evaluation</a:t>
            </a:r>
          </a:p>
        </p:txBody>
      </p:sp>
      <p:sp>
        <p:nvSpPr>
          <p:cNvPr id="3" name="TextBox 2">
            <a:extLst>
              <a:ext uri="{FF2B5EF4-FFF2-40B4-BE49-F238E27FC236}">
                <a16:creationId xmlns:a16="http://schemas.microsoft.com/office/drawing/2014/main" id="{C540E3E4-8DE9-3F84-8712-C86B32E0BEF4}"/>
              </a:ext>
            </a:extLst>
          </p:cNvPr>
          <p:cNvSpPr txBox="1"/>
          <p:nvPr/>
        </p:nvSpPr>
        <p:spPr>
          <a:xfrm>
            <a:off x="237753" y="1229032"/>
            <a:ext cx="11462931" cy="461665"/>
          </a:xfrm>
          <a:prstGeom prst="rect">
            <a:avLst/>
          </a:prstGeom>
          <a:noFill/>
        </p:spPr>
        <p:txBody>
          <a:bodyPr wrap="square" rtlCol="0">
            <a:sp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Used Linear regression, Gradient Boosting Regression and Random Forest Regression</a:t>
            </a:r>
            <a:r>
              <a:rPr lang="en-IN" dirty="0"/>
              <a:t> </a:t>
            </a:r>
          </a:p>
        </p:txBody>
      </p:sp>
      <p:sp>
        <p:nvSpPr>
          <p:cNvPr id="4" name="Rectangle 1">
            <a:extLst>
              <a:ext uri="{FF2B5EF4-FFF2-40B4-BE49-F238E27FC236}">
                <a16:creationId xmlns:a16="http://schemas.microsoft.com/office/drawing/2014/main" id="{4F2457B5-512E-2B88-07C3-7FC9ABEA20C4}"/>
              </a:ext>
            </a:extLst>
          </p:cNvPr>
          <p:cNvSpPr>
            <a:spLocks noChangeArrowheads="1"/>
          </p:cNvSpPr>
          <p:nvPr/>
        </p:nvSpPr>
        <p:spPr bwMode="auto">
          <a:xfrm>
            <a:off x="206478" y="2102843"/>
            <a:ext cx="1174776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regression models (Linear Regression, Random Forest, Gradient Boosting) are presented in the table along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with the corresponding performance measures (MAE, MSE, RMSE). The Random Forest and Gradient Boosting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models perform better at prediction than Linear Regression, as demonstrated by their much lower errors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across every parameter.</a:t>
            </a:r>
          </a:p>
        </p:txBody>
      </p:sp>
      <p:graphicFrame>
        <p:nvGraphicFramePr>
          <p:cNvPr id="5" name="Table 4">
            <a:extLst>
              <a:ext uri="{FF2B5EF4-FFF2-40B4-BE49-F238E27FC236}">
                <a16:creationId xmlns:a16="http://schemas.microsoft.com/office/drawing/2014/main" id="{9EA451DC-05F3-576A-2F9F-2A580EA2944B}"/>
              </a:ext>
            </a:extLst>
          </p:cNvPr>
          <p:cNvGraphicFramePr>
            <a:graphicFrameLocks noGrp="1"/>
          </p:cNvGraphicFramePr>
          <p:nvPr>
            <p:extLst>
              <p:ext uri="{D42A27DB-BD31-4B8C-83A1-F6EECF244321}">
                <p14:modId xmlns:p14="http://schemas.microsoft.com/office/powerpoint/2010/main" val="3153587748"/>
              </p:ext>
            </p:extLst>
          </p:nvPr>
        </p:nvGraphicFramePr>
        <p:xfrm>
          <a:off x="442452" y="3621963"/>
          <a:ext cx="4257367" cy="2198732"/>
        </p:xfrm>
        <a:graphic>
          <a:graphicData uri="http://schemas.openxmlformats.org/drawingml/2006/table">
            <a:tbl>
              <a:tblPr>
                <a:tableStyleId>{5C22544A-7EE6-4342-B048-85BDC9FD1C3A}</a:tableStyleId>
              </a:tblPr>
              <a:tblGrid>
                <a:gridCol w="2075656">
                  <a:extLst>
                    <a:ext uri="{9D8B030D-6E8A-4147-A177-3AD203B41FA5}">
                      <a16:colId xmlns:a16="http://schemas.microsoft.com/office/drawing/2014/main" val="3218748732"/>
                    </a:ext>
                  </a:extLst>
                </a:gridCol>
                <a:gridCol w="727237">
                  <a:extLst>
                    <a:ext uri="{9D8B030D-6E8A-4147-A177-3AD203B41FA5}">
                      <a16:colId xmlns:a16="http://schemas.microsoft.com/office/drawing/2014/main" val="170673123"/>
                    </a:ext>
                  </a:extLst>
                </a:gridCol>
                <a:gridCol w="727237">
                  <a:extLst>
                    <a:ext uri="{9D8B030D-6E8A-4147-A177-3AD203B41FA5}">
                      <a16:colId xmlns:a16="http://schemas.microsoft.com/office/drawing/2014/main" val="3639697180"/>
                    </a:ext>
                  </a:extLst>
                </a:gridCol>
                <a:gridCol w="727237">
                  <a:extLst>
                    <a:ext uri="{9D8B030D-6E8A-4147-A177-3AD203B41FA5}">
                      <a16:colId xmlns:a16="http://schemas.microsoft.com/office/drawing/2014/main" val="1205283749"/>
                    </a:ext>
                  </a:extLst>
                </a:gridCol>
              </a:tblGrid>
              <a:tr h="549683">
                <a:tc>
                  <a:txBody>
                    <a:bodyPr/>
                    <a:lstStyle/>
                    <a:p>
                      <a:pPr algn="ctr" fontAlgn="ctr"/>
                      <a:r>
                        <a:rPr lang="en-IN" sz="1100" u="none" strike="noStrike">
                          <a:effectLst/>
                          <a:highlight>
                            <a:srgbClr val="9BC2E6"/>
                          </a:highlight>
                        </a:rPr>
                        <a:t>Model       </a:t>
                      </a:r>
                      <a:endParaRPr lang="en-IN" sz="1100" b="0" i="0" u="none" strike="noStrike">
                        <a:solidFill>
                          <a:srgbClr val="000000"/>
                        </a:solidFill>
                        <a:effectLst/>
                        <a:highlight>
                          <a:srgbClr val="9BC2E6"/>
                        </a:highlight>
                        <a:latin typeface="Calibri" panose="020F0502020204030204" pitchFamily="34" charset="0"/>
                      </a:endParaRPr>
                    </a:p>
                  </a:txBody>
                  <a:tcPr marL="7620" marR="7620" marT="7620" marB="0" anchor="ctr"/>
                </a:tc>
                <a:tc>
                  <a:txBody>
                    <a:bodyPr/>
                    <a:lstStyle/>
                    <a:p>
                      <a:pPr algn="ctr" fontAlgn="ctr"/>
                      <a:r>
                        <a:rPr lang="en-IN" sz="1100" u="none" strike="noStrike">
                          <a:effectLst/>
                          <a:highlight>
                            <a:srgbClr val="9BC2E6"/>
                          </a:highlight>
                        </a:rPr>
                        <a:t>MAE</a:t>
                      </a:r>
                      <a:endParaRPr lang="en-IN" sz="1100" b="0" i="0" u="none" strike="noStrike">
                        <a:solidFill>
                          <a:srgbClr val="000000"/>
                        </a:solidFill>
                        <a:effectLst/>
                        <a:highlight>
                          <a:srgbClr val="9BC2E6"/>
                        </a:highlight>
                        <a:latin typeface="Calibri" panose="020F0502020204030204" pitchFamily="34" charset="0"/>
                      </a:endParaRPr>
                    </a:p>
                  </a:txBody>
                  <a:tcPr marL="7620" marR="7620" marT="7620" marB="0" anchor="ctr"/>
                </a:tc>
                <a:tc>
                  <a:txBody>
                    <a:bodyPr/>
                    <a:lstStyle/>
                    <a:p>
                      <a:pPr algn="ctr" fontAlgn="ctr"/>
                      <a:r>
                        <a:rPr lang="en-IN" sz="1100" u="none" strike="noStrike">
                          <a:effectLst/>
                          <a:highlight>
                            <a:srgbClr val="9BC2E6"/>
                          </a:highlight>
                        </a:rPr>
                        <a:t>MSE</a:t>
                      </a:r>
                      <a:endParaRPr lang="en-IN" sz="1100" b="0" i="0" u="none" strike="noStrike">
                        <a:solidFill>
                          <a:srgbClr val="000000"/>
                        </a:solidFill>
                        <a:effectLst/>
                        <a:highlight>
                          <a:srgbClr val="9BC2E6"/>
                        </a:highlight>
                        <a:latin typeface="Calibri" panose="020F0502020204030204" pitchFamily="34" charset="0"/>
                      </a:endParaRPr>
                    </a:p>
                  </a:txBody>
                  <a:tcPr marL="7620" marR="7620" marT="7620" marB="0" anchor="ctr"/>
                </a:tc>
                <a:tc>
                  <a:txBody>
                    <a:bodyPr/>
                    <a:lstStyle/>
                    <a:p>
                      <a:pPr algn="ctr" fontAlgn="ctr"/>
                      <a:r>
                        <a:rPr lang="en-IN" sz="1100" u="none" strike="noStrike">
                          <a:effectLst/>
                          <a:highlight>
                            <a:srgbClr val="9BC2E6"/>
                          </a:highlight>
                        </a:rPr>
                        <a:t>RMSE</a:t>
                      </a:r>
                      <a:endParaRPr lang="en-IN" sz="1100" b="0" i="0" u="none" strike="noStrike">
                        <a:solidFill>
                          <a:srgbClr val="000000"/>
                        </a:solidFill>
                        <a:effectLst/>
                        <a:highlight>
                          <a:srgbClr val="9BC2E6"/>
                        </a:highlight>
                        <a:latin typeface="Calibri" panose="020F0502020204030204" pitchFamily="34" charset="0"/>
                      </a:endParaRPr>
                    </a:p>
                  </a:txBody>
                  <a:tcPr marL="7620" marR="7620" marT="7620" marB="0" anchor="ctr"/>
                </a:tc>
                <a:extLst>
                  <a:ext uri="{0D108BD9-81ED-4DB2-BD59-A6C34878D82A}">
                    <a16:rowId xmlns:a16="http://schemas.microsoft.com/office/drawing/2014/main" val="1506142578"/>
                  </a:ext>
                </a:extLst>
              </a:tr>
              <a:tr h="549683">
                <a:tc>
                  <a:txBody>
                    <a:bodyPr/>
                    <a:lstStyle/>
                    <a:p>
                      <a:pPr algn="ctr" fontAlgn="ctr"/>
                      <a:r>
                        <a:rPr lang="en-IN" sz="1100" u="none" strike="noStrike">
                          <a:effectLst/>
                        </a:rPr>
                        <a:t>Linear Regression  </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0.384227</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0.272355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0.521877</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86684056"/>
                  </a:ext>
                </a:extLst>
              </a:tr>
              <a:tr h="549683">
                <a:tc>
                  <a:txBody>
                    <a:bodyPr/>
                    <a:lstStyle/>
                    <a:p>
                      <a:pPr algn="ctr" fontAlgn="ctr"/>
                      <a:r>
                        <a:rPr lang="en-IN" sz="1100" u="none" strike="noStrike">
                          <a:effectLst/>
                        </a:rPr>
                        <a:t>Random Forest  </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0.150873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0.058804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0.242496</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90033174"/>
                  </a:ext>
                </a:extLst>
              </a:tr>
              <a:tr h="549683">
                <a:tc>
                  <a:txBody>
                    <a:bodyPr/>
                    <a:lstStyle/>
                    <a:p>
                      <a:pPr algn="ctr" fontAlgn="ctr"/>
                      <a:r>
                        <a:rPr lang="en-IN" sz="1100" u="none" strike="noStrike">
                          <a:effectLst/>
                        </a:rPr>
                        <a:t>Gradient Boosting</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0.183315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0.079825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0.282533</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2902400"/>
                  </a:ext>
                </a:extLst>
              </a:tr>
            </a:tbl>
          </a:graphicData>
        </a:graphic>
      </p:graphicFrame>
      <p:pic>
        <p:nvPicPr>
          <p:cNvPr id="7" name="Picture 6">
            <a:extLst>
              <a:ext uri="{FF2B5EF4-FFF2-40B4-BE49-F238E27FC236}">
                <a16:creationId xmlns:a16="http://schemas.microsoft.com/office/drawing/2014/main" id="{BF8440CC-DF0B-345B-E98E-18B33E20796F}"/>
              </a:ext>
            </a:extLst>
          </p:cNvPr>
          <p:cNvPicPr>
            <a:picLocks noChangeAspect="1"/>
          </p:cNvPicPr>
          <p:nvPr/>
        </p:nvPicPr>
        <p:blipFill>
          <a:blip r:embed="rId2"/>
          <a:stretch>
            <a:fillRect/>
          </a:stretch>
        </p:blipFill>
        <p:spPr>
          <a:xfrm>
            <a:off x="5260258" y="3303172"/>
            <a:ext cx="6322141" cy="3010248"/>
          </a:xfrm>
          <a:prstGeom prst="rect">
            <a:avLst/>
          </a:prstGeom>
        </p:spPr>
      </p:pic>
    </p:spTree>
    <p:extLst>
      <p:ext uri="{BB962C8B-B14F-4D97-AF65-F5344CB8AC3E}">
        <p14:creationId xmlns:p14="http://schemas.microsoft.com/office/powerpoint/2010/main" val="1669520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BB80FF-5A34-B839-E749-9ABCEAFFB7DD}"/>
              </a:ext>
            </a:extLst>
          </p:cNvPr>
          <p:cNvSpPr txBox="1"/>
          <p:nvPr/>
        </p:nvSpPr>
        <p:spPr>
          <a:xfrm>
            <a:off x="4021394" y="363794"/>
            <a:ext cx="2712602" cy="707886"/>
          </a:xfrm>
          <a:prstGeom prst="rect">
            <a:avLst/>
          </a:prstGeom>
          <a:noFill/>
        </p:spPr>
        <p:txBody>
          <a:bodyPr wrap="none" rtlCol="0">
            <a:spAutoFit/>
          </a:bodyPr>
          <a:lstStyle/>
          <a:p>
            <a:r>
              <a:rPr lang="en-IN" sz="4000" b="1" u="sng" dirty="0">
                <a:latin typeface="Calibri" panose="020F0502020204030204" pitchFamily="34" charset="0"/>
                <a:ea typeface="Calibri" panose="020F0502020204030204" pitchFamily="34" charset="0"/>
                <a:cs typeface="Calibri" panose="020F0502020204030204" pitchFamily="34" charset="0"/>
              </a:rPr>
              <a:t>Conclusions</a:t>
            </a:r>
          </a:p>
        </p:txBody>
      </p:sp>
      <p:sp>
        <p:nvSpPr>
          <p:cNvPr id="3" name="TextBox 2">
            <a:extLst>
              <a:ext uri="{FF2B5EF4-FFF2-40B4-BE49-F238E27FC236}">
                <a16:creationId xmlns:a16="http://schemas.microsoft.com/office/drawing/2014/main" id="{7098A5BC-771B-8894-7258-EFC7591372B3}"/>
              </a:ext>
            </a:extLst>
          </p:cNvPr>
          <p:cNvSpPr txBox="1"/>
          <p:nvPr/>
        </p:nvSpPr>
        <p:spPr>
          <a:xfrm>
            <a:off x="241160" y="1426866"/>
            <a:ext cx="11324493" cy="3139321"/>
          </a:xfrm>
          <a:prstGeom prst="rect">
            <a:avLst/>
          </a:prstGeom>
          <a:noFill/>
        </p:spPr>
        <p:txBody>
          <a:bodyPr wrap="square" rtlCol="0">
            <a:spAutoFit/>
          </a:bodyPr>
          <a:lstStyle/>
          <a:p>
            <a:pPr marL="342900" indent="-342900">
              <a:buFont typeface="Wingdings" panose="05000000000000000000" pitchFamily="2" charset="2"/>
              <a:buChar char="v"/>
            </a:pPr>
            <a:r>
              <a:rPr lang="en-IN" sz="2000" dirty="0">
                <a:latin typeface="Calibri" panose="020F0502020204030204" pitchFamily="34" charset="0"/>
                <a:ea typeface="Calibri" panose="020F0502020204030204" pitchFamily="34" charset="0"/>
                <a:cs typeface="Calibri" panose="020F0502020204030204" pitchFamily="34" charset="0"/>
              </a:rPr>
              <a:t>This project is about Feature Extraction and Price Prediction for mobile phone using features like </a:t>
            </a:r>
          </a:p>
          <a:p>
            <a:r>
              <a:rPr lang="en-IN" sz="2000" dirty="0">
                <a:latin typeface="Calibri" panose="020F0502020204030204" pitchFamily="34" charset="0"/>
                <a:ea typeface="Calibri" panose="020F0502020204030204" pitchFamily="34" charset="0"/>
                <a:cs typeface="Calibri" panose="020F0502020204030204" pitchFamily="34" charset="0"/>
              </a:rPr>
              <a:t>	Battery, RAM, Camera, Processor, and Price.</a:t>
            </a:r>
          </a:p>
          <a:p>
            <a:pPr marL="342900" indent="-342900">
              <a:buFont typeface="Wingdings" panose="05000000000000000000" pitchFamily="2" charset="2"/>
              <a:buChar char="v"/>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v"/>
            </a:pPr>
            <a:r>
              <a:rPr lang="en-IN" sz="2000" dirty="0">
                <a:latin typeface="Calibri" panose="020F0502020204030204" pitchFamily="34" charset="0"/>
                <a:ea typeface="Calibri" panose="020F0502020204030204" pitchFamily="34" charset="0"/>
                <a:cs typeface="Calibri" panose="020F0502020204030204" pitchFamily="34" charset="0"/>
              </a:rPr>
              <a:t>EDA techniques are used to analysis the relation and insight of data, data pre-processing</a:t>
            </a:r>
          </a:p>
          <a:p>
            <a:r>
              <a:rPr lang="en-IN" sz="2000" dirty="0">
                <a:latin typeface="Calibri" panose="020F0502020204030204" pitchFamily="34" charset="0"/>
                <a:ea typeface="Calibri" panose="020F0502020204030204" pitchFamily="34" charset="0"/>
                <a:cs typeface="Calibri" panose="020F0502020204030204" pitchFamily="34" charset="0"/>
              </a:rPr>
              <a:t>	for finding null values or duplicate values if any.</a:t>
            </a:r>
          </a:p>
          <a:p>
            <a:pPr marL="342900" indent="-342900">
              <a:buFont typeface="Wingdings" panose="05000000000000000000" pitchFamily="2" charset="2"/>
              <a:buChar char="v"/>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v"/>
            </a:pPr>
            <a:r>
              <a:rPr lang="en-IN" sz="2000" dirty="0">
                <a:latin typeface="Calibri" panose="020F0502020204030204" pitchFamily="34" charset="0"/>
                <a:ea typeface="Calibri" panose="020F0502020204030204" pitchFamily="34" charset="0"/>
                <a:cs typeface="Calibri" panose="020F0502020204030204" pitchFamily="34" charset="0"/>
              </a:rPr>
              <a:t> Machine learning techniques are used to build a model which helps to predict the price of</a:t>
            </a:r>
          </a:p>
          <a:p>
            <a:r>
              <a:rPr lang="en-IN" sz="2000" dirty="0">
                <a:latin typeface="Calibri" panose="020F0502020204030204" pitchFamily="34" charset="0"/>
                <a:ea typeface="Calibri" panose="020F0502020204030204" pitchFamily="34" charset="0"/>
                <a:cs typeface="Calibri" panose="020F0502020204030204" pitchFamily="34" charset="0"/>
              </a:rPr>
              <a:t>	mobile and by this its recommend that either to use Random Forest or Gradient Boosting both </a:t>
            </a:r>
          </a:p>
          <a:p>
            <a:r>
              <a:rPr lang="en-IN" sz="2000" dirty="0">
                <a:latin typeface="Calibri" panose="020F0502020204030204" pitchFamily="34" charset="0"/>
                <a:ea typeface="Calibri" panose="020F0502020204030204" pitchFamily="34" charset="0"/>
                <a:cs typeface="Calibri" panose="020F0502020204030204" pitchFamily="34" charset="0"/>
              </a:rPr>
              <a:t>	are effective for predicting the prise of mobile phone.</a:t>
            </a:r>
          </a:p>
          <a:p>
            <a:endParaRPr lang="en-IN" dirty="0"/>
          </a:p>
        </p:txBody>
      </p:sp>
    </p:spTree>
    <p:extLst>
      <p:ext uri="{BB962C8B-B14F-4D97-AF65-F5344CB8AC3E}">
        <p14:creationId xmlns:p14="http://schemas.microsoft.com/office/powerpoint/2010/main" val="1687240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B4D562B-08F3-5E7C-9434-659CFCCF5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932" y="943897"/>
            <a:ext cx="8286135" cy="471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912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D6857D-8CD1-56B0-2300-C5CBCD092643}"/>
              </a:ext>
            </a:extLst>
          </p:cNvPr>
          <p:cNvSpPr txBox="1"/>
          <p:nvPr/>
        </p:nvSpPr>
        <p:spPr>
          <a:xfrm>
            <a:off x="1022555" y="491613"/>
            <a:ext cx="6949630" cy="1015663"/>
          </a:xfrm>
          <a:prstGeom prst="rect">
            <a:avLst/>
          </a:prstGeom>
          <a:noFill/>
        </p:spPr>
        <p:txBody>
          <a:bodyPr wrap="square" rtlCol="0">
            <a:spAutoFit/>
          </a:bodyPr>
          <a:lstStyle/>
          <a:p>
            <a:pPr algn="ctr"/>
            <a:r>
              <a:rPr lang="en-IN" sz="6000" b="1" dirty="0"/>
              <a:t>Introduction</a:t>
            </a:r>
          </a:p>
        </p:txBody>
      </p:sp>
      <p:sp>
        <p:nvSpPr>
          <p:cNvPr id="3" name="TextBox 2">
            <a:extLst>
              <a:ext uri="{FF2B5EF4-FFF2-40B4-BE49-F238E27FC236}">
                <a16:creationId xmlns:a16="http://schemas.microsoft.com/office/drawing/2014/main" id="{CCF8C74C-C57C-6180-BB54-7AA54E807516}"/>
              </a:ext>
            </a:extLst>
          </p:cNvPr>
          <p:cNvSpPr txBox="1"/>
          <p:nvPr/>
        </p:nvSpPr>
        <p:spPr>
          <a:xfrm>
            <a:off x="1022556" y="1809135"/>
            <a:ext cx="9320980" cy="4524315"/>
          </a:xfrm>
          <a:prstGeom prst="rect">
            <a:avLst/>
          </a:prstGeom>
          <a:noFill/>
        </p:spPr>
        <p:txBody>
          <a:bodyPr wrap="square" rtlCol="0">
            <a:spAutoFit/>
          </a:bodyPr>
          <a:lstStyle/>
          <a:p>
            <a:pPr marL="285750" indent="-285750">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In a rapidly evolving mobile market, consumers want accurate pricing information, and businesses need to set competitive prices to stay ahead</a:t>
            </a:r>
          </a:p>
          <a:p>
            <a:endParaRPr lang="en-IN"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IN" sz="2400" dirty="0">
                <a:latin typeface="Calibri" panose="020F0502020204030204" pitchFamily="34" charset="0"/>
                <a:ea typeface="Calibri" panose="020F0502020204030204" pitchFamily="34" charset="0"/>
                <a:cs typeface="Calibri" panose="020F0502020204030204" pitchFamily="34" charset="0"/>
              </a:rPr>
              <a:t>The data in this project </a:t>
            </a:r>
            <a:r>
              <a:rPr lang="en-US" sz="2400" dirty="0">
                <a:latin typeface="Calibri" panose="020F0502020204030204" pitchFamily="34" charset="0"/>
                <a:ea typeface="Calibri" panose="020F0502020204030204" pitchFamily="34" charset="0"/>
                <a:cs typeface="Calibri" panose="020F0502020204030204" pitchFamily="34" charset="0"/>
              </a:rPr>
              <a:t>contains detailed information about various mobile phones, including their model, color, memory, RAM, battery capacity, rear camera specifications, front camera specifications, presence of AI lens, mobile height, processor, and, most importantly, the price. </a:t>
            </a:r>
          </a:p>
          <a:p>
            <a:pPr marL="285750" indent="-285750">
              <a:buFont typeface="Wingdings" panose="05000000000000000000" pitchFamily="2" charset="2"/>
              <a:buChar char="v"/>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The ultimate goal of the project is to find the factors that affects the mobile price</a:t>
            </a:r>
            <a:r>
              <a:rPr lang="en-US" dirty="0"/>
              <a:t>.</a:t>
            </a:r>
            <a:endParaRPr lang="en-IN" dirty="0"/>
          </a:p>
        </p:txBody>
      </p:sp>
    </p:spTree>
    <p:extLst>
      <p:ext uri="{BB962C8B-B14F-4D97-AF65-F5344CB8AC3E}">
        <p14:creationId xmlns:p14="http://schemas.microsoft.com/office/powerpoint/2010/main" val="2296189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7C13BB-29AC-4542-5B09-8ADBC2E7706A}"/>
              </a:ext>
            </a:extLst>
          </p:cNvPr>
          <p:cNvSpPr txBox="1"/>
          <p:nvPr/>
        </p:nvSpPr>
        <p:spPr>
          <a:xfrm>
            <a:off x="403123" y="707923"/>
            <a:ext cx="7521677" cy="769441"/>
          </a:xfrm>
          <a:prstGeom prst="rect">
            <a:avLst/>
          </a:prstGeom>
          <a:noFill/>
        </p:spPr>
        <p:txBody>
          <a:bodyPr wrap="square" rtlCol="0">
            <a:spAutoFit/>
          </a:bodyPr>
          <a:lstStyle/>
          <a:p>
            <a:r>
              <a:rPr lang="en-IN" sz="4400" b="1" u="sng" dirty="0">
                <a:latin typeface="Calibri" panose="020F0502020204030204" pitchFamily="34" charset="0"/>
                <a:ea typeface="Calibri" panose="020F0502020204030204" pitchFamily="34" charset="0"/>
                <a:cs typeface="Calibri" panose="020F0502020204030204" pitchFamily="34" charset="0"/>
              </a:rPr>
              <a:t>Task Involved</a:t>
            </a:r>
          </a:p>
        </p:txBody>
      </p:sp>
      <p:sp>
        <p:nvSpPr>
          <p:cNvPr id="4" name="TextBox 3">
            <a:extLst>
              <a:ext uri="{FF2B5EF4-FFF2-40B4-BE49-F238E27FC236}">
                <a16:creationId xmlns:a16="http://schemas.microsoft.com/office/drawing/2014/main" id="{C378BA01-4AD9-23FB-3FCC-68A27C0B9A77}"/>
              </a:ext>
            </a:extLst>
          </p:cNvPr>
          <p:cNvSpPr txBox="1"/>
          <p:nvPr/>
        </p:nvSpPr>
        <p:spPr>
          <a:xfrm>
            <a:off x="501447" y="1691149"/>
            <a:ext cx="7521676" cy="5447645"/>
          </a:xfrm>
          <a:prstGeom prst="rect">
            <a:avLst/>
          </a:prstGeom>
          <a:noFill/>
        </p:spPr>
        <p:txBody>
          <a:bodyPr wrap="square" rtlCol="0">
            <a:spAutoFit/>
          </a:bodyPr>
          <a:lstStyle/>
          <a:p>
            <a:pPr marL="342900" indent="-342900">
              <a:buFont typeface="Wingdings" panose="05000000000000000000" pitchFamily="2" charset="2"/>
              <a:buChar char="ü"/>
            </a:pPr>
            <a:r>
              <a:rPr lang="en-IN" sz="2400" dirty="0">
                <a:latin typeface="Calibri" panose="020F0502020204030204" pitchFamily="34" charset="0"/>
                <a:ea typeface="Calibri" panose="020F0502020204030204" pitchFamily="34" charset="0"/>
                <a:cs typeface="Calibri" panose="020F0502020204030204" pitchFamily="34" charset="0"/>
              </a:rPr>
              <a:t>Uploading Data</a:t>
            </a:r>
          </a:p>
          <a:p>
            <a:pPr marL="342900" indent="-342900">
              <a:buFont typeface="Wingdings" panose="05000000000000000000" pitchFamily="2" charset="2"/>
              <a:buChar char="ü"/>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ü"/>
            </a:pPr>
            <a:r>
              <a:rPr lang="en-IN" sz="2400" dirty="0">
                <a:latin typeface="Calibri" panose="020F0502020204030204" pitchFamily="34" charset="0"/>
                <a:ea typeface="Calibri" panose="020F0502020204030204" pitchFamily="34" charset="0"/>
                <a:cs typeface="Calibri" panose="020F0502020204030204" pitchFamily="34" charset="0"/>
              </a:rPr>
              <a:t>Data Pre-Processing</a:t>
            </a:r>
          </a:p>
          <a:p>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ü"/>
            </a:pPr>
            <a:r>
              <a:rPr lang="en-IN" sz="2400" dirty="0">
                <a:latin typeface="Calibri" panose="020F0502020204030204" pitchFamily="34" charset="0"/>
                <a:ea typeface="Calibri" panose="020F0502020204030204" pitchFamily="34" charset="0"/>
                <a:cs typeface="Calibri" panose="020F0502020204030204" pitchFamily="34" charset="0"/>
              </a:rPr>
              <a:t>Data Exploration(EDA)</a:t>
            </a:r>
          </a:p>
          <a:p>
            <a:pPr marL="342900" indent="-342900">
              <a:buFont typeface="Wingdings" panose="05000000000000000000" pitchFamily="2" charset="2"/>
              <a:buChar char="ü"/>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ü"/>
            </a:pPr>
            <a:r>
              <a:rPr lang="en-IN" sz="2400" dirty="0">
                <a:latin typeface="Calibri" panose="020F0502020204030204" pitchFamily="34" charset="0"/>
                <a:ea typeface="Calibri" panose="020F0502020204030204" pitchFamily="34" charset="0"/>
                <a:cs typeface="Calibri" panose="020F0502020204030204" pitchFamily="34" charset="0"/>
              </a:rPr>
              <a:t>Feature Engineering</a:t>
            </a:r>
          </a:p>
          <a:p>
            <a:pPr marL="342900" indent="-342900">
              <a:buFont typeface="Wingdings" panose="05000000000000000000" pitchFamily="2" charset="2"/>
              <a:buChar char="ü"/>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ü"/>
            </a:pPr>
            <a:r>
              <a:rPr lang="en-IN" sz="2400" dirty="0">
                <a:latin typeface="Calibri" panose="020F0502020204030204" pitchFamily="34" charset="0"/>
                <a:ea typeface="Calibri" panose="020F0502020204030204" pitchFamily="34" charset="0"/>
                <a:cs typeface="Calibri" panose="020F0502020204030204" pitchFamily="34" charset="0"/>
              </a:rPr>
              <a:t>Model Building</a:t>
            </a:r>
          </a:p>
          <a:p>
            <a:pPr marL="342900" indent="-342900">
              <a:buFont typeface="Wingdings" panose="05000000000000000000" pitchFamily="2" charset="2"/>
              <a:buChar char="ü"/>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ü"/>
            </a:pPr>
            <a:r>
              <a:rPr lang="en-IN" sz="2400" dirty="0">
                <a:latin typeface="Calibri" panose="020F0502020204030204" pitchFamily="34" charset="0"/>
                <a:ea typeface="Calibri" panose="020F0502020204030204" pitchFamily="34" charset="0"/>
                <a:cs typeface="Calibri" panose="020F0502020204030204" pitchFamily="34" charset="0"/>
              </a:rPr>
              <a:t>Model Evaluation</a:t>
            </a:r>
          </a:p>
          <a:p>
            <a:pPr marL="342900" indent="-342900">
              <a:buFont typeface="Wingdings" panose="05000000000000000000" pitchFamily="2" charset="2"/>
              <a:buChar char="ü"/>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ü"/>
            </a:pPr>
            <a:r>
              <a:rPr lang="en-IN" sz="2400" dirty="0">
                <a:latin typeface="Calibri" panose="020F0502020204030204" pitchFamily="34" charset="0"/>
                <a:ea typeface="Calibri" panose="020F0502020204030204" pitchFamily="34" charset="0"/>
                <a:cs typeface="Calibri" panose="020F0502020204030204" pitchFamily="34" charset="0"/>
              </a:rPr>
              <a:t>Feature Important Analysis</a:t>
            </a:r>
          </a:p>
          <a:p>
            <a:pPr marL="0" indent="0">
              <a:buNone/>
            </a:pPr>
            <a:endParaRPr lang="en-IN" sz="1800" dirty="0"/>
          </a:p>
          <a:p>
            <a:endParaRPr lang="en-IN" dirty="0"/>
          </a:p>
        </p:txBody>
      </p:sp>
    </p:spTree>
    <p:extLst>
      <p:ext uri="{BB962C8B-B14F-4D97-AF65-F5344CB8AC3E}">
        <p14:creationId xmlns:p14="http://schemas.microsoft.com/office/powerpoint/2010/main" val="2283958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128ED02-AC9A-0006-B2B0-3C4672A6D414}"/>
              </a:ext>
            </a:extLst>
          </p:cNvPr>
          <p:cNvSpPr>
            <a:spLocks noChangeArrowheads="1"/>
          </p:cNvSpPr>
          <p:nvPr/>
        </p:nvSpPr>
        <p:spPr bwMode="auto">
          <a:xfrm>
            <a:off x="265471" y="275322"/>
            <a:ext cx="432804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Pre-processing Dat</a:t>
            </a:r>
            <a:r>
              <a:rPr lang="en-US" altLang="en-US" sz="4000" u="sng" dirty="0">
                <a:latin typeface="Calibri" panose="020F0502020204030204" pitchFamily="34" charset="0"/>
                <a:ea typeface="Calibri" panose="020F0502020204030204" pitchFamily="34" charset="0"/>
                <a:cs typeface="Calibri" panose="020F0502020204030204" pitchFamily="34" charset="0"/>
              </a:rPr>
              <a:t>a</a:t>
            </a:r>
            <a:endParaRPr kumimoji="0" lang="en-US" altLang="en-US" sz="40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F5FB9704-47BC-7527-628C-FDA4C407321F}"/>
              </a:ext>
            </a:extLst>
          </p:cNvPr>
          <p:cNvSpPr txBox="1"/>
          <p:nvPr/>
        </p:nvSpPr>
        <p:spPr>
          <a:xfrm>
            <a:off x="511277" y="1759974"/>
            <a:ext cx="9596284" cy="4524315"/>
          </a:xfrm>
          <a:prstGeom prst="rect">
            <a:avLst/>
          </a:prstGeom>
          <a:noFill/>
        </p:spPr>
        <p:txBody>
          <a:bodyPr wrap="square" rtlCol="0">
            <a:spAutoFit/>
          </a:bodyPr>
          <a:lstStyle/>
          <a:p>
            <a:pPr marL="457200" indent="-457200">
              <a:buFont typeface="Wingdings" panose="05000000000000000000" pitchFamily="2" charset="2"/>
              <a:buChar char="§"/>
            </a:pPr>
            <a:r>
              <a:rPr lang="en-IN" sz="3200" dirty="0">
                <a:latin typeface="Calibri" panose="020F0502020204030204" pitchFamily="34" charset="0"/>
                <a:ea typeface="Calibri" panose="020F0502020204030204" pitchFamily="34" charset="0"/>
                <a:cs typeface="Calibri" panose="020F0502020204030204" pitchFamily="34" charset="0"/>
              </a:rPr>
              <a:t>Describing dataset</a:t>
            </a:r>
          </a:p>
          <a:p>
            <a:pPr marL="457200" indent="-457200">
              <a:buFont typeface="Wingdings" panose="05000000000000000000" pitchFamily="2" charset="2"/>
              <a:buChar char="§"/>
            </a:pPr>
            <a:endParaRPr lang="en-IN" sz="32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
            </a:pPr>
            <a:r>
              <a:rPr lang="en-IN" sz="3200" dirty="0">
                <a:latin typeface="Calibri" panose="020F0502020204030204" pitchFamily="34" charset="0"/>
                <a:ea typeface="Calibri" panose="020F0502020204030204" pitchFamily="34" charset="0"/>
                <a:cs typeface="Calibri" panose="020F0502020204030204" pitchFamily="34" charset="0"/>
              </a:rPr>
              <a:t>Finding null values and replacing them</a:t>
            </a:r>
          </a:p>
          <a:p>
            <a:pPr marL="457200" indent="-457200">
              <a:buFont typeface="Wingdings" panose="05000000000000000000" pitchFamily="2" charset="2"/>
              <a:buChar char="§"/>
            </a:pPr>
            <a:endParaRPr lang="en-IN" sz="32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
            </a:pPr>
            <a:r>
              <a:rPr lang="en-IN" sz="3200" dirty="0">
                <a:latin typeface="Calibri" panose="020F0502020204030204" pitchFamily="34" charset="0"/>
                <a:ea typeface="Calibri" panose="020F0502020204030204" pitchFamily="34" charset="0"/>
                <a:cs typeface="Calibri" panose="020F0502020204030204" pitchFamily="34" charset="0"/>
              </a:rPr>
              <a:t>Finding duplicate values</a:t>
            </a:r>
          </a:p>
          <a:p>
            <a:pPr marL="457200" indent="-457200">
              <a:buFont typeface="Wingdings" panose="05000000000000000000" pitchFamily="2" charset="2"/>
              <a:buChar char="§"/>
            </a:pPr>
            <a:endParaRPr lang="en-IN" sz="32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
            </a:pPr>
            <a:r>
              <a:rPr lang="en-IN" sz="3200" dirty="0">
                <a:latin typeface="Calibri" panose="020F0502020204030204" pitchFamily="34" charset="0"/>
                <a:ea typeface="Calibri" panose="020F0502020204030204" pitchFamily="34" charset="0"/>
                <a:cs typeface="Calibri" panose="020F0502020204030204" pitchFamily="34" charset="0"/>
              </a:rPr>
              <a:t>Type conversion from object to integer</a:t>
            </a:r>
          </a:p>
          <a:p>
            <a:pPr marL="457200" indent="-457200">
              <a:buFont typeface="Wingdings" panose="05000000000000000000" pitchFamily="2" charset="2"/>
              <a:buChar char="§"/>
            </a:pPr>
            <a:endParaRPr lang="en-IN" sz="32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
            </a:pPr>
            <a:r>
              <a:rPr lang="en-IN" sz="3200" dirty="0">
                <a:latin typeface="Calibri" panose="020F0502020204030204" pitchFamily="34" charset="0"/>
                <a:ea typeface="Calibri" panose="020F0502020204030204" pitchFamily="34" charset="0"/>
                <a:cs typeface="Calibri" panose="020F0502020204030204" pitchFamily="34" charset="0"/>
              </a:rPr>
              <a:t>Dropping unwanted columns</a:t>
            </a:r>
          </a:p>
        </p:txBody>
      </p:sp>
    </p:spTree>
    <p:extLst>
      <p:ext uri="{BB962C8B-B14F-4D97-AF65-F5344CB8AC3E}">
        <p14:creationId xmlns:p14="http://schemas.microsoft.com/office/powerpoint/2010/main" val="2981679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D3521F-8045-5A4C-4C92-3BBE34A22877}"/>
              </a:ext>
            </a:extLst>
          </p:cNvPr>
          <p:cNvSpPr txBox="1"/>
          <p:nvPr/>
        </p:nvSpPr>
        <p:spPr>
          <a:xfrm>
            <a:off x="363795" y="353962"/>
            <a:ext cx="8872460" cy="707886"/>
          </a:xfrm>
          <a:prstGeom prst="rect">
            <a:avLst/>
          </a:prstGeom>
          <a:noFill/>
        </p:spPr>
        <p:txBody>
          <a:bodyPr wrap="square" rtlCol="0">
            <a:spAutoFit/>
          </a:bodyPr>
          <a:lstStyle/>
          <a:p>
            <a:r>
              <a:rPr lang="en-IN" sz="4000" u="sng" dirty="0">
                <a:latin typeface="Calibri" panose="020F0502020204030204" pitchFamily="34" charset="0"/>
                <a:ea typeface="Calibri" panose="020F0502020204030204" pitchFamily="34" charset="0"/>
                <a:cs typeface="Calibri" panose="020F0502020204030204" pitchFamily="34" charset="0"/>
              </a:rPr>
              <a:t>Feature Extraction</a:t>
            </a:r>
          </a:p>
        </p:txBody>
      </p:sp>
      <p:pic>
        <p:nvPicPr>
          <p:cNvPr id="5" name="Picture 4">
            <a:extLst>
              <a:ext uri="{FF2B5EF4-FFF2-40B4-BE49-F238E27FC236}">
                <a16:creationId xmlns:a16="http://schemas.microsoft.com/office/drawing/2014/main" id="{F5976842-58E7-6757-5BF0-7E2FDD9CF51D}"/>
              </a:ext>
            </a:extLst>
          </p:cNvPr>
          <p:cNvPicPr>
            <a:picLocks noChangeAspect="1"/>
          </p:cNvPicPr>
          <p:nvPr/>
        </p:nvPicPr>
        <p:blipFill>
          <a:blip r:embed="rId2"/>
          <a:stretch>
            <a:fillRect/>
          </a:stretch>
        </p:blipFill>
        <p:spPr>
          <a:xfrm>
            <a:off x="1115898" y="1379042"/>
            <a:ext cx="9960203" cy="4099915"/>
          </a:xfrm>
          <a:prstGeom prst="rect">
            <a:avLst/>
          </a:prstGeom>
        </p:spPr>
      </p:pic>
    </p:spTree>
    <p:extLst>
      <p:ext uri="{BB962C8B-B14F-4D97-AF65-F5344CB8AC3E}">
        <p14:creationId xmlns:p14="http://schemas.microsoft.com/office/powerpoint/2010/main" val="1960356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10AD89-57F4-EE6E-4FD3-2821F56D0015}"/>
              </a:ext>
            </a:extLst>
          </p:cNvPr>
          <p:cNvSpPr txBox="1"/>
          <p:nvPr/>
        </p:nvSpPr>
        <p:spPr>
          <a:xfrm>
            <a:off x="403123" y="363794"/>
            <a:ext cx="4803560" cy="707886"/>
          </a:xfrm>
          <a:prstGeom prst="rect">
            <a:avLst/>
          </a:prstGeom>
          <a:noFill/>
        </p:spPr>
        <p:txBody>
          <a:bodyPr wrap="square" rtlCol="0">
            <a:spAutoFit/>
          </a:bodyPr>
          <a:lstStyle/>
          <a:p>
            <a:r>
              <a:rPr lang="en-IN" sz="4000" b="1" u="sng" dirty="0">
                <a:latin typeface="Calibri" panose="020F0502020204030204" pitchFamily="34" charset="0"/>
                <a:ea typeface="Calibri" panose="020F0502020204030204" pitchFamily="34" charset="0"/>
                <a:cs typeface="Calibri" panose="020F0502020204030204" pitchFamily="34" charset="0"/>
              </a:rPr>
              <a:t>Correlation Matrix</a:t>
            </a:r>
          </a:p>
        </p:txBody>
      </p:sp>
      <p:sp>
        <p:nvSpPr>
          <p:cNvPr id="4" name="Rectangle 1">
            <a:extLst>
              <a:ext uri="{FF2B5EF4-FFF2-40B4-BE49-F238E27FC236}">
                <a16:creationId xmlns:a16="http://schemas.microsoft.com/office/drawing/2014/main" id="{EEA62DA4-5416-FCBC-D724-F2E28BFC604D}"/>
              </a:ext>
            </a:extLst>
          </p:cNvPr>
          <p:cNvSpPr>
            <a:spLocks noChangeArrowheads="1"/>
          </p:cNvSpPr>
          <p:nvPr/>
        </p:nvSpPr>
        <p:spPr bwMode="auto">
          <a:xfrm>
            <a:off x="167148" y="4582413"/>
            <a:ext cx="1173971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The correlation coefficient has a range of -1 to +1. It exhibits positive correlation when it approaches +1. There is a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strong correlation between the mobile height, battery, memory, and RAM.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Memory, RAM, and front camera have a strong link with the correlation matrix of mobile price.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This suggests that the cost of the mobile device tends to rise in tandem with the RAM and Memory parameters.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6A89C228-A285-BE05-9C29-21BCC787B6C8}"/>
              </a:ext>
            </a:extLst>
          </p:cNvPr>
          <p:cNvPicPr>
            <a:picLocks noChangeAspect="1"/>
          </p:cNvPicPr>
          <p:nvPr/>
        </p:nvPicPr>
        <p:blipFill>
          <a:blip r:embed="rId2"/>
          <a:stretch>
            <a:fillRect/>
          </a:stretch>
        </p:blipFill>
        <p:spPr>
          <a:xfrm>
            <a:off x="2540962" y="1140752"/>
            <a:ext cx="7110076" cy="3176864"/>
          </a:xfrm>
          <a:prstGeom prst="rect">
            <a:avLst/>
          </a:prstGeom>
        </p:spPr>
      </p:pic>
    </p:spTree>
    <p:extLst>
      <p:ext uri="{BB962C8B-B14F-4D97-AF65-F5344CB8AC3E}">
        <p14:creationId xmlns:p14="http://schemas.microsoft.com/office/powerpoint/2010/main" val="4124257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0C3E7-CE94-01DD-0576-37A92419D6B6}"/>
              </a:ext>
            </a:extLst>
          </p:cNvPr>
          <p:cNvSpPr txBox="1"/>
          <p:nvPr/>
        </p:nvSpPr>
        <p:spPr>
          <a:xfrm>
            <a:off x="393291" y="452284"/>
            <a:ext cx="9360310" cy="646331"/>
          </a:xfrm>
          <a:prstGeom prst="rect">
            <a:avLst/>
          </a:prstGeom>
          <a:noFill/>
        </p:spPr>
        <p:txBody>
          <a:bodyPr wrap="square" rtlCol="0">
            <a:spAutoFit/>
          </a:bodyPr>
          <a:lstStyle/>
          <a:p>
            <a:r>
              <a:rPr lang="en-IN" sz="3600" b="1" dirty="0">
                <a:latin typeface="Calibri" panose="020F0502020204030204" pitchFamily="34" charset="0"/>
                <a:ea typeface="Calibri" panose="020F0502020204030204" pitchFamily="34" charset="0"/>
                <a:cs typeface="Calibri" panose="020F0502020204030204" pitchFamily="34" charset="0"/>
              </a:rPr>
              <a:t>Analysing Relationship with Price</a:t>
            </a:r>
          </a:p>
        </p:txBody>
      </p:sp>
      <p:pic>
        <p:nvPicPr>
          <p:cNvPr id="4" name="Picture 3">
            <a:extLst>
              <a:ext uri="{FF2B5EF4-FFF2-40B4-BE49-F238E27FC236}">
                <a16:creationId xmlns:a16="http://schemas.microsoft.com/office/drawing/2014/main" id="{EED96CD2-BF30-169C-8A09-38B0B8A34245}"/>
              </a:ext>
            </a:extLst>
          </p:cNvPr>
          <p:cNvPicPr>
            <a:picLocks noChangeAspect="1"/>
          </p:cNvPicPr>
          <p:nvPr/>
        </p:nvPicPr>
        <p:blipFill>
          <a:blip r:embed="rId2"/>
          <a:stretch>
            <a:fillRect/>
          </a:stretch>
        </p:blipFill>
        <p:spPr>
          <a:xfrm>
            <a:off x="393291" y="1850575"/>
            <a:ext cx="10019070" cy="2952275"/>
          </a:xfrm>
          <a:prstGeom prst="rect">
            <a:avLst/>
          </a:prstGeom>
        </p:spPr>
      </p:pic>
      <p:sp>
        <p:nvSpPr>
          <p:cNvPr id="5" name="TextBox 4">
            <a:extLst>
              <a:ext uri="{FF2B5EF4-FFF2-40B4-BE49-F238E27FC236}">
                <a16:creationId xmlns:a16="http://schemas.microsoft.com/office/drawing/2014/main" id="{DD692CDA-AA0F-42C0-EFD7-6983564CF89A}"/>
              </a:ext>
            </a:extLst>
          </p:cNvPr>
          <p:cNvSpPr txBox="1"/>
          <p:nvPr/>
        </p:nvSpPr>
        <p:spPr>
          <a:xfrm>
            <a:off x="511277" y="1327355"/>
            <a:ext cx="6190575" cy="523220"/>
          </a:xfrm>
          <a:prstGeom prst="rect">
            <a:avLst/>
          </a:prstGeom>
          <a:noFill/>
        </p:spPr>
        <p:txBody>
          <a:bodyPr wrap="square" rtlCol="0">
            <a:spAutoFit/>
          </a:bodyPr>
          <a:lstStyle/>
          <a:p>
            <a:r>
              <a:rPr lang="en-IN" sz="2800" dirty="0">
                <a:latin typeface="Calibri" panose="020F0502020204030204" pitchFamily="34" charset="0"/>
                <a:ea typeface="Calibri" panose="020F0502020204030204" pitchFamily="34" charset="0"/>
                <a:cs typeface="Calibri" panose="020F0502020204030204" pitchFamily="34" charset="0"/>
              </a:rPr>
              <a:t>Relation between Memory and Price</a:t>
            </a:r>
          </a:p>
        </p:txBody>
      </p:sp>
      <p:sp>
        <p:nvSpPr>
          <p:cNvPr id="6" name="TextBox 5">
            <a:extLst>
              <a:ext uri="{FF2B5EF4-FFF2-40B4-BE49-F238E27FC236}">
                <a16:creationId xmlns:a16="http://schemas.microsoft.com/office/drawing/2014/main" id="{5F6E71AB-18ED-21E8-758E-173FA4DBB4F0}"/>
              </a:ext>
            </a:extLst>
          </p:cNvPr>
          <p:cNvSpPr txBox="1"/>
          <p:nvPr/>
        </p:nvSpPr>
        <p:spPr>
          <a:xfrm>
            <a:off x="190919" y="5024176"/>
            <a:ext cx="27213162" cy="923330"/>
          </a:xfrm>
          <a:prstGeom prst="rect">
            <a:avLst/>
          </a:prstGeom>
          <a:noFill/>
        </p:spPr>
        <p:txBody>
          <a:bodyPr wrap="square" rtlCol="0">
            <a:spAutoFit/>
          </a:bodyPr>
          <a:lstStyle/>
          <a:p>
            <a:r>
              <a:rPr lang="en-US" b="0" i="0" dirty="0">
                <a:solidFill>
                  <a:srgbClr val="212121"/>
                </a:solidFill>
                <a:effectLst/>
                <a:highlight>
                  <a:srgbClr val="FFFFFF"/>
                </a:highlight>
                <a:latin typeface="Roboto" panose="02000000000000000000" pitchFamily="2" charset="0"/>
              </a:rPr>
              <a:t>The correlation between mobile phone prices and RAM and memory is displayed in this scatter plot. greater </a:t>
            </a:r>
          </a:p>
          <a:p>
            <a:r>
              <a:rPr lang="en-US" b="0" i="0" dirty="0">
                <a:solidFill>
                  <a:srgbClr val="212121"/>
                </a:solidFill>
                <a:effectLst/>
                <a:highlight>
                  <a:srgbClr val="FFFFFF"/>
                </a:highlight>
                <a:latin typeface="Roboto" panose="02000000000000000000" pitchFamily="2" charset="0"/>
              </a:rPr>
              <a:t>memory and RAM are generally associated with greater pricing, as one might assume, yet there is still a </a:t>
            </a:r>
          </a:p>
          <a:p>
            <a:r>
              <a:rPr lang="en-US" b="0" i="0" dirty="0">
                <a:solidFill>
                  <a:srgbClr val="212121"/>
                </a:solidFill>
                <a:effectLst/>
                <a:highlight>
                  <a:srgbClr val="FFFFFF"/>
                </a:highlight>
                <a:latin typeface="Roboto" panose="02000000000000000000" pitchFamily="2" charset="0"/>
              </a:rPr>
              <a:t>sizable variance within each group.</a:t>
            </a:r>
            <a:endParaRPr lang="en-IN" dirty="0"/>
          </a:p>
        </p:txBody>
      </p:sp>
    </p:spTree>
    <p:extLst>
      <p:ext uri="{BB962C8B-B14F-4D97-AF65-F5344CB8AC3E}">
        <p14:creationId xmlns:p14="http://schemas.microsoft.com/office/powerpoint/2010/main" val="1598648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87C979-640C-90BD-8E1D-7284E0D2BAF8}"/>
              </a:ext>
            </a:extLst>
          </p:cNvPr>
          <p:cNvSpPr txBox="1"/>
          <p:nvPr/>
        </p:nvSpPr>
        <p:spPr>
          <a:xfrm>
            <a:off x="265471" y="393290"/>
            <a:ext cx="6439233" cy="523220"/>
          </a:xfrm>
          <a:prstGeom prst="rect">
            <a:avLst/>
          </a:prstGeom>
          <a:noFill/>
        </p:spPr>
        <p:txBody>
          <a:bodyPr wrap="square" rtlCol="0">
            <a:spAutoFit/>
          </a:bodyPr>
          <a:lstStyle/>
          <a:p>
            <a:r>
              <a:rPr lang="en-IN" sz="2800" b="1" dirty="0">
                <a:latin typeface="Calibri" panose="020F0502020204030204" pitchFamily="34" charset="0"/>
                <a:ea typeface="Calibri" panose="020F0502020204030204" pitchFamily="34" charset="0"/>
                <a:cs typeface="Calibri" panose="020F0502020204030204" pitchFamily="34" charset="0"/>
              </a:rPr>
              <a:t>Relation of AI Lens Vs Price</a:t>
            </a:r>
          </a:p>
        </p:txBody>
      </p:sp>
      <p:pic>
        <p:nvPicPr>
          <p:cNvPr id="6" name="Picture 5">
            <a:extLst>
              <a:ext uri="{FF2B5EF4-FFF2-40B4-BE49-F238E27FC236}">
                <a16:creationId xmlns:a16="http://schemas.microsoft.com/office/drawing/2014/main" id="{02613CE1-25AA-9D7E-E167-A67AC4C4E5B7}"/>
              </a:ext>
            </a:extLst>
          </p:cNvPr>
          <p:cNvPicPr>
            <a:picLocks noChangeAspect="1"/>
          </p:cNvPicPr>
          <p:nvPr/>
        </p:nvPicPr>
        <p:blipFill>
          <a:blip r:embed="rId2"/>
          <a:stretch>
            <a:fillRect/>
          </a:stretch>
        </p:blipFill>
        <p:spPr>
          <a:xfrm>
            <a:off x="550607" y="1147117"/>
            <a:ext cx="9274001" cy="3070921"/>
          </a:xfrm>
          <a:prstGeom prst="rect">
            <a:avLst/>
          </a:prstGeom>
        </p:spPr>
      </p:pic>
      <p:sp>
        <p:nvSpPr>
          <p:cNvPr id="7" name="TextBox 6">
            <a:extLst>
              <a:ext uri="{FF2B5EF4-FFF2-40B4-BE49-F238E27FC236}">
                <a16:creationId xmlns:a16="http://schemas.microsoft.com/office/drawing/2014/main" id="{191E1156-C7DF-8432-C5DD-B8B79786D84F}"/>
              </a:ext>
            </a:extLst>
          </p:cNvPr>
          <p:cNvSpPr txBox="1"/>
          <p:nvPr/>
        </p:nvSpPr>
        <p:spPr>
          <a:xfrm>
            <a:off x="265471" y="4448646"/>
            <a:ext cx="21770869" cy="193899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The distribution of the binary variable "AI Lens," which has two possible values, is displayed </a:t>
            </a:r>
          </a:p>
          <a:p>
            <a:r>
              <a:rPr lang="en-US" sz="2400" dirty="0">
                <a:latin typeface="Calibri" panose="020F0502020204030204" pitchFamily="34" charset="0"/>
                <a:ea typeface="Calibri" panose="020F0502020204030204" pitchFamily="34" charset="0"/>
                <a:cs typeface="Calibri" panose="020F0502020204030204" pitchFamily="34" charset="0"/>
              </a:rPr>
              <a:t>	in this bar chart. Most of the smartphones in the dataset lack an AI lens (0).</a:t>
            </a:r>
          </a:p>
          <a:p>
            <a:pPr marL="342900" indent="-342900">
              <a:buFont typeface="Wingdings" panose="05000000000000000000" pitchFamily="2" charset="2"/>
              <a:buChar char="Ø"/>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The correlations between features and the target variable (price) are made clear by these </a:t>
            </a:r>
          </a:p>
          <a:p>
            <a:r>
              <a:rPr lang="en-US" sz="2400" dirty="0">
                <a:latin typeface="Calibri" panose="020F0502020204030204" pitchFamily="34" charset="0"/>
                <a:ea typeface="Calibri" panose="020F0502020204030204" pitchFamily="34" charset="0"/>
                <a:cs typeface="Calibri" panose="020F0502020204030204" pitchFamily="34" charset="0"/>
              </a:rPr>
              <a:t>	visuals. </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7537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192391-20C9-3728-4DC2-4D8C5C301761}"/>
              </a:ext>
            </a:extLst>
          </p:cNvPr>
          <p:cNvSpPr txBox="1"/>
          <p:nvPr/>
        </p:nvSpPr>
        <p:spPr>
          <a:xfrm>
            <a:off x="580103" y="511276"/>
            <a:ext cx="9547365" cy="523220"/>
          </a:xfrm>
          <a:prstGeom prst="rect">
            <a:avLst/>
          </a:prstGeom>
          <a:noFill/>
        </p:spPr>
        <p:txBody>
          <a:bodyPr wrap="square" rtlCol="0">
            <a:spAutoFit/>
          </a:bodyPr>
          <a:lstStyle/>
          <a:p>
            <a:r>
              <a:rPr lang="en-IN" sz="2800" dirty="0">
                <a:latin typeface="Calibri" panose="020F0502020204030204" pitchFamily="34" charset="0"/>
                <a:ea typeface="Calibri" panose="020F0502020204030204" pitchFamily="34" charset="0"/>
                <a:cs typeface="Calibri" panose="020F0502020204030204" pitchFamily="34" charset="0"/>
              </a:rPr>
              <a:t>Price Distribution of Colour before and after treating outliers</a:t>
            </a:r>
          </a:p>
        </p:txBody>
      </p:sp>
      <p:pic>
        <p:nvPicPr>
          <p:cNvPr id="4" name="Picture 3">
            <a:extLst>
              <a:ext uri="{FF2B5EF4-FFF2-40B4-BE49-F238E27FC236}">
                <a16:creationId xmlns:a16="http://schemas.microsoft.com/office/drawing/2014/main" id="{BA1D7940-A6E4-9B29-DFEA-74BDE15471F7}"/>
              </a:ext>
            </a:extLst>
          </p:cNvPr>
          <p:cNvPicPr>
            <a:picLocks noChangeAspect="1"/>
          </p:cNvPicPr>
          <p:nvPr/>
        </p:nvPicPr>
        <p:blipFill>
          <a:blip r:embed="rId2"/>
          <a:stretch>
            <a:fillRect/>
          </a:stretch>
        </p:blipFill>
        <p:spPr>
          <a:xfrm>
            <a:off x="341041" y="1116982"/>
            <a:ext cx="5912275" cy="4231766"/>
          </a:xfrm>
          <a:prstGeom prst="rect">
            <a:avLst/>
          </a:prstGeom>
        </p:spPr>
      </p:pic>
      <p:pic>
        <p:nvPicPr>
          <p:cNvPr id="6" name="Picture 5">
            <a:extLst>
              <a:ext uri="{FF2B5EF4-FFF2-40B4-BE49-F238E27FC236}">
                <a16:creationId xmlns:a16="http://schemas.microsoft.com/office/drawing/2014/main" id="{8A1DC6CD-E041-D569-373B-D16B12160C0E}"/>
              </a:ext>
            </a:extLst>
          </p:cNvPr>
          <p:cNvPicPr>
            <a:picLocks noChangeAspect="1"/>
          </p:cNvPicPr>
          <p:nvPr/>
        </p:nvPicPr>
        <p:blipFill>
          <a:blip r:embed="rId3"/>
          <a:stretch>
            <a:fillRect/>
          </a:stretch>
        </p:blipFill>
        <p:spPr>
          <a:xfrm>
            <a:off x="6393706" y="1116982"/>
            <a:ext cx="5457253" cy="4231766"/>
          </a:xfrm>
          <a:prstGeom prst="rect">
            <a:avLst/>
          </a:prstGeom>
        </p:spPr>
      </p:pic>
      <p:sp>
        <p:nvSpPr>
          <p:cNvPr id="7" name="TextBox 6">
            <a:extLst>
              <a:ext uri="{FF2B5EF4-FFF2-40B4-BE49-F238E27FC236}">
                <a16:creationId xmlns:a16="http://schemas.microsoft.com/office/drawing/2014/main" id="{1677D3B5-FA23-2869-B659-DA21939284CF}"/>
              </a:ext>
            </a:extLst>
          </p:cNvPr>
          <p:cNvSpPr txBox="1"/>
          <p:nvPr/>
        </p:nvSpPr>
        <p:spPr>
          <a:xfrm>
            <a:off x="1553497" y="5584724"/>
            <a:ext cx="3322778" cy="461665"/>
          </a:xfrm>
          <a:prstGeom prst="rect">
            <a:avLst/>
          </a:prstGeom>
          <a:noFill/>
        </p:spPr>
        <p:txBody>
          <a:bodyPr wrap="square" rtlCol="0">
            <a:sp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Before Treating Outliers</a:t>
            </a:r>
          </a:p>
        </p:txBody>
      </p:sp>
      <p:sp>
        <p:nvSpPr>
          <p:cNvPr id="8" name="TextBox 7">
            <a:extLst>
              <a:ext uri="{FF2B5EF4-FFF2-40B4-BE49-F238E27FC236}">
                <a16:creationId xmlns:a16="http://schemas.microsoft.com/office/drawing/2014/main" id="{D5F9B3BD-19BE-C9A8-A2E3-4C6B73919BBD}"/>
              </a:ext>
            </a:extLst>
          </p:cNvPr>
          <p:cNvSpPr txBox="1"/>
          <p:nvPr/>
        </p:nvSpPr>
        <p:spPr>
          <a:xfrm>
            <a:off x="7315200" y="5584724"/>
            <a:ext cx="2953694" cy="461665"/>
          </a:xfrm>
          <a:prstGeom prst="rect">
            <a:avLst/>
          </a:prstGeom>
          <a:noFill/>
        </p:spPr>
        <p:txBody>
          <a:bodyPr wrap="none" rtlCol="0">
            <a:sp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After Treating Outliers</a:t>
            </a:r>
            <a:endParaRPr lang="en-IN" sz="2400" dirty="0"/>
          </a:p>
        </p:txBody>
      </p:sp>
    </p:spTree>
    <p:extLst>
      <p:ext uri="{BB962C8B-B14F-4D97-AF65-F5344CB8AC3E}">
        <p14:creationId xmlns:p14="http://schemas.microsoft.com/office/powerpoint/2010/main" val="131601146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99</TotalTime>
  <Words>752</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Roboto</vt:lpstr>
      <vt:lpstr>Wingdings</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Amarja Bene</dc:creator>
  <cp:lastModifiedBy>Amarja Bene</cp:lastModifiedBy>
  <cp:revision>7</cp:revision>
  <dcterms:created xsi:type="dcterms:W3CDTF">2024-04-14T10:42:46Z</dcterms:created>
  <dcterms:modified xsi:type="dcterms:W3CDTF">2024-04-14T12:49:49Z</dcterms:modified>
</cp:coreProperties>
</file>