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1" r:id="rId15"/>
    <p:sldId id="28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F8E-897E-4BD7-BE8F-5EF27D62FD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64C8-1700-4717-A569-3FFEC2FE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priti216@gmail.com" TargetMode="External"/><Relationship Id="rId3" Type="http://schemas.openxmlformats.org/officeDocument/2006/relationships/hyperlink" Target="mailto:nagendrap418@gmail.com" TargetMode="External"/><Relationship Id="rId7" Type="http://schemas.openxmlformats.org/officeDocument/2006/relationships/hyperlink" Target="mailto:ajeet0500@gmail.com" TargetMode="External"/><Relationship Id="rId2" Type="http://schemas.openxmlformats.org/officeDocument/2006/relationships/hyperlink" Target="mailto:sowmya.v187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ythilinagireddy43@gmail.com" TargetMode="External"/><Relationship Id="rId5" Type="http://schemas.openxmlformats.org/officeDocument/2006/relationships/hyperlink" Target="mailto:aditeerohilkar05@gmail.com" TargetMode="External"/><Relationship Id="rId4" Type="http://schemas.openxmlformats.org/officeDocument/2006/relationships/hyperlink" Target="mailto:mayuridhumal9815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0519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STOCK MARKET </a:t>
            </a:r>
            <a:br>
              <a:rPr lang="en-US" sz="5000" b="1" dirty="0" smtClean="0"/>
            </a:br>
            <a:r>
              <a:rPr lang="en-US" sz="5000" b="1" dirty="0" smtClean="0"/>
              <a:t>FORECASTING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b="1" dirty="0" smtClean="0"/>
              <a:t>       Reliance </a:t>
            </a:r>
            <a:r>
              <a:rPr lang="en-US" sz="3000" b="1" dirty="0"/>
              <a:t>Industries Limited (RELIANCE.NS)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77" y="4313495"/>
            <a:ext cx="3053716" cy="1888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35" t="17405" r="5721" b="21863"/>
          <a:stretch/>
        </p:blipFill>
        <p:spPr>
          <a:xfrm>
            <a:off x="58545" y="178058"/>
            <a:ext cx="2930909" cy="1625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831" y="433137"/>
            <a:ext cx="2902338" cy="30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514" y="420914"/>
            <a:ext cx="9637486" cy="12627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u="sng" dirty="0"/>
              <a:t>LSTM</a:t>
            </a:r>
            <a:r>
              <a:rPr lang="en-US" dirty="0"/>
              <a:t> </a:t>
            </a:r>
            <a:r>
              <a:rPr lang="en-US" sz="3600" b="1" u="sng" dirty="0" smtClean="0"/>
              <a:t>MODEL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BUILDING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AND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COMPILATION: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399" y="1074058"/>
            <a:ext cx="10232571" cy="2032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dirty="0">
                <a:latin typeface="+mj-lt"/>
                <a:ea typeface="+mj-ea"/>
                <a:cs typeface="+mj-cs"/>
              </a:rPr>
              <a:t>For LSTM model , we need to import necessary module from </a:t>
            </a:r>
            <a:r>
              <a:rPr lang="en-US" sz="2200" dirty="0" err="1">
                <a:latin typeface="+mj-lt"/>
                <a:ea typeface="+mj-ea"/>
                <a:cs typeface="+mj-cs"/>
              </a:rPr>
              <a:t>Keras</a:t>
            </a:r>
            <a:r>
              <a:rPr lang="en-US" sz="2200" dirty="0">
                <a:latin typeface="+mj-lt"/>
                <a:ea typeface="+mj-ea"/>
                <a:cs typeface="+mj-cs"/>
              </a:rPr>
              <a:t>. Which is as follows:</a:t>
            </a:r>
          </a:p>
          <a:p>
            <a:pPr algn="l"/>
            <a:r>
              <a:rPr lang="en-US" sz="2200" dirty="0">
                <a:latin typeface="+mj-lt"/>
                <a:ea typeface="+mj-ea"/>
                <a:cs typeface="+mj-cs"/>
              </a:rPr>
              <a:t>Sequential :It allows to build a model layer by layer(sequentially).</a:t>
            </a:r>
          </a:p>
          <a:p>
            <a:pPr algn="l"/>
            <a:r>
              <a:rPr lang="en-US" sz="2200" dirty="0">
                <a:latin typeface="+mj-lt"/>
                <a:ea typeface="+mj-ea"/>
                <a:cs typeface="+mj-cs"/>
              </a:rPr>
              <a:t>      * LSTM: add Long Short Term Memory layer	</a:t>
            </a:r>
          </a:p>
          <a:p>
            <a:pPr algn="l"/>
            <a:r>
              <a:rPr lang="en-US" sz="2200" dirty="0">
                <a:latin typeface="+mj-lt"/>
                <a:ea typeface="+mj-ea"/>
                <a:cs typeface="+mj-cs"/>
              </a:rPr>
              <a:t>      * Dense: add 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densely </a:t>
            </a:r>
            <a:r>
              <a:rPr lang="en-US" sz="2200" dirty="0">
                <a:latin typeface="+mj-lt"/>
                <a:ea typeface="+mj-ea"/>
                <a:cs typeface="+mj-cs"/>
              </a:rPr>
              <a:t>connected neuron networks</a:t>
            </a:r>
          </a:p>
          <a:p>
            <a:pPr algn="l"/>
            <a:r>
              <a:rPr lang="en-US" sz="2200" dirty="0">
                <a:latin typeface="+mj-lt"/>
                <a:ea typeface="+mj-ea"/>
                <a:cs typeface="+mj-cs"/>
              </a:rPr>
              <a:t>     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* </a:t>
            </a:r>
            <a:r>
              <a:rPr lang="en-US" sz="2200" dirty="0">
                <a:latin typeface="+mj-lt"/>
                <a:ea typeface="+mj-ea"/>
                <a:cs typeface="+mj-cs"/>
              </a:rPr>
              <a:t>Dropout rate : add dropout rate for overcome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overfiting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>
                <a:latin typeface="+mj-lt"/>
                <a:ea typeface="+mj-ea"/>
                <a:cs typeface="+mj-cs"/>
              </a:rPr>
              <a:t>problem </a:t>
            </a:r>
          </a:p>
          <a:p>
            <a:pPr algn="l"/>
            <a:endParaRPr lang="en-US" sz="2200" dirty="0">
              <a:latin typeface="+mj-lt"/>
              <a:ea typeface="+mj-ea"/>
              <a:cs typeface="+mj-cs"/>
            </a:endParaRPr>
          </a:p>
          <a:p>
            <a:pPr algn="l"/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37" y="3186721"/>
            <a:ext cx="9055363" cy="227065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37" y="5638319"/>
            <a:ext cx="5586449" cy="6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29" y="203200"/>
            <a:ext cx="1056640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MODEL</a:t>
            </a:r>
            <a:r>
              <a:rPr lang="en-US" dirty="0" smtClean="0"/>
              <a:t> </a:t>
            </a:r>
            <a:r>
              <a:rPr lang="en-US" sz="3200" b="1" u="sng" dirty="0"/>
              <a:t>TESTING:</a:t>
            </a:r>
            <a:endParaRPr lang="en-IN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458" y="1453925"/>
            <a:ext cx="10305142" cy="120219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We have already trained the model, Now we are going to test it. So for that we have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made the </a:t>
            </a:r>
            <a:r>
              <a:rPr lang="en-US" sz="2000" dirty="0">
                <a:latin typeface="+mj-lt"/>
                <a:ea typeface="+mj-ea"/>
                <a:cs typeface="+mj-cs"/>
              </a:rPr>
              <a:t>X and y from test dataset like we did on training dataset and created variable named </a:t>
            </a:r>
            <a:r>
              <a:rPr lang="en-US" sz="2000" dirty="0" err="1">
                <a:latin typeface="+mj-lt"/>
                <a:ea typeface="+mj-ea"/>
                <a:cs typeface="+mj-cs"/>
              </a:rPr>
              <a:t>x_test</a:t>
            </a:r>
            <a:r>
              <a:rPr lang="en-US" sz="2000" dirty="0">
                <a:latin typeface="+mj-lt"/>
                <a:ea typeface="+mj-ea"/>
                <a:cs typeface="+mj-cs"/>
              </a:rPr>
              <a:t>  and </a:t>
            </a:r>
            <a:r>
              <a:rPr lang="en-US" sz="2000" dirty="0" err="1">
                <a:latin typeface="+mj-lt"/>
                <a:ea typeface="+mj-ea"/>
                <a:cs typeface="+mj-cs"/>
              </a:rPr>
              <a:t>y_test</a:t>
            </a:r>
            <a:r>
              <a:rPr lang="en-US" sz="2000" dirty="0">
                <a:latin typeface="+mj-lt"/>
                <a:ea typeface="+mj-ea"/>
                <a:cs typeface="+mj-cs"/>
              </a:rPr>
              <a:t>. And  fitted in it and have predicted test values.</a:t>
            </a:r>
            <a:endParaRPr lang="en-IN" sz="2000" dirty="0">
              <a:latin typeface="+mj-lt"/>
              <a:ea typeface="+mj-ea"/>
              <a:cs typeface="+mj-cs"/>
            </a:endParaRPr>
          </a:p>
          <a:p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39" y="2573246"/>
            <a:ext cx="4717131" cy="20007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00" y="4859759"/>
            <a:ext cx="4043914" cy="76949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7736115" y="4775204"/>
            <a:ext cx="2336800" cy="783771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2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ACTUAL</a:t>
            </a:r>
            <a:r>
              <a:rPr lang="en-US" dirty="0" smtClean="0"/>
              <a:t> </a:t>
            </a:r>
            <a:r>
              <a:rPr lang="en-US" sz="3200" b="1" u="sng" dirty="0"/>
              <a:t>TEST</a:t>
            </a:r>
            <a:r>
              <a:rPr lang="en-US" dirty="0" smtClean="0"/>
              <a:t> </a:t>
            </a:r>
            <a:r>
              <a:rPr lang="en-US" sz="3200" b="1" u="sng" dirty="0" err="1"/>
              <a:t>vs</a:t>
            </a:r>
            <a:r>
              <a:rPr lang="en-US" dirty="0" smtClean="0"/>
              <a:t> </a:t>
            </a:r>
            <a:r>
              <a:rPr lang="en-US" sz="3200" b="1" u="sng" dirty="0"/>
              <a:t>PREDICTED</a:t>
            </a:r>
            <a:r>
              <a:rPr lang="en-US" dirty="0" smtClean="0"/>
              <a:t> </a:t>
            </a:r>
            <a:r>
              <a:rPr lang="en-US" sz="3200" b="1" u="sng" dirty="0" smtClean="0"/>
              <a:t>TEST:</a:t>
            </a:r>
            <a:endParaRPr lang="en-IN" sz="3200" b="1" u="sng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4" y="1838103"/>
            <a:ext cx="10218057" cy="4185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388272" y="3603163"/>
            <a:ext cx="1712685" cy="428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 Price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0857" y="5965373"/>
            <a:ext cx="1582057" cy="326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2344" y="1973934"/>
            <a:ext cx="2220686" cy="5660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Test Predictions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41486" y="2177144"/>
            <a:ext cx="449943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41486" y="2423887"/>
            <a:ext cx="449943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3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43" y="188685"/>
            <a:ext cx="9144000" cy="986971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PREDICTION</a:t>
            </a:r>
            <a:r>
              <a:rPr lang="en-US" dirty="0" smtClean="0"/>
              <a:t> </a:t>
            </a:r>
            <a:r>
              <a:rPr lang="en-US" sz="3200" b="1" u="sng" dirty="0"/>
              <a:t>OF</a:t>
            </a:r>
            <a:r>
              <a:rPr lang="en-US" dirty="0" smtClean="0"/>
              <a:t> </a:t>
            </a:r>
            <a:r>
              <a:rPr lang="en-US" sz="3200" b="1" u="sng" dirty="0"/>
              <a:t>NEW</a:t>
            </a:r>
            <a:r>
              <a:rPr lang="en-US" dirty="0" smtClean="0"/>
              <a:t> </a:t>
            </a:r>
            <a:r>
              <a:rPr lang="en-US" sz="3200" b="1" u="sng" dirty="0"/>
              <a:t>DATA</a:t>
            </a:r>
            <a:r>
              <a:rPr lang="en-US" dirty="0" smtClean="0"/>
              <a:t> </a:t>
            </a:r>
            <a:r>
              <a:rPr lang="en-US" sz="3200" b="1" u="sng" dirty="0" smtClean="0"/>
              <a:t>POINTS:</a:t>
            </a:r>
            <a:endParaRPr lang="en-IN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429" y="1407886"/>
            <a:ext cx="10551885" cy="4267200"/>
          </a:xfrm>
        </p:spPr>
        <p:txBody>
          <a:bodyPr/>
          <a:lstStyle/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Here, we have taken same reliance data from yfinance.com and took last 20 data points as our X and we are going to predict y with the help of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our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model.</a:t>
            </a:r>
            <a:endParaRPr lang="en-IN" sz="2000" dirty="0">
              <a:latin typeface="+mj-lt"/>
              <a:ea typeface="+mj-ea"/>
              <a:cs typeface="+mj-cs"/>
            </a:endParaRPr>
          </a:p>
          <a:p>
            <a:pPr algn="l"/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5" y="2064849"/>
            <a:ext cx="6531428" cy="4379493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48115" y="5979886"/>
            <a:ext cx="1393371" cy="595085"/>
          </a:xfrm>
          <a:prstGeom prst="fram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IN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701139" y="6052456"/>
            <a:ext cx="1872343" cy="595086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39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858"/>
            <a:ext cx="3574143" cy="899886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FORECASTING: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468199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Using our model we can predict future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10 day stock prices .Here </a:t>
            </a:r>
            <a:r>
              <a:rPr lang="en-US" sz="2000" dirty="0">
                <a:latin typeface="+mj-lt"/>
                <a:ea typeface="+mj-ea"/>
                <a:cs typeface="+mj-cs"/>
              </a:rPr>
              <a:t>are these,</a:t>
            </a:r>
            <a:endParaRPr lang="en-IN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6" y="2362683"/>
            <a:ext cx="1780130" cy="316477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50" y="2184923"/>
            <a:ext cx="7610973" cy="33425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3251259" y="3294743"/>
            <a:ext cx="1683658" cy="3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3176" y="5527455"/>
            <a:ext cx="1074057" cy="30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87427" y="2348169"/>
            <a:ext cx="1553029" cy="612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Actual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Forecasted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234057" y="2496457"/>
            <a:ext cx="29028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48571" y="2786743"/>
            <a:ext cx="290286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4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DEPLOYMENT:</a:t>
            </a:r>
            <a:endParaRPr lang="en-US" sz="3200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Using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 web application we built a Reliance stock market web application.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85"/>
          <a:stretch/>
        </p:blipFill>
        <p:spPr>
          <a:xfrm>
            <a:off x="1904214" y="2815528"/>
            <a:ext cx="3256582" cy="587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0" y="3403076"/>
            <a:ext cx="3337089" cy="2121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56321"/>
            <a:ext cx="2861254" cy="2667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413" y="42306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377" y="2978870"/>
            <a:ext cx="6942056" cy="59717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 YOU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3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3" y="365125"/>
            <a:ext cx="10708907" cy="1325563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PROJECT NAME: P132</a:t>
            </a:r>
            <a:br>
              <a:rPr lang="en-US" sz="2500" b="1" dirty="0" smtClean="0"/>
            </a:br>
            <a:r>
              <a:rPr lang="en-US" sz="2500" b="1" dirty="0" smtClean="0"/>
              <a:t>GROUP NO: 2</a:t>
            </a:r>
            <a:br>
              <a:rPr lang="en-US" sz="2500" b="1" dirty="0" smtClean="0"/>
            </a:br>
            <a:r>
              <a:rPr lang="en-US" sz="2500" b="1" dirty="0" smtClean="0"/>
              <a:t>PROJECT MENTOR: MR.RITESH MAURY</a:t>
            </a:r>
            <a:endParaRPr lang="en-US" sz="25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2757"/>
              </p:ext>
            </p:extLst>
          </p:nvPr>
        </p:nvGraphicFramePr>
        <p:xfrm>
          <a:off x="838198" y="1944916"/>
          <a:ext cx="11150601" cy="436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53">
                  <a:extLst>
                    <a:ext uri="{9D8B030D-6E8A-4147-A177-3AD203B41FA5}">
                      <a16:colId xmlns:a16="http://schemas.microsoft.com/office/drawing/2014/main" val="1523088323"/>
                    </a:ext>
                  </a:extLst>
                </a:gridCol>
                <a:gridCol w="3052278">
                  <a:extLst>
                    <a:ext uri="{9D8B030D-6E8A-4147-A177-3AD203B41FA5}">
                      <a16:colId xmlns:a16="http://schemas.microsoft.com/office/drawing/2014/main" val="235924737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55332363"/>
                    </a:ext>
                  </a:extLst>
                </a:gridCol>
                <a:gridCol w="4136570">
                  <a:extLst>
                    <a:ext uri="{9D8B030D-6E8A-4147-A177-3AD203B41FA5}">
                      <a16:colId xmlns:a16="http://schemas.microsoft.com/office/drawing/2014/main" val="3318131470"/>
                    </a:ext>
                  </a:extLst>
                </a:gridCol>
              </a:tblGrid>
              <a:tr h="5234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S.NO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EMAIL 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GITHUB LINK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34469"/>
                  </a:ext>
                </a:extLst>
              </a:tr>
              <a:tr h="5675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Mrs.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Sowmya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Sandeep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sowmya.v187@gmail.com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https://github.com/Sowmyavirupakshaiah</a:t>
                      </a:r>
                      <a:endParaRPr lang="en-US" sz="18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2023190"/>
                  </a:ext>
                </a:extLst>
              </a:tr>
              <a:tr h="5104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Mr.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Nagendra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Padakandla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nagendrap418@gmail.com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https://github.com/nagendrap418/project-RELIANCE</a:t>
                      </a:r>
                      <a:endParaRPr lang="en-US" sz="18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996207"/>
                  </a:ext>
                </a:extLst>
              </a:tr>
              <a:tr h="5675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Miss. Mayuri Sunil Dhumal.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mayuridhumal9815@gmail.com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https://github.com/mayuridhumal9815/Relience_price.git</a:t>
                      </a:r>
                      <a:endParaRPr lang="en-US" sz="18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3153058"/>
                  </a:ext>
                </a:extLst>
              </a:tr>
              <a:tr h="5675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Mrs. Aditee Samir Dhatkar.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aditeerohilkar05@gmail.com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https://github.com/AditeeDhatkar05/Reliance_Project</a:t>
                      </a:r>
                      <a:endParaRPr lang="en-US" sz="18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1681278"/>
                  </a:ext>
                </a:extLst>
              </a:tr>
              <a:tr h="5104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Nagireddy Mythili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mythilinagireddy43@gmail.com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0196208"/>
                  </a:ext>
                </a:extLst>
              </a:tr>
              <a:tr h="5104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Amarjeet Kumar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ajeet0500@gmail.com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https://github.com/Amarjeet-1998</a:t>
                      </a:r>
                      <a:endParaRPr lang="en-US" sz="18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274810"/>
                  </a:ext>
                </a:extLst>
              </a:tr>
              <a:tr h="5675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Ms.Priti Ravikiran Patil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ppriti216@gmail.com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https://gist.github.com/priti123-1patil</a:t>
                      </a:r>
                      <a:endParaRPr lang="en-US" sz="18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117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31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7" y="319313"/>
            <a:ext cx="11727543" cy="11756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500" b="1" u="sng" dirty="0" smtClean="0"/>
              <a:t>OBJECTIVE</a:t>
            </a:r>
            <a:r>
              <a:rPr lang="en-US" sz="2400" b="1" dirty="0" smtClean="0"/>
              <a:t>: </a:t>
            </a:r>
            <a:r>
              <a:rPr lang="en-US" sz="2000" dirty="0" smtClean="0"/>
              <a:t>To Forecast a Reliance stock prices using LSTM (Long Short Term Memory ) Model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286" y="1640113"/>
            <a:ext cx="11063514" cy="4209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 smtClean="0">
                <a:latin typeface="+mj-lt"/>
                <a:ea typeface="+mj-ea"/>
                <a:cs typeface="+mj-cs"/>
              </a:rPr>
              <a:t>AGENDA:</a:t>
            </a:r>
            <a:r>
              <a:rPr lang="en-US" sz="2600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endParaRPr lang="en-US" sz="260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latin typeface="+mj-lt"/>
                <a:ea typeface="+mj-ea"/>
                <a:cs typeface="+mj-cs"/>
              </a:rPr>
              <a:t>Necessary Libraries</a:t>
            </a:r>
          </a:p>
          <a:p>
            <a:pPr lvl="1"/>
            <a:r>
              <a:rPr lang="en-US" sz="2000" dirty="0">
                <a:latin typeface="+mj-lt"/>
                <a:ea typeface="+mj-ea"/>
                <a:cs typeface="+mj-cs"/>
              </a:rPr>
              <a:t>Data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Collection</a:t>
            </a:r>
          </a:p>
          <a:p>
            <a:pPr lvl="1"/>
            <a:r>
              <a:rPr lang="en-US" sz="2000" dirty="0" smtClean="0">
                <a:latin typeface="+mj-lt"/>
                <a:ea typeface="+mj-ea"/>
                <a:cs typeface="+mj-cs"/>
              </a:rPr>
              <a:t>EDA (Exploratory Data Analysis)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lvl="2"/>
            <a:r>
              <a:rPr lang="en-US" sz="1600" b="1" dirty="0"/>
              <a:t>Data Understanding </a:t>
            </a:r>
          </a:p>
          <a:p>
            <a:pPr lvl="2"/>
            <a:r>
              <a:rPr lang="en-US" sz="1600" b="1" dirty="0"/>
              <a:t>Data Preprocessing</a:t>
            </a:r>
            <a:endParaRPr lang="en-US" sz="1600" b="1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latin typeface="+mj-lt"/>
                <a:ea typeface="+mj-ea"/>
                <a:cs typeface="+mj-cs"/>
              </a:rPr>
              <a:t>Data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Visualization</a:t>
            </a:r>
          </a:p>
          <a:p>
            <a:pPr lvl="1"/>
            <a:r>
              <a:rPr lang="en-US" sz="2000" dirty="0">
                <a:latin typeface="+mj-lt"/>
              </a:rPr>
              <a:t>Training and Testing </a:t>
            </a:r>
            <a:r>
              <a:rPr lang="en-US" sz="2000" dirty="0" smtClean="0">
                <a:latin typeface="+mj-lt"/>
              </a:rPr>
              <a:t>Model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latin typeface="+mj-lt"/>
                <a:ea typeface="+mj-ea"/>
                <a:cs typeface="+mj-cs"/>
              </a:rPr>
              <a:t>Model Building</a:t>
            </a:r>
          </a:p>
          <a:p>
            <a:pPr lvl="1"/>
            <a:r>
              <a:rPr lang="en-US" sz="2000" dirty="0" smtClean="0">
                <a:latin typeface="+mj-lt"/>
                <a:ea typeface="+mj-ea"/>
                <a:cs typeface="+mj-cs"/>
              </a:rPr>
              <a:t>Forecasting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latin typeface="+mj-lt"/>
                <a:ea typeface="+mj-ea"/>
                <a:cs typeface="+mj-cs"/>
              </a:rPr>
              <a:t>Model Deployment</a:t>
            </a:r>
          </a:p>
        </p:txBody>
      </p:sp>
      <p:pic>
        <p:nvPicPr>
          <p:cNvPr id="1026" name="Picture 2" descr="C:\Users\DELL\Desktop\0_SaNg8uUaKCMQSS5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29" y="2053749"/>
            <a:ext cx="5360481" cy="33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391885"/>
            <a:ext cx="10515600" cy="1785257"/>
          </a:xfrm>
        </p:spPr>
        <p:txBody>
          <a:bodyPr>
            <a:normAutofit fontScale="90000"/>
          </a:bodyPr>
          <a:lstStyle/>
          <a:p>
            <a:r>
              <a:rPr lang="en-US" sz="2600" b="1" u="sng" dirty="0" smtClean="0"/>
              <a:t/>
            </a:r>
            <a:br>
              <a:rPr lang="en-US" sz="2600" b="1" u="sng" dirty="0" smtClean="0"/>
            </a:br>
            <a:r>
              <a:rPr lang="en-US" sz="4000" b="1" u="sng" dirty="0" smtClean="0"/>
              <a:t>NECESSARY</a:t>
            </a:r>
            <a:r>
              <a:rPr lang="en-US" sz="4000" b="1" dirty="0" smtClean="0"/>
              <a:t> </a:t>
            </a:r>
            <a:r>
              <a:rPr lang="en-US" sz="4000" b="1" u="sng" dirty="0" smtClean="0"/>
              <a:t>LIBRARIES</a:t>
            </a:r>
            <a:r>
              <a:rPr lang="en-US" sz="4000" b="1" dirty="0" smtClean="0"/>
              <a:t>:</a:t>
            </a:r>
            <a:r>
              <a:rPr lang="en-US" sz="2600" b="1" u="sng" dirty="0" smtClean="0"/>
              <a:t/>
            </a:r>
            <a:br>
              <a:rPr lang="en-US" sz="2600" b="1" u="sng" dirty="0" smtClean="0"/>
            </a:br>
            <a:r>
              <a:rPr lang="en-US" sz="2600" b="1" u="sng" dirty="0" smtClean="0"/>
              <a:t/>
            </a:r>
            <a:br>
              <a:rPr lang="en-US" sz="2600" b="1" u="sng" dirty="0" smtClean="0"/>
            </a:br>
            <a:r>
              <a:rPr lang="en-US" sz="2200" dirty="0"/>
              <a:t>Here, We have used LSTM (Long short Term Memory ) Model for forecast next 10 days stock </a:t>
            </a:r>
            <a:r>
              <a:rPr lang="en-US" sz="2200" dirty="0" smtClean="0"/>
              <a:t>prices . And </a:t>
            </a:r>
            <a:r>
              <a:rPr lang="en-US" sz="2200" dirty="0"/>
              <a:t>following are the important libraries which we have used for the building of LSTM model.</a:t>
            </a:r>
            <a:endParaRPr lang="en-IN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2" y="2451546"/>
            <a:ext cx="2417272" cy="763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85" y="3688730"/>
            <a:ext cx="1857625" cy="752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33" y="5120711"/>
            <a:ext cx="1651533" cy="479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179" y="2451546"/>
            <a:ext cx="1891689" cy="847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662" y="5072338"/>
            <a:ext cx="2399863" cy="575967"/>
          </a:xfrm>
          <a:prstGeom prst="rect">
            <a:avLst/>
          </a:prstGeom>
        </p:spPr>
      </p:pic>
      <p:pic>
        <p:nvPicPr>
          <p:cNvPr id="8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2" y="3890700"/>
            <a:ext cx="1651533" cy="5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07" y="2255833"/>
            <a:ext cx="6436733" cy="38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1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8" y="365125"/>
            <a:ext cx="3749323" cy="1042761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DATA</a:t>
            </a:r>
            <a:r>
              <a:rPr lang="en-US" sz="3600" b="1" dirty="0" smtClean="0"/>
              <a:t>  </a:t>
            </a:r>
            <a:r>
              <a:rPr lang="en-US" sz="3600" b="1" u="sng" dirty="0"/>
              <a:t>COLLECTION</a:t>
            </a:r>
            <a:r>
              <a:rPr lang="en-US" sz="3600" b="1" u="sng" dirty="0" smtClean="0"/>
              <a:t>:</a:t>
            </a:r>
            <a:endParaRPr lang="en-IN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610" y="561985"/>
            <a:ext cx="2403220" cy="880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253" y="1309813"/>
            <a:ext cx="1054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We have downloaded the RELIANCE STOCK data from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yfinance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36" y="1930400"/>
            <a:ext cx="5060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Date    </a:t>
            </a:r>
            <a:r>
              <a:rPr lang="en-US" dirty="0"/>
              <a:t>: Trading date of the stock.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Open   :</a:t>
            </a:r>
            <a:r>
              <a:rPr lang="en-US" dirty="0"/>
              <a:t>Opening price of stock on that day.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     :Highest price of the stock on that day.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Low      :</a:t>
            </a:r>
            <a:r>
              <a:rPr lang="en-US" dirty="0"/>
              <a:t>Lowest stock price during trade day.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Close    :</a:t>
            </a:r>
            <a:r>
              <a:rPr lang="en-US" dirty="0"/>
              <a:t>Closing price of the stock during trade-in </a:t>
            </a:r>
          </a:p>
          <a:p>
            <a:r>
              <a:rPr lang="en-US" dirty="0"/>
              <a:t>	particular day.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Volume   </a:t>
            </a:r>
            <a:r>
              <a:rPr lang="en-US" b="1" dirty="0" smtClean="0"/>
              <a:t>:</a:t>
            </a:r>
            <a:r>
              <a:rPr lang="en-US" dirty="0" smtClean="0"/>
              <a:t>Number </a:t>
            </a:r>
            <a:r>
              <a:rPr lang="en-US" dirty="0"/>
              <a:t>of stocks traded on a </a:t>
            </a:r>
          </a:p>
          <a:p>
            <a:r>
              <a:rPr lang="en-US" dirty="0"/>
              <a:t>	particular day.</a:t>
            </a:r>
          </a:p>
          <a:p>
            <a:endParaRPr lang="en-IN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43" y="2056941"/>
            <a:ext cx="6299200" cy="460511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85887" y="4688114"/>
            <a:ext cx="2590800" cy="82731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Reliance Stock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90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9504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EDA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(</a:t>
            </a:r>
            <a:r>
              <a:rPr lang="en-US" sz="3600" b="1" u="sng" dirty="0"/>
              <a:t>Exploratory</a:t>
            </a:r>
            <a:r>
              <a:rPr lang="en-US" sz="3600" b="1" dirty="0"/>
              <a:t> </a:t>
            </a:r>
            <a:r>
              <a:rPr lang="en-US" sz="3600" b="1" u="sng" dirty="0"/>
              <a:t>Data</a:t>
            </a:r>
            <a:r>
              <a:rPr lang="en-US" sz="3600" b="1" dirty="0"/>
              <a:t> </a:t>
            </a:r>
            <a:r>
              <a:rPr lang="en-US" sz="3600" b="1" u="sng" dirty="0"/>
              <a:t>Analysis</a:t>
            </a:r>
            <a:r>
              <a:rPr lang="en-US" sz="3600" b="1" u="sng" dirty="0" smtClean="0"/>
              <a:t>):</a:t>
            </a:r>
            <a:br>
              <a:rPr lang="en-US" sz="3600" b="1" u="sng" dirty="0" smtClean="0"/>
            </a:b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27314" y="1378857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ea typeface="+mj-ea"/>
                <a:cs typeface="+mj-cs"/>
              </a:rPr>
              <a:t>Here , we </a:t>
            </a:r>
            <a:r>
              <a:rPr lang="en-US" sz="2000" dirty="0">
                <a:latin typeface="+mj-lt"/>
                <a:ea typeface="+mj-ea"/>
                <a:cs typeface="+mj-cs"/>
              </a:rPr>
              <a:t>have performed EDA. 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2256142"/>
            <a:ext cx="4513943" cy="23836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71442"/>
            <a:ext cx="5747657" cy="2553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942" y="4974548"/>
            <a:ext cx="1060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Now, We are going to forecast just “Close” column values. Therefore we have extracted Close column from the above dataset and make a new </a:t>
            </a:r>
            <a:r>
              <a:rPr lang="en-US" sz="2000" dirty="0" err="1">
                <a:latin typeface="+mj-lt"/>
                <a:ea typeface="+mj-ea"/>
                <a:cs typeface="+mj-cs"/>
              </a:rPr>
              <a:t>datarame</a:t>
            </a:r>
            <a:r>
              <a:rPr lang="en-US" sz="2000" dirty="0">
                <a:latin typeface="+mj-lt"/>
                <a:ea typeface="+mj-ea"/>
                <a:cs typeface="+mj-cs"/>
              </a:rPr>
              <a:t> of “Close” values.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20" y="5769650"/>
            <a:ext cx="3719024" cy="6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7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515" y="362859"/>
            <a:ext cx="6255658" cy="653142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/>
              <a:t>VISUALIZATION :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057" y="1059543"/>
            <a:ext cx="9144000" cy="124822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Here is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the closing price using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lineplot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visualization. 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algn="l"/>
            <a:r>
              <a:rPr lang="en-US" sz="1800" dirty="0"/>
              <a:t>Line plot:</a:t>
            </a:r>
            <a:endParaRPr lang="en-IN" sz="1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1" y="1785257"/>
            <a:ext cx="11469702" cy="4368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16200000">
            <a:off x="-582260" y="3381824"/>
            <a:ext cx="1888565" cy="4934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 Price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5871028"/>
            <a:ext cx="1669143" cy="56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Date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1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29" y="232229"/>
            <a:ext cx="9521371" cy="986971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/>
              <a:t>DATA</a:t>
            </a:r>
            <a:r>
              <a:rPr lang="en-US" dirty="0" smtClean="0"/>
              <a:t> </a:t>
            </a:r>
            <a:r>
              <a:rPr lang="en-US" sz="3600" b="1" u="sng" dirty="0"/>
              <a:t>SPLITING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78857"/>
            <a:ext cx="9448800" cy="206102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First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of all </a:t>
            </a:r>
            <a:r>
              <a:rPr lang="en-US" sz="2000" dirty="0">
                <a:latin typeface="+mj-lt"/>
                <a:ea typeface="+mj-ea"/>
                <a:cs typeface="+mj-cs"/>
              </a:rPr>
              <a:t>we have to split the dataset into training and testing dataset. So that , here we take 80% of dataset for training and 20% of dataset for testing the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Model.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1" y="2141049"/>
            <a:ext cx="2388613" cy="83437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6" y="2859314"/>
            <a:ext cx="10406743" cy="36430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653151" y="4180110"/>
            <a:ext cx="1422400" cy="56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 Price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7487" y="3033487"/>
            <a:ext cx="1045027" cy="4934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Train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Test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571" y="6386286"/>
            <a:ext cx="2206172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612570" y="3178629"/>
            <a:ext cx="31931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12570" y="3381829"/>
            <a:ext cx="31931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21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9971314" cy="1045029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/>
              <a:t>MODEL</a:t>
            </a:r>
            <a:r>
              <a:rPr lang="en-US" dirty="0" smtClean="0"/>
              <a:t> </a:t>
            </a:r>
            <a:r>
              <a:rPr lang="en-US" sz="3600" b="1" u="sng" dirty="0"/>
              <a:t>BUILDING: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457" y="1393371"/>
            <a:ext cx="10972800" cy="523965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Now, we are going to build a model. First we train the model ,after that we test it.</a:t>
            </a:r>
          </a:p>
          <a:p>
            <a:pPr algn="l"/>
            <a:r>
              <a:rPr lang="en-US" sz="2000" dirty="0" smtClean="0">
                <a:latin typeface="+mj-lt"/>
                <a:ea typeface="+mj-ea"/>
                <a:cs typeface="+mj-cs"/>
              </a:rPr>
              <a:t>Here</a:t>
            </a:r>
            <a:r>
              <a:rPr lang="en-US" sz="2000" dirty="0">
                <a:latin typeface="+mj-lt"/>
                <a:ea typeface="+mj-ea"/>
                <a:cs typeface="+mj-cs"/>
              </a:rPr>
              <a:t>, we will have to train the model using training data. But we are going to forecast time series that means we have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univariate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dataset containing </a:t>
            </a:r>
            <a:r>
              <a:rPr lang="en-US" sz="2000" dirty="0">
                <a:latin typeface="+mj-lt"/>
                <a:ea typeface="+mj-ea"/>
                <a:cs typeface="+mj-cs"/>
              </a:rPr>
              <a:t>“Close” column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Therefore we need to make X and y using “Close” column.</a:t>
            </a:r>
            <a:endParaRPr lang="en-IN" sz="2000" dirty="0">
              <a:latin typeface="+mj-lt"/>
              <a:ea typeface="+mj-ea"/>
              <a:cs typeface="+mj-cs"/>
            </a:endParaRP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  <a:r>
              <a:rPr lang="en-US" sz="2000" dirty="0" err="1"/>
              <a:t>x_train</a:t>
            </a:r>
            <a:r>
              <a:rPr lang="en-US" sz="2000" dirty="0"/>
              <a:t> :  First 20 observations of  “Close” column</a:t>
            </a:r>
          </a:p>
          <a:p>
            <a:r>
              <a:rPr lang="en-US" sz="2000" dirty="0" smtClean="0"/>
              <a:t>                                                                                  </a:t>
            </a:r>
            <a:r>
              <a:rPr lang="en-US" sz="2000" dirty="0" err="1" smtClean="0"/>
              <a:t>y_train</a:t>
            </a:r>
            <a:r>
              <a:rPr lang="en-US" sz="2000" dirty="0" smtClean="0"/>
              <a:t> </a:t>
            </a:r>
            <a:r>
              <a:rPr lang="en-US" sz="2000" dirty="0"/>
              <a:t>:  21</a:t>
            </a:r>
            <a:r>
              <a:rPr lang="en-US" sz="2000" baseline="30000" dirty="0"/>
              <a:t>st</a:t>
            </a:r>
            <a:r>
              <a:rPr lang="en-US" sz="2000" dirty="0"/>
              <a:t> observation of  “Close” column… </a:t>
            </a:r>
            <a:r>
              <a:rPr lang="en-US" sz="2000" dirty="0" smtClean="0"/>
              <a:t>and</a:t>
            </a:r>
          </a:p>
          <a:p>
            <a:r>
              <a:rPr lang="en-US" sz="2000" dirty="0" smtClean="0"/>
              <a:t>                                                                                         so </a:t>
            </a:r>
            <a:r>
              <a:rPr lang="en-US" sz="2000" dirty="0"/>
              <a:t>on </a:t>
            </a:r>
            <a:r>
              <a:rPr lang="en-US" sz="2000" dirty="0" err="1"/>
              <a:t>upto</a:t>
            </a:r>
            <a:r>
              <a:rPr lang="en-US" sz="2000" dirty="0"/>
              <a:t> the end of the train data (scaled train </a:t>
            </a:r>
            <a:r>
              <a:rPr lang="en-US" sz="2000" dirty="0" smtClean="0"/>
              <a:t>data</a:t>
            </a:r>
            <a:r>
              <a:rPr lang="en-US" sz="2000" dirty="0"/>
              <a:t>).</a:t>
            </a:r>
            <a:endParaRPr lang="en-IN" sz="2000" dirty="0"/>
          </a:p>
          <a:p>
            <a:r>
              <a:rPr lang="en-US" sz="2000" dirty="0" smtClean="0">
                <a:latin typeface="+mj-lt"/>
                <a:ea typeface="+mj-ea"/>
                <a:cs typeface="+mj-cs"/>
              </a:rPr>
              <a:t>   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9" y="3052605"/>
            <a:ext cx="4712894" cy="26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9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722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STOCK MARKET  FORECASTING</vt:lpstr>
      <vt:lpstr>PROJECT NAME: P132 GROUP NO: 2 PROJECT MENTOR: MR.RITESH MAURY</vt:lpstr>
      <vt:lpstr> OBJECTIVE: To Forecast a Reliance stock prices using LSTM (Long Short Term Memory ) Model.</vt:lpstr>
      <vt:lpstr> NECESSARY LIBRARIES:  Here, We have used LSTM (Long short Term Memory ) Model for forecast next 10 days stock prices . And following are the important libraries which we have used for the building of LSTM model.</vt:lpstr>
      <vt:lpstr>DATA  COLLECTION:</vt:lpstr>
      <vt:lpstr>EDA (Exploratory Data Analysis): </vt:lpstr>
      <vt:lpstr>VISUALIZATION :</vt:lpstr>
      <vt:lpstr>DATA SPLITING:</vt:lpstr>
      <vt:lpstr>MODEL BUILDING:</vt:lpstr>
      <vt:lpstr>LSTM MODEL BUILDING AND COMPILATION: </vt:lpstr>
      <vt:lpstr>MODEL TESTING:</vt:lpstr>
      <vt:lpstr>ACTUAL TEST vs PREDICTED TEST:</vt:lpstr>
      <vt:lpstr>PREDICTION OF NEW DATA POINTS:</vt:lpstr>
      <vt:lpstr>FORECASTING:</vt:lpstr>
      <vt:lpstr>DEPLOYMENT: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 FORECASTING</dc:title>
  <dc:creator>Nagendra P</dc:creator>
  <cp:lastModifiedBy>Nagendra P</cp:lastModifiedBy>
  <cp:revision>80</cp:revision>
  <dcterms:created xsi:type="dcterms:W3CDTF">2022-07-30T14:16:42Z</dcterms:created>
  <dcterms:modified xsi:type="dcterms:W3CDTF">2022-08-04T17:27:31Z</dcterms:modified>
</cp:coreProperties>
</file>