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63" r:id="rId5"/>
    <p:sldId id="262" r:id="rId6"/>
    <p:sldId id="261" r:id="rId7"/>
    <p:sldId id="272" r:id="rId8"/>
    <p:sldId id="273" r:id="rId9"/>
    <p:sldId id="265" r:id="rId10"/>
    <p:sldId id="280" r:id="rId11"/>
    <p:sldId id="279" r:id="rId12"/>
    <p:sldId id="274" r:id="rId13"/>
    <p:sldId id="277" r:id="rId14"/>
    <p:sldId id="278" r:id="rId15"/>
    <p:sldId id="276" r:id="rId16"/>
    <p:sldId id="275" r:id="rId17"/>
    <p:sldId id="270" r:id="rId18"/>
  </p:sldIdLst>
  <p:sldSz cx="9144000" cy="5143500" type="screen16x9"/>
  <p:notesSz cx="6858000" cy="9144000"/>
  <p:embeddedFontLst>
    <p:embeddedFont>
      <p:font typeface="Merriweather Black" panose="00000A00000000000000" pitchFamily="2"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jeet Kumar Singh" initials="AKS" lastIdx="1" clrIdx="0">
    <p:extLst>
      <p:ext uri="{19B8F6BF-5375-455C-9EA6-DF929625EA0E}">
        <p15:presenceInfo xmlns:p15="http://schemas.microsoft.com/office/powerpoint/2012/main" userId="8d89a05aed8697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3741" autoAdjust="0"/>
  </p:normalViewPr>
  <p:slideViewPr>
    <p:cSldViewPr snapToGrid="0">
      <p:cViewPr varScale="1">
        <p:scale>
          <a:sx n="82" d="100"/>
          <a:sy n="82" d="100"/>
        </p:scale>
        <p:origin x="836" y="4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14a3f236191224b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14a3f236191224b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9f46162fd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9f46162fd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40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9f46162fd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9f46162fd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893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9f46162fd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9f46162fd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786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9f46162fd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9f46162fd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66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9f46162fd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9f46162fd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252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9f46162fd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9f46162fd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946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39f46162fd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39f46162fd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9f46162f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9f46162f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39f46162fd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39f46162fd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34ce0a0b2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34ce0a0b2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39f46162f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39f46162f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39f46162f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39f46162f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745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39f46162fd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39f46162fd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005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9f46162fd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9f46162fd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FEFE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4743300"/>
            <a:ext cx="6582900" cy="431100"/>
          </a:xfrm>
          <a:prstGeom prst="rect">
            <a:avLst/>
          </a:prstGeom>
          <a:solidFill>
            <a:srgbClr val="EA999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solidFill>
                  <a:srgbClr val="134F5C"/>
                </a:solidFill>
              </a:rPr>
              <a:t>Machine Learning based approach for Diabetes Prediction</a:t>
            </a:r>
            <a:endParaRPr sz="1600" dirty="0">
              <a:latin typeface="Merriweather Black"/>
              <a:ea typeface="Merriweather Black"/>
              <a:cs typeface="Merriweather Black"/>
              <a:sym typeface="Merriweather Black"/>
            </a:endParaRPr>
          </a:p>
        </p:txBody>
      </p:sp>
      <p:sp>
        <p:nvSpPr>
          <p:cNvPr id="55" name="Google Shape;55;p13"/>
          <p:cNvSpPr txBox="1"/>
          <p:nvPr/>
        </p:nvSpPr>
        <p:spPr>
          <a:xfrm>
            <a:off x="6582900" y="4743300"/>
            <a:ext cx="2561100" cy="431100"/>
          </a:xfrm>
          <a:prstGeom prst="rect">
            <a:avLst/>
          </a:prstGeom>
          <a:solidFill>
            <a:srgbClr val="93C47D"/>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dirty="0">
                <a:latin typeface="Merriweather Black"/>
                <a:ea typeface="Merriweather Black"/>
                <a:cs typeface="Merriweather Black"/>
                <a:sym typeface="Merriweather Black"/>
              </a:rPr>
              <a:t>May 30, 2023</a:t>
            </a:r>
            <a:endParaRPr sz="1600" dirty="0">
              <a:latin typeface="Merriweather Black"/>
              <a:ea typeface="Merriweather Black"/>
              <a:cs typeface="Merriweather Black"/>
              <a:sym typeface="Merriweather Black"/>
            </a:endParaRPr>
          </a:p>
        </p:txBody>
      </p:sp>
      <p:sp>
        <p:nvSpPr>
          <p:cNvPr id="56" name="Google Shape;56;p13"/>
          <p:cNvSpPr txBox="1"/>
          <p:nvPr/>
        </p:nvSpPr>
        <p:spPr>
          <a:xfrm>
            <a:off x="1703925" y="461425"/>
            <a:ext cx="609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7" name="Google Shape;57;p13"/>
          <p:cNvSpPr txBox="1"/>
          <p:nvPr/>
        </p:nvSpPr>
        <p:spPr>
          <a:xfrm>
            <a:off x="0" y="0"/>
            <a:ext cx="9144000" cy="923299"/>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400"/>
              <a:buFont typeface="Arial"/>
              <a:buNone/>
            </a:pPr>
            <a:r>
              <a:rPr lang="en-GB" sz="2600" b="1" dirty="0">
                <a:solidFill>
                  <a:srgbClr val="134F5C"/>
                </a:solidFill>
                <a:latin typeface="Times New Roman"/>
                <a:ea typeface="Times New Roman"/>
                <a:cs typeface="Times New Roman"/>
                <a:sym typeface="Times New Roman"/>
              </a:rPr>
              <a:t>FINAL PRESENTATION OF MINI PROJECT</a:t>
            </a:r>
          </a:p>
          <a:p>
            <a:pPr marL="0" lvl="0" indent="0" algn="ctr" rtl="0">
              <a:spcBef>
                <a:spcPts val="0"/>
              </a:spcBef>
              <a:spcAft>
                <a:spcPts val="0"/>
              </a:spcAft>
              <a:buClr>
                <a:schemeClr val="dk1"/>
              </a:buClr>
              <a:buSzPts val="1400"/>
              <a:buFont typeface="Arial"/>
              <a:buNone/>
            </a:pPr>
            <a:r>
              <a:rPr lang="en-GB" sz="2200" b="1" dirty="0">
                <a:solidFill>
                  <a:srgbClr val="134F5C"/>
                </a:solidFill>
                <a:latin typeface="Times New Roman"/>
                <a:ea typeface="Times New Roman"/>
                <a:cs typeface="Times New Roman"/>
                <a:sym typeface="Times New Roman"/>
              </a:rPr>
              <a:t>On the Topic</a:t>
            </a:r>
            <a:endParaRPr sz="2200" b="1" dirty="0">
              <a:solidFill>
                <a:srgbClr val="134F5C"/>
              </a:solidFill>
              <a:latin typeface="Times New Roman"/>
              <a:ea typeface="Times New Roman"/>
              <a:cs typeface="Times New Roman"/>
              <a:sym typeface="Times New Roman"/>
            </a:endParaRPr>
          </a:p>
        </p:txBody>
      </p:sp>
      <p:sp>
        <p:nvSpPr>
          <p:cNvPr id="58" name="Google Shape;58;p13"/>
          <p:cNvSpPr txBox="1"/>
          <p:nvPr/>
        </p:nvSpPr>
        <p:spPr>
          <a:xfrm>
            <a:off x="4476750" y="1524000"/>
            <a:ext cx="609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9" name="Google Shape;59;p13"/>
          <p:cNvSpPr txBox="1"/>
          <p:nvPr/>
        </p:nvSpPr>
        <p:spPr>
          <a:xfrm>
            <a:off x="-282122" y="1073112"/>
            <a:ext cx="9426122" cy="163118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2400"/>
              <a:buFont typeface="Arial"/>
              <a:buNone/>
            </a:pPr>
            <a:endParaRPr sz="1000" dirty="0">
              <a:latin typeface="Merriweather Black"/>
              <a:ea typeface="Merriweather Black"/>
              <a:cs typeface="Merriweather Black"/>
              <a:sym typeface="Merriweather Black"/>
            </a:endParaRPr>
          </a:p>
          <a:p>
            <a:pPr marL="0" lvl="0" indent="0" algn="l" rtl="0">
              <a:spcBef>
                <a:spcPts val="0"/>
              </a:spcBef>
              <a:spcAft>
                <a:spcPts val="0"/>
              </a:spcAft>
              <a:buClr>
                <a:schemeClr val="dk1"/>
              </a:buClr>
              <a:buSzPts val="2400"/>
              <a:buFont typeface="Arial"/>
              <a:buNone/>
            </a:pPr>
            <a:r>
              <a:rPr lang="en-GB" sz="2400" b="1">
                <a:solidFill>
                  <a:srgbClr val="134F5C"/>
                </a:solidFill>
              </a:rPr>
              <a:t>    </a:t>
            </a:r>
            <a:r>
              <a:rPr lang="en-GB" sz="2000" b="1">
                <a:solidFill>
                  <a:srgbClr val="134F5C"/>
                </a:solidFill>
              </a:rPr>
              <a:t>           Machine </a:t>
            </a:r>
            <a:r>
              <a:rPr lang="en-GB" sz="2000" b="1" dirty="0">
                <a:solidFill>
                  <a:srgbClr val="134F5C"/>
                </a:solidFill>
              </a:rPr>
              <a:t>Learning based approach for Diabetes Prediction</a:t>
            </a:r>
            <a:endParaRPr sz="2000" b="1" dirty="0">
              <a:solidFill>
                <a:srgbClr val="134F5C"/>
              </a:solidFill>
            </a:endParaRPr>
          </a:p>
          <a:p>
            <a:pPr marL="0" lvl="0" indent="0" algn="l" rtl="0">
              <a:spcBef>
                <a:spcPts val="0"/>
              </a:spcBef>
              <a:spcAft>
                <a:spcPts val="0"/>
              </a:spcAft>
              <a:buClr>
                <a:schemeClr val="dk1"/>
              </a:buClr>
              <a:buSzPts val="2400"/>
              <a:buFont typeface="Arial"/>
              <a:buNone/>
            </a:pPr>
            <a:endParaRPr sz="1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b="1" dirty="0"/>
              <a:t>  </a:t>
            </a:r>
            <a:endParaRPr sz="600" b="1" dirty="0"/>
          </a:p>
          <a:p>
            <a:pPr marL="0" lvl="0" indent="0" algn="l" rtl="0">
              <a:spcBef>
                <a:spcPts val="0"/>
              </a:spcBef>
              <a:spcAft>
                <a:spcPts val="0"/>
              </a:spcAft>
              <a:buNone/>
            </a:pPr>
            <a:endParaRPr sz="300" b="1" dirty="0"/>
          </a:p>
          <a:p>
            <a:pPr marL="0" lvl="0" indent="0" algn="l" rtl="0">
              <a:spcBef>
                <a:spcPts val="0"/>
              </a:spcBef>
              <a:spcAft>
                <a:spcPts val="0"/>
              </a:spcAft>
              <a:buNone/>
            </a:pPr>
            <a:r>
              <a:rPr lang="en-GB" b="1" dirty="0"/>
              <a:t>		</a:t>
            </a:r>
            <a:endParaRPr b="1" dirty="0"/>
          </a:p>
          <a:p>
            <a:pPr marL="0" lvl="0" indent="0" algn="l" rtl="0">
              <a:spcBef>
                <a:spcPts val="0"/>
              </a:spcBef>
              <a:spcAft>
                <a:spcPts val="0"/>
              </a:spcAft>
              <a:buNone/>
            </a:pPr>
            <a:r>
              <a:rPr lang="en-GB" dirty="0">
                <a:latin typeface="Merriweather Black"/>
                <a:ea typeface="Merriweather Black"/>
                <a:cs typeface="Merriweather Black"/>
                <a:sym typeface="Merriweather Black"/>
              </a:rPr>
              <a:t> </a:t>
            </a:r>
            <a:endParaRPr b="1" dirty="0"/>
          </a:p>
          <a:p>
            <a:pPr marL="0" lvl="0" indent="0" algn="l" rtl="0">
              <a:spcBef>
                <a:spcPts val="0"/>
              </a:spcBef>
              <a:spcAft>
                <a:spcPts val="0"/>
              </a:spcAft>
              <a:buNone/>
            </a:pPr>
            <a:endParaRPr b="1" dirty="0"/>
          </a:p>
        </p:txBody>
      </p:sp>
      <p:pic>
        <p:nvPicPr>
          <p:cNvPr id="60" name="Google Shape;60;p13"/>
          <p:cNvPicPr preferRelativeResize="0"/>
          <p:nvPr/>
        </p:nvPicPr>
        <p:blipFill rotWithShape="1">
          <a:blip r:embed="rId3">
            <a:alphaModFix/>
          </a:blip>
          <a:srcRect/>
          <a:stretch/>
        </p:blipFill>
        <p:spPr>
          <a:xfrm>
            <a:off x="998079" y="2240645"/>
            <a:ext cx="1785428" cy="1146974"/>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4016397273"/>
              </p:ext>
            </p:extLst>
          </p:nvPr>
        </p:nvGraphicFramePr>
        <p:xfrm>
          <a:off x="3576229" y="1890265"/>
          <a:ext cx="5565588" cy="2743200"/>
        </p:xfrm>
        <a:graphic>
          <a:graphicData uri="http://schemas.openxmlformats.org/drawingml/2006/table">
            <a:tbl>
              <a:tblPr>
                <a:tableStyleId>{5C22544A-7EE6-4342-B048-85BDC9FD1C3A}</a:tableStyleId>
              </a:tblPr>
              <a:tblGrid>
                <a:gridCol w="2782794">
                  <a:extLst>
                    <a:ext uri="{9D8B030D-6E8A-4147-A177-3AD203B41FA5}">
                      <a16:colId xmlns:a16="http://schemas.microsoft.com/office/drawing/2014/main" val="20000"/>
                    </a:ext>
                  </a:extLst>
                </a:gridCol>
                <a:gridCol w="2782794">
                  <a:extLst>
                    <a:ext uri="{9D8B030D-6E8A-4147-A177-3AD203B41FA5}">
                      <a16:colId xmlns:a16="http://schemas.microsoft.com/office/drawing/2014/main" val="20001"/>
                    </a:ext>
                  </a:extLst>
                </a:gridCol>
              </a:tblGrid>
              <a:tr h="576917">
                <a:tc>
                  <a:txBody>
                    <a:bodyPr/>
                    <a:lstStyle/>
                    <a:p>
                      <a:pPr algn="l"/>
                      <a:r>
                        <a:rPr lang="en-GB" b="1" dirty="0"/>
                        <a:t>Project Members:</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r>
                        <a:rPr lang="en-GB" b="1" dirty="0"/>
                        <a:t>Amarjeet Kumar Singh (202002021073)</a:t>
                      </a:r>
                    </a:p>
                    <a:p>
                      <a:pPr marL="0" lvl="0" indent="0" algn="l" rtl="0">
                        <a:spcBef>
                          <a:spcPts val="0"/>
                        </a:spcBef>
                        <a:spcAft>
                          <a:spcPts val="0"/>
                        </a:spcAft>
                        <a:buNone/>
                      </a:pPr>
                      <a:r>
                        <a:rPr lang="en-GB" b="1" dirty="0"/>
                        <a:t>Bhagyashree Nath (202002022099)</a:t>
                      </a:r>
                    </a:p>
                    <a:p>
                      <a:pPr marL="0" lvl="0" indent="0" algn="l" rtl="0">
                        <a:spcBef>
                          <a:spcPts val="0"/>
                        </a:spcBef>
                        <a:spcAft>
                          <a:spcPts val="0"/>
                        </a:spcAft>
                        <a:buNone/>
                      </a:pPr>
                      <a:r>
                        <a:rPr lang="en-GB" b="1" dirty="0"/>
                        <a:t>Nerswn Baglary (202002022089)</a:t>
                      </a:r>
                    </a:p>
                    <a:p>
                      <a:pPr marL="0" lvl="0" indent="0" algn="l" rtl="0">
                        <a:spcBef>
                          <a:spcPts val="0"/>
                        </a:spcBef>
                        <a:spcAft>
                          <a:spcPts val="0"/>
                        </a:spcAft>
                        <a:buNone/>
                      </a:pP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99841">
                <a:tc>
                  <a:txBody>
                    <a:bodyPr/>
                    <a:lstStyle/>
                    <a:p>
                      <a:pPr algn="l"/>
                      <a:r>
                        <a:rPr lang="en-GB" b="1" dirty="0"/>
                        <a:t>Project Supervisor:</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r>
                        <a:rPr lang="en-US" b="1" dirty="0"/>
                        <a:t>Dr. Pankaj Pratap Singh</a:t>
                      </a:r>
                    </a:p>
                    <a:p>
                      <a:pPr marL="0" lvl="0" indent="0" algn="l" rtl="0">
                        <a:spcBef>
                          <a:spcPts val="0"/>
                        </a:spcBef>
                        <a:spcAft>
                          <a:spcPts val="0"/>
                        </a:spcAft>
                        <a:buNone/>
                      </a:pPr>
                      <a:r>
                        <a:rPr lang="en-US" b="1" dirty="0"/>
                        <a:t>Assistant Professor </a:t>
                      </a:r>
                      <a:r>
                        <a:rPr lang="en-US" b="0" dirty="0"/>
                        <a:t>(</a:t>
                      </a:r>
                      <a:r>
                        <a:rPr lang="en-IN" sz="1200" b="0" i="0" u="none" strike="noStrike" cap="none" dirty="0">
                          <a:solidFill>
                            <a:schemeClr val="dk1"/>
                          </a:solidFill>
                          <a:effectLst/>
                          <a:latin typeface="+mn-lt"/>
                          <a:ea typeface="+mn-ea"/>
                          <a:cs typeface="+mn-cs"/>
                          <a:sym typeface="Arial"/>
                        </a:rPr>
                        <a:t>Senior Scale</a:t>
                      </a:r>
                      <a:r>
                        <a:rPr lang="en-IN" sz="1400" b="0" i="0" u="none" strike="noStrike" cap="none" dirty="0">
                          <a:solidFill>
                            <a:schemeClr val="dk1"/>
                          </a:solidFill>
                          <a:effectLst/>
                          <a:latin typeface="+mn-lt"/>
                          <a:ea typeface="+mn-ea"/>
                          <a:cs typeface="+mn-cs"/>
                          <a:sym typeface="Arial"/>
                        </a:rPr>
                        <a:t>)</a:t>
                      </a:r>
                      <a:br>
                        <a:rPr lang="en-US" b="1" dirty="0"/>
                      </a:br>
                      <a:r>
                        <a:rPr lang="en-US" b="1" dirty="0"/>
                        <a:t>Dept. of Computer Science &amp; Engineering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6A561DA7-E3E4-2009-2064-EE6CB6630B32}"/>
              </a:ext>
            </a:extLst>
          </p:cNvPr>
          <p:cNvSpPr txBox="1"/>
          <p:nvPr/>
        </p:nvSpPr>
        <p:spPr>
          <a:xfrm>
            <a:off x="0" y="3432875"/>
            <a:ext cx="3781586" cy="523220"/>
          </a:xfrm>
          <a:prstGeom prst="rect">
            <a:avLst/>
          </a:prstGeom>
          <a:noFill/>
        </p:spPr>
        <p:txBody>
          <a:bodyPr wrap="square" rtlCol="0">
            <a:spAutoFit/>
          </a:bodyPr>
          <a:lstStyle/>
          <a:p>
            <a:r>
              <a:rPr lang="en-IN" b="1" dirty="0"/>
              <a:t>Central Institute of Technology Kokrajhar</a:t>
            </a:r>
          </a:p>
          <a:p>
            <a:r>
              <a:rPr lang="en-IN" dirty="0"/>
              <a:t>          Computer Science &amp;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p:nvPr/>
        </p:nvSpPr>
        <p:spPr>
          <a:xfrm>
            <a:off x="0" y="0"/>
            <a:ext cx="9144000" cy="554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dirty="0"/>
              <a:t>                                             DATASET</a:t>
            </a:r>
            <a:endParaRPr sz="2400" b="1" dirty="0"/>
          </a:p>
        </p:txBody>
      </p:sp>
      <p:pic>
        <p:nvPicPr>
          <p:cNvPr id="157" name="Google Shape;157;p22"/>
          <p:cNvPicPr preferRelativeResize="0"/>
          <p:nvPr/>
        </p:nvPicPr>
        <p:blipFill rotWithShape="1">
          <a:blip r:embed="rId3">
            <a:alphaModFix/>
          </a:blip>
          <a:srcRect/>
          <a:stretch/>
        </p:blipFill>
        <p:spPr>
          <a:xfrm>
            <a:off x="8456100" y="0"/>
            <a:ext cx="687900" cy="554100"/>
          </a:xfrm>
          <a:prstGeom prst="rect">
            <a:avLst/>
          </a:prstGeom>
          <a:noFill/>
          <a:ln>
            <a:noFill/>
          </a:ln>
        </p:spPr>
      </p:pic>
      <p:sp>
        <p:nvSpPr>
          <p:cNvPr id="158" name="Google Shape;158;p22"/>
          <p:cNvSpPr txBox="1"/>
          <p:nvPr/>
        </p:nvSpPr>
        <p:spPr>
          <a:xfrm>
            <a:off x="0" y="4743300"/>
            <a:ext cx="6709800" cy="400079"/>
          </a:xfrm>
          <a:prstGeom prst="rect">
            <a:avLst/>
          </a:prstGeom>
          <a:solidFill>
            <a:srgbClr val="EA9999"/>
          </a:solidFill>
          <a:ln>
            <a:noFill/>
          </a:ln>
        </p:spPr>
        <p:txBody>
          <a:bodyPr spcFirstLastPara="1" wrap="square" lIns="91425" tIns="91425" rIns="91425" bIns="91425" anchor="t" anchorCtr="0">
            <a:spAutoFit/>
          </a:bodyPr>
          <a:lstStyle/>
          <a:p>
            <a:r>
              <a:rPr lang="en-US" sz="1400" b="1" dirty="0">
                <a:solidFill>
                  <a:srgbClr val="134F5C"/>
                </a:solidFill>
              </a:rPr>
              <a:t>Machine Learning based approach for Diabetes Prediction</a:t>
            </a:r>
            <a:endParaRPr lang="en-US" sz="1400" dirty="0">
              <a:latin typeface="Merriweather Black"/>
              <a:ea typeface="Merriweather Black"/>
              <a:cs typeface="Merriweather Black"/>
              <a:sym typeface="Merriweather Black"/>
            </a:endParaRPr>
          </a:p>
        </p:txBody>
      </p:sp>
      <p:sp>
        <p:nvSpPr>
          <p:cNvPr id="159" name="Google Shape;159;p22"/>
          <p:cNvSpPr txBox="1"/>
          <p:nvPr/>
        </p:nvSpPr>
        <p:spPr>
          <a:xfrm>
            <a:off x="6709825" y="4743300"/>
            <a:ext cx="2434200" cy="400079"/>
          </a:xfrm>
          <a:prstGeom prst="rect">
            <a:avLst/>
          </a:prstGeom>
          <a:solidFill>
            <a:srgbClr val="B6D7A8"/>
          </a:solidFill>
          <a:ln>
            <a:noFill/>
          </a:ln>
        </p:spPr>
        <p:txBody>
          <a:bodyPr spcFirstLastPara="1" wrap="square" lIns="91425" tIns="91425" rIns="91425" bIns="91425" anchor="t" anchorCtr="0">
            <a:spAutoFit/>
          </a:bodyPr>
          <a:lstStyle/>
          <a:p>
            <a:pPr algn="ctr"/>
            <a:r>
              <a:rPr lang="en-GB" sz="1400" dirty="0">
                <a:latin typeface="Merriweather Black"/>
                <a:ea typeface="Merriweather Black"/>
                <a:cs typeface="Merriweather Black"/>
                <a:sym typeface="Merriweather Black"/>
              </a:rPr>
              <a:t>May 30, 2023</a:t>
            </a:r>
          </a:p>
        </p:txBody>
      </p:sp>
      <p:sp>
        <p:nvSpPr>
          <p:cNvPr id="6" name="TextBox 5"/>
          <p:cNvSpPr txBox="1"/>
          <p:nvPr/>
        </p:nvSpPr>
        <p:spPr>
          <a:xfrm>
            <a:off x="678938" y="786539"/>
            <a:ext cx="8121112" cy="702372"/>
          </a:xfrm>
          <a:prstGeom prst="rect">
            <a:avLst/>
          </a:prstGeom>
          <a:noFill/>
        </p:spPr>
        <p:txBody>
          <a:bodyPr wrap="square" rtlCol="0">
            <a:spAutoFit/>
          </a:bodyPr>
          <a:lstStyle/>
          <a:p>
            <a:pPr>
              <a:lnSpc>
                <a:spcPct val="115000"/>
              </a:lnSpc>
              <a:buFont typeface="Wingdings" pitchFamily="2" charset="2"/>
              <a:buChar char="Ø"/>
            </a:pPr>
            <a:r>
              <a:rPr lang="en-US" sz="1800" dirty="0">
                <a:solidFill>
                  <a:schemeClr val="dk1"/>
                </a:solidFill>
              </a:rPr>
              <a:t>Outcome 0 and 1 means person is Non-diabetic and Diabetic respectively</a:t>
            </a:r>
          </a:p>
          <a:p>
            <a:pPr>
              <a:lnSpc>
                <a:spcPct val="115000"/>
              </a:lnSpc>
            </a:pPr>
            <a:endParaRPr lang="en-US" sz="1800" dirty="0">
              <a:solidFill>
                <a:schemeClr val="dk1"/>
              </a:solidFill>
            </a:endParaRPr>
          </a:p>
        </p:txBody>
      </p:sp>
      <p:sp>
        <p:nvSpPr>
          <p:cNvPr id="2" name="Rectangle 1">
            <a:extLst>
              <a:ext uri="{FF2B5EF4-FFF2-40B4-BE49-F238E27FC236}">
                <a16:creationId xmlns:a16="http://schemas.microsoft.com/office/drawing/2014/main" id="{253C5B06-88CA-1440-ACA8-C20F19915BEA}"/>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54E5B14-5967-2B9A-F51C-7E09EEA193E5}"/>
              </a:ext>
            </a:extLst>
          </p:cNvPr>
          <p:cNvPicPr>
            <a:picLocks noChangeAspect="1"/>
          </p:cNvPicPr>
          <p:nvPr/>
        </p:nvPicPr>
        <p:blipFill>
          <a:blip r:embed="rId4"/>
          <a:stretch>
            <a:fillRect/>
          </a:stretch>
        </p:blipFill>
        <p:spPr>
          <a:xfrm>
            <a:off x="2039107" y="1720312"/>
            <a:ext cx="5065786" cy="2826545"/>
          </a:xfrm>
          <a:prstGeom prst="rect">
            <a:avLst/>
          </a:prstGeom>
        </p:spPr>
      </p:pic>
    </p:spTree>
    <p:extLst>
      <p:ext uri="{BB962C8B-B14F-4D97-AF65-F5344CB8AC3E}">
        <p14:creationId xmlns:p14="http://schemas.microsoft.com/office/powerpoint/2010/main" val="3718362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p:nvPr/>
        </p:nvSpPr>
        <p:spPr>
          <a:xfrm>
            <a:off x="0" y="0"/>
            <a:ext cx="9144000" cy="554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dirty="0"/>
              <a:t>                             PROPOSED MECHANISM</a:t>
            </a:r>
            <a:endParaRPr sz="2400" b="1" dirty="0"/>
          </a:p>
        </p:txBody>
      </p:sp>
      <p:pic>
        <p:nvPicPr>
          <p:cNvPr id="157" name="Google Shape;157;p22"/>
          <p:cNvPicPr preferRelativeResize="0"/>
          <p:nvPr/>
        </p:nvPicPr>
        <p:blipFill rotWithShape="1">
          <a:blip r:embed="rId3">
            <a:alphaModFix/>
          </a:blip>
          <a:srcRect/>
          <a:stretch/>
        </p:blipFill>
        <p:spPr>
          <a:xfrm>
            <a:off x="8456100" y="0"/>
            <a:ext cx="687900" cy="554100"/>
          </a:xfrm>
          <a:prstGeom prst="rect">
            <a:avLst/>
          </a:prstGeom>
          <a:noFill/>
          <a:ln>
            <a:noFill/>
          </a:ln>
        </p:spPr>
      </p:pic>
      <p:sp>
        <p:nvSpPr>
          <p:cNvPr id="158" name="Google Shape;158;p22"/>
          <p:cNvSpPr txBox="1"/>
          <p:nvPr/>
        </p:nvSpPr>
        <p:spPr>
          <a:xfrm>
            <a:off x="0" y="4743300"/>
            <a:ext cx="6709800" cy="400079"/>
          </a:xfrm>
          <a:prstGeom prst="rect">
            <a:avLst/>
          </a:prstGeom>
          <a:solidFill>
            <a:srgbClr val="EA9999"/>
          </a:solidFill>
          <a:ln>
            <a:noFill/>
          </a:ln>
        </p:spPr>
        <p:txBody>
          <a:bodyPr spcFirstLastPara="1" wrap="square" lIns="91425" tIns="91425" rIns="91425" bIns="91425" anchor="t" anchorCtr="0">
            <a:spAutoFit/>
          </a:bodyPr>
          <a:lstStyle/>
          <a:p>
            <a:r>
              <a:rPr lang="en-US" sz="1400" b="1" dirty="0">
                <a:solidFill>
                  <a:srgbClr val="134F5C"/>
                </a:solidFill>
              </a:rPr>
              <a:t>Machine Learning based approach for Diabetes Prediction</a:t>
            </a:r>
            <a:endParaRPr lang="en-US" sz="1400" dirty="0">
              <a:latin typeface="Merriweather Black"/>
              <a:ea typeface="Merriweather Black"/>
              <a:cs typeface="Merriweather Black"/>
              <a:sym typeface="Merriweather Black"/>
            </a:endParaRPr>
          </a:p>
        </p:txBody>
      </p:sp>
      <p:sp>
        <p:nvSpPr>
          <p:cNvPr id="159" name="Google Shape;159;p22"/>
          <p:cNvSpPr txBox="1"/>
          <p:nvPr/>
        </p:nvSpPr>
        <p:spPr>
          <a:xfrm>
            <a:off x="6709825" y="4743300"/>
            <a:ext cx="2434200" cy="400079"/>
          </a:xfrm>
          <a:prstGeom prst="rect">
            <a:avLst/>
          </a:prstGeom>
          <a:solidFill>
            <a:srgbClr val="B6D7A8"/>
          </a:solidFill>
          <a:ln>
            <a:noFill/>
          </a:ln>
        </p:spPr>
        <p:txBody>
          <a:bodyPr spcFirstLastPara="1" wrap="square" lIns="91425" tIns="91425" rIns="91425" bIns="91425" anchor="t" anchorCtr="0">
            <a:spAutoFit/>
          </a:bodyPr>
          <a:lstStyle/>
          <a:p>
            <a:pPr algn="ctr"/>
            <a:r>
              <a:rPr lang="en-GB" sz="1400" dirty="0">
                <a:latin typeface="Merriweather Black"/>
                <a:ea typeface="Merriweather Black"/>
                <a:cs typeface="Merriweather Black"/>
                <a:sym typeface="Merriweather Black"/>
              </a:rPr>
              <a:t>May 30, 2023</a:t>
            </a:r>
          </a:p>
        </p:txBody>
      </p:sp>
      <p:sp>
        <p:nvSpPr>
          <p:cNvPr id="6" name="TextBox 5"/>
          <p:cNvSpPr txBox="1"/>
          <p:nvPr/>
        </p:nvSpPr>
        <p:spPr>
          <a:xfrm>
            <a:off x="573438" y="554100"/>
            <a:ext cx="7882662" cy="4524957"/>
          </a:xfrm>
          <a:prstGeom prst="rect">
            <a:avLst/>
          </a:prstGeom>
          <a:noFill/>
        </p:spPr>
        <p:txBody>
          <a:bodyPr wrap="square" rtlCol="0">
            <a:spAutoFit/>
          </a:bodyPr>
          <a:lstStyle/>
          <a:p>
            <a:pPr>
              <a:lnSpc>
                <a:spcPct val="115000"/>
              </a:lnSpc>
            </a:pPr>
            <a:endParaRPr lang="en-US" sz="1800" dirty="0">
              <a:solidFill>
                <a:schemeClr val="dk1"/>
              </a:solidFill>
            </a:endParaRPr>
          </a:p>
          <a:p>
            <a:pPr>
              <a:lnSpc>
                <a:spcPct val="115000"/>
              </a:lnSpc>
              <a:buFont typeface="Wingdings" pitchFamily="2" charset="2"/>
              <a:buChar char="Ø"/>
            </a:pPr>
            <a:r>
              <a:rPr lang="en-US" sz="1800" dirty="0">
                <a:solidFill>
                  <a:schemeClr val="dk1"/>
                </a:solidFill>
                <a:latin typeface="Times New Roman" panose="02020603050405020304" pitchFamily="18" charset="0"/>
                <a:cs typeface="Times New Roman" panose="02020603050405020304" pitchFamily="18" charset="0"/>
              </a:rPr>
              <a:t>Pre processing of data before going through the model has been done</a:t>
            </a:r>
          </a:p>
          <a:p>
            <a:pPr>
              <a:lnSpc>
                <a:spcPct val="115000"/>
              </a:lnSpc>
              <a:buFont typeface="Wingdings" pitchFamily="2" charset="2"/>
              <a:buChar char="Ø"/>
            </a:pPr>
            <a:endParaRPr lang="en-US" sz="1800" dirty="0">
              <a:solidFill>
                <a:schemeClr val="dk1"/>
              </a:solidFill>
              <a:latin typeface="Times New Roman" panose="02020603050405020304" pitchFamily="18" charset="0"/>
              <a:cs typeface="Times New Roman" panose="02020603050405020304" pitchFamily="18" charset="0"/>
            </a:endParaRPr>
          </a:p>
          <a:p>
            <a:pPr>
              <a:lnSpc>
                <a:spcPct val="115000"/>
              </a:lnSpc>
              <a:buFont typeface="Wingdings" pitchFamily="2" charset="2"/>
              <a:buChar char="Ø"/>
            </a:pPr>
            <a:r>
              <a:rPr lang="en-US" sz="1800" dirty="0">
                <a:solidFill>
                  <a:schemeClr val="dk1"/>
                </a:solidFill>
                <a:latin typeface="Times New Roman" panose="02020603050405020304" pitchFamily="18" charset="0"/>
                <a:cs typeface="Times New Roman" panose="02020603050405020304" pitchFamily="18" charset="0"/>
              </a:rPr>
              <a:t>80% data taken for training and 20% data taken for testing</a:t>
            </a:r>
          </a:p>
          <a:p>
            <a:pPr>
              <a:lnSpc>
                <a:spcPct val="115000"/>
              </a:lnSpc>
              <a:buFont typeface="Wingdings" pitchFamily="2" charset="2"/>
              <a:buChar char="Ø"/>
            </a:pPr>
            <a:endParaRPr lang="en-US" sz="1800" dirty="0">
              <a:solidFill>
                <a:schemeClr val="dk1"/>
              </a:solidFill>
              <a:latin typeface="Times New Roman" panose="02020603050405020304" pitchFamily="18" charset="0"/>
              <a:cs typeface="Times New Roman" panose="02020603050405020304" pitchFamily="18" charset="0"/>
            </a:endParaRPr>
          </a:p>
          <a:p>
            <a:pPr>
              <a:lnSpc>
                <a:spcPct val="115000"/>
              </a:lnSpc>
              <a:buFont typeface="Wingdings" pitchFamily="2" charset="2"/>
              <a:buChar char="Ø"/>
            </a:pPr>
            <a:r>
              <a:rPr lang="en-US" sz="1800" dirty="0">
                <a:solidFill>
                  <a:schemeClr val="dk1"/>
                </a:solidFill>
                <a:latin typeface="Times New Roman" panose="02020603050405020304" pitchFamily="18" charset="0"/>
                <a:cs typeface="Times New Roman" panose="02020603050405020304" pitchFamily="18" charset="0"/>
              </a:rPr>
              <a:t>Trained model based on concept support vector machine, Random Forest, Naïve Bayes, Decision Tree </a:t>
            </a:r>
          </a:p>
          <a:p>
            <a:pPr>
              <a:lnSpc>
                <a:spcPct val="115000"/>
              </a:lnSpc>
              <a:buFont typeface="Wingdings" pitchFamily="2" charset="2"/>
              <a:buChar char="Ø"/>
            </a:pPr>
            <a:endParaRPr lang="en-US" sz="1800" dirty="0">
              <a:solidFill>
                <a:schemeClr val="dk1"/>
              </a:solidFill>
              <a:latin typeface="Times New Roman" panose="02020603050405020304" pitchFamily="18" charset="0"/>
              <a:cs typeface="Times New Roman" panose="02020603050405020304" pitchFamily="18" charset="0"/>
            </a:endParaRPr>
          </a:p>
          <a:p>
            <a:pPr>
              <a:lnSpc>
                <a:spcPct val="115000"/>
              </a:lnSpc>
              <a:buFont typeface="Wingdings" pitchFamily="2" charset="2"/>
              <a:buChar char="Ø"/>
            </a:pPr>
            <a:r>
              <a:rPr lang="en-US" sz="1800" dirty="0">
                <a:latin typeface="Times New Roman" panose="02020603050405020304" pitchFamily="18" charset="0"/>
                <a:cs typeface="Times New Roman" panose="02020603050405020304" pitchFamily="18" charset="0"/>
              </a:rPr>
              <a:t>Makes a prediction on the standardized input data using the trained classifier and give the prediction result based on the predicted class label.</a:t>
            </a:r>
            <a:endParaRPr lang="en-US" sz="1800" dirty="0">
              <a:solidFill>
                <a:schemeClr val="dk1"/>
              </a:solidFill>
              <a:latin typeface="Times New Roman" panose="02020603050405020304" pitchFamily="18" charset="0"/>
              <a:cs typeface="Times New Roman" panose="02020603050405020304" pitchFamily="18" charset="0"/>
            </a:endParaRPr>
          </a:p>
          <a:p>
            <a:pPr>
              <a:lnSpc>
                <a:spcPct val="115000"/>
              </a:lnSpc>
              <a:buFont typeface="Wingdings" pitchFamily="2" charset="2"/>
              <a:buChar char="Ø"/>
            </a:pPr>
            <a:endParaRPr lang="en-US" sz="1800" dirty="0">
              <a:solidFill>
                <a:schemeClr val="dk1"/>
              </a:solidFill>
            </a:endParaRPr>
          </a:p>
          <a:p>
            <a:pPr>
              <a:lnSpc>
                <a:spcPct val="115000"/>
              </a:lnSpc>
              <a:buFont typeface="Wingdings" pitchFamily="2" charset="2"/>
              <a:buChar char="Ø"/>
            </a:pPr>
            <a:endParaRPr lang="en-US" sz="1800" dirty="0">
              <a:solidFill>
                <a:schemeClr val="dk1"/>
              </a:solidFill>
            </a:endParaRPr>
          </a:p>
          <a:p>
            <a:pPr>
              <a:lnSpc>
                <a:spcPct val="115000"/>
              </a:lnSpc>
              <a:buFont typeface="Wingdings" pitchFamily="2" charset="2"/>
              <a:buChar char="Ø"/>
            </a:pPr>
            <a:endParaRPr lang="en-US" sz="1800" dirty="0">
              <a:solidFill>
                <a:schemeClr val="dk1"/>
              </a:solidFill>
            </a:endParaRPr>
          </a:p>
          <a:p>
            <a:pPr>
              <a:lnSpc>
                <a:spcPct val="115000"/>
              </a:lnSpc>
              <a:buFont typeface="Wingdings" pitchFamily="2" charset="2"/>
              <a:buChar char="Ø"/>
            </a:pPr>
            <a:endParaRPr lang="en-US" sz="1800" dirty="0">
              <a:solidFill>
                <a:schemeClr val="dk1"/>
              </a:solidFill>
            </a:endParaRPr>
          </a:p>
        </p:txBody>
      </p:sp>
      <p:sp>
        <p:nvSpPr>
          <p:cNvPr id="2" name="Rectangle 1">
            <a:extLst>
              <a:ext uri="{FF2B5EF4-FFF2-40B4-BE49-F238E27FC236}">
                <a16:creationId xmlns:a16="http://schemas.microsoft.com/office/drawing/2014/main" id="{253C5B06-88CA-1440-ACA8-C20F19915BEA}"/>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2576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p:nvPr/>
        </p:nvSpPr>
        <p:spPr>
          <a:xfrm>
            <a:off x="0" y="0"/>
            <a:ext cx="9144000" cy="554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t>                             PROPOSED MECHANISM</a:t>
            </a:r>
            <a:endParaRPr sz="2400" b="1"/>
          </a:p>
        </p:txBody>
      </p:sp>
      <p:pic>
        <p:nvPicPr>
          <p:cNvPr id="157" name="Google Shape;157;p22"/>
          <p:cNvPicPr preferRelativeResize="0"/>
          <p:nvPr/>
        </p:nvPicPr>
        <p:blipFill rotWithShape="1">
          <a:blip r:embed="rId3">
            <a:alphaModFix/>
          </a:blip>
          <a:srcRect/>
          <a:stretch/>
        </p:blipFill>
        <p:spPr>
          <a:xfrm>
            <a:off x="8456100" y="0"/>
            <a:ext cx="687900" cy="554100"/>
          </a:xfrm>
          <a:prstGeom prst="rect">
            <a:avLst/>
          </a:prstGeom>
          <a:noFill/>
          <a:ln>
            <a:noFill/>
          </a:ln>
        </p:spPr>
      </p:pic>
      <p:sp>
        <p:nvSpPr>
          <p:cNvPr id="158" name="Google Shape;158;p22"/>
          <p:cNvSpPr txBox="1"/>
          <p:nvPr/>
        </p:nvSpPr>
        <p:spPr>
          <a:xfrm>
            <a:off x="0" y="4743300"/>
            <a:ext cx="6709800" cy="400079"/>
          </a:xfrm>
          <a:prstGeom prst="rect">
            <a:avLst/>
          </a:prstGeom>
          <a:solidFill>
            <a:srgbClr val="EA9999"/>
          </a:solidFill>
          <a:ln>
            <a:noFill/>
          </a:ln>
        </p:spPr>
        <p:txBody>
          <a:bodyPr spcFirstLastPara="1" wrap="square" lIns="91425" tIns="91425" rIns="91425" bIns="91425" anchor="t" anchorCtr="0">
            <a:spAutoFit/>
          </a:bodyPr>
          <a:lstStyle/>
          <a:p>
            <a:r>
              <a:rPr lang="en-US" sz="1400" b="1" dirty="0">
                <a:solidFill>
                  <a:srgbClr val="134F5C"/>
                </a:solidFill>
              </a:rPr>
              <a:t>Machine Learning based approach for Diabetes Prediction</a:t>
            </a:r>
            <a:endParaRPr lang="en-US" sz="1400" dirty="0">
              <a:latin typeface="Merriweather Black"/>
              <a:ea typeface="Merriweather Black"/>
              <a:cs typeface="Merriweather Black"/>
              <a:sym typeface="Merriweather Black"/>
            </a:endParaRPr>
          </a:p>
        </p:txBody>
      </p:sp>
      <p:sp>
        <p:nvSpPr>
          <p:cNvPr id="159" name="Google Shape;159;p22"/>
          <p:cNvSpPr txBox="1"/>
          <p:nvPr/>
        </p:nvSpPr>
        <p:spPr>
          <a:xfrm>
            <a:off x="6709825" y="4743300"/>
            <a:ext cx="2434200" cy="400079"/>
          </a:xfrm>
          <a:prstGeom prst="rect">
            <a:avLst/>
          </a:prstGeom>
          <a:solidFill>
            <a:srgbClr val="B6D7A8"/>
          </a:solidFill>
          <a:ln>
            <a:noFill/>
          </a:ln>
        </p:spPr>
        <p:txBody>
          <a:bodyPr spcFirstLastPara="1" wrap="square" lIns="91425" tIns="91425" rIns="91425" bIns="91425" anchor="t" anchorCtr="0">
            <a:spAutoFit/>
          </a:bodyPr>
          <a:lstStyle/>
          <a:p>
            <a:pPr algn="ctr"/>
            <a:r>
              <a:rPr lang="en-GB" sz="1400" dirty="0">
                <a:latin typeface="Merriweather Black"/>
                <a:ea typeface="Merriweather Black"/>
                <a:cs typeface="Merriweather Black"/>
                <a:sym typeface="Merriweather Black"/>
              </a:rPr>
              <a:t>May 30, 2023</a:t>
            </a:r>
          </a:p>
        </p:txBody>
      </p:sp>
      <p:sp>
        <p:nvSpPr>
          <p:cNvPr id="6" name="TextBox 5"/>
          <p:cNvSpPr txBox="1"/>
          <p:nvPr/>
        </p:nvSpPr>
        <p:spPr>
          <a:xfrm>
            <a:off x="689675" y="1143000"/>
            <a:ext cx="8121112" cy="1976567"/>
          </a:xfrm>
          <a:prstGeom prst="rect">
            <a:avLst/>
          </a:prstGeom>
          <a:noFill/>
        </p:spPr>
        <p:txBody>
          <a:bodyPr wrap="square" rtlCol="0">
            <a:spAutoFit/>
          </a:bodyPr>
          <a:lstStyle/>
          <a:p>
            <a:pPr>
              <a:lnSpc>
                <a:spcPct val="115000"/>
              </a:lnSpc>
              <a:buFont typeface="Wingdings" pitchFamily="2" charset="2"/>
              <a:buChar char="Ø"/>
            </a:pPr>
            <a:r>
              <a:rPr lang="en-US" sz="1800" dirty="0">
                <a:solidFill>
                  <a:schemeClr val="dk1"/>
                </a:solidFill>
              </a:rPr>
              <a:t>Various machine learning algorithms is compared and best among all is selected for the prediction</a:t>
            </a:r>
          </a:p>
          <a:p>
            <a:pPr>
              <a:lnSpc>
                <a:spcPct val="115000"/>
              </a:lnSpc>
              <a:buFont typeface="Wingdings" pitchFamily="2" charset="2"/>
              <a:buChar char="Ø"/>
            </a:pPr>
            <a:endParaRPr lang="en-US" sz="1800" dirty="0">
              <a:solidFill>
                <a:schemeClr val="dk1"/>
              </a:solidFill>
            </a:endParaRPr>
          </a:p>
          <a:p>
            <a:pPr>
              <a:lnSpc>
                <a:spcPct val="115000"/>
              </a:lnSpc>
              <a:buFont typeface="Wingdings" pitchFamily="2" charset="2"/>
              <a:buChar char="Ø"/>
            </a:pPr>
            <a:r>
              <a:rPr lang="en-US" sz="1800" dirty="0">
                <a:solidFill>
                  <a:schemeClr val="dk1"/>
                </a:solidFill>
              </a:rPr>
              <a:t>Evaluating the model whether it is right or not </a:t>
            </a:r>
          </a:p>
          <a:p>
            <a:pPr>
              <a:lnSpc>
                <a:spcPct val="115000"/>
              </a:lnSpc>
            </a:pPr>
            <a:endParaRPr lang="en-US" sz="1800" dirty="0">
              <a:solidFill>
                <a:schemeClr val="dk1"/>
              </a:solidFill>
            </a:endParaRPr>
          </a:p>
          <a:p>
            <a:pPr>
              <a:lnSpc>
                <a:spcPct val="115000"/>
              </a:lnSpc>
            </a:pPr>
            <a:endParaRPr lang="en-US" sz="1800" dirty="0">
              <a:solidFill>
                <a:schemeClr val="dk1"/>
              </a:solidFill>
            </a:endParaRPr>
          </a:p>
        </p:txBody>
      </p:sp>
    </p:spTree>
    <p:extLst>
      <p:ext uri="{BB962C8B-B14F-4D97-AF65-F5344CB8AC3E}">
        <p14:creationId xmlns:p14="http://schemas.microsoft.com/office/powerpoint/2010/main" val="11722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p:nvPr/>
        </p:nvSpPr>
        <p:spPr>
          <a:xfrm>
            <a:off x="0" y="0"/>
            <a:ext cx="9144000" cy="554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dirty="0"/>
              <a:t>                                        WORK DONE</a:t>
            </a:r>
            <a:endParaRPr sz="2400" b="1" dirty="0"/>
          </a:p>
        </p:txBody>
      </p:sp>
      <p:pic>
        <p:nvPicPr>
          <p:cNvPr id="157" name="Google Shape;157;p22"/>
          <p:cNvPicPr preferRelativeResize="0"/>
          <p:nvPr/>
        </p:nvPicPr>
        <p:blipFill rotWithShape="1">
          <a:blip r:embed="rId3">
            <a:alphaModFix/>
          </a:blip>
          <a:srcRect/>
          <a:stretch/>
        </p:blipFill>
        <p:spPr>
          <a:xfrm>
            <a:off x="8456100" y="0"/>
            <a:ext cx="687900" cy="554100"/>
          </a:xfrm>
          <a:prstGeom prst="rect">
            <a:avLst/>
          </a:prstGeom>
          <a:noFill/>
          <a:ln>
            <a:noFill/>
          </a:ln>
        </p:spPr>
      </p:pic>
      <p:sp>
        <p:nvSpPr>
          <p:cNvPr id="158" name="Google Shape;158;p22"/>
          <p:cNvSpPr txBox="1"/>
          <p:nvPr/>
        </p:nvSpPr>
        <p:spPr>
          <a:xfrm>
            <a:off x="0" y="4743300"/>
            <a:ext cx="6709800" cy="400079"/>
          </a:xfrm>
          <a:prstGeom prst="rect">
            <a:avLst/>
          </a:prstGeom>
          <a:solidFill>
            <a:srgbClr val="EA9999"/>
          </a:solidFill>
          <a:ln>
            <a:noFill/>
          </a:ln>
        </p:spPr>
        <p:txBody>
          <a:bodyPr spcFirstLastPara="1" wrap="square" lIns="91425" tIns="91425" rIns="91425" bIns="91425" anchor="t" anchorCtr="0">
            <a:spAutoFit/>
          </a:bodyPr>
          <a:lstStyle/>
          <a:p>
            <a:r>
              <a:rPr lang="en-US" sz="1400" b="1" dirty="0">
                <a:solidFill>
                  <a:srgbClr val="134F5C"/>
                </a:solidFill>
              </a:rPr>
              <a:t>Machine Learning based approach for Diabetes Prediction</a:t>
            </a:r>
            <a:endParaRPr lang="en-US" sz="1400" dirty="0">
              <a:latin typeface="Merriweather Black"/>
              <a:ea typeface="Merriweather Black"/>
              <a:cs typeface="Merriweather Black"/>
              <a:sym typeface="Merriweather Black"/>
            </a:endParaRPr>
          </a:p>
        </p:txBody>
      </p:sp>
      <p:sp>
        <p:nvSpPr>
          <p:cNvPr id="159" name="Google Shape;159;p22"/>
          <p:cNvSpPr txBox="1"/>
          <p:nvPr/>
        </p:nvSpPr>
        <p:spPr>
          <a:xfrm>
            <a:off x="6709825" y="4743300"/>
            <a:ext cx="2434200" cy="400079"/>
          </a:xfrm>
          <a:prstGeom prst="rect">
            <a:avLst/>
          </a:prstGeom>
          <a:solidFill>
            <a:srgbClr val="B6D7A8"/>
          </a:solidFill>
          <a:ln>
            <a:noFill/>
          </a:ln>
        </p:spPr>
        <p:txBody>
          <a:bodyPr spcFirstLastPara="1" wrap="square" lIns="91425" tIns="91425" rIns="91425" bIns="91425" anchor="t" anchorCtr="0">
            <a:spAutoFit/>
          </a:bodyPr>
          <a:lstStyle/>
          <a:p>
            <a:pPr algn="ctr"/>
            <a:r>
              <a:rPr lang="en-GB" sz="1400" dirty="0">
                <a:latin typeface="Merriweather Black"/>
                <a:ea typeface="Merriweather Black"/>
                <a:cs typeface="Merriweather Black"/>
                <a:sym typeface="Merriweather Black"/>
              </a:rPr>
              <a:t>May 30, 2023</a:t>
            </a:r>
          </a:p>
        </p:txBody>
      </p:sp>
      <p:sp>
        <p:nvSpPr>
          <p:cNvPr id="6" name="TextBox 5"/>
          <p:cNvSpPr txBox="1"/>
          <p:nvPr/>
        </p:nvSpPr>
        <p:spPr>
          <a:xfrm>
            <a:off x="325464" y="841637"/>
            <a:ext cx="8493072" cy="383823"/>
          </a:xfrm>
          <a:prstGeom prst="rect">
            <a:avLst/>
          </a:prstGeom>
          <a:noFill/>
        </p:spPr>
        <p:txBody>
          <a:bodyPr wrap="square" rtlCol="0">
            <a:spAutoFit/>
          </a:bodyPr>
          <a:lstStyle/>
          <a:p>
            <a:pPr>
              <a:lnSpc>
                <a:spcPct val="115000"/>
              </a:lnSpc>
              <a:buFont typeface="Wingdings" pitchFamily="2" charset="2"/>
              <a:buChar char="Ø"/>
            </a:pPr>
            <a:r>
              <a:rPr lang="en-US" sz="1800" dirty="0">
                <a:solidFill>
                  <a:schemeClr val="dk1"/>
                </a:solidFill>
              </a:rPr>
              <a:t>Accuracy of Different ML Classifiers are: </a:t>
            </a:r>
          </a:p>
        </p:txBody>
      </p:sp>
      <p:graphicFrame>
        <p:nvGraphicFramePr>
          <p:cNvPr id="2" name="Table 2">
            <a:extLst>
              <a:ext uri="{FF2B5EF4-FFF2-40B4-BE49-F238E27FC236}">
                <a16:creationId xmlns:a16="http://schemas.microsoft.com/office/drawing/2014/main" id="{3A096FD5-39B5-1F22-005F-A74859D35998}"/>
              </a:ext>
            </a:extLst>
          </p:cNvPr>
          <p:cNvGraphicFramePr>
            <a:graphicFrameLocks noGrp="1"/>
          </p:cNvGraphicFramePr>
          <p:nvPr>
            <p:extLst>
              <p:ext uri="{D42A27DB-BD31-4B8C-83A1-F6EECF244321}">
                <p14:modId xmlns:p14="http://schemas.microsoft.com/office/powerpoint/2010/main" val="3841462819"/>
              </p:ext>
            </p:extLst>
          </p:nvPr>
        </p:nvGraphicFramePr>
        <p:xfrm>
          <a:off x="1198535" y="1721600"/>
          <a:ext cx="6096000" cy="274191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370256324"/>
                    </a:ext>
                  </a:extLst>
                </a:gridCol>
                <a:gridCol w="3048000">
                  <a:extLst>
                    <a:ext uri="{9D8B030D-6E8A-4147-A177-3AD203B41FA5}">
                      <a16:colId xmlns:a16="http://schemas.microsoft.com/office/drawing/2014/main" val="838952970"/>
                    </a:ext>
                  </a:extLst>
                </a:gridCol>
              </a:tblGrid>
              <a:tr h="548382">
                <a:tc>
                  <a:txBody>
                    <a:bodyPr/>
                    <a:lstStyle/>
                    <a:p>
                      <a:pPr algn="ctr"/>
                      <a:r>
                        <a:rPr lang="en-IN" dirty="0"/>
                        <a:t>Classifier Name</a:t>
                      </a:r>
                    </a:p>
                  </a:txBody>
                  <a:tcPr/>
                </a:tc>
                <a:tc>
                  <a:txBody>
                    <a:bodyPr/>
                    <a:lstStyle/>
                    <a:p>
                      <a:pPr algn="ctr"/>
                      <a:r>
                        <a:rPr lang="en-IN" dirty="0"/>
                        <a:t>Accuracy</a:t>
                      </a:r>
                    </a:p>
                  </a:txBody>
                  <a:tcPr/>
                </a:tc>
                <a:extLst>
                  <a:ext uri="{0D108BD9-81ED-4DB2-BD59-A6C34878D82A}">
                    <a16:rowId xmlns:a16="http://schemas.microsoft.com/office/drawing/2014/main" val="513384358"/>
                  </a:ext>
                </a:extLst>
              </a:tr>
              <a:tr h="548382">
                <a:tc>
                  <a:txBody>
                    <a:bodyPr/>
                    <a:lstStyle/>
                    <a:p>
                      <a:pPr algn="ctr"/>
                      <a:r>
                        <a:rPr lang="en-IN" dirty="0"/>
                        <a:t>Support Vector Machine</a:t>
                      </a:r>
                    </a:p>
                  </a:txBody>
                  <a:tcPr/>
                </a:tc>
                <a:tc>
                  <a:txBody>
                    <a:bodyPr/>
                    <a:lstStyle/>
                    <a:p>
                      <a:pPr algn="ctr"/>
                      <a:r>
                        <a:rPr lang="en-IN" dirty="0"/>
                        <a:t>78%</a:t>
                      </a:r>
                    </a:p>
                  </a:txBody>
                  <a:tcPr/>
                </a:tc>
                <a:extLst>
                  <a:ext uri="{0D108BD9-81ED-4DB2-BD59-A6C34878D82A}">
                    <a16:rowId xmlns:a16="http://schemas.microsoft.com/office/drawing/2014/main" val="2447022365"/>
                  </a:ext>
                </a:extLst>
              </a:tr>
              <a:tr h="548382">
                <a:tc>
                  <a:txBody>
                    <a:bodyPr/>
                    <a:lstStyle/>
                    <a:p>
                      <a:pPr algn="ctr"/>
                      <a:r>
                        <a:rPr lang="en-IN" dirty="0"/>
                        <a:t>Random Forest</a:t>
                      </a:r>
                    </a:p>
                  </a:txBody>
                  <a:tcPr/>
                </a:tc>
                <a:tc>
                  <a:txBody>
                    <a:bodyPr/>
                    <a:lstStyle/>
                    <a:p>
                      <a:pPr algn="ctr"/>
                      <a:r>
                        <a:rPr lang="en-IN" dirty="0"/>
                        <a:t>97%</a:t>
                      </a:r>
                    </a:p>
                  </a:txBody>
                  <a:tcPr/>
                </a:tc>
                <a:extLst>
                  <a:ext uri="{0D108BD9-81ED-4DB2-BD59-A6C34878D82A}">
                    <a16:rowId xmlns:a16="http://schemas.microsoft.com/office/drawing/2014/main" val="3492842679"/>
                  </a:ext>
                </a:extLst>
              </a:tr>
              <a:tr h="548382">
                <a:tc>
                  <a:txBody>
                    <a:bodyPr/>
                    <a:lstStyle/>
                    <a:p>
                      <a:pPr algn="ctr"/>
                      <a:r>
                        <a:rPr lang="en-IN" dirty="0"/>
                        <a:t>Naïve Bayes</a:t>
                      </a:r>
                    </a:p>
                  </a:txBody>
                  <a:tcPr/>
                </a:tc>
                <a:tc>
                  <a:txBody>
                    <a:bodyPr/>
                    <a:lstStyle/>
                    <a:p>
                      <a:pPr algn="ctr"/>
                      <a:r>
                        <a:rPr lang="en-IN" dirty="0"/>
                        <a:t>73%</a:t>
                      </a:r>
                    </a:p>
                  </a:txBody>
                  <a:tcPr/>
                </a:tc>
                <a:extLst>
                  <a:ext uri="{0D108BD9-81ED-4DB2-BD59-A6C34878D82A}">
                    <a16:rowId xmlns:a16="http://schemas.microsoft.com/office/drawing/2014/main" val="3357877514"/>
                  </a:ext>
                </a:extLst>
              </a:tr>
              <a:tr h="548382">
                <a:tc>
                  <a:txBody>
                    <a:bodyPr/>
                    <a:lstStyle/>
                    <a:p>
                      <a:pPr algn="ctr"/>
                      <a:r>
                        <a:rPr lang="en-IN" dirty="0"/>
                        <a:t>Decision Tree</a:t>
                      </a:r>
                    </a:p>
                  </a:txBody>
                  <a:tcPr/>
                </a:tc>
                <a:tc>
                  <a:txBody>
                    <a:bodyPr/>
                    <a:lstStyle/>
                    <a:p>
                      <a:pPr algn="ctr"/>
                      <a:r>
                        <a:rPr lang="en-IN" dirty="0"/>
                        <a:t>79%</a:t>
                      </a:r>
                    </a:p>
                  </a:txBody>
                  <a:tcPr/>
                </a:tc>
                <a:extLst>
                  <a:ext uri="{0D108BD9-81ED-4DB2-BD59-A6C34878D82A}">
                    <a16:rowId xmlns:a16="http://schemas.microsoft.com/office/drawing/2014/main" val="1701338796"/>
                  </a:ext>
                </a:extLst>
              </a:tr>
            </a:tbl>
          </a:graphicData>
        </a:graphic>
      </p:graphicFrame>
    </p:spTree>
    <p:extLst>
      <p:ext uri="{BB962C8B-B14F-4D97-AF65-F5344CB8AC3E}">
        <p14:creationId xmlns:p14="http://schemas.microsoft.com/office/powerpoint/2010/main" val="1979129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5A5EBE-4697-222D-A9E2-7A2E0E1F22A8}"/>
              </a:ext>
            </a:extLst>
          </p:cNvPr>
          <p:cNvPicPr>
            <a:picLocks noChangeAspect="1"/>
          </p:cNvPicPr>
          <p:nvPr/>
        </p:nvPicPr>
        <p:blipFill>
          <a:blip r:embed="rId2"/>
          <a:stretch>
            <a:fillRect/>
          </a:stretch>
        </p:blipFill>
        <p:spPr>
          <a:xfrm>
            <a:off x="1044588" y="503695"/>
            <a:ext cx="7223758" cy="3936569"/>
          </a:xfrm>
          <a:prstGeom prst="rect">
            <a:avLst/>
          </a:prstGeom>
        </p:spPr>
      </p:pic>
    </p:spTree>
    <p:extLst>
      <p:ext uri="{BB962C8B-B14F-4D97-AF65-F5344CB8AC3E}">
        <p14:creationId xmlns:p14="http://schemas.microsoft.com/office/powerpoint/2010/main" val="3685071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p:nvPr/>
        </p:nvSpPr>
        <p:spPr>
          <a:xfrm>
            <a:off x="0" y="0"/>
            <a:ext cx="9144000" cy="554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dirty="0"/>
              <a:t> SUMMARY &amp; FUTURE SCOPE</a:t>
            </a:r>
            <a:endParaRPr sz="2400" b="1" dirty="0"/>
          </a:p>
        </p:txBody>
      </p:sp>
      <p:pic>
        <p:nvPicPr>
          <p:cNvPr id="157" name="Google Shape;157;p22"/>
          <p:cNvPicPr preferRelativeResize="0"/>
          <p:nvPr/>
        </p:nvPicPr>
        <p:blipFill rotWithShape="1">
          <a:blip r:embed="rId3">
            <a:alphaModFix/>
          </a:blip>
          <a:srcRect/>
          <a:stretch/>
        </p:blipFill>
        <p:spPr>
          <a:xfrm>
            <a:off x="8456100" y="0"/>
            <a:ext cx="687900" cy="554100"/>
          </a:xfrm>
          <a:prstGeom prst="rect">
            <a:avLst/>
          </a:prstGeom>
          <a:noFill/>
          <a:ln>
            <a:noFill/>
          </a:ln>
        </p:spPr>
      </p:pic>
      <p:sp>
        <p:nvSpPr>
          <p:cNvPr id="158" name="Google Shape;158;p22"/>
          <p:cNvSpPr txBox="1"/>
          <p:nvPr/>
        </p:nvSpPr>
        <p:spPr>
          <a:xfrm>
            <a:off x="0" y="4743300"/>
            <a:ext cx="6709800" cy="400079"/>
          </a:xfrm>
          <a:prstGeom prst="rect">
            <a:avLst/>
          </a:prstGeom>
          <a:solidFill>
            <a:srgbClr val="EA9999"/>
          </a:solidFill>
          <a:ln>
            <a:noFill/>
          </a:ln>
        </p:spPr>
        <p:txBody>
          <a:bodyPr spcFirstLastPara="1" wrap="square" lIns="91425" tIns="91425" rIns="91425" bIns="91425" anchor="t" anchorCtr="0">
            <a:spAutoFit/>
          </a:bodyPr>
          <a:lstStyle/>
          <a:p>
            <a:r>
              <a:rPr lang="en-US" sz="1400" b="1" dirty="0">
                <a:solidFill>
                  <a:srgbClr val="134F5C"/>
                </a:solidFill>
              </a:rPr>
              <a:t>Machine Learning based approach for Diabetes Prediction</a:t>
            </a:r>
            <a:endParaRPr lang="en-US" sz="1400" dirty="0">
              <a:latin typeface="Merriweather Black"/>
              <a:ea typeface="Merriweather Black"/>
              <a:cs typeface="Merriweather Black"/>
              <a:sym typeface="Merriweather Black"/>
            </a:endParaRPr>
          </a:p>
        </p:txBody>
      </p:sp>
      <p:sp>
        <p:nvSpPr>
          <p:cNvPr id="159" name="Google Shape;159;p22"/>
          <p:cNvSpPr txBox="1"/>
          <p:nvPr/>
        </p:nvSpPr>
        <p:spPr>
          <a:xfrm>
            <a:off x="6709825" y="4743300"/>
            <a:ext cx="2434200" cy="400079"/>
          </a:xfrm>
          <a:prstGeom prst="rect">
            <a:avLst/>
          </a:prstGeom>
          <a:solidFill>
            <a:srgbClr val="B6D7A8"/>
          </a:solidFill>
          <a:ln>
            <a:noFill/>
          </a:ln>
        </p:spPr>
        <p:txBody>
          <a:bodyPr spcFirstLastPara="1" wrap="square" lIns="91425" tIns="91425" rIns="91425" bIns="91425" anchor="t" anchorCtr="0">
            <a:spAutoFit/>
          </a:bodyPr>
          <a:lstStyle/>
          <a:p>
            <a:pPr algn="ctr"/>
            <a:r>
              <a:rPr lang="en-GB" sz="1400" dirty="0">
                <a:latin typeface="Merriweather Black"/>
                <a:ea typeface="Merriweather Black"/>
                <a:cs typeface="Merriweather Black"/>
                <a:sym typeface="Merriweather Black"/>
              </a:rPr>
              <a:t>May 30, 2023</a:t>
            </a:r>
          </a:p>
        </p:txBody>
      </p:sp>
      <p:sp>
        <p:nvSpPr>
          <p:cNvPr id="6" name="TextBox 5"/>
          <p:cNvSpPr txBox="1"/>
          <p:nvPr/>
        </p:nvSpPr>
        <p:spPr>
          <a:xfrm>
            <a:off x="511444" y="1126663"/>
            <a:ext cx="8121112" cy="2618024"/>
          </a:xfrm>
          <a:prstGeom prst="rect">
            <a:avLst/>
          </a:prstGeom>
          <a:noFill/>
        </p:spPr>
        <p:txBody>
          <a:bodyPr wrap="square" rtlCol="0">
            <a:spAutoFit/>
          </a:bodyPr>
          <a:lstStyle/>
          <a:p>
            <a:pPr>
              <a:lnSpc>
                <a:spcPct val="115000"/>
              </a:lnSpc>
              <a:buFont typeface="Wingdings" pitchFamily="2" charset="2"/>
              <a:buChar char="Ø"/>
            </a:pPr>
            <a:r>
              <a:rPr lang="en-IN" sz="1200" dirty="0">
                <a:solidFill>
                  <a:srgbClr val="202124"/>
                </a:solidFill>
                <a:latin typeface="zeitung"/>
              </a:rPr>
              <a:t> </a:t>
            </a:r>
            <a:r>
              <a:rPr lang="en-US" sz="1600" dirty="0">
                <a:latin typeface="Times New Roman" panose="02020603050405020304" pitchFamily="18" charset="0"/>
                <a:cs typeface="Times New Roman" panose="02020603050405020304" pitchFamily="18" charset="0"/>
              </a:rPr>
              <a:t>Based on the analysis among the classifiers support vector machine, Decision Tree, Random Forest and Naïve Bayes, The Random Forest method is giving the accuracy of 97% which is the highest among all</a:t>
            </a:r>
          </a:p>
          <a:p>
            <a:pPr>
              <a:lnSpc>
                <a:spcPct val="115000"/>
              </a:lnSpc>
              <a:buFont typeface="Wingdings" pitchFamily="2" charset="2"/>
              <a:buChar char="Ø"/>
            </a:pPr>
            <a:endParaRPr lang="en-IN" sz="1600" dirty="0">
              <a:solidFill>
                <a:srgbClr val="202124"/>
              </a:solidFill>
              <a:latin typeface="Times New Roman" panose="02020603050405020304" pitchFamily="18" charset="0"/>
              <a:cs typeface="Times New Roman" panose="02020603050405020304" pitchFamily="18" charset="0"/>
            </a:endParaRPr>
          </a:p>
          <a:p>
            <a:pPr>
              <a:lnSpc>
                <a:spcPct val="115000"/>
              </a:lnSpc>
              <a:buFont typeface="Wingdings" pitchFamily="2" charset="2"/>
              <a:buChar char="Ø"/>
            </a:pPr>
            <a:r>
              <a:rPr lang="en-US" sz="1600" dirty="0">
                <a:latin typeface="Times New Roman" panose="02020603050405020304" pitchFamily="18" charset="0"/>
                <a:cs typeface="Times New Roman" panose="02020603050405020304" pitchFamily="18" charset="0"/>
              </a:rPr>
              <a:t>Random Forest is used to predict diabetes and can be suggested as better model to the patients</a:t>
            </a:r>
          </a:p>
          <a:p>
            <a:pPr>
              <a:lnSpc>
                <a:spcPct val="115000"/>
              </a:lnSpc>
              <a:buFont typeface="Wingdings" pitchFamily="2" charset="2"/>
              <a:buChar char="Ø"/>
            </a:pPr>
            <a:endParaRPr lang="en-US" sz="1600" i="0" dirty="0">
              <a:solidFill>
                <a:srgbClr val="202124"/>
              </a:solidFill>
              <a:effectLst/>
              <a:latin typeface="Times New Roman" panose="02020603050405020304" pitchFamily="18" charset="0"/>
              <a:cs typeface="Times New Roman" panose="02020603050405020304" pitchFamily="18" charset="0"/>
            </a:endParaRPr>
          </a:p>
          <a:p>
            <a:pPr>
              <a:lnSpc>
                <a:spcPct val="115000"/>
              </a:lnSpc>
              <a:buFont typeface="Wingdings" pitchFamily="2" charset="2"/>
              <a:buChar char="Ø"/>
            </a:pPr>
            <a:r>
              <a:rPr lang="en-US" sz="1600" dirty="0">
                <a:latin typeface="Times New Roman" panose="02020603050405020304" pitchFamily="18" charset="0"/>
                <a:cs typeface="Times New Roman" panose="02020603050405020304" pitchFamily="18" charset="0"/>
              </a:rPr>
              <a:t>Health Insurance policy Suggestion can be the application of this Diabetes prediction. The policy suggestion is directly related to the most accurate model. For Health policy suggestion, It can be classified it into three categories like Type A, B &amp; C Health Policy</a:t>
            </a:r>
            <a:endParaRPr lang="en-US" sz="1600" i="0" dirty="0">
              <a:solidFill>
                <a:srgbClr val="202124"/>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9E39108-0782-5E33-A590-60818B44FF4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E2E2E"/>
                </a:solidFill>
                <a:effectLst/>
                <a:latin typeface="NexusSans"/>
              </a:rPr>
              <a:t>,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4168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p:nvPr/>
        </p:nvSpPr>
        <p:spPr>
          <a:xfrm>
            <a:off x="0" y="0"/>
            <a:ext cx="9144000" cy="554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dirty="0"/>
              <a:t>                                            REFERENCES</a:t>
            </a:r>
            <a:endParaRPr sz="2400" b="1" dirty="0"/>
          </a:p>
        </p:txBody>
      </p:sp>
      <p:pic>
        <p:nvPicPr>
          <p:cNvPr id="157" name="Google Shape;157;p22"/>
          <p:cNvPicPr preferRelativeResize="0"/>
          <p:nvPr/>
        </p:nvPicPr>
        <p:blipFill rotWithShape="1">
          <a:blip r:embed="rId3">
            <a:alphaModFix/>
          </a:blip>
          <a:srcRect/>
          <a:stretch/>
        </p:blipFill>
        <p:spPr>
          <a:xfrm>
            <a:off x="8456100" y="0"/>
            <a:ext cx="687900" cy="554100"/>
          </a:xfrm>
          <a:prstGeom prst="rect">
            <a:avLst/>
          </a:prstGeom>
          <a:noFill/>
          <a:ln>
            <a:noFill/>
          </a:ln>
        </p:spPr>
      </p:pic>
      <p:sp>
        <p:nvSpPr>
          <p:cNvPr id="158" name="Google Shape;158;p22"/>
          <p:cNvSpPr txBox="1"/>
          <p:nvPr/>
        </p:nvSpPr>
        <p:spPr>
          <a:xfrm>
            <a:off x="0" y="4743300"/>
            <a:ext cx="6709800" cy="400079"/>
          </a:xfrm>
          <a:prstGeom prst="rect">
            <a:avLst/>
          </a:prstGeom>
          <a:solidFill>
            <a:srgbClr val="EA9999"/>
          </a:solidFill>
          <a:ln>
            <a:noFill/>
          </a:ln>
        </p:spPr>
        <p:txBody>
          <a:bodyPr spcFirstLastPara="1" wrap="square" lIns="91425" tIns="91425" rIns="91425" bIns="91425" anchor="t" anchorCtr="0">
            <a:spAutoFit/>
          </a:bodyPr>
          <a:lstStyle/>
          <a:p>
            <a:r>
              <a:rPr lang="en-US" sz="1400" b="1" dirty="0">
                <a:solidFill>
                  <a:srgbClr val="134F5C"/>
                </a:solidFill>
              </a:rPr>
              <a:t>Machine Learning based approach for Diabetes Prediction</a:t>
            </a:r>
            <a:endParaRPr lang="en-US" sz="1400" dirty="0">
              <a:latin typeface="Merriweather Black"/>
              <a:ea typeface="Merriweather Black"/>
              <a:cs typeface="Merriweather Black"/>
              <a:sym typeface="Merriweather Black"/>
            </a:endParaRPr>
          </a:p>
        </p:txBody>
      </p:sp>
      <p:sp>
        <p:nvSpPr>
          <p:cNvPr id="159" name="Google Shape;159;p22"/>
          <p:cNvSpPr txBox="1"/>
          <p:nvPr/>
        </p:nvSpPr>
        <p:spPr>
          <a:xfrm>
            <a:off x="6709825" y="4743300"/>
            <a:ext cx="2434200" cy="400079"/>
          </a:xfrm>
          <a:prstGeom prst="rect">
            <a:avLst/>
          </a:prstGeom>
          <a:solidFill>
            <a:srgbClr val="B6D7A8"/>
          </a:solidFill>
          <a:ln>
            <a:noFill/>
          </a:ln>
        </p:spPr>
        <p:txBody>
          <a:bodyPr spcFirstLastPara="1" wrap="square" lIns="91425" tIns="91425" rIns="91425" bIns="91425" anchor="t" anchorCtr="0">
            <a:spAutoFit/>
          </a:bodyPr>
          <a:lstStyle/>
          <a:p>
            <a:pPr algn="ctr"/>
            <a:r>
              <a:rPr lang="en-GB" sz="1400" dirty="0">
                <a:latin typeface="Merriweather Black"/>
                <a:ea typeface="Merriweather Black"/>
                <a:cs typeface="Merriweather Black"/>
                <a:sym typeface="Merriweather Black"/>
              </a:rPr>
              <a:t>May 30, 2023</a:t>
            </a:r>
          </a:p>
        </p:txBody>
      </p:sp>
      <p:sp>
        <p:nvSpPr>
          <p:cNvPr id="6" name="TextBox 5"/>
          <p:cNvSpPr txBox="1"/>
          <p:nvPr/>
        </p:nvSpPr>
        <p:spPr>
          <a:xfrm>
            <a:off x="457200" y="891189"/>
            <a:ext cx="8121112" cy="4252190"/>
          </a:xfrm>
          <a:prstGeom prst="rect">
            <a:avLst/>
          </a:prstGeom>
          <a:noFill/>
        </p:spPr>
        <p:txBody>
          <a:bodyPr wrap="square" rtlCol="0">
            <a:spAutoFit/>
          </a:bodyPr>
          <a:lstStyle/>
          <a:p>
            <a:pPr>
              <a:lnSpc>
                <a:spcPct val="115000"/>
              </a:lnSpc>
              <a:buFont typeface="Wingdings" pitchFamily="2" charset="2"/>
              <a:buChar char="Ø"/>
            </a:pPr>
            <a:r>
              <a:rPr lang="en-IN" sz="1200" dirty="0">
                <a:latin typeface="+mn-lt"/>
              </a:rPr>
              <a:t>Md. Maniruzzaman, Md. Jahanur Rahman , Benojir Ahammed and Md. Menhazul Abedin, “</a:t>
            </a:r>
            <a:r>
              <a:rPr lang="en-US" sz="1200" dirty="0">
                <a:latin typeface="+mn-lt"/>
              </a:rPr>
              <a:t>Classifcation and prediction of diabetes disease using machine learning paradigm</a:t>
            </a:r>
            <a:r>
              <a:rPr lang="en-IN" sz="1200" dirty="0">
                <a:latin typeface="+mn-lt"/>
              </a:rPr>
              <a:t>”, “</a:t>
            </a:r>
            <a:r>
              <a:rPr lang="en-US" sz="1200" dirty="0">
                <a:latin typeface="+mn-lt"/>
              </a:rPr>
              <a:t>Health Information Science and Systems”, 2020 : (1-14), https://link.springer.com/article/10.1007/s13755-019-0095-z</a:t>
            </a:r>
          </a:p>
          <a:p>
            <a:pPr algn="just">
              <a:lnSpc>
                <a:spcPct val="115000"/>
              </a:lnSpc>
            </a:pPr>
            <a:endParaRPr lang="en-US" sz="1200" dirty="0">
              <a:solidFill>
                <a:schemeClr val="dk1"/>
              </a:solidFill>
              <a:latin typeface="+mn-lt"/>
            </a:endParaRPr>
          </a:p>
          <a:p>
            <a:pPr>
              <a:lnSpc>
                <a:spcPct val="115000"/>
              </a:lnSpc>
              <a:buFont typeface="Wingdings" pitchFamily="2" charset="2"/>
              <a:buChar char="Ø"/>
            </a:pPr>
            <a:r>
              <a:rPr lang="en-IN" sz="1200" dirty="0">
                <a:latin typeface="+mn-lt"/>
              </a:rPr>
              <a:t>Umair Muneer Butt , Sukumar Letchmunan , Mubashir Ali ,Fadratul Hafinaz Hassan ,Anees Baqir , and Hafiz Husnain Raza Sherazi, “</a:t>
            </a:r>
            <a:r>
              <a:rPr lang="en-US" sz="1200" dirty="0">
                <a:latin typeface="+mn-lt"/>
              </a:rPr>
              <a:t>Classification and Prediction for Healthcare Applications</a:t>
            </a:r>
            <a:r>
              <a:rPr lang="en-IN" sz="1200" dirty="0">
                <a:latin typeface="+mn-lt"/>
              </a:rPr>
              <a:t>”, “</a:t>
            </a:r>
            <a:r>
              <a:rPr lang="en-US" sz="1200" dirty="0">
                <a:latin typeface="+mn-lt"/>
              </a:rPr>
              <a:t>Hindawi Journal of Healthcare Engineering</a:t>
            </a:r>
            <a:r>
              <a:rPr lang="en-IN" sz="1200" dirty="0">
                <a:latin typeface="+mn-lt"/>
              </a:rPr>
              <a:t>”, “</a:t>
            </a:r>
            <a:r>
              <a:rPr lang="en-US" sz="1200" dirty="0">
                <a:latin typeface="+mn-lt"/>
              </a:rPr>
              <a:t>Machine Learning Based Diabetes </a:t>
            </a:r>
            <a:r>
              <a:rPr lang="en-IN" sz="1200" dirty="0">
                <a:latin typeface="+mn-lt"/>
              </a:rPr>
              <a:t>: (1-17), https://www.hindawi.com/journals/jhe/2021/9930985/</a:t>
            </a:r>
          </a:p>
          <a:p>
            <a:pPr>
              <a:lnSpc>
                <a:spcPct val="115000"/>
              </a:lnSpc>
              <a:buFont typeface="Wingdings" pitchFamily="2" charset="2"/>
              <a:buChar char="Ø"/>
            </a:pPr>
            <a:endParaRPr lang="en-IN" sz="1200" dirty="0">
              <a:solidFill>
                <a:schemeClr val="dk1"/>
              </a:solidFill>
              <a:latin typeface="+mn-lt"/>
            </a:endParaRPr>
          </a:p>
          <a:p>
            <a:pPr>
              <a:lnSpc>
                <a:spcPct val="115000"/>
              </a:lnSpc>
              <a:buFont typeface="Wingdings" pitchFamily="2" charset="2"/>
              <a:buChar char="Ø"/>
            </a:pPr>
            <a:r>
              <a:rPr lang="en-IN" sz="1600" i="0" dirty="0">
                <a:solidFill>
                  <a:srgbClr val="202124"/>
                </a:solidFill>
                <a:effectLst/>
                <a:latin typeface="+mn-lt"/>
              </a:rPr>
              <a:t>Pima Indians Diabetes Database, “</a:t>
            </a:r>
            <a:r>
              <a:rPr lang="en-US" b="0" i="0" dirty="0">
                <a:solidFill>
                  <a:schemeClr val="tx1"/>
                </a:solidFill>
                <a:effectLst/>
                <a:latin typeface="+mn-lt"/>
              </a:rPr>
              <a:t>Predict the onset of diabetes based on diagnostic measure</a:t>
            </a:r>
            <a:r>
              <a:rPr lang="en-IN" sz="1600" i="0" dirty="0">
                <a:solidFill>
                  <a:srgbClr val="202124"/>
                </a:solidFill>
                <a:effectLst/>
                <a:latin typeface="+mn-lt"/>
              </a:rPr>
              <a:t>”, </a:t>
            </a:r>
            <a:r>
              <a:rPr lang="en-IN" sz="1200" i="0" dirty="0">
                <a:solidFill>
                  <a:srgbClr val="202124"/>
                </a:solidFill>
                <a:effectLst/>
                <a:latin typeface="+mn-lt"/>
              </a:rPr>
              <a:t>Kaggle ,   </a:t>
            </a:r>
            <a:r>
              <a:rPr lang="en-IN" i="0" dirty="0">
                <a:solidFill>
                  <a:srgbClr val="202124"/>
                </a:solidFill>
                <a:effectLst/>
                <a:latin typeface="+mn-lt"/>
              </a:rPr>
              <a:t>https://www.kaggle.com/datasets/uciml/pima-indians-diabetes-database</a:t>
            </a:r>
          </a:p>
          <a:p>
            <a:pPr>
              <a:lnSpc>
                <a:spcPct val="115000"/>
              </a:lnSpc>
              <a:buFont typeface="Wingdings" pitchFamily="2" charset="2"/>
              <a:buChar char="Ø"/>
            </a:pPr>
            <a:endParaRPr lang="en-IN" sz="1200" dirty="0">
              <a:solidFill>
                <a:srgbClr val="202124"/>
              </a:solidFill>
              <a:latin typeface="+mn-lt"/>
            </a:endParaRPr>
          </a:p>
          <a:p>
            <a:pPr>
              <a:lnSpc>
                <a:spcPct val="115000"/>
              </a:lnSpc>
              <a:buFont typeface="Wingdings" pitchFamily="2" charset="2"/>
              <a:buChar char="Ø"/>
            </a:pPr>
            <a:r>
              <a:rPr lang="en-IN" dirty="0">
                <a:solidFill>
                  <a:srgbClr val="202124"/>
                </a:solidFill>
                <a:latin typeface="+mn-lt"/>
              </a:rPr>
              <a:t>Aishwarya Mujumdar , V Vaidehi Dr. , “</a:t>
            </a:r>
            <a:r>
              <a:rPr lang="en-US" b="0" i="0" dirty="0">
                <a:solidFill>
                  <a:srgbClr val="2E2E2E"/>
                </a:solidFill>
                <a:effectLst/>
                <a:latin typeface="+mn-lt"/>
              </a:rPr>
              <a:t>Diabetes Prediction using Machine Learning Algorithms</a:t>
            </a:r>
            <a:r>
              <a:rPr lang="en-IN" dirty="0">
                <a:solidFill>
                  <a:srgbClr val="202124"/>
                </a:solidFill>
                <a:latin typeface="+mn-lt"/>
              </a:rPr>
              <a:t>”, “</a:t>
            </a:r>
            <a:r>
              <a:rPr lang="en-IN" dirty="0">
                <a:latin typeface="+mn-lt"/>
              </a:rPr>
              <a:t>ScienceDirect</a:t>
            </a:r>
            <a:r>
              <a:rPr lang="en-IN" dirty="0">
                <a:solidFill>
                  <a:srgbClr val="202124"/>
                </a:solidFill>
                <a:latin typeface="+mn-lt"/>
              </a:rPr>
              <a:t>”, 2019 : (1-8), “https://www.sciencedirect.com/science/article/pii/S1877050920300557</a:t>
            </a:r>
            <a:r>
              <a:rPr lang="en-IN" dirty="0">
                <a:solidFill>
                  <a:srgbClr val="202124"/>
                </a:solidFill>
                <a:latin typeface="zeitung"/>
              </a:rPr>
              <a:t>”</a:t>
            </a:r>
            <a:endParaRPr lang="en-IN" sz="1200" i="0" dirty="0">
              <a:solidFill>
                <a:srgbClr val="202124"/>
              </a:solidFill>
              <a:effectLst/>
              <a:latin typeface="zeitung"/>
            </a:endParaRPr>
          </a:p>
          <a:p>
            <a:pPr>
              <a:lnSpc>
                <a:spcPct val="115000"/>
              </a:lnSpc>
              <a:buFont typeface="Wingdings" pitchFamily="2" charset="2"/>
              <a:buChar char="Ø"/>
            </a:pPr>
            <a:endParaRPr lang="en-IN" sz="1200" dirty="0">
              <a:solidFill>
                <a:srgbClr val="202124"/>
              </a:solidFill>
              <a:latin typeface="zeitung"/>
            </a:endParaRPr>
          </a:p>
          <a:p>
            <a:pPr>
              <a:lnSpc>
                <a:spcPct val="115000"/>
              </a:lnSpc>
              <a:buFont typeface="Wingdings" pitchFamily="2" charset="2"/>
              <a:buChar char="Ø"/>
            </a:pPr>
            <a:endParaRPr lang="en-IN" sz="1200" i="0" dirty="0">
              <a:solidFill>
                <a:srgbClr val="202124"/>
              </a:solidFill>
              <a:effectLst/>
              <a:latin typeface="zeitung"/>
            </a:endParaRPr>
          </a:p>
          <a:p>
            <a:pPr>
              <a:lnSpc>
                <a:spcPct val="115000"/>
              </a:lnSpc>
              <a:buFont typeface="Wingdings" pitchFamily="2" charset="2"/>
              <a:buChar char="Ø"/>
            </a:pPr>
            <a:endParaRPr lang="en-IN" sz="1600" dirty="0">
              <a:solidFill>
                <a:srgbClr val="202124"/>
              </a:solidFill>
              <a:latin typeface="zeitung"/>
            </a:endParaRPr>
          </a:p>
          <a:p>
            <a:pPr>
              <a:lnSpc>
                <a:spcPct val="115000"/>
              </a:lnSpc>
              <a:buFont typeface="Wingdings" pitchFamily="2" charset="2"/>
              <a:buChar char="Ø"/>
            </a:pPr>
            <a:endParaRPr lang="en-IN" sz="1600" i="0" dirty="0">
              <a:solidFill>
                <a:srgbClr val="202124"/>
              </a:solidFill>
              <a:effectLst/>
              <a:latin typeface="zeitung"/>
            </a:endParaRPr>
          </a:p>
        </p:txBody>
      </p:sp>
      <p:sp>
        <p:nvSpPr>
          <p:cNvPr id="4" name="Rectangle 3">
            <a:extLst>
              <a:ext uri="{FF2B5EF4-FFF2-40B4-BE49-F238E27FC236}">
                <a16:creationId xmlns:a16="http://schemas.microsoft.com/office/drawing/2014/main" id="{C9E39108-0782-5E33-A590-60818B44FF4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E2E2E"/>
                </a:solidFill>
                <a:effectLst/>
                <a:latin typeface="NexusSans"/>
              </a:rPr>
              <a:t>,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6770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p:nvPr/>
        </p:nvSpPr>
        <p:spPr>
          <a:xfrm>
            <a:off x="0" y="0"/>
            <a:ext cx="9144000" cy="554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t>                                        </a:t>
            </a:r>
            <a:endParaRPr sz="2400" b="1"/>
          </a:p>
        </p:txBody>
      </p:sp>
      <p:sp>
        <p:nvSpPr>
          <p:cNvPr id="198" name="Google Shape;198;p27"/>
          <p:cNvSpPr txBox="1"/>
          <p:nvPr/>
        </p:nvSpPr>
        <p:spPr>
          <a:xfrm>
            <a:off x="0" y="4743300"/>
            <a:ext cx="6709800" cy="400079"/>
          </a:xfrm>
          <a:prstGeom prst="rect">
            <a:avLst/>
          </a:prstGeom>
          <a:solidFill>
            <a:srgbClr val="EA9999"/>
          </a:solidFill>
          <a:ln>
            <a:noFill/>
          </a:ln>
        </p:spPr>
        <p:txBody>
          <a:bodyPr spcFirstLastPara="1" wrap="square" lIns="91425" tIns="91425" rIns="91425" bIns="91425" anchor="t" anchorCtr="0">
            <a:spAutoFit/>
          </a:bodyPr>
          <a:lstStyle/>
          <a:p>
            <a:r>
              <a:rPr lang="en-US" sz="1400" b="1" dirty="0">
                <a:solidFill>
                  <a:srgbClr val="134F5C"/>
                </a:solidFill>
              </a:rPr>
              <a:t>Machine Learning based approach for Diabetes Prediction</a:t>
            </a:r>
            <a:endParaRPr lang="en-US" sz="1400" dirty="0">
              <a:latin typeface="Merriweather Black"/>
              <a:ea typeface="Merriweather Black"/>
              <a:cs typeface="Merriweather Black"/>
              <a:sym typeface="Merriweather Black"/>
            </a:endParaRPr>
          </a:p>
        </p:txBody>
      </p:sp>
      <p:sp>
        <p:nvSpPr>
          <p:cNvPr id="199" name="Google Shape;199;p27"/>
          <p:cNvSpPr txBox="1"/>
          <p:nvPr/>
        </p:nvSpPr>
        <p:spPr>
          <a:xfrm>
            <a:off x="6709825" y="4743300"/>
            <a:ext cx="2434200" cy="400079"/>
          </a:xfrm>
          <a:prstGeom prst="rect">
            <a:avLst/>
          </a:prstGeom>
          <a:solidFill>
            <a:srgbClr val="B6D7A8"/>
          </a:solidFill>
          <a:ln>
            <a:noFill/>
          </a:ln>
        </p:spPr>
        <p:txBody>
          <a:bodyPr spcFirstLastPara="1" wrap="square" lIns="91425" tIns="91425" rIns="91425" bIns="91425" anchor="t" anchorCtr="0">
            <a:spAutoFit/>
          </a:bodyPr>
          <a:lstStyle/>
          <a:p>
            <a:pPr algn="ctr"/>
            <a:r>
              <a:rPr lang="en-GB" sz="1400">
                <a:latin typeface="Merriweather Black"/>
                <a:ea typeface="Merriweather Black"/>
                <a:cs typeface="Merriweather Black"/>
                <a:sym typeface="Merriweather Black"/>
              </a:rPr>
              <a:t>May 30, </a:t>
            </a:r>
            <a:r>
              <a:rPr lang="en-GB" sz="1400" dirty="0">
                <a:latin typeface="Merriweather Black"/>
                <a:ea typeface="Merriweather Black"/>
                <a:cs typeface="Merriweather Black"/>
                <a:sym typeface="Merriweather Black"/>
              </a:rPr>
              <a:t>2023</a:t>
            </a:r>
          </a:p>
        </p:txBody>
      </p:sp>
      <p:sp>
        <p:nvSpPr>
          <p:cNvPr id="200" name="Google Shape;200;p27"/>
          <p:cNvSpPr txBox="1"/>
          <p:nvPr/>
        </p:nvSpPr>
        <p:spPr>
          <a:xfrm>
            <a:off x="1651025" y="1777975"/>
            <a:ext cx="60960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100">
                <a:latin typeface="Merriweather Black"/>
                <a:ea typeface="Merriweather Black"/>
                <a:cs typeface="Merriweather Black"/>
                <a:sym typeface="Merriweather Black"/>
              </a:rPr>
              <a:t>Thank You</a:t>
            </a:r>
            <a:endParaRPr sz="8100">
              <a:latin typeface="Merriweather Black"/>
              <a:ea typeface="Merriweather Black"/>
              <a:cs typeface="Merriweather Black"/>
              <a:sym typeface="Merriweather Black"/>
            </a:endParaRPr>
          </a:p>
        </p:txBody>
      </p:sp>
      <p:pic>
        <p:nvPicPr>
          <p:cNvPr id="201" name="Google Shape;201;p27"/>
          <p:cNvPicPr preferRelativeResize="0"/>
          <p:nvPr/>
        </p:nvPicPr>
        <p:blipFill rotWithShape="1">
          <a:blip r:embed="rId3">
            <a:alphaModFix/>
          </a:blip>
          <a:srcRect/>
          <a:stretch/>
        </p:blipFill>
        <p:spPr>
          <a:xfrm>
            <a:off x="8456100" y="0"/>
            <a:ext cx="687900" cy="55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p:nvPr/>
        </p:nvSpPr>
        <p:spPr>
          <a:xfrm>
            <a:off x="0" y="0"/>
            <a:ext cx="9133500" cy="554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dirty="0"/>
              <a:t>                                         OVERVIEW</a:t>
            </a:r>
            <a:endParaRPr sz="2400" b="1" dirty="0"/>
          </a:p>
        </p:txBody>
      </p:sp>
      <p:pic>
        <p:nvPicPr>
          <p:cNvPr id="66" name="Google Shape;66;p14"/>
          <p:cNvPicPr preferRelativeResize="0"/>
          <p:nvPr/>
        </p:nvPicPr>
        <p:blipFill rotWithShape="1">
          <a:blip r:embed="rId3">
            <a:alphaModFix/>
          </a:blip>
          <a:srcRect/>
          <a:stretch/>
        </p:blipFill>
        <p:spPr>
          <a:xfrm>
            <a:off x="8456100" y="28153"/>
            <a:ext cx="687900" cy="554100"/>
          </a:xfrm>
          <a:prstGeom prst="rect">
            <a:avLst/>
          </a:prstGeom>
          <a:noFill/>
          <a:ln>
            <a:noFill/>
          </a:ln>
        </p:spPr>
      </p:pic>
      <p:sp>
        <p:nvSpPr>
          <p:cNvPr id="67" name="Google Shape;67;p14"/>
          <p:cNvSpPr txBox="1"/>
          <p:nvPr/>
        </p:nvSpPr>
        <p:spPr>
          <a:xfrm>
            <a:off x="285700" y="916130"/>
            <a:ext cx="6096000" cy="358248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Font typeface="Wingdings" pitchFamily="2" charset="2"/>
              <a:buChar char="Ø"/>
            </a:pPr>
            <a:r>
              <a:rPr lang="en-GB" sz="2400" dirty="0">
                <a:solidFill>
                  <a:schemeClr val="dk1"/>
                </a:solidFill>
              </a:rPr>
              <a:t>Introduction</a:t>
            </a:r>
          </a:p>
          <a:p>
            <a:pPr>
              <a:lnSpc>
                <a:spcPct val="115000"/>
              </a:lnSpc>
              <a:buFont typeface="Wingdings" pitchFamily="2" charset="2"/>
              <a:buChar char="Ø"/>
            </a:pPr>
            <a:r>
              <a:rPr lang="en-GB" sz="2400" dirty="0">
                <a:solidFill>
                  <a:schemeClr val="dk1"/>
                </a:solidFill>
              </a:rPr>
              <a:t>Related Works</a:t>
            </a:r>
          </a:p>
          <a:p>
            <a:pPr marL="0" lvl="0" indent="0" algn="l" rtl="0">
              <a:lnSpc>
                <a:spcPct val="115000"/>
              </a:lnSpc>
              <a:spcBef>
                <a:spcPts val="0"/>
              </a:spcBef>
              <a:spcAft>
                <a:spcPts val="0"/>
              </a:spcAft>
              <a:buFont typeface="Wingdings" pitchFamily="2" charset="2"/>
              <a:buChar char="Ø"/>
            </a:pPr>
            <a:r>
              <a:rPr lang="en-GB" sz="2400" dirty="0">
                <a:solidFill>
                  <a:schemeClr val="dk1"/>
                </a:solidFill>
              </a:rPr>
              <a:t>Motivation</a:t>
            </a:r>
          </a:p>
          <a:p>
            <a:pPr marL="0" lvl="0" indent="0" algn="l" rtl="0">
              <a:lnSpc>
                <a:spcPct val="115000"/>
              </a:lnSpc>
              <a:spcBef>
                <a:spcPts val="0"/>
              </a:spcBef>
              <a:spcAft>
                <a:spcPts val="0"/>
              </a:spcAft>
              <a:buFont typeface="Wingdings" pitchFamily="2" charset="2"/>
              <a:buChar char="Ø"/>
            </a:pPr>
            <a:r>
              <a:rPr lang="en-GB" sz="2400" dirty="0">
                <a:solidFill>
                  <a:schemeClr val="dk1"/>
                </a:solidFill>
              </a:rPr>
              <a:t>Problem Statement</a:t>
            </a:r>
          </a:p>
          <a:p>
            <a:pPr marL="0" lvl="0" indent="0" algn="l" rtl="0">
              <a:lnSpc>
                <a:spcPct val="115000"/>
              </a:lnSpc>
              <a:spcBef>
                <a:spcPts val="0"/>
              </a:spcBef>
              <a:spcAft>
                <a:spcPts val="0"/>
              </a:spcAft>
              <a:buFont typeface="Wingdings" pitchFamily="2" charset="2"/>
              <a:buChar char="Ø"/>
            </a:pPr>
            <a:r>
              <a:rPr lang="en-GB" sz="2400" dirty="0">
                <a:solidFill>
                  <a:schemeClr val="dk1"/>
                </a:solidFill>
              </a:rPr>
              <a:t>Objectives</a:t>
            </a:r>
          </a:p>
          <a:p>
            <a:pPr marL="0" lvl="0" indent="0" algn="l" rtl="0">
              <a:lnSpc>
                <a:spcPct val="115000"/>
              </a:lnSpc>
              <a:spcBef>
                <a:spcPts val="0"/>
              </a:spcBef>
              <a:spcAft>
                <a:spcPts val="0"/>
              </a:spcAft>
              <a:buFont typeface="Wingdings" pitchFamily="2" charset="2"/>
              <a:buChar char="Ø"/>
            </a:pPr>
            <a:r>
              <a:rPr lang="en-GB" sz="2400" dirty="0">
                <a:solidFill>
                  <a:schemeClr val="dk1"/>
                </a:solidFill>
              </a:rPr>
              <a:t>Proposed Mechanism</a:t>
            </a:r>
          </a:p>
          <a:p>
            <a:pPr marL="0" lvl="0" indent="0" algn="l" rtl="0">
              <a:lnSpc>
                <a:spcPct val="115000"/>
              </a:lnSpc>
              <a:spcBef>
                <a:spcPts val="0"/>
              </a:spcBef>
              <a:spcAft>
                <a:spcPts val="0"/>
              </a:spcAft>
              <a:buFont typeface="Wingdings" pitchFamily="2" charset="2"/>
              <a:buChar char="Ø"/>
            </a:pPr>
            <a:r>
              <a:rPr lang="en-GB" sz="2400" dirty="0">
                <a:solidFill>
                  <a:schemeClr val="dk1"/>
                </a:solidFill>
              </a:rPr>
              <a:t>Summary</a:t>
            </a:r>
          </a:p>
          <a:p>
            <a:pPr marL="0" lvl="0" indent="0" algn="l" rtl="0">
              <a:lnSpc>
                <a:spcPct val="115000"/>
              </a:lnSpc>
              <a:spcBef>
                <a:spcPts val="0"/>
              </a:spcBef>
              <a:spcAft>
                <a:spcPts val="0"/>
              </a:spcAft>
              <a:buFont typeface="Wingdings" pitchFamily="2" charset="2"/>
              <a:buChar char="Ø"/>
            </a:pPr>
            <a:r>
              <a:rPr lang="en-GB" sz="2400" dirty="0">
                <a:solidFill>
                  <a:schemeClr val="dk1"/>
                </a:solidFill>
              </a:rPr>
              <a:t>References</a:t>
            </a:r>
          </a:p>
        </p:txBody>
      </p:sp>
      <p:sp>
        <p:nvSpPr>
          <p:cNvPr id="68" name="Google Shape;68;p14"/>
          <p:cNvSpPr txBox="1"/>
          <p:nvPr/>
        </p:nvSpPr>
        <p:spPr>
          <a:xfrm>
            <a:off x="0" y="4743300"/>
            <a:ext cx="6667400" cy="430857"/>
          </a:xfrm>
          <a:prstGeom prst="rect">
            <a:avLst/>
          </a:prstGeom>
          <a:solidFill>
            <a:srgbClr val="EA9999"/>
          </a:solidFill>
          <a:ln>
            <a:noFill/>
          </a:ln>
        </p:spPr>
        <p:txBody>
          <a:bodyPr spcFirstLastPara="1" wrap="square" lIns="91425" tIns="91425" rIns="91425" bIns="91425" anchor="t" anchorCtr="0">
            <a:spAutoFit/>
          </a:bodyPr>
          <a:lstStyle/>
          <a:p>
            <a:r>
              <a:rPr lang="en-US" sz="1600" b="1" dirty="0">
                <a:solidFill>
                  <a:srgbClr val="134F5C"/>
                </a:solidFill>
              </a:rPr>
              <a:t>Machine Learning based approach for Diabetes Prediction</a:t>
            </a:r>
            <a:endParaRPr lang="en-US" sz="1600" dirty="0">
              <a:latin typeface="Merriweather Black"/>
              <a:ea typeface="Merriweather Black"/>
              <a:cs typeface="Merriweather Black"/>
              <a:sym typeface="Merriweather Black"/>
            </a:endParaRPr>
          </a:p>
        </p:txBody>
      </p:sp>
      <p:sp>
        <p:nvSpPr>
          <p:cNvPr id="69" name="Google Shape;69;p14"/>
          <p:cNvSpPr txBox="1"/>
          <p:nvPr/>
        </p:nvSpPr>
        <p:spPr>
          <a:xfrm>
            <a:off x="5446175" y="2307175"/>
            <a:ext cx="278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0" name="Google Shape;70;p14"/>
          <p:cNvSpPr txBox="1"/>
          <p:nvPr/>
        </p:nvSpPr>
        <p:spPr>
          <a:xfrm>
            <a:off x="6667400" y="4743300"/>
            <a:ext cx="2485200" cy="400079"/>
          </a:xfrm>
          <a:prstGeom prst="rect">
            <a:avLst/>
          </a:prstGeom>
          <a:solidFill>
            <a:srgbClr val="B6D7A8"/>
          </a:solidFill>
          <a:ln>
            <a:noFill/>
          </a:ln>
        </p:spPr>
        <p:txBody>
          <a:bodyPr spcFirstLastPara="1" wrap="square" lIns="91425" tIns="91425" rIns="91425" bIns="91425" anchor="t" anchorCtr="0">
            <a:spAutoFit/>
          </a:bodyPr>
          <a:lstStyle/>
          <a:p>
            <a:pPr algn="ctr"/>
            <a:r>
              <a:rPr lang="en-GB" sz="1400" dirty="0">
                <a:latin typeface="Merriweather Black"/>
                <a:ea typeface="Merriweather Black"/>
                <a:cs typeface="Merriweather Black"/>
                <a:sym typeface="Merriweather Black"/>
              </a:rPr>
              <a:t>May 30, 2023</a:t>
            </a:r>
          </a:p>
        </p:txBody>
      </p:sp>
      <p:pic>
        <p:nvPicPr>
          <p:cNvPr id="2" name="Picture 1">
            <a:extLst>
              <a:ext uri="{FF2B5EF4-FFF2-40B4-BE49-F238E27FC236}">
                <a16:creationId xmlns:a16="http://schemas.microsoft.com/office/drawing/2014/main" id="{E9FD5AFE-FD1A-562C-92A7-B9B4FD348EE7}"/>
              </a:ext>
            </a:extLst>
          </p:cNvPr>
          <p:cNvPicPr>
            <a:picLocks noChangeAspect="1"/>
          </p:cNvPicPr>
          <p:nvPr/>
        </p:nvPicPr>
        <p:blipFill>
          <a:blip r:embed="rId4"/>
          <a:stretch>
            <a:fillRect/>
          </a:stretch>
        </p:blipFill>
        <p:spPr>
          <a:xfrm>
            <a:off x="5044698" y="554100"/>
            <a:ext cx="4088802" cy="4189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cxnSp>
        <p:nvCxnSpPr>
          <p:cNvPr id="75" name="Google Shape;75;p15"/>
          <p:cNvCxnSpPr/>
          <p:nvPr/>
        </p:nvCxnSpPr>
        <p:spPr>
          <a:xfrm>
            <a:off x="5250" y="4743300"/>
            <a:ext cx="9133500" cy="10500"/>
          </a:xfrm>
          <a:prstGeom prst="straightConnector1">
            <a:avLst/>
          </a:prstGeom>
          <a:noFill/>
          <a:ln w="9525" cap="flat" cmpd="sng">
            <a:solidFill>
              <a:schemeClr val="dk2"/>
            </a:solidFill>
            <a:prstDash val="solid"/>
            <a:round/>
            <a:headEnd type="none" w="med" len="med"/>
            <a:tailEnd type="none" w="med" len="med"/>
          </a:ln>
        </p:spPr>
      </p:cxnSp>
      <p:sp>
        <p:nvSpPr>
          <p:cNvPr id="76" name="Google Shape;76;p15"/>
          <p:cNvSpPr txBox="1"/>
          <p:nvPr/>
        </p:nvSpPr>
        <p:spPr>
          <a:xfrm>
            <a:off x="58150" y="1164175"/>
            <a:ext cx="581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7" name="Google Shape;77;p15"/>
          <p:cNvSpPr txBox="1"/>
          <p:nvPr/>
        </p:nvSpPr>
        <p:spPr>
          <a:xfrm>
            <a:off x="550700" y="1312325"/>
            <a:ext cx="609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8" name="Google Shape;78;p15"/>
          <p:cNvSpPr txBox="1"/>
          <p:nvPr/>
        </p:nvSpPr>
        <p:spPr>
          <a:xfrm>
            <a:off x="5250" y="4743300"/>
            <a:ext cx="6709800" cy="400079"/>
          </a:xfrm>
          <a:prstGeom prst="rect">
            <a:avLst/>
          </a:prstGeom>
          <a:solidFill>
            <a:srgbClr val="EA9999"/>
          </a:solidFill>
          <a:ln>
            <a:noFill/>
          </a:ln>
        </p:spPr>
        <p:txBody>
          <a:bodyPr spcFirstLastPara="1" wrap="square" lIns="91425" tIns="91425" rIns="91425" bIns="91425" anchor="t" anchorCtr="0">
            <a:spAutoFit/>
          </a:bodyPr>
          <a:lstStyle/>
          <a:p>
            <a:r>
              <a:rPr lang="en-US" sz="1400" b="1" dirty="0">
                <a:solidFill>
                  <a:srgbClr val="134F5C"/>
                </a:solidFill>
              </a:rPr>
              <a:t>Machine Learning based approach for Diabetes Prediction</a:t>
            </a:r>
            <a:endParaRPr lang="en-US" sz="1400" dirty="0">
              <a:latin typeface="Merriweather Black"/>
              <a:ea typeface="Merriweather Black"/>
              <a:cs typeface="Merriweather Black"/>
              <a:sym typeface="Merriweather Black"/>
            </a:endParaRPr>
          </a:p>
        </p:txBody>
      </p:sp>
      <p:sp>
        <p:nvSpPr>
          <p:cNvPr id="79" name="Google Shape;79;p15"/>
          <p:cNvSpPr txBox="1"/>
          <p:nvPr/>
        </p:nvSpPr>
        <p:spPr>
          <a:xfrm>
            <a:off x="6717574" y="4766547"/>
            <a:ext cx="2424000" cy="400079"/>
          </a:xfrm>
          <a:prstGeom prst="rect">
            <a:avLst/>
          </a:prstGeom>
          <a:solidFill>
            <a:srgbClr val="B6D7A8"/>
          </a:solidFill>
          <a:ln>
            <a:noFill/>
          </a:ln>
        </p:spPr>
        <p:txBody>
          <a:bodyPr spcFirstLastPara="1" wrap="square" lIns="91425" tIns="91425" rIns="91425" bIns="91425" anchor="t" anchorCtr="0">
            <a:spAutoFit/>
          </a:bodyPr>
          <a:lstStyle/>
          <a:p>
            <a:pPr algn="ctr"/>
            <a:r>
              <a:rPr lang="en-GB" sz="1400" dirty="0">
                <a:latin typeface="Merriweather Black"/>
                <a:ea typeface="Merriweather Black"/>
                <a:cs typeface="Merriweather Black"/>
                <a:sym typeface="Merriweather Black"/>
              </a:rPr>
              <a:t>May 30, 2023</a:t>
            </a:r>
          </a:p>
        </p:txBody>
      </p:sp>
      <p:cxnSp>
        <p:nvCxnSpPr>
          <p:cNvPr id="80" name="Google Shape;80;p15"/>
          <p:cNvCxnSpPr/>
          <p:nvPr/>
        </p:nvCxnSpPr>
        <p:spPr>
          <a:xfrm rot="10800000" flipH="1">
            <a:off x="-253172" y="60431"/>
            <a:ext cx="9138900" cy="10500"/>
          </a:xfrm>
          <a:prstGeom prst="straightConnector1">
            <a:avLst/>
          </a:prstGeom>
          <a:noFill/>
          <a:ln w="9525" cap="flat" cmpd="sng">
            <a:solidFill>
              <a:schemeClr val="dk2"/>
            </a:solidFill>
            <a:prstDash val="solid"/>
            <a:round/>
            <a:headEnd type="none" w="med" len="med"/>
            <a:tailEnd type="none" w="med" len="med"/>
          </a:ln>
        </p:spPr>
      </p:cxnSp>
      <p:sp>
        <p:nvSpPr>
          <p:cNvPr id="81" name="Google Shape;81;p15"/>
          <p:cNvSpPr txBox="1"/>
          <p:nvPr/>
        </p:nvSpPr>
        <p:spPr>
          <a:xfrm>
            <a:off x="0" y="0"/>
            <a:ext cx="9133500" cy="554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t>                                      INTRODUCTION</a:t>
            </a:r>
            <a:endParaRPr sz="2400" b="1"/>
          </a:p>
        </p:txBody>
      </p:sp>
      <p:sp>
        <p:nvSpPr>
          <p:cNvPr id="82" name="Google Shape;82;p15"/>
          <p:cNvSpPr txBox="1"/>
          <p:nvPr/>
        </p:nvSpPr>
        <p:spPr>
          <a:xfrm>
            <a:off x="1220125" y="1514650"/>
            <a:ext cx="605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3" name="Google Shape;83;p15"/>
          <p:cNvSpPr txBox="1"/>
          <p:nvPr/>
        </p:nvSpPr>
        <p:spPr>
          <a:xfrm>
            <a:off x="0" y="614530"/>
            <a:ext cx="9027701" cy="368867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Font typeface="Wingdings" pitchFamily="2" charset="2"/>
              <a:buChar char="Ø"/>
            </a:pPr>
            <a:r>
              <a:rPr lang="en-GB" sz="1600" dirty="0">
                <a:solidFill>
                  <a:schemeClr val="dk1"/>
                </a:solidFill>
              </a:rPr>
              <a:t>Diabetes : </a:t>
            </a:r>
            <a:r>
              <a:rPr lang="en-US" sz="1600" dirty="0">
                <a:solidFill>
                  <a:schemeClr val="tx1"/>
                </a:solidFill>
                <a:latin typeface="+mj-lt"/>
              </a:rPr>
              <a:t>A</a:t>
            </a:r>
            <a:r>
              <a:rPr lang="en-US" sz="1600" b="0" i="0" dirty="0">
                <a:solidFill>
                  <a:schemeClr val="tx1"/>
                </a:solidFill>
                <a:effectLst/>
                <a:latin typeface="+mj-lt"/>
              </a:rPr>
              <a:t> </a:t>
            </a:r>
            <a:r>
              <a:rPr lang="en-US" sz="1600" i="0" dirty="0">
                <a:solidFill>
                  <a:schemeClr val="tx1"/>
                </a:solidFill>
                <a:effectLst/>
                <a:latin typeface="+mj-lt"/>
              </a:rPr>
              <a:t>chronic disease </a:t>
            </a:r>
            <a:r>
              <a:rPr lang="en-US" sz="1600" b="0" i="0" dirty="0">
                <a:solidFill>
                  <a:schemeClr val="tx1"/>
                </a:solidFill>
                <a:effectLst/>
                <a:latin typeface="+mj-lt"/>
              </a:rPr>
              <a:t>that affects millions of people worldwide</a:t>
            </a:r>
          </a:p>
          <a:p>
            <a:pPr marL="0" lvl="0" indent="0" algn="l" rtl="0">
              <a:lnSpc>
                <a:spcPct val="115000"/>
              </a:lnSpc>
              <a:spcBef>
                <a:spcPts val="0"/>
              </a:spcBef>
              <a:spcAft>
                <a:spcPts val="0"/>
              </a:spcAft>
              <a:buFont typeface="Wingdings" pitchFamily="2" charset="2"/>
              <a:buChar char="Ø"/>
            </a:pPr>
            <a:endParaRPr lang="en-GB" dirty="0">
              <a:solidFill>
                <a:schemeClr val="tx1"/>
              </a:solidFill>
              <a:latin typeface="+mj-lt"/>
            </a:endParaRPr>
          </a:p>
          <a:p>
            <a:pPr marL="0" lvl="0" indent="0" algn="l" rtl="0">
              <a:lnSpc>
                <a:spcPct val="115000"/>
              </a:lnSpc>
              <a:spcBef>
                <a:spcPts val="0"/>
              </a:spcBef>
              <a:spcAft>
                <a:spcPts val="0"/>
              </a:spcAft>
              <a:buFont typeface="Wingdings" pitchFamily="2" charset="2"/>
              <a:buChar char="Ø"/>
            </a:pPr>
            <a:r>
              <a:rPr lang="en-US" dirty="0">
                <a:latin typeface="Arial" panose="020B0604020202020204" pitchFamily="34" charset="0"/>
              </a:rPr>
              <a:t>E</a:t>
            </a:r>
            <a:r>
              <a:rPr lang="en-US" b="0" i="0" u="none" strike="noStrike" dirty="0">
                <a:solidFill>
                  <a:srgbClr val="000000"/>
                </a:solidFill>
                <a:effectLst/>
                <a:latin typeface="Arial" panose="020B0604020202020204" pitchFamily="34" charset="0"/>
              </a:rPr>
              <a:t>conomic burden of Type 2 Diabetes (T2D) on society has increased over time</a:t>
            </a:r>
          </a:p>
          <a:p>
            <a:pPr marL="0" lvl="0" indent="0" algn="l" rtl="0">
              <a:lnSpc>
                <a:spcPct val="115000"/>
              </a:lnSpc>
              <a:spcBef>
                <a:spcPts val="0"/>
              </a:spcBef>
              <a:spcAft>
                <a:spcPts val="0"/>
              </a:spcAft>
              <a:buFont typeface="Wingdings" pitchFamily="2" charset="2"/>
              <a:buChar char="Ø"/>
            </a:pPr>
            <a:endParaRPr lang="en-US" b="0" i="0" u="none" strike="noStrike" dirty="0">
              <a:solidFill>
                <a:srgbClr val="000000"/>
              </a:solidFill>
              <a:effectLst/>
              <a:latin typeface="Arial" panose="020B0604020202020204" pitchFamily="34" charset="0"/>
            </a:endParaRPr>
          </a:p>
          <a:p>
            <a:pPr>
              <a:lnSpc>
                <a:spcPct val="115000"/>
              </a:lnSpc>
              <a:buFont typeface="Wingdings" pitchFamily="2" charset="2"/>
              <a:buChar char="Ø"/>
            </a:pPr>
            <a:r>
              <a:rPr lang="en-US" i="0" dirty="0">
                <a:solidFill>
                  <a:schemeClr val="tx1"/>
                </a:solidFill>
                <a:effectLst/>
                <a:latin typeface="Arial" panose="020B0604020202020204" pitchFamily="34" charset="0"/>
              </a:rPr>
              <a:t>The number of people with diabetes rose from 108 million in 1980 to 422 million in 2014. Prevalence has been rising more rapidly in low- and middle-income countries than in high-income countries</a:t>
            </a:r>
            <a:r>
              <a:rPr lang="en-US" dirty="0">
                <a:solidFill>
                  <a:srgbClr val="3C4245"/>
                </a:solidFill>
                <a:latin typeface="Arial" panose="020B0604020202020204" pitchFamily="34" charset="0"/>
              </a:rPr>
              <a:t> (source: WHO)</a:t>
            </a:r>
            <a:endParaRPr lang="en-US" i="0" dirty="0">
              <a:solidFill>
                <a:srgbClr val="3C4245"/>
              </a:solidFill>
              <a:effectLst/>
              <a:latin typeface="Arial" panose="020B0604020202020204" pitchFamily="34" charset="0"/>
            </a:endParaRPr>
          </a:p>
          <a:p>
            <a:pPr marL="0" lvl="0" indent="0" algn="l" rtl="0">
              <a:lnSpc>
                <a:spcPct val="115000"/>
              </a:lnSpc>
              <a:spcBef>
                <a:spcPts val="0"/>
              </a:spcBef>
              <a:spcAft>
                <a:spcPts val="0"/>
              </a:spcAft>
              <a:buFont typeface="Wingdings" pitchFamily="2" charset="2"/>
              <a:buChar char="Ø"/>
            </a:pPr>
            <a:endParaRPr lang="en-GB" dirty="0">
              <a:solidFill>
                <a:schemeClr val="dk1"/>
              </a:solidFill>
            </a:endParaRPr>
          </a:p>
          <a:p>
            <a:pPr marL="0" lvl="0" indent="0" algn="l" rtl="0">
              <a:lnSpc>
                <a:spcPct val="115000"/>
              </a:lnSpc>
              <a:spcBef>
                <a:spcPts val="0"/>
              </a:spcBef>
              <a:spcAft>
                <a:spcPts val="0"/>
              </a:spcAft>
              <a:buFont typeface="Wingdings" pitchFamily="2" charset="2"/>
              <a:buChar char="Ø"/>
            </a:pPr>
            <a:r>
              <a:rPr lang="en-US" b="0" i="0" u="none" strike="noStrike" dirty="0">
                <a:solidFill>
                  <a:srgbClr val="000000"/>
                </a:solidFill>
                <a:effectLst/>
                <a:latin typeface="Arial" panose="020B0604020202020204" pitchFamily="34" charset="0"/>
              </a:rPr>
              <a:t>Early prediction of diabetes and prediabetes can reduce treatment costs and improve intervention</a:t>
            </a:r>
          </a:p>
          <a:p>
            <a:pPr marL="0" lvl="0" indent="0" algn="l" rtl="0">
              <a:lnSpc>
                <a:spcPct val="115000"/>
              </a:lnSpc>
              <a:spcBef>
                <a:spcPts val="0"/>
              </a:spcBef>
              <a:spcAft>
                <a:spcPts val="0"/>
              </a:spcAft>
            </a:pPr>
            <a:endParaRPr lang="en-GB" dirty="0">
              <a:solidFill>
                <a:schemeClr val="dk1"/>
              </a:solidFill>
            </a:endParaRPr>
          </a:p>
          <a:p>
            <a:pPr marL="0" lvl="0" indent="0" algn="l" rtl="0">
              <a:lnSpc>
                <a:spcPct val="115000"/>
              </a:lnSpc>
              <a:spcBef>
                <a:spcPts val="0"/>
              </a:spcBef>
              <a:spcAft>
                <a:spcPts val="0"/>
              </a:spcAft>
              <a:buFont typeface="Wingdings" pitchFamily="2" charset="2"/>
              <a:buChar char="Ø"/>
            </a:pPr>
            <a:r>
              <a:rPr lang="en-GB" dirty="0">
                <a:solidFill>
                  <a:schemeClr val="dk1"/>
                </a:solidFill>
              </a:rPr>
              <a:t>Health check up data taken as subject under test</a:t>
            </a:r>
          </a:p>
          <a:p>
            <a:pPr marL="0" lvl="0" indent="0" algn="l" rtl="0">
              <a:lnSpc>
                <a:spcPct val="115000"/>
              </a:lnSpc>
              <a:spcBef>
                <a:spcPts val="0"/>
              </a:spcBef>
              <a:spcAft>
                <a:spcPts val="0"/>
              </a:spcAft>
              <a:buFont typeface="Wingdings" pitchFamily="2" charset="2"/>
              <a:buChar char="Ø"/>
            </a:pPr>
            <a:endParaRPr lang="en-GB" dirty="0">
              <a:solidFill>
                <a:schemeClr val="dk1"/>
              </a:solidFill>
            </a:endParaRPr>
          </a:p>
          <a:p>
            <a:pPr>
              <a:lnSpc>
                <a:spcPct val="115000"/>
              </a:lnSpc>
              <a:buFont typeface="Wingdings" pitchFamily="2" charset="2"/>
              <a:buChar char="Ø"/>
            </a:pPr>
            <a:r>
              <a:rPr lang="en-US" i="0" dirty="0">
                <a:solidFill>
                  <a:srgbClr val="3C4245"/>
                </a:solidFill>
                <a:effectLst/>
                <a:latin typeface="Arial" panose="020B0604020202020204" pitchFamily="34" charset="0"/>
              </a:rPr>
              <a:t>A healthy diet, regular physical activity, maintaining a normal body weight and avoiding tobacco use are ways to prevent or delay the onset of type 2 diabetes.</a:t>
            </a:r>
          </a:p>
          <a:p>
            <a:pPr marL="0" lvl="0" indent="0" algn="l" rtl="0">
              <a:lnSpc>
                <a:spcPct val="115000"/>
              </a:lnSpc>
              <a:spcBef>
                <a:spcPts val="0"/>
              </a:spcBef>
              <a:spcAft>
                <a:spcPts val="0"/>
              </a:spcAft>
              <a:buFont typeface="Wingdings" pitchFamily="2" charset="2"/>
              <a:buChar char="Ø"/>
            </a:pPr>
            <a:endParaRPr lang="en-GB" dirty="0">
              <a:solidFill>
                <a:schemeClr val="dk1"/>
              </a:solidFill>
            </a:endParaRPr>
          </a:p>
        </p:txBody>
      </p:sp>
      <p:pic>
        <p:nvPicPr>
          <p:cNvPr id="84" name="Google Shape;84;p15"/>
          <p:cNvPicPr preferRelativeResize="0"/>
          <p:nvPr/>
        </p:nvPicPr>
        <p:blipFill rotWithShape="1">
          <a:blip r:embed="rId3">
            <a:alphaModFix/>
          </a:blip>
          <a:srcRect/>
          <a:stretch/>
        </p:blipFill>
        <p:spPr>
          <a:xfrm>
            <a:off x="8456100" y="0"/>
            <a:ext cx="687900" cy="554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p:nvPr/>
        </p:nvSpPr>
        <p:spPr>
          <a:xfrm>
            <a:off x="0" y="0"/>
            <a:ext cx="9144000" cy="554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t>                                    EXISTING WORK</a:t>
            </a:r>
            <a:endParaRPr sz="2400" b="1"/>
          </a:p>
        </p:txBody>
      </p:sp>
      <p:pic>
        <p:nvPicPr>
          <p:cNvPr id="140" name="Google Shape;140;p20"/>
          <p:cNvPicPr preferRelativeResize="0"/>
          <p:nvPr/>
        </p:nvPicPr>
        <p:blipFill rotWithShape="1">
          <a:blip r:embed="rId3">
            <a:alphaModFix/>
          </a:blip>
          <a:srcRect/>
          <a:stretch/>
        </p:blipFill>
        <p:spPr>
          <a:xfrm>
            <a:off x="8456100" y="0"/>
            <a:ext cx="687900" cy="554100"/>
          </a:xfrm>
          <a:prstGeom prst="rect">
            <a:avLst/>
          </a:prstGeom>
          <a:noFill/>
          <a:ln>
            <a:noFill/>
          </a:ln>
        </p:spPr>
      </p:pic>
      <p:sp>
        <p:nvSpPr>
          <p:cNvPr id="141" name="Google Shape;141;p20"/>
          <p:cNvSpPr txBox="1"/>
          <p:nvPr/>
        </p:nvSpPr>
        <p:spPr>
          <a:xfrm>
            <a:off x="0" y="4743300"/>
            <a:ext cx="6709800" cy="400079"/>
          </a:xfrm>
          <a:prstGeom prst="rect">
            <a:avLst/>
          </a:prstGeom>
          <a:solidFill>
            <a:srgbClr val="EA9999"/>
          </a:solidFill>
          <a:ln>
            <a:noFill/>
          </a:ln>
        </p:spPr>
        <p:txBody>
          <a:bodyPr spcFirstLastPara="1" wrap="square" lIns="91425" tIns="91425" rIns="91425" bIns="91425" anchor="t" anchorCtr="0">
            <a:spAutoFit/>
          </a:bodyPr>
          <a:lstStyle/>
          <a:p>
            <a:r>
              <a:rPr lang="en-US" sz="1400" b="1" dirty="0">
                <a:solidFill>
                  <a:srgbClr val="134F5C"/>
                </a:solidFill>
              </a:rPr>
              <a:t>Machine Learning based approach for Diabetes Prediction</a:t>
            </a:r>
            <a:endParaRPr lang="en-US" sz="1400" dirty="0">
              <a:latin typeface="Merriweather Black"/>
              <a:ea typeface="Merriweather Black"/>
              <a:cs typeface="Merriweather Black"/>
              <a:sym typeface="Merriweather Black"/>
            </a:endParaRPr>
          </a:p>
        </p:txBody>
      </p:sp>
      <p:sp>
        <p:nvSpPr>
          <p:cNvPr id="142" name="Google Shape;142;p20"/>
          <p:cNvSpPr txBox="1"/>
          <p:nvPr/>
        </p:nvSpPr>
        <p:spPr>
          <a:xfrm>
            <a:off x="6709825" y="4743300"/>
            <a:ext cx="2434200" cy="400079"/>
          </a:xfrm>
          <a:prstGeom prst="rect">
            <a:avLst/>
          </a:prstGeom>
          <a:solidFill>
            <a:srgbClr val="B6D7A8"/>
          </a:solidFill>
          <a:ln>
            <a:noFill/>
          </a:ln>
        </p:spPr>
        <p:txBody>
          <a:bodyPr spcFirstLastPara="1" wrap="square" lIns="91425" tIns="91425" rIns="91425" bIns="91425" anchor="t" anchorCtr="0">
            <a:spAutoFit/>
          </a:bodyPr>
          <a:lstStyle/>
          <a:p>
            <a:pPr algn="ctr"/>
            <a:r>
              <a:rPr lang="en-GB" sz="1400" dirty="0">
                <a:latin typeface="Merriweather Black"/>
                <a:ea typeface="Merriweather Black"/>
                <a:cs typeface="Merriweather Black"/>
                <a:sym typeface="Merriweather Black"/>
              </a:rPr>
              <a:t>May 30, 2023</a:t>
            </a:r>
          </a:p>
        </p:txBody>
      </p:sp>
      <p:graphicFrame>
        <p:nvGraphicFramePr>
          <p:cNvPr id="10" name="Table 9"/>
          <p:cNvGraphicFramePr>
            <a:graphicFrameLocks noGrp="1"/>
          </p:cNvGraphicFramePr>
          <p:nvPr>
            <p:extLst>
              <p:ext uri="{D42A27DB-BD31-4B8C-83A1-F6EECF244321}">
                <p14:modId xmlns:p14="http://schemas.microsoft.com/office/powerpoint/2010/main" val="193915900"/>
              </p:ext>
            </p:extLst>
          </p:nvPr>
        </p:nvGraphicFramePr>
        <p:xfrm>
          <a:off x="216036" y="1183568"/>
          <a:ext cx="8711926" cy="3160686"/>
        </p:xfrm>
        <a:graphic>
          <a:graphicData uri="http://schemas.openxmlformats.org/drawingml/2006/table">
            <a:tbl>
              <a:tblPr/>
              <a:tblGrid>
                <a:gridCol w="2855809">
                  <a:extLst>
                    <a:ext uri="{9D8B030D-6E8A-4147-A177-3AD203B41FA5}">
                      <a16:colId xmlns:a16="http://schemas.microsoft.com/office/drawing/2014/main" val="20000"/>
                    </a:ext>
                  </a:extLst>
                </a:gridCol>
                <a:gridCol w="3073207">
                  <a:extLst>
                    <a:ext uri="{9D8B030D-6E8A-4147-A177-3AD203B41FA5}">
                      <a16:colId xmlns:a16="http://schemas.microsoft.com/office/drawing/2014/main" val="20001"/>
                    </a:ext>
                  </a:extLst>
                </a:gridCol>
                <a:gridCol w="2782910">
                  <a:extLst>
                    <a:ext uri="{9D8B030D-6E8A-4147-A177-3AD203B41FA5}">
                      <a16:colId xmlns:a16="http://schemas.microsoft.com/office/drawing/2014/main" val="20002"/>
                    </a:ext>
                  </a:extLst>
                </a:gridCol>
              </a:tblGrid>
              <a:tr h="857995">
                <a:tc>
                  <a:txBody>
                    <a:bodyPr/>
                    <a:lstStyle/>
                    <a:p>
                      <a:pPr algn="l">
                        <a:lnSpc>
                          <a:spcPct val="111000"/>
                        </a:lnSpc>
                        <a:spcAft>
                          <a:spcPts val="50"/>
                        </a:spcAft>
                      </a:pPr>
                      <a:r>
                        <a:rPr lang="en-IN" sz="1000" dirty="0"/>
                        <a:t>Md. Maniruzzaman et  al (3), 2020</a:t>
                      </a:r>
                      <a:endParaRPr lang="en-US" sz="1000" u="none"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1000"/>
                        </a:lnSpc>
                        <a:spcAft>
                          <a:spcPts val="160"/>
                        </a:spcAft>
                      </a:pPr>
                      <a:r>
                        <a:rPr lang="en-US" sz="1100" dirty="0"/>
                        <a:t>Classifcation and prediction of diabetes disease using machine learning paradigm</a:t>
                      </a:r>
                      <a:endParaRPr lang="en-US" sz="1100" u="none"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1000"/>
                        </a:lnSpc>
                        <a:spcAft>
                          <a:spcPts val="160"/>
                        </a:spcAft>
                      </a:pPr>
                      <a:r>
                        <a:rPr lang="en-US" sz="1100" b="0" i="0" u="none" strike="noStrike" cap="none" dirty="0">
                          <a:solidFill>
                            <a:schemeClr val="tx1"/>
                          </a:solidFill>
                          <a:effectLst/>
                          <a:latin typeface="+mn-lt"/>
                          <a:ea typeface="+mn-ea"/>
                          <a:cs typeface="+mn-cs"/>
                          <a:sym typeface="Arial"/>
                        </a:rPr>
                        <a:t>Three sets of ML-based classifiers as Naïve Bayes(NB), Decision Tree(DT) &amp; Adaboost( AB) is used</a:t>
                      </a:r>
                      <a:endParaRPr lang="en-US" sz="1100" u="none"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69976">
                <a:tc>
                  <a:txBody>
                    <a:bodyPr/>
                    <a:lstStyle/>
                    <a:p>
                      <a:pPr algn="l">
                        <a:lnSpc>
                          <a:spcPct val="111000"/>
                        </a:lnSpc>
                        <a:spcAft>
                          <a:spcPts val="60"/>
                        </a:spcAft>
                      </a:pPr>
                      <a:r>
                        <a:rPr lang="en-IN" sz="1000" dirty="0"/>
                        <a:t>Umair Muneer Butt et  al (3), 2021</a:t>
                      </a:r>
                      <a:endParaRPr lang="en-US" sz="1000" dirty="0">
                        <a:latin typeface="LM Roman 12"/>
                        <a:ea typeface="LM Roman 12"/>
                        <a:cs typeface="LM Roman 1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1000"/>
                        </a:lnSpc>
                        <a:spcAft>
                          <a:spcPts val="60"/>
                        </a:spcAft>
                      </a:pPr>
                      <a:endParaRPr lang="en-US" sz="1100" dirty="0"/>
                    </a:p>
                    <a:p>
                      <a:pPr algn="l">
                        <a:lnSpc>
                          <a:spcPct val="111000"/>
                        </a:lnSpc>
                        <a:spcAft>
                          <a:spcPts val="60"/>
                        </a:spcAft>
                      </a:pPr>
                      <a:r>
                        <a:rPr lang="en-US" sz="1100" dirty="0"/>
                        <a:t>Machine Learning Based Diabetes Classification and Prediction for Healthcare Applications</a:t>
                      </a:r>
                      <a:endParaRPr lang="en-US" sz="1100" dirty="0">
                        <a:solidFill>
                          <a:schemeClr val="tx1"/>
                        </a:solidFill>
                        <a:latin typeface="LM Roman 12"/>
                        <a:ea typeface="LM Roman 12"/>
                        <a:cs typeface="LM Roman 1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1000"/>
                        </a:lnSpc>
                        <a:spcAft>
                          <a:spcPts val="60"/>
                        </a:spcAft>
                      </a:pPr>
                      <a:r>
                        <a:rPr lang="en-US" sz="1100" b="0" i="0" u="none" strike="noStrike" cap="none" dirty="0">
                          <a:solidFill>
                            <a:schemeClr val="tx1"/>
                          </a:solidFill>
                          <a:effectLst/>
                          <a:latin typeface="+mn-lt"/>
                          <a:ea typeface="+mn-ea"/>
                          <a:cs typeface="+mn-cs"/>
                          <a:sym typeface="Arial"/>
                        </a:rPr>
                        <a:t>for the predictive analysis of diabetes, long short-term memory (LSTM), moving averages (MA), and linear regression (LR) is used</a:t>
                      </a:r>
                      <a:endParaRPr lang="en-US" sz="1100" dirty="0">
                        <a:latin typeface="LM Roman 12"/>
                        <a:ea typeface="LM Roman 12"/>
                        <a:cs typeface="LM Roman 1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32715">
                <a:tc>
                  <a:txBody>
                    <a:bodyPr/>
                    <a:lstStyle/>
                    <a:p>
                      <a:pPr algn="l">
                        <a:lnSpc>
                          <a:spcPct val="111000"/>
                        </a:lnSpc>
                        <a:spcAft>
                          <a:spcPts val="60"/>
                        </a:spcAft>
                      </a:pPr>
                      <a:r>
                        <a:rPr lang="en-IN" sz="1000" dirty="0"/>
                        <a:t>Aishwarya Mujumdara et  al (1), 2019</a:t>
                      </a:r>
                      <a:endParaRPr lang="en-US" sz="1000" b="0" i="0" u="none" strike="noStrike" cap="none" dirty="0">
                        <a:solidFill>
                          <a:schemeClr val="tx1"/>
                        </a:solidFill>
                        <a:latin typeface="Times New Roman"/>
                        <a:ea typeface="LM Roman 12"/>
                        <a:cs typeface="LM Roman 12"/>
                        <a:sym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1000"/>
                        </a:lnSpc>
                        <a:spcAft>
                          <a:spcPts val="175"/>
                        </a:spcAft>
                      </a:pPr>
                      <a:r>
                        <a:rPr lang="en-US" sz="1100" dirty="0"/>
                        <a:t>Diabetes Prediction using Machine Learning Algorithms</a:t>
                      </a:r>
                      <a:endParaRPr lang="en-US" sz="1100" dirty="0">
                        <a:solidFill>
                          <a:schemeClr val="tx1"/>
                        </a:solidFill>
                        <a:latin typeface="LM Roman 12"/>
                        <a:ea typeface="LM Roman 12"/>
                        <a:cs typeface="LM Roman 1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1000"/>
                        </a:lnSpc>
                        <a:spcAft>
                          <a:spcPts val="175"/>
                        </a:spcAft>
                      </a:pPr>
                      <a:r>
                        <a:rPr lang="en-US" sz="1100" dirty="0">
                          <a:latin typeface="LM Roman 12"/>
                          <a:ea typeface="LM Roman 12"/>
                          <a:cs typeface="LM Roman 12"/>
                        </a:rPr>
                        <a:t>Various ML algorithms is used for predicting diabetic nature in patient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2" name="Table 2">
            <a:extLst>
              <a:ext uri="{FF2B5EF4-FFF2-40B4-BE49-F238E27FC236}">
                <a16:creationId xmlns:a16="http://schemas.microsoft.com/office/drawing/2014/main" id="{16FA4E25-C8B4-8AE9-36EF-F610554D1BC9}"/>
              </a:ext>
            </a:extLst>
          </p:cNvPr>
          <p:cNvGraphicFramePr>
            <a:graphicFrameLocks noGrp="1"/>
          </p:cNvGraphicFramePr>
          <p:nvPr>
            <p:extLst>
              <p:ext uri="{D42A27DB-BD31-4B8C-83A1-F6EECF244321}">
                <p14:modId xmlns:p14="http://schemas.microsoft.com/office/powerpoint/2010/main" val="2833403831"/>
              </p:ext>
            </p:extLst>
          </p:nvPr>
        </p:nvGraphicFramePr>
        <p:xfrm>
          <a:off x="216037" y="720670"/>
          <a:ext cx="8711925" cy="462897"/>
        </p:xfrm>
        <a:graphic>
          <a:graphicData uri="http://schemas.openxmlformats.org/drawingml/2006/table">
            <a:tbl>
              <a:tblPr firstRow="1" bandRow="1">
                <a:tableStyleId>{073A0DAA-6AF3-43AB-8588-CEC1D06C72B9}</a:tableStyleId>
              </a:tblPr>
              <a:tblGrid>
                <a:gridCol w="2852627">
                  <a:extLst>
                    <a:ext uri="{9D8B030D-6E8A-4147-A177-3AD203B41FA5}">
                      <a16:colId xmlns:a16="http://schemas.microsoft.com/office/drawing/2014/main" val="522543494"/>
                    </a:ext>
                  </a:extLst>
                </a:gridCol>
                <a:gridCol w="3068665">
                  <a:extLst>
                    <a:ext uri="{9D8B030D-6E8A-4147-A177-3AD203B41FA5}">
                      <a16:colId xmlns:a16="http://schemas.microsoft.com/office/drawing/2014/main" val="3758147846"/>
                    </a:ext>
                  </a:extLst>
                </a:gridCol>
                <a:gridCol w="2790633">
                  <a:extLst>
                    <a:ext uri="{9D8B030D-6E8A-4147-A177-3AD203B41FA5}">
                      <a16:colId xmlns:a16="http://schemas.microsoft.com/office/drawing/2014/main" val="552248346"/>
                    </a:ext>
                  </a:extLst>
                </a:gridCol>
              </a:tblGrid>
              <a:tr h="462897">
                <a:tc>
                  <a:txBody>
                    <a:bodyPr/>
                    <a:lstStyle/>
                    <a:p>
                      <a:r>
                        <a:rPr lang="en-IN" dirty="0"/>
                        <a:t>   Author &amp; Publication year</a:t>
                      </a:r>
                    </a:p>
                  </a:txBody>
                  <a:tcPr/>
                </a:tc>
                <a:tc>
                  <a:txBody>
                    <a:bodyPr/>
                    <a:lstStyle/>
                    <a:p>
                      <a:pPr algn="ctr"/>
                      <a:r>
                        <a:rPr lang="en-IN" dirty="0"/>
                        <a:t>Topic</a:t>
                      </a:r>
                    </a:p>
                  </a:txBody>
                  <a:tcPr/>
                </a:tc>
                <a:tc>
                  <a:txBody>
                    <a:bodyPr/>
                    <a:lstStyle/>
                    <a:p>
                      <a:pPr algn="ctr"/>
                      <a:r>
                        <a:rPr lang="en-IN" dirty="0"/>
                        <a:t>Methodology</a:t>
                      </a:r>
                    </a:p>
                  </a:txBody>
                  <a:tcPr/>
                </a:tc>
                <a:extLst>
                  <a:ext uri="{0D108BD9-81ED-4DB2-BD59-A6C34878D82A}">
                    <a16:rowId xmlns:a16="http://schemas.microsoft.com/office/drawing/2014/main" val="243317512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cxnSp>
        <p:nvCxnSpPr>
          <p:cNvPr id="124" name="Google Shape;124;p19"/>
          <p:cNvCxnSpPr/>
          <p:nvPr/>
        </p:nvCxnSpPr>
        <p:spPr>
          <a:xfrm rot="10800000" flipH="1">
            <a:off x="0" y="554100"/>
            <a:ext cx="9239400" cy="10500"/>
          </a:xfrm>
          <a:prstGeom prst="straightConnector1">
            <a:avLst/>
          </a:prstGeom>
          <a:noFill/>
          <a:ln w="9525" cap="flat" cmpd="sng">
            <a:solidFill>
              <a:schemeClr val="dk2"/>
            </a:solidFill>
            <a:prstDash val="solid"/>
            <a:round/>
            <a:headEnd type="none" w="med" len="med"/>
            <a:tailEnd type="none" w="med" len="med"/>
          </a:ln>
        </p:spPr>
      </p:cxnSp>
      <p:sp>
        <p:nvSpPr>
          <p:cNvPr id="125" name="Google Shape;125;p19"/>
          <p:cNvSpPr txBox="1"/>
          <p:nvPr/>
        </p:nvSpPr>
        <p:spPr>
          <a:xfrm>
            <a:off x="0" y="0"/>
            <a:ext cx="9144000" cy="554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dirty="0"/>
              <a:t>                                        MOTIVATION</a:t>
            </a:r>
            <a:endParaRPr sz="2400" b="1" dirty="0"/>
          </a:p>
        </p:txBody>
      </p:sp>
      <p:cxnSp>
        <p:nvCxnSpPr>
          <p:cNvPr id="126" name="Google Shape;126;p19"/>
          <p:cNvCxnSpPr/>
          <p:nvPr/>
        </p:nvCxnSpPr>
        <p:spPr>
          <a:xfrm>
            <a:off x="37050" y="4743300"/>
            <a:ext cx="9165300" cy="40200"/>
          </a:xfrm>
          <a:prstGeom prst="straightConnector1">
            <a:avLst/>
          </a:prstGeom>
          <a:noFill/>
          <a:ln w="9525" cap="flat" cmpd="sng">
            <a:solidFill>
              <a:schemeClr val="dk2"/>
            </a:solidFill>
            <a:prstDash val="solid"/>
            <a:round/>
            <a:headEnd type="none" w="med" len="med"/>
            <a:tailEnd type="none" w="med" len="med"/>
          </a:ln>
        </p:spPr>
      </p:cxnSp>
      <p:sp>
        <p:nvSpPr>
          <p:cNvPr id="127" name="Google Shape;127;p19"/>
          <p:cNvSpPr txBox="1"/>
          <p:nvPr/>
        </p:nvSpPr>
        <p:spPr>
          <a:xfrm>
            <a:off x="359825" y="5080000"/>
            <a:ext cx="609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128" name="Google Shape;128;p19"/>
          <p:cNvSpPr txBox="1"/>
          <p:nvPr/>
        </p:nvSpPr>
        <p:spPr>
          <a:xfrm>
            <a:off x="-7381" y="4743300"/>
            <a:ext cx="6709800" cy="400079"/>
          </a:xfrm>
          <a:prstGeom prst="rect">
            <a:avLst/>
          </a:prstGeom>
          <a:solidFill>
            <a:srgbClr val="EA9999"/>
          </a:solidFill>
          <a:ln>
            <a:noFill/>
          </a:ln>
        </p:spPr>
        <p:txBody>
          <a:bodyPr spcFirstLastPara="1" wrap="square" lIns="91425" tIns="91425" rIns="91425" bIns="91425" anchor="t" anchorCtr="0">
            <a:spAutoFit/>
          </a:bodyPr>
          <a:lstStyle/>
          <a:p>
            <a:r>
              <a:rPr lang="en-US" sz="1400" b="1" dirty="0">
                <a:solidFill>
                  <a:srgbClr val="134F5C"/>
                </a:solidFill>
              </a:rPr>
              <a:t>Machine Learning based approach for Diabetes Prediction</a:t>
            </a:r>
            <a:endParaRPr lang="en-US" sz="1400" dirty="0">
              <a:latin typeface="Merriweather Black"/>
              <a:ea typeface="Merriweather Black"/>
              <a:cs typeface="Merriweather Black"/>
              <a:sym typeface="Merriweather Black"/>
            </a:endParaRPr>
          </a:p>
        </p:txBody>
      </p:sp>
      <p:sp>
        <p:nvSpPr>
          <p:cNvPr id="129" name="Google Shape;129;p19"/>
          <p:cNvSpPr txBox="1"/>
          <p:nvPr/>
        </p:nvSpPr>
        <p:spPr>
          <a:xfrm>
            <a:off x="6702419" y="4743300"/>
            <a:ext cx="2441606" cy="400079"/>
          </a:xfrm>
          <a:prstGeom prst="rect">
            <a:avLst/>
          </a:prstGeom>
          <a:solidFill>
            <a:srgbClr val="B6D7A8"/>
          </a:solidFill>
          <a:ln>
            <a:noFill/>
          </a:ln>
        </p:spPr>
        <p:txBody>
          <a:bodyPr spcFirstLastPara="1" wrap="square" lIns="91425" tIns="91425" rIns="91425" bIns="91425" anchor="t" anchorCtr="0">
            <a:spAutoFit/>
          </a:bodyPr>
          <a:lstStyle/>
          <a:p>
            <a:pPr algn="ctr"/>
            <a:r>
              <a:rPr lang="en-GB" sz="1400" dirty="0">
                <a:latin typeface="Merriweather Black"/>
                <a:ea typeface="Merriweather Black"/>
                <a:cs typeface="Merriweather Black"/>
                <a:sym typeface="Merriweather Black"/>
              </a:rPr>
              <a:t>May 30, 2023</a:t>
            </a:r>
          </a:p>
        </p:txBody>
      </p:sp>
      <p:sp>
        <p:nvSpPr>
          <p:cNvPr id="130" name="Google Shape;130;p19"/>
          <p:cNvSpPr txBox="1"/>
          <p:nvPr/>
        </p:nvSpPr>
        <p:spPr>
          <a:xfrm>
            <a:off x="359825" y="656175"/>
            <a:ext cx="8233800" cy="117567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Font typeface="Wingdings" pitchFamily="2" charset="2"/>
              <a:buChar char="Ø"/>
            </a:pPr>
            <a:r>
              <a:rPr lang="en-GB" dirty="0">
                <a:solidFill>
                  <a:schemeClr val="dk1"/>
                </a:solidFill>
              </a:rPr>
              <a:t>“ Trying to manage diabetes is hard because if you don’t, there are consequences you’ll have to deal with later in life ” - Bryan Adams</a:t>
            </a:r>
            <a:endParaRPr lang="en-US" dirty="0">
              <a:solidFill>
                <a:schemeClr val="dk1"/>
              </a:solidFill>
            </a:endParaRPr>
          </a:p>
          <a:p>
            <a:pPr marL="0" lvl="0" indent="0" algn="l" rtl="0">
              <a:lnSpc>
                <a:spcPct val="115000"/>
              </a:lnSpc>
              <a:spcBef>
                <a:spcPts val="0"/>
              </a:spcBef>
              <a:spcAft>
                <a:spcPts val="0"/>
              </a:spcAft>
              <a:buFont typeface="Wingdings" pitchFamily="2" charset="2"/>
              <a:buChar char="Ø"/>
            </a:pPr>
            <a:r>
              <a:rPr lang="en-US" dirty="0"/>
              <a:t>One of the primary motivations for developing an ML-based diabetes prediction model is the potential for early detection and intervention.</a:t>
            </a:r>
            <a:endParaRPr lang="en-GB" dirty="0">
              <a:solidFill>
                <a:schemeClr val="dk1"/>
              </a:solidFill>
            </a:endParaRPr>
          </a:p>
        </p:txBody>
      </p:sp>
      <p:sp>
        <p:nvSpPr>
          <p:cNvPr id="131" name="Google Shape;131;p19"/>
          <p:cNvSpPr txBox="1"/>
          <p:nvPr/>
        </p:nvSpPr>
        <p:spPr>
          <a:xfrm>
            <a:off x="762000" y="2592925"/>
            <a:ext cx="609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34" name="Google Shape;134;p19"/>
          <p:cNvPicPr preferRelativeResize="0"/>
          <p:nvPr/>
        </p:nvPicPr>
        <p:blipFill rotWithShape="1">
          <a:blip r:embed="rId3">
            <a:alphaModFix/>
          </a:blip>
          <a:srcRect/>
          <a:stretch/>
        </p:blipFill>
        <p:spPr>
          <a:xfrm>
            <a:off x="8456100" y="0"/>
            <a:ext cx="687900" cy="554100"/>
          </a:xfrm>
          <a:prstGeom prst="rect">
            <a:avLst/>
          </a:prstGeom>
          <a:noFill/>
          <a:ln>
            <a:noFill/>
          </a:ln>
        </p:spPr>
      </p:pic>
      <p:sp>
        <p:nvSpPr>
          <p:cNvPr id="16" name="TextBox 15"/>
          <p:cNvSpPr txBox="1"/>
          <p:nvPr/>
        </p:nvSpPr>
        <p:spPr>
          <a:xfrm>
            <a:off x="124691" y="4260271"/>
            <a:ext cx="4627418" cy="523220"/>
          </a:xfrm>
          <a:prstGeom prst="rect">
            <a:avLst/>
          </a:prstGeom>
          <a:noFill/>
        </p:spPr>
        <p:txBody>
          <a:bodyPr wrap="square" rtlCol="0">
            <a:spAutoFit/>
          </a:bodyPr>
          <a:lstStyle/>
          <a:p>
            <a:r>
              <a:rPr lang="en-US" dirty="0"/>
              <a:t>                        [Source: @Wikipedia]</a:t>
            </a:r>
          </a:p>
          <a:p>
            <a:endParaRPr lang="en-US" dirty="0"/>
          </a:p>
        </p:txBody>
      </p:sp>
      <p:sp>
        <p:nvSpPr>
          <p:cNvPr id="24" name="TextBox 23"/>
          <p:cNvSpPr txBox="1"/>
          <p:nvPr/>
        </p:nvSpPr>
        <p:spPr>
          <a:xfrm>
            <a:off x="5348676" y="4274130"/>
            <a:ext cx="2353529" cy="307777"/>
          </a:xfrm>
          <a:prstGeom prst="rect">
            <a:avLst/>
          </a:prstGeom>
          <a:noFill/>
        </p:spPr>
        <p:txBody>
          <a:bodyPr wrap="none" rtlCol="0">
            <a:spAutoFit/>
          </a:bodyPr>
          <a:lstStyle/>
          <a:p>
            <a:r>
              <a:rPr lang="en-US" dirty="0"/>
              <a:t>   [Source: rghospitals.com]</a:t>
            </a:r>
          </a:p>
        </p:txBody>
      </p:sp>
      <p:pic>
        <p:nvPicPr>
          <p:cNvPr id="3" name="Picture 2">
            <a:extLst>
              <a:ext uri="{FF2B5EF4-FFF2-40B4-BE49-F238E27FC236}">
                <a16:creationId xmlns:a16="http://schemas.microsoft.com/office/drawing/2014/main" id="{30A63873-966E-C4C0-4DCC-6498B883AA05}"/>
              </a:ext>
            </a:extLst>
          </p:cNvPr>
          <p:cNvPicPr>
            <a:picLocks noChangeAspect="1"/>
          </p:cNvPicPr>
          <p:nvPr/>
        </p:nvPicPr>
        <p:blipFill>
          <a:blip r:embed="rId4"/>
          <a:stretch>
            <a:fillRect/>
          </a:stretch>
        </p:blipFill>
        <p:spPr>
          <a:xfrm>
            <a:off x="480447" y="1833699"/>
            <a:ext cx="3952068" cy="2437634"/>
          </a:xfrm>
          <a:prstGeom prst="rect">
            <a:avLst/>
          </a:prstGeom>
        </p:spPr>
      </p:pic>
      <p:pic>
        <p:nvPicPr>
          <p:cNvPr id="5" name="Picture 4">
            <a:extLst>
              <a:ext uri="{FF2B5EF4-FFF2-40B4-BE49-F238E27FC236}">
                <a16:creationId xmlns:a16="http://schemas.microsoft.com/office/drawing/2014/main" id="{41D59A88-9497-4C87-BBB0-44982C11E6A7}"/>
              </a:ext>
            </a:extLst>
          </p:cNvPr>
          <p:cNvPicPr>
            <a:picLocks noChangeAspect="1"/>
          </p:cNvPicPr>
          <p:nvPr/>
        </p:nvPicPr>
        <p:blipFill>
          <a:blip r:embed="rId5"/>
          <a:stretch>
            <a:fillRect/>
          </a:stretch>
        </p:blipFill>
        <p:spPr>
          <a:xfrm>
            <a:off x="4613717" y="1845606"/>
            <a:ext cx="3979908" cy="24146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p:nvPr/>
        </p:nvSpPr>
        <p:spPr>
          <a:xfrm>
            <a:off x="0" y="0"/>
            <a:ext cx="9133500" cy="554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t>                                 PROBLEM STATEMENT</a:t>
            </a:r>
            <a:endParaRPr sz="2400" b="1"/>
          </a:p>
        </p:txBody>
      </p:sp>
      <p:pic>
        <p:nvPicPr>
          <p:cNvPr id="113" name="Google Shape;113;p18"/>
          <p:cNvPicPr preferRelativeResize="0"/>
          <p:nvPr/>
        </p:nvPicPr>
        <p:blipFill rotWithShape="1">
          <a:blip r:embed="rId3">
            <a:alphaModFix/>
          </a:blip>
          <a:srcRect/>
          <a:stretch/>
        </p:blipFill>
        <p:spPr>
          <a:xfrm>
            <a:off x="8456100" y="0"/>
            <a:ext cx="687900" cy="554100"/>
          </a:xfrm>
          <a:prstGeom prst="rect">
            <a:avLst/>
          </a:prstGeom>
          <a:noFill/>
          <a:ln>
            <a:noFill/>
          </a:ln>
        </p:spPr>
      </p:pic>
      <p:sp>
        <p:nvSpPr>
          <p:cNvPr id="114" name="Google Shape;114;p18"/>
          <p:cNvSpPr txBox="1"/>
          <p:nvPr/>
        </p:nvSpPr>
        <p:spPr>
          <a:xfrm>
            <a:off x="0" y="4755084"/>
            <a:ext cx="6731100" cy="400079"/>
          </a:xfrm>
          <a:prstGeom prst="rect">
            <a:avLst/>
          </a:prstGeom>
          <a:solidFill>
            <a:srgbClr val="EA9999"/>
          </a:solidFill>
          <a:ln>
            <a:noFill/>
          </a:ln>
        </p:spPr>
        <p:txBody>
          <a:bodyPr spcFirstLastPara="1" wrap="square" lIns="91425" tIns="91425" rIns="91425" bIns="91425" anchor="t" anchorCtr="0">
            <a:spAutoFit/>
          </a:bodyPr>
          <a:lstStyle/>
          <a:p>
            <a:r>
              <a:rPr lang="en-US" sz="1400" b="1" dirty="0">
                <a:solidFill>
                  <a:srgbClr val="134F5C"/>
                </a:solidFill>
              </a:rPr>
              <a:t>Machine Learning based approach for Diabetes Prediction</a:t>
            </a:r>
            <a:endParaRPr lang="en-US" sz="1400" dirty="0">
              <a:latin typeface="Merriweather Black"/>
              <a:ea typeface="Merriweather Black"/>
              <a:cs typeface="Merriweather Black"/>
              <a:sym typeface="Merriweather Black"/>
            </a:endParaRPr>
          </a:p>
        </p:txBody>
      </p:sp>
      <p:sp>
        <p:nvSpPr>
          <p:cNvPr id="115" name="Google Shape;115;p18"/>
          <p:cNvSpPr txBox="1"/>
          <p:nvPr/>
        </p:nvSpPr>
        <p:spPr>
          <a:xfrm>
            <a:off x="6731100" y="4758798"/>
            <a:ext cx="2412900" cy="400079"/>
          </a:xfrm>
          <a:prstGeom prst="rect">
            <a:avLst/>
          </a:prstGeom>
          <a:solidFill>
            <a:srgbClr val="B6D7A8"/>
          </a:solidFill>
          <a:ln>
            <a:noFill/>
          </a:ln>
        </p:spPr>
        <p:txBody>
          <a:bodyPr spcFirstLastPara="1" wrap="square" lIns="91425" tIns="91425" rIns="91425" bIns="91425" anchor="t" anchorCtr="0">
            <a:spAutoFit/>
          </a:bodyPr>
          <a:lstStyle/>
          <a:p>
            <a:pPr algn="ctr"/>
            <a:r>
              <a:rPr lang="en-GB" sz="1400" dirty="0">
                <a:latin typeface="Merriweather Black"/>
                <a:ea typeface="Merriweather Black"/>
                <a:cs typeface="Merriweather Black"/>
                <a:sym typeface="Merriweather Black"/>
              </a:rPr>
              <a:t>May 30, 2023</a:t>
            </a:r>
          </a:p>
        </p:txBody>
      </p:sp>
      <p:sp>
        <p:nvSpPr>
          <p:cNvPr id="116" name="Google Shape;116;p18"/>
          <p:cNvSpPr txBox="1"/>
          <p:nvPr/>
        </p:nvSpPr>
        <p:spPr>
          <a:xfrm>
            <a:off x="433923" y="624425"/>
            <a:ext cx="7109877" cy="9279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Font typeface="Wingdings" pitchFamily="2" charset="2"/>
              <a:buChar char="Ø"/>
            </a:pPr>
            <a:r>
              <a:rPr lang="en-US" dirty="0">
                <a:solidFill>
                  <a:schemeClr val="dk1"/>
                </a:solidFill>
              </a:rPr>
              <a:t>To build an efficient model which can predict diabetes</a:t>
            </a:r>
          </a:p>
          <a:p>
            <a:pPr marL="0" lvl="0" indent="0" algn="l" rtl="0">
              <a:lnSpc>
                <a:spcPct val="115000"/>
              </a:lnSpc>
              <a:spcBef>
                <a:spcPts val="0"/>
              </a:spcBef>
              <a:spcAft>
                <a:spcPts val="0"/>
              </a:spcAft>
              <a:buFont typeface="Wingdings" pitchFamily="2" charset="2"/>
              <a:buChar char="Ø"/>
            </a:pPr>
            <a:r>
              <a:rPr lang="en-US" dirty="0">
                <a:solidFill>
                  <a:schemeClr val="dk1"/>
                </a:solidFill>
              </a:rPr>
              <a:t>Implementing latest technological advancements such as Machine learning</a:t>
            </a:r>
          </a:p>
          <a:p>
            <a:pPr marL="0" lvl="0" indent="0" algn="l" rtl="0">
              <a:lnSpc>
                <a:spcPct val="115000"/>
              </a:lnSpc>
              <a:spcBef>
                <a:spcPts val="0"/>
              </a:spcBef>
              <a:spcAft>
                <a:spcPts val="0"/>
              </a:spcAft>
              <a:buFont typeface="Wingdings" pitchFamily="2" charset="2"/>
              <a:buChar char="Ø"/>
            </a:pPr>
            <a:r>
              <a:rPr lang="en-US" dirty="0"/>
              <a:t>Compare and contrast the best model for finding diabetes </a:t>
            </a:r>
            <a:endParaRPr lang="en-US" dirty="0">
              <a:solidFill>
                <a:schemeClr val="dk1"/>
              </a:solidFill>
            </a:endParaRPr>
          </a:p>
        </p:txBody>
      </p:sp>
      <p:sp>
        <p:nvSpPr>
          <p:cNvPr id="11" name="TextBox 10"/>
          <p:cNvSpPr txBox="1"/>
          <p:nvPr/>
        </p:nvSpPr>
        <p:spPr>
          <a:xfrm>
            <a:off x="4842165" y="4447307"/>
            <a:ext cx="2919389" cy="523220"/>
          </a:xfrm>
          <a:prstGeom prst="rect">
            <a:avLst/>
          </a:prstGeom>
          <a:noFill/>
        </p:spPr>
        <p:txBody>
          <a:bodyPr wrap="none" rtlCol="0">
            <a:spAutoFit/>
          </a:bodyPr>
          <a:lstStyle/>
          <a:p>
            <a:r>
              <a:rPr lang="en-US" dirty="0"/>
              <a:t>                 [Source: ouhealth.com ]</a:t>
            </a:r>
          </a:p>
          <a:p>
            <a:r>
              <a:rPr lang="en-US" dirty="0"/>
              <a:t> </a:t>
            </a:r>
          </a:p>
        </p:txBody>
      </p:sp>
      <p:sp>
        <p:nvSpPr>
          <p:cNvPr id="12" name="TextBox 11"/>
          <p:cNvSpPr txBox="1"/>
          <p:nvPr/>
        </p:nvSpPr>
        <p:spPr>
          <a:xfrm>
            <a:off x="449448" y="4412673"/>
            <a:ext cx="3634352" cy="307777"/>
          </a:xfrm>
          <a:prstGeom prst="rect">
            <a:avLst/>
          </a:prstGeom>
          <a:noFill/>
        </p:spPr>
        <p:txBody>
          <a:bodyPr wrap="square" rtlCol="0">
            <a:spAutoFit/>
          </a:bodyPr>
          <a:lstStyle/>
          <a:p>
            <a:r>
              <a:rPr lang="en-US" dirty="0"/>
              <a:t>[Source: Stanford diabetes research center]</a:t>
            </a:r>
          </a:p>
        </p:txBody>
      </p:sp>
      <p:pic>
        <p:nvPicPr>
          <p:cNvPr id="3" name="Picture 2">
            <a:extLst>
              <a:ext uri="{FF2B5EF4-FFF2-40B4-BE49-F238E27FC236}">
                <a16:creationId xmlns:a16="http://schemas.microsoft.com/office/drawing/2014/main" id="{4C5F54A7-56DE-2DE3-50BA-E7B2EF245FD3}"/>
              </a:ext>
            </a:extLst>
          </p:cNvPr>
          <p:cNvPicPr>
            <a:picLocks noChangeAspect="1"/>
          </p:cNvPicPr>
          <p:nvPr/>
        </p:nvPicPr>
        <p:blipFill>
          <a:blip r:embed="rId4"/>
          <a:stretch>
            <a:fillRect/>
          </a:stretch>
        </p:blipFill>
        <p:spPr>
          <a:xfrm>
            <a:off x="260594" y="2455655"/>
            <a:ext cx="3928821" cy="1957018"/>
          </a:xfrm>
          <a:prstGeom prst="rect">
            <a:avLst/>
          </a:prstGeom>
        </p:spPr>
      </p:pic>
      <p:pic>
        <p:nvPicPr>
          <p:cNvPr id="5" name="Picture 4">
            <a:extLst>
              <a:ext uri="{FF2B5EF4-FFF2-40B4-BE49-F238E27FC236}">
                <a16:creationId xmlns:a16="http://schemas.microsoft.com/office/drawing/2014/main" id="{36228364-A02E-E845-B6DF-F6703707C5D3}"/>
              </a:ext>
            </a:extLst>
          </p:cNvPr>
          <p:cNvPicPr>
            <a:picLocks noChangeAspect="1"/>
          </p:cNvPicPr>
          <p:nvPr/>
        </p:nvPicPr>
        <p:blipFill>
          <a:blip r:embed="rId5"/>
          <a:stretch>
            <a:fillRect/>
          </a:stretch>
        </p:blipFill>
        <p:spPr>
          <a:xfrm>
            <a:off x="4786222" y="2193010"/>
            <a:ext cx="3669877" cy="22196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p:nvPr/>
        </p:nvSpPr>
        <p:spPr>
          <a:xfrm>
            <a:off x="0" y="0"/>
            <a:ext cx="9133500" cy="554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2400" b="1" dirty="0"/>
              <a:t>                                           OBJECTIVES</a:t>
            </a:r>
            <a:endParaRPr sz="2400" b="1" dirty="0"/>
          </a:p>
        </p:txBody>
      </p:sp>
      <p:pic>
        <p:nvPicPr>
          <p:cNvPr id="113" name="Google Shape;113;p18"/>
          <p:cNvPicPr preferRelativeResize="0"/>
          <p:nvPr/>
        </p:nvPicPr>
        <p:blipFill rotWithShape="1">
          <a:blip r:embed="rId3">
            <a:alphaModFix/>
          </a:blip>
          <a:srcRect/>
          <a:stretch/>
        </p:blipFill>
        <p:spPr>
          <a:xfrm>
            <a:off x="8456100" y="0"/>
            <a:ext cx="687900" cy="554100"/>
          </a:xfrm>
          <a:prstGeom prst="rect">
            <a:avLst/>
          </a:prstGeom>
          <a:noFill/>
          <a:ln>
            <a:noFill/>
          </a:ln>
        </p:spPr>
      </p:pic>
      <p:sp>
        <p:nvSpPr>
          <p:cNvPr id="114" name="Google Shape;114;p18"/>
          <p:cNvSpPr txBox="1"/>
          <p:nvPr/>
        </p:nvSpPr>
        <p:spPr>
          <a:xfrm>
            <a:off x="0" y="4774296"/>
            <a:ext cx="6731100" cy="400079"/>
          </a:xfrm>
          <a:prstGeom prst="rect">
            <a:avLst/>
          </a:prstGeom>
          <a:solidFill>
            <a:srgbClr val="EA9999"/>
          </a:solidFill>
          <a:ln>
            <a:noFill/>
          </a:ln>
        </p:spPr>
        <p:txBody>
          <a:bodyPr spcFirstLastPara="1" wrap="square" lIns="91425" tIns="91425" rIns="91425" bIns="91425" anchor="t" anchorCtr="0">
            <a:spAutoFit/>
          </a:bodyPr>
          <a:lstStyle/>
          <a:p>
            <a:r>
              <a:rPr lang="en-US" sz="1400" b="1" dirty="0">
                <a:solidFill>
                  <a:srgbClr val="134F5C"/>
                </a:solidFill>
              </a:rPr>
              <a:t>Machine Learning based approach for Diabetes Prediction</a:t>
            </a:r>
            <a:endParaRPr lang="en-US" sz="1400" dirty="0">
              <a:latin typeface="Merriweather Black"/>
              <a:ea typeface="Merriweather Black"/>
              <a:cs typeface="Merriweather Black"/>
              <a:sym typeface="Merriweather Black"/>
            </a:endParaRPr>
          </a:p>
        </p:txBody>
      </p:sp>
      <p:sp>
        <p:nvSpPr>
          <p:cNvPr id="115" name="Google Shape;115;p18"/>
          <p:cNvSpPr txBox="1"/>
          <p:nvPr/>
        </p:nvSpPr>
        <p:spPr>
          <a:xfrm>
            <a:off x="6731100" y="4743300"/>
            <a:ext cx="2402400" cy="400079"/>
          </a:xfrm>
          <a:prstGeom prst="rect">
            <a:avLst/>
          </a:prstGeom>
          <a:solidFill>
            <a:srgbClr val="B6D7A8"/>
          </a:solidFill>
          <a:ln>
            <a:noFill/>
          </a:ln>
        </p:spPr>
        <p:txBody>
          <a:bodyPr spcFirstLastPara="1" wrap="square" lIns="91425" tIns="91425" rIns="91425" bIns="91425" anchor="t" anchorCtr="0">
            <a:spAutoFit/>
          </a:bodyPr>
          <a:lstStyle/>
          <a:p>
            <a:pPr algn="ctr"/>
            <a:r>
              <a:rPr lang="en-GB" sz="1400" dirty="0">
                <a:latin typeface="Merriweather Black"/>
                <a:ea typeface="Merriweather Black"/>
                <a:cs typeface="Merriweather Black"/>
                <a:sym typeface="Merriweather Black"/>
              </a:rPr>
              <a:t>May 30, 2023</a:t>
            </a:r>
          </a:p>
        </p:txBody>
      </p:sp>
      <p:sp>
        <p:nvSpPr>
          <p:cNvPr id="116" name="Google Shape;116;p18"/>
          <p:cNvSpPr txBox="1"/>
          <p:nvPr/>
        </p:nvSpPr>
        <p:spPr>
          <a:xfrm>
            <a:off x="526913" y="554100"/>
            <a:ext cx="7109877" cy="400722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Font typeface="Wingdings"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The goal of this project is to develop a machine learning model that can       accurately predict the likelihood of a person having diabetes based on various clinical features</a:t>
            </a:r>
            <a:endParaRPr lang="en-US" sz="1800" dirty="0">
              <a:solidFill>
                <a:srgbClr val="37415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Font typeface="Wingdings" pitchFamily="2" charset="2"/>
              <a:buChar char="Ø"/>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lvl="0">
              <a:lnSpc>
                <a:spcPct val="115000"/>
              </a:lnSpc>
              <a:buFont typeface="Wingdings"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The main o</a:t>
            </a:r>
            <a:r>
              <a:rPr lang="en-US" sz="1800" dirty="0">
                <a:solidFill>
                  <a:srgbClr val="374151"/>
                </a:solidFill>
                <a:latin typeface="Times New Roman" panose="02020603050405020304" pitchFamily="18" charset="0"/>
                <a:cs typeface="Times New Roman" panose="02020603050405020304" pitchFamily="18" charset="0"/>
              </a:rPr>
              <a:t>bjective of this project is to provide accurate predictions which can be used to provide </a:t>
            </a:r>
            <a:r>
              <a:rPr lang="en-US" sz="1800" i="0" dirty="0">
                <a:solidFill>
                  <a:srgbClr val="374151"/>
                </a:solidFill>
                <a:effectLst/>
                <a:latin typeface="Times New Roman" panose="02020603050405020304" pitchFamily="18" charset="0"/>
                <a:cs typeface="Times New Roman" panose="02020603050405020304" pitchFamily="18" charset="0"/>
              </a:rPr>
              <a:t>early </a:t>
            </a:r>
            <a:r>
              <a:rPr lang="en-US" sz="1800" dirty="0">
                <a:solidFill>
                  <a:srgbClr val="374151"/>
                </a:solidFill>
                <a:latin typeface="Times New Roman" panose="02020603050405020304" pitchFamily="18" charset="0"/>
                <a:cs typeface="Times New Roman" panose="02020603050405020304" pitchFamily="18" charset="0"/>
              </a:rPr>
              <a:t>alert for patients </a:t>
            </a:r>
          </a:p>
          <a:p>
            <a:pPr marL="0" lvl="0" indent="0" algn="l" rtl="0">
              <a:lnSpc>
                <a:spcPct val="115000"/>
              </a:lnSpc>
              <a:spcBef>
                <a:spcPts val="0"/>
              </a:spcBef>
              <a:spcAft>
                <a:spcPts val="0"/>
              </a:spcAft>
              <a:buFont typeface="Wingdings" pitchFamily="2" charset="2"/>
              <a:buChar char="Ø"/>
            </a:pPr>
            <a:endParaRPr lang="en-US" sz="1800" dirty="0">
              <a:solidFill>
                <a:srgbClr val="374151"/>
              </a:solidFill>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Font typeface="Wingdings" pitchFamily="2" charset="2"/>
              <a:buChar char="Ø"/>
            </a:pPr>
            <a:r>
              <a:rPr lang="en-US" sz="1800" dirty="0">
                <a:latin typeface="Times New Roman" panose="02020603050405020304" pitchFamily="18" charset="0"/>
                <a:cs typeface="Times New Roman" panose="02020603050405020304" pitchFamily="18" charset="0"/>
              </a:rPr>
              <a:t>The proposed solution for ML based diabetes prediction presents cost-effective, reliable and technically simple solution</a:t>
            </a:r>
          </a:p>
          <a:p>
            <a:pPr marL="0" lvl="0" indent="0" algn="just" rtl="0">
              <a:lnSpc>
                <a:spcPct val="115000"/>
              </a:lnSpc>
              <a:spcBef>
                <a:spcPts val="0"/>
              </a:spcBef>
              <a:spcAft>
                <a:spcPts val="0"/>
              </a:spcAft>
              <a:buFont typeface="Wingdings" pitchFamily="2" charset="2"/>
              <a:buChar char="Ø"/>
            </a:pPr>
            <a:endParaRPr lang="en-US" sz="1800" dirty="0">
              <a:solidFill>
                <a:srgbClr val="374151"/>
              </a:solidFill>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Font typeface="Wingdings" pitchFamily="2" charset="2"/>
              <a:buChar char="Ø"/>
            </a:pPr>
            <a:r>
              <a:rPr lang="en-US" sz="1800" dirty="0">
                <a:latin typeface="Times New Roman" panose="02020603050405020304" pitchFamily="18" charset="0"/>
                <a:cs typeface="Times New Roman" panose="02020603050405020304" pitchFamily="18" charset="0"/>
              </a:rPr>
              <a:t>This approach believes that using the Machine Learning Humans can be benefited and their life can be saved.</a:t>
            </a:r>
            <a:endParaRPr lang="en-US" sz="18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79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p:nvPr/>
        </p:nvSpPr>
        <p:spPr>
          <a:xfrm>
            <a:off x="0" y="0"/>
            <a:ext cx="9144000" cy="554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dirty="0"/>
              <a:t>                                    BLOCK DIAGRAM</a:t>
            </a:r>
            <a:endParaRPr sz="2400" b="1" dirty="0"/>
          </a:p>
        </p:txBody>
      </p:sp>
      <p:pic>
        <p:nvPicPr>
          <p:cNvPr id="140" name="Google Shape;140;p20"/>
          <p:cNvPicPr preferRelativeResize="0"/>
          <p:nvPr/>
        </p:nvPicPr>
        <p:blipFill rotWithShape="1">
          <a:blip r:embed="rId3">
            <a:alphaModFix/>
          </a:blip>
          <a:srcRect/>
          <a:stretch/>
        </p:blipFill>
        <p:spPr>
          <a:xfrm>
            <a:off x="8456100" y="0"/>
            <a:ext cx="687900" cy="554100"/>
          </a:xfrm>
          <a:prstGeom prst="rect">
            <a:avLst/>
          </a:prstGeom>
          <a:noFill/>
          <a:ln>
            <a:noFill/>
          </a:ln>
        </p:spPr>
      </p:pic>
      <p:sp>
        <p:nvSpPr>
          <p:cNvPr id="141" name="Google Shape;141;p20"/>
          <p:cNvSpPr txBox="1"/>
          <p:nvPr/>
        </p:nvSpPr>
        <p:spPr>
          <a:xfrm>
            <a:off x="0" y="4743300"/>
            <a:ext cx="6709800" cy="400079"/>
          </a:xfrm>
          <a:prstGeom prst="rect">
            <a:avLst/>
          </a:prstGeom>
          <a:solidFill>
            <a:srgbClr val="EA9999"/>
          </a:solidFill>
          <a:ln>
            <a:noFill/>
          </a:ln>
        </p:spPr>
        <p:txBody>
          <a:bodyPr spcFirstLastPara="1" wrap="square" lIns="91425" tIns="91425" rIns="91425" bIns="91425" anchor="t" anchorCtr="0">
            <a:spAutoFit/>
          </a:bodyPr>
          <a:lstStyle/>
          <a:p>
            <a:r>
              <a:rPr lang="en-US" sz="1400" b="1" dirty="0">
                <a:solidFill>
                  <a:srgbClr val="134F5C"/>
                </a:solidFill>
              </a:rPr>
              <a:t>Machine Learning based approach for Diabetes Prediction</a:t>
            </a:r>
            <a:endParaRPr lang="en-US" sz="1400" dirty="0">
              <a:latin typeface="Merriweather Black"/>
              <a:ea typeface="Merriweather Black"/>
              <a:cs typeface="Merriweather Black"/>
              <a:sym typeface="Merriweather Black"/>
            </a:endParaRPr>
          </a:p>
        </p:txBody>
      </p:sp>
      <p:sp>
        <p:nvSpPr>
          <p:cNvPr id="142" name="Google Shape;142;p20"/>
          <p:cNvSpPr txBox="1"/>
          <p:nvPr/>
        </p:nvSpPr>
        <p:spPr>
          <a:xfrm>
            <a:off x="6709825" y="4743300"/>
            <a:ext cx="2434200" cy="400079"/>
          </a:xfrm>
          <a:prstGeom prst="rect">
            <a:avLst/>
          </a:prstGeom>
          <a:solidFill>
            <a:srgbClr val="B6D7A8"/>
          </a:solidFill>
          <a:ln>
            <a:noFill/>
          </a:ln>
        </p:spPr>
        <p:txBody>
          <a:bodyPr spcFirstLastPara="1" wrap="square" lIns="91425" tIns="91425" rIns="91425" bIns="91425" anchor="t" anchorCtr="0">
            <a:spAutoFit/>
          </a:bodyPr>
          <a:lstStyle/>
          <a:p>
            <a:pPr algn="ctr"/>
            <a:r>
              <a:rPr lang="en-GB" sz="1400" dirty="0">
                <a:latin typeface="Merriweather Black"/>
                <a:ea typeface="Merriweather Black"/>
                <a:cs typeface="Merriweather Black"/>
                <a:sym typeface="Merriweather Black"/>
              </a:rPr>
              <a:t>May 30, 2023</a:t>
            </a:r>
          </a:p>
        </p:txBody>
      </p:sp>
      <p:pic>
        <p:nvPicPr>
          <p:cNvPr id="4" name="Picture 3">
            <a:extLst>
              <a:ext uri="{FF2B5EF4-FFF2-40B4-BE49-F238E27FC236}">
                <a16:creationId xmlns:a16="http://schemas.microsoft.com/office/drawing/2014/main" id="{05205873-6510-C4E5-970C-BFDA03619AA0}"/>
              </a:ext>
            </a:extLst>
          </p:cNvPr>
          <p:cNvPicPr>
            <a:picLocks noChangeAspect="1"/>
          </p:cNvPicPr>
          <p:nvPr/>
        </p:nvPicPr>
        <p:blipFill>
          <a:blip r:embed="rId4"/>
          <a:srcRect/>
          <a:stretch/>
        </p:blipFill>
        <p:spPr>
          <a:xfrm>
            <a:off x="1495586" y="0"/>
            <a:ext cx="6222570" cy="4743300"/>
          </a:xfrm>
          <a:prstGeom prst="rect">
            <a:avLst/>
          </a:prstGeom>
        </p:spPr>
      </p:pic>
    </p:spTree>
    <p:extLst>
      <p:ext uri="{BB962C8B-B14F-4D97-AF65-F5344CB8AC3E}">
        <p14:creationId xmlns:p14="http://schemas.microsoft.com/office/powerpoint/2010/main" val="214439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p:nvPr/>
        </p:nvSpPr>
        <p:spPr>
          <a:xfrm>
            <a:off x="0" y="0"/>
            <a:ext cx="9144000" cy="554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dirty="0"/>
              <a:t>                                             DATASET</a:t>
            </a:r>
            <a:endParaRPr sz="2400" b="1" dirty="0"/>
          </a:p>
        </p:txBody>
      </p:sp>
      <p:pic>
        <p:nvPicPr>
          <p:cNvPr id="157" name="Google Shape;157;p22"/>
          <p:cNvPicPr preferRelativeResize="0"/>
          <p:nvPr/>
        </p:nvPicPr>
        <p:blipFill rotWithShape="1">
          <a:blip r:embed="rId3">
            <a:alphaModFix/>
          </a:blip>
          <a:srcRect/>
          <a:stretch/>
        </p:blipFill>
        <p:spPr>
          <a:xfrm>
            <a:off x="8456100" y="0"/>
            <a:ext cx="687900" cy="554100"/>
          </a:xfrm>
          <a:prstGeom prst="rect">
            <a:avLst/>
          </a:prstGeom>
          <a:noFill/>
          <a:ln>
            <a:noFill/>
          </a:ln>
        </p:spPr>
      </p:pic>
      <p:sp>
        <p:nvSpPr>
          <p:cNvPr id="158" name="Google Shape;158;p22"/>
          <p:cNvSpPr txBox="1"/>
          <p:nvPr/>
        </p:nvSpPr>
        <p:spPr>
          <a:xfrm>
            <a:off x="0" y="4743300"/>
            <a:ext cx="6709800" cy="400079"/>
          </a:xfrm>
          <a:prstGeom prst="rect">
            <a:avLst/>
          </a:prstGeom>
          <a:solidFill>
            <a:srgbClr val="EA9999"/>
          </a:solidFill>
          <a:ln>
            <a:noFill/>
          </a:ln>
        </p:spPr>
        <p:txBody>
          <a:bodyPr spcFirstLastPara="1" wrap="square" lIns="91425" tIns="91425" rIns="91425" bIns="91425" anchor="t" anchorCtr="0">
            <a:spAutoFit/>
          </a:bodyPr>
          <a:lstStyle/>
          <a:p>
            <a:r>
              <a:rPr lang="en-US" sz="1400" b="1" dirty="0">
                <a:solidFill>
                  <a:srgbClr val="134F5C"/>
                </a:solidFill>
              </a:rPr>
              <a:t>Machine Learning based approach for Diabetes Prediction</a:t>
            </a:r>
            <a:endParaRPr lang="en-US" sz="1400" dirty="0">
              <a:latin typeface="Merriweather Black"/>
              <a:ea typeface="Merriweather Black"/>
              <a:cs typeface="Merriweather Black"/>
              <a:sym typeface="Merriweather Black"/>
            </a:endParaRPr>
          </a:p>
        </p:txBody>
      </p:sp>
      <p:sp>
        <p:nvSpPr>
          <p:cNvPr id="159" name="Google Shape;159;p22"/>
          <p:cNvSpPr txBox="1"/>
          <p:nvPr/>
        </p:nvSpPr>
        <p:spPr>
          <a:xfrm>
            <a:off x="6709825" y="4743300"/>
            <a:ext cx="2434200" cy="400079"/>
          </a:xfrm>
          <a:prstGeom prst="rect">
            <a:avLst/>
          </a:prstGeom>
          <a:solidFill>
            <a:srgbClr val="B6D7A8"/>
          </a:solidFill>
          <a:ln>
            <a:noFill/>
          </a:ln>
        </p:spPr>
        <p:txBody>
          <a:bodyPr spcFirstLastPara="1" wrap="square" lIns="91425" tIns="91425" rIns="91425" bIns="91425" anchor="t" anchorCtr="0">
            <a:spAutoFit/>
          </a:bodyPr>
          <a:lstStyle/>
          <a:p>
            <a:pPr algn="ctr"/>
            <a:r>
              <a:rPr lang="en-GB" sz="1400" dirty="0">
                <a:latin typeface="Merriweather Black"/>
                <a:ea typeface="Merriweather Black"/>
                <a:cs typeface="Merriweather Black"/>
                <a:sym typeface="Merriweather Black"/>
              </a:rPr>
              <a:t>May 30, 2023</a:t>
            </a:r>
          </a:p>
        </p:txBody>
      </p:sp>
      <p:sp>
        <p:nvSpPr>
          <p:cNvPr id="6" name="TextBox 5"/>
          <p:cNvSpPr txBox="1"/>
          <p:nvPr/>
        </p:nvSpPr>
        <p:spPr>
          <a:xfrm>
            <a:off x="678938" y="786539"/>
            <a:ext cx="8121112" cy="1020921"/>
          </a:xfrm>
          <a:prstGeom prst="rect">
            <a:avLst/>
          </a:prstGeom>
          <a:noFill/>
        </p:spPr>
        <p:txBody>
          <a:bodyPr wrap="square" rtlCol="0">
            <a:spAutoFit/>
          </a:bodyPr>
          <a:lstStyle/>
          <a:p>
            <a:pPr>
              <a:lnSpc>
                <a:spcPct val="115000"/>
              </a:lnSpc>
              <a:buFont typeface="Wingdings" pitchFamily="2" charset="2"/>
              <a:buChar char="Ø"/>
            </a:pPr>
            <a:r>
              <a:rPr lang="en-US" sz="1800" dirty="0">
                <a:solidFill>
                  <a:schemeClr val="dk1"/>
                </a:solidFill>
              </a:rPr>
              <a:t>Dataset has been taken from Kaggle containing the values Glucose level, Pregnancies, Blood Pressure, Skin Thickness, Insulin, BMI and age</a:t>
            </a:r>
          </a:p>
          <a:p>
            <a:pPr>
              <a:lnSpc>
                <a:spcPct val="115000"/>
              </a:lnSpc>
            </a:pPr>
            <a:endParaRPr lang="en-US" sz="1800" dirty="0">
              <a:solidFill>
                <a:schemeClr val="dk1"/>
              </a:solidFill>
            </a:endParaRPr>
          </a:p>
        </p:txBody>
      </p:sp>
      <p:sp>
        <p:nvSpPr>
          <p:cNvPr id="2" name="Rectangle 1">
            <a:extLst>
              <a:ext uri="{FF2B5EF4-FFF2-40B4-BE49-F238E27FC236}">
                <a16:creationId xmlns:a16="http://schemas.microsoft.com/office/drawing/2014/main" id="{253C5B06-88CA-1440-ACA8-C20F19915BEA}"/>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AB97315-6A00-E467-89D5-CC8BA7FFFEFF}"/>
              </a:ext>
            </a:extLst>
          </p:cNvPr>
          <p:cNvPicPr>
            <a:picLocks noChangeAspect="1"/>
          </p:cNvPicPr>
          <p:nvPr/>
        </p:nvPicPr>
        <p:blipFill>
          <a:blip r:embed="rId4"/>
          <a:stretch>
            <a:fillRect/>
          </a:stretch>
        </p:blipFill>
        <p:spPr>
          <a:xfrm>
            <a:off x="1850095" y="1668803"/>
            <a:ext cx="5778797" cy="2425825"/>
          </a:xfrm>
          <a:prstGeom prst="rect">
            <a:avLst/>
          </a:prstGeom>
        </p:spPr>
      </p:pic>
      <p:sp>
        <p:nvSpPr>
          <p:cNvPr id="5" name="Rectangle 4">
            <a:extLst>
              <a:ext uri="{FF2B5EF4-FFF2-40B4-BE49-F238E27FC236}">
                <a16:creationId xmlns:a16="http://schemas.microsoft.com/office/drawing/2014/main" id="{2BE5B7B5-D354-A0FD-F7BA-5A7077B8CECE}"/>
              </a:ext>
            </a:extLst>
          </p:cNvPr>
          <p:cNvSpPr/>
          <p:nvPr/>
        </p:nvSpPr>
        <p:spPr>
          <a:xfrm>
            <a:off x="1850094" y="4094628"/>
            <a:ext cx="5778797" cy="4000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Table: Pima Indian Diabetes Dataset</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1876</TotalTime>
  <Words>1176</Words>
  <Application>Microsoft Office PowerPoint</Application>
  <PresentationFormat>On-screen Show (16:9)</PresentationFormat>
  <Paragraphs>161</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NexusSans</vt:lpstr>
      <vt:lpstr>Wingdings</vt:lpstr>
      <vt:lpstr>Arial</vt:lpstr>
      <vt:lpstr>Times New Roman</vt:lpstr>
      <vt:lpstr>LM Roman 12</vt:lpstr>
      <vt:lpstr>Merriweather Black</vt:lpstr>
      <vt:lpstr>zeitung</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Ner Swn</dc:creator>
  <cp:lastModifiedBy>Amarjeet Kumar Singh</cp:lastModifiedBy>
  <cp:revision>131</cp:revision>
  <dcterms:modified xsi:type="dcterms:W3CDTF">2023-05-29T19:40:22Z</dcterms:modified>
</cp:coreProperties>
</file>