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59"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86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74E7BD8-4A73-46C3-B650-97B95E97A182}"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338126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3413733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480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1791236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620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18260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1283576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61706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37727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7BD8-4A73-46C3-B650-97B95E97A18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93000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7BD8-4A73-46C3-B650-97B95E97A18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6521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7BD8-4A73-46C3-B650-97B95E97A182}"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168618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7BD8-4A73-46C3-B650-97B95E97A182}"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45075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7BD8-4A73-46C3-B650-97B95E97A182}"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176906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7BD8-4A73-46C3-B650-97B95E97A18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388357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7BD8-4A73-46C3-B650-97B95E97A18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25BF3-9E82-4C69-91D4-8428AED0C3F7}" type="slidenum">
              <a:rPr lang="en-IN" smtClean="0"/>
              <a:t>‹#›</a:t>
            </a:fld>
            <a:endParaRPr lang="en-IN"/>
          </a:p>
        </p:txBody>
      </p:sp>
    </p:spTree>
    <p:extLst>
      <p:ext uri="{BB962C8B-B14F-4D97-AF65-F5344CB8AC3E}">
        <p14:creationId xmlns:p14="http://schemas.microsoft.com/office/powerpoint/2010/main" val="28229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chemeClr val="bg2">
                <a:tint val="97000"/>
                <a:hueMod val="92000"/>
                <a:satMod val="169000"/>
                <a:lumMod val="164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4E7BD8-4A73-46C3-B650-97B95E97A182}" type="datetimeFigureOut">
              <a:rPr lang="en-IN" smtClean="0"/>
              <a:t>24-01-2023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1A25BF3-9E82-4C69-91D4-8428AED0C3F7}" type="slidenum">
              <a:rPr lang="en-IN" smtClean="0"/>
              <a:t>‹#›</a:t>
            </a:fld>
            <a:endParaRPr lang="en-IN"/>
          </a:p>
        </p:txBody>
      </p:sp>
    </p:spTree>
    <p:extLst>
      <p:ext uri="{BB962C8B-B14F-4D97-AF65-F5344CB8AC3E}">
        <p14:creationId xmlns:p14="http://schemas.microsoft.com/office/powerpoint/2010/main" val="118562873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chemeClr val="bg2">
                <a:tint val="97000"/>
                <a:hueMod val="92000"/>
                <a:satMod val="169000"/>
                <a:lumMod val="164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C6EB48-6251-20EF-50F6-402BCC22463A}"/>
              </a:ext>
            </a:extLst>
          </p:cNvPr>
          <p:cNvSpPr txBox="1"/>
          <p:nvPr/>
        </p:nvSpPr>
        <p:spPr>
          <a:xfrm>
            <a:off x="179109" y="158511"/>
            <a:ext cx="11684279" cy="212365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6600" b="1" u="sng" dirty="0">
                <a:solidFill>
                  <a:srgbClr val="FFFF00"/>
                </a:solidFill>
              </a:rPr>
              <a:t>BABU BANARSI DAS </a:t>
            </a:r>
          </a:p>
          <a:p>
            <a:pPr algn="ctr"/>
            <a:r>
              <a:rPr lang="en-US" sz="6600" b="1" u="sng" dirty="0">
                <a:solidFill>
                  <a:srgbClr val="FFFF00"/>
                </a:solidFill>
              </a:rPr>
              <a:t>INSTITUTE OF TECHNOLOGY</a:t>
            </a:r>
            <a:endParaRPr lang="en-IN" sz="6600" b="1" u="sng" dirty="0">
              <a:solidFill>
                <a:srgbClr val="FFFF00"/>
              </a:solidFill>
            </a:endParaRPr>
          </a:p>
        </p:txBody>
      </p:sp>
      <p:pic>
        <p:nvPicPr>
          <p:cNvPr id="13" name="Picture 12">
            <a:extLst>
              <a:ext uri="{FF2B5EF4-FFF2-40B4-BE49-F238E27FC236}">
                <a16:creationId xmlns:a16="http://schemas.microsoft.com/office/drawing/2014/main" id="{A955427D-BC41-9BF6-47FC-96E15E577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 y="242888"/>
            <a:ext cx="1492748" cy="1195388"/>
          </a:xfrm>
          <a:prstGeom prst="rect">
            <a:avLst/>
          </a:prstGeom>
        </p:spPr>
      </p:pic>
      <p:sp>
        <p:nvSpPr>
          <p:cNvPr id="15" name="TextBox 14">
            <a:extLst>
              <a:ext uri="{FF2B5EF4-FFF2-40B4-BE49-F238E27FC236}">
                <a16:creationId xmlns:a16="http://schemas.microsoft.com/office/drawing/2014/main" id="{2E798C86-C008-A450-2072-2B33B17F26A4}"/>
              </a:ext>
            </a:extLst>
          </p:cNvPr>
          <p:cNvSpPr txBox="1"/>
          <p:nvPr/>
        </p:nvSpPr>
        <p:spPr>
          <a:xfrm>
            <a:off x="2809875" y="3581400"/>
            <a:ext cx="5943600" cy="830997"/>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sz="4800" dirty="0">
                <a:effectLst>
                  <a:outerShdw blurRad="38100" dist="38100" dir="2700000" algn="tl">
                    <a:srgbClr val="000000">
                      <a:alpha val="43137"/>
                    </a:srgbClr>
                  </a:outerShdw>
                </a:effectLst>
              </a:rPr>
              <a:t>     </a:t>
            </a:r>
            <a:r>
              <a:rPr lang="en-US" sz="4800" b="1" dirty="0">
                <a:solidFill>
                  <a:srgbClr val="FFFF00"/>
                </a:solidFill>
                <a:effectLst>
                  <a:outerShdw blurRad="38100" dist="38100" dir="2700000" algn="tl">
                    <a:srgbClr val="000000">
                      <a:alpha val="43137"/>
                    </a:srgbClr>
                  </a:outerShdw>
                </a:effectLst>
              </a:rPr>
              <a:t>MINI PROJECT</a:t>
            </a:r>
            <a:endParaRPr lang="en-IN" sz="4800" b="1" dirty="0">
              <a:solidFill>
                <a:srgbClr val="FFFF00"/>
              </a:solidFill>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B4F58005-42C7-437B-6055-291353FB029C}"/>
              </a:ext>
            </a:extLst>
          </p:cNvPr>
          <p:cNvSpPr txBox="1"/>
          <p:nvPr/>
        </p:nvSpPr>
        <p:spPr>
          <a:xfrm>
            <a:off x="2628900" y="4581525"/>
            <a:ext cx="6429375" cy="70788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4000" b="1" dirty="0">
                <a:solidFill>
                  <a:srgbClr val="FFFF00"/>
                </a:solidFill>
              </a:rPr>
              <a:t>   E-COMMERCE WEBSITE</a:t>
            </a:r>
            <a:endParaRPr lang="en-IN" sz="4000" b="1" dirty="0">
              <a:solidFill>
                <a:srgbClr val="FFFF00"/>
              </a:solidFill>
            </a:endParaRPr>
          </a:p>
        </p:txBody>
      </p:sp>
      <p:sp>
        <p:nvSpPr>
          <p:cNvPr id="17" name="Rectangle: Rounded Corners 16">
            <a:extLst>
              <a:ext uri="{FF2B5EF4-FFF2-40B4-BE49-F238E27FC236}">
                <a16:creationId xmlns:a16="http://schemas.microsoft.com/office/drawing/2014/main" id="{2D8118F8-63A9-E727-1D0B-F76D8FBEB7E1}"/>
              </a:ext>
            </a:extLst>
          </p:cNvPr>
          <p:cNvSpPr/>
          <p:nvPr/>
        </p:nvSpPr>
        <p:spPr>
          <a:xfrm>
            <a:off x="2392739" y="5561815"/>
            <a:ext cx="6777872" cy="1137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BTECH(COMPUTER SCIENCE AND ENGINEERING)</a:t>
            </a:r>
          </a:p>
          <a:p>
            <a:pPr algn="ctr"/>
            <a:r>
              <a:rPr lang="en-US" dirty="0"/>
              <a:t>4</a:t>
            </a:r>
            <a:r>
              <a:rPr lang="en-US" baseline="30000" dirty="0"/>
              <a:t>TH</a:t>
            </a:r>
            <a:r>
              <a:rPr lang="en-US" dirty="0"/>
              <a:t> YEAR(2022-23)</a:t>
            </a:r>
            <a:endParaRPr lang="en-IN" dirty="0"/>
          </a:p>
        </p:txBody>
      </p:sp>
      <p:sp>
        <p:nvSpPr>
          <p:cNvPr id="2" name="Rectangle: Top Corners One Rounded and One Snipped 1">
            <a:extLst>
              <a:ext uri="{FF2B5EF4-FFF2-40B4-BE49-F238E27FC236}">
                <a16:creationId xmlns:a16="http://schemas.microsoft.com/office/drawing/2014/main" id="{09B4BABA-E1EE-9B4A-2776-AA8568CF1B0D}"/>
              </a:ext>
            </a:extLst>
          </p:cNvPr>
          <p:cNvSpPr/>
          <p:nvPr/>
        </p:nvSpPr>
        <p:spPr>
          <a:xfrm>
            <a:off x="9852212" y="5827059"/>
            <a:ext cx="2232212" cy="941294"/>
          </a:xfrm>
          <a:prstGeom prst="snip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Amarjeet Gupta</a:t>
            </a:r>
          </a:p>
          <a:p>
            <a:pPr algn="ctr"/>
            <a:r>
              <a:rPr lang="en-US"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Submitted to </a:t>
            </a:r>
            <a:endParaRPr lang="en-US" b="1" dirty="0">
              <a:ln w="0"/>
              <a:solidFill>
                <a:schemeClr val="accent1"/>
              </a:solidFill>
              <a:effectLst>
                <a:outerShdw blurRad="38100" dist="38100" dir="2700000" algn="tl">
                  <a:srgbClr val="000000">
                    <a:alpha val="43137"/>
                  </a:srgbClr>
                </a:outerShdw>
              </a:effectLst>
            </a:endParaRPr>
          </a:p>
          <a:p>
            <a:pPr algn="ctr"/>
            <a:r>
              <a:rPr lang="en-US" b="1" dirty="0">
                <a:ln w="0"/>
                <a:solidFill>
                  <a:schemeClr val="accent1"/>
                </a:solidFill>
                <a:effectLst>
                  <a:outerShdw blurRad="38100" dist="38100" dir="2700000" algn="tl" rotWithShape="0">
                    <a:srgbClr val="000000">
                      <a:alpha val="43137"/>
                    </a:srgbClr>
                  </a:outerShdw>
                </a:effectLst>
              </a:rPr>
              <a:t>Atul sir</a:t>
            </a:r>
            <a:endParaRPr lang="en-IN" b="1" dirty="0">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38438042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167F4EB-3C46-29A5-F39E-93F48F3DB16E}"/>
              </a:ext>
            </a:extLst>
          </p:cNvPr>
          <p:cNvSpPr/>
          <p:nvPr/>
        </p:nvSpPr>
        <p:spPr>
          <a:xfrm>
            <a:off x="388070" y="179110"/>
            <a:ext cx="114158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n w="22225">
                  <a:solidFill>
                    <a:schemeClr val="accent2"/>
                  </a:solidFill>
                  <a:prstDash val="solid"/>
                </a:ln>
                <a:solidFill>
                  <a:schemeClr val="accent2">
                    <a:lumMod val="40000"/>
                    <a:lumOff val="60000"/>
                  </a:schemeClr>
                </a:solidFill>
              </a:rPr>
              <a:t>INTRODUCTION</a:t>
            </a:r>
            <a:endParaRPr lang="en-IN" sz="7200" b="1" dirty="0">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00C508D0-143A-2B53-AF8E-D3942990D422}"/>
              </a:ext>
            </a:extLst>
          </p:cNvPr>
          <p:cNvSpPr txBox="1"/>
          <p:nvPr/>
        </p:nvSpPr>
        <p:spPr>
          <a:xfrm>
            <a:off x="388070" y="1891414"/>
            <a:ext cx="11720660" cy="954107"/>
          </a:xfrm>
          <a:prstGeom prst="rect">
            <a:avLst/>
          </a:prstGeom>
          <a:noFill/>
        </p:spPr>
        <p:txBody>
          <a:bodyPr wrap="square">
            <a:spAutoFit/>
          </a:bodyPr>
          <a:lstStyle/>
          <a:p>
            <a:r>
              <a:rPr lang="en-US" sz="2800" b="1" i="0" dirty="0">
                <a:solidFill>
                  <a:schemeClr val="accent6"/>
                </a:solidFill>
                <a:effectLst/>
                <a:latin typeface="Söhne"/>
              </a:rPr>
              <a:t> </a:t>
            </a:r>
            <a:r>
              <a:rPr lang="en-US" sz="2800" b="1" dirty="0">
                <a:solidFill>
                  <a:srgbClr val="FFFF00"/>
                </a:solidFill>
                <a:effectLst>
                  <a:outerShdw blurRad="38100" dist="38100" dir="2700000" algn="tl">
                    <a:srgbClr val="000000">
                      <a:alpha val="43137"/>
                    </a:srgbClr>
                  </a:outerShdw>
                </a:effectLst>
                <a:latin typeface="Söhne"/>
              </a:rPr>
              <a:t>An e-commerce website for grocery is an online platform that allows </a:t>
            </a:r>
            <a:r>
              <a:rPr lang="en-US" sz="2800" b="1" dirty="0" err="1">
                <a:solidFill>
                  <a:srgbClr val="FFFF00"/>
                </a:solidFill>
                <a:effectLst>
                  <a:outerShdw blurRad="38100" dist="38100" dir="2700000" algn="tl">
                    <a:srgbClr val="000000">
                      <a:alpha val="43137"/>
                    </a:srgbClr>
                  </a:outerShdw>
                </a:effectLst>
                <a:latin typeface="Söhne"/>
              </a:rPr>
              <a:t>costomer</a:t>
            </a:r>
            <a:r>
              <a:rPr lang="en-US" sz="2800" b="1" dirty="0">
                <a:solidFill>
                  <a:srgbClr val="FFFF00"/>
                </a:solidFill>
                <a:effectLst>
                  <a:outerShdw blurRad="38100" dist="38100" dir="2700000" algn="tl">
                    <a:srgbClr val="000000">
                      <a:alpha val="43137"/>
                    </a:srgbClr>
                  </a:outerShdw>
                </a:effectLst>
                <a:latin typeface="Söhne"/>
              </a:rPr>
              <a:t> to purchase </a:t>
            </a:r>
            <a:r>
              <a:rPr lang="en-US" sz="2800" b="1" i="0" dirty="0">
                <a:solidFill>
                  <a:srgbClr val="FFFF00"/>
                </a:solidFill>
                <a:effectLst>
                  <a:outerShdw blurRad="38100" dist="38100" dir="2700000" algn="tl">
                    <a:srgbClr val="000000">
                      <a:alpha val="43137"/>
                    </a:srgbClr>
                  </a:outerShdw>
                </a:effectLst>
                <a:latin typeface="Söhne"/>
              </a:rPr>
              <a:t>groceries and other household items over the internet. </a:t>
            </a:r>
          </a:p>
        </p:txBody>
      </p:sp>
      <p:sp>
        <p:nvSpPr>
          <p:cNvPr id="15" name="TextBox 14">
            <a:extLst>
              <a:ext uri="{FF2B5EF4-FFF2-40B4-BE49-F238E27FC236}">
                <a16:creationId xmlns:a16="http://schemas.microsoft.com/office/drawing/2014/main" id="{3EE1B954-99BF-4BC4-DA0F-14815B861B09}"/>
              </a:ext>
            </a:extLst>
          </p:cNvPr>
          <p:cNvSpPr txBox="1"/>
          <p:nvPr/>
        </p:nvSpPr>
        <p:spPr>
          <a:xfrm>
            <a:off x="388070" y="2536448"/>
            <a:ext cx="11821212" cy="1785104"/>
          </a:xfrm>
          <a:prstGeom prst="rect">
            <a:avLst/>
          </a:prstGeom>
          <a:noFill/>
        </p:spPr>
        <p:txBody>
          <a:bodyPr wrap="square">
            <a:spAutoFit/>
          </a:bodyPr>
          <a:lstStyle/>
          <a:p>
            <a:endParaRPr lang="en-US" dirty="0">
              <a:solidFill>
                <a:srgbClr val="374151"/>
              </a:solidFill>
              <a:latin typeface="Söhne"/>
            </a:endParaRPr>
          </a:p>
          <a:p>
            <a:endParaRPr lang="en-US" b="0" i="0" dirty="0">
              <a:solidFill>
                <a:srgbClr val="374151"/>
              </a:solidFill>
              <a:effectLst/>
              <a:latin typeface="Söhne"/>
            </a:endParaRPr>
          </a:p>
          <a:p>
            <a:r>
              <a:rPr lang="en-US" sz="2800" b="1" dirty="0">
                <a:solidFill>
                  <a:srgbClr val="FFFF00"/>
                </a:solidFill>
                <a:effectLst>
                  <a:outerShdw blurRad="38100" dist="38100" dir="2700000" algn="tl">
                    <a:srgbClr val="000000">
                      <a:alpha val="43137"/>
                    </a:srgbClr>
                  </a:outerShdw>
                </a:effectLst>
                <a:latin typeface="Söhne"/>
              </a:rPr>
              <a:t>Customers can search for products, add items to their shopping cart, and then complete the purchase.</a:t>
            </a:r>
          </a:p>
          <a:p>
            <a:endParaRPr lang="en-IN" dirty="0"/>
          </a:p>
        </p:txBody>
      </p:sp>
      <p:sp>
        <p:nvSpPr>
          <p:cNvPr id="23" name="TextBox 22">
            <a:extLst>
              <a:ext uri="{FF2B5EF4-FFF2-40B4-BE49-F238E27FC236}">
                <a16:creationId xmlns:a16="http://schemas.microsoft.com/office/drawing/2014/main" id="{5A303111-69AF-DAD8-25AD-A57F4069FF23}"/>
              </a:ext>
            </a:extLst>
          </p:cNvPr>
          <p:cNvSpPr txBox="1"/>
          <p:nvPr/>
        </p:nvSpPr>
        <p:spPr>
          <a:xfrm>
            <a:off x="388070" y="2692692"/>
            <a:ext cx="11668812" cy="369332"/>
          </a:xfrm>
          <a:prstGeom prst="rect">
            <a:avLst/>
          </a:prstGeom>
          <a:noFill/>
        </p:spPr>
        <p:txBody>
          <a:bodyPr wrap="square">
            <a:spAutoFit/>
          </a:bodyPr>
          <a:lstStyle/>
          <a:p>
            <a:endParaRPr lang="en-US" b="0" i="0" dirty="0">
              <a:solidFill>
                <a:srgbClr val="374151"/>
              </a:solidFill>
              <a:effectLst/>
              <a:latin typeface="Söhne"/>
            </a:endParaRPr>
          </a:p>
        </p:txBody>
      </p:sp>
      <p:sp>
        <p:nvSpPr>
          <p:cNvPr id="24" name="TextBox 23">
            <a:extLst>
              <a:ext uri="{FF2B5EF4-FFF2-40B4-BE49-F238E27FC236}">
                <a16:creationId xmlns:a16="http://schemas.microsoft.com/office/drawing/2014/main" id="{40B2205E-3A9C-665F-25CC-F940A907C1CD}"/>
              </a:ext>
            </a:extLst>
          </p:cNvPr>
          <p:cNvSpPr txBox="1"/>
          <p:nvPr/>
        </p:nvSpPr>
        <p:spPr>
          <a:xfrm>
            <a:off x="540470" y="2845092"/>
            <a:ext cx="11668812" cy="369332"/>
          </a:xfrm>
          <a:prstGeom prst="rect">
            <a:avLst/>
          </a:prstGeom>
          <a:noFill/>
        </p:spPr>
        <p:txBody>
          <a:bodyPr wrap="square">
            <a:spAutoFit/>
          </a:bodyPr>
          <a:lstStyle/>
          <a:p>
            <a:endParaRPr lang="en-US" b="0" i="0" dirty="0">
              <a:solidFill>
                <a:srgbClr val="374151"/>
              </a:solidFill>
              <a:effectLst/>
              <a:latin typeface="Söhne"/>
            </a:endParaRPr>
          </a:p>
        </p:txBody>
      </p:sp>
      <p:sp>
        <p:nvSpPr>
          <p:cNvPr id="29" name="TextBox 28">
            <a:extLst>
              <a:ext uri="{FF2B5EF4-FFF2-40B4-BE49-F238E27FC236}">
                <a16:creationId xmlns:a16="http://schemas.microsoft.com/office/drawing/2014/main" id="{90097D74-6733-7E05-06C7-F8478A24FF6E}"/>
              </a:ext>
            </a:extLst>
          </p:cNvPr>
          <p:cNvSpPr txBox="1"/>
          <p:nvPr/>
        </p:nvSpPr>
        <p:spPr>
          <a:xfrm>
            <a:off x="1302470" y="3607092"/>
            <a:ext cx="11668812" cy="369332"/>
          </a:xfrm>
          <a:prstGeom prst="rect">
            <a:avLst/>
          </a:prstGeom>
          <a:noFill/>
        </p:spPr>
        <p:txBody>
          <a:bodyPr wrap="square">
            <a:spAutoFit/>
          </a:bodyPr>
          <a:lstStyle/>
          <a:p>
            <a:endParaRPr lang="en-US" b="0" i="0" dirty="0">
              <a:solidFill>
                <a:srgbClr val="374151"/>
              </a:solidFill>
              <a:effectLst/>
              <a:latin typeface="Söhne"/>
            </a:endParaRPr>
          </a:p>
        </p:txBody>
      </p:sp>
      <p:sp>
        <p:nvSpPr>
          <p:cNvPr id="32" name="TextBox 31">
            <a:extLst>
              <a:ext uri="{FF2B5EF4-FFF2-40B4-BE49-F238E27FC236}">
                <a16:creationId xmlns:a16="http://schemas.microsoft.com/office/drawing/2014/main" id="{8AE21CA9-2490-9410-9524-38BB6C2B5E4F}"/>
              </a:ext>
            </a:extLst>
          </p:cNvPr>
          <p:cNvSpPr txBox="1"/>
          <p:nvPr/>
        </p:nvSpPr>
        <p:spPr>
          <a:xfrm>
            <a:off x="388070" y="4383975"/>
            <a:ext cx="10468466" cy="523220"/>
          </a:xfrm>
          <a:prstGeom prst="rect">
            <a:avLst/>
          </a:prstGeom>
          <a:noFill/>
        </p:spPr>
        <p:txBody>
          <a:bodyPr wrap="square" rtlCol="0">
            <a:spAutoFit/>
          </a:bodyPr>
          <a:lstStyle/>
          <a:p>
            <a:r>
              <a:rPr lang="en-US" sz="2800" b="1" i="0" dirty="0">
                <a:solidFill>
                  <a:srgbClr val="FFFF00"/>
                </a:solidFill>
                <a:effectLst>
                  <a:outerShdw blurRad="38100" dist="38100" dir="2700000" algn="tl">
                    <a:srgbClr val="000000">
                      <a:alpha val="43137"/>
                    </a:srgbClr>
                  </a:outerShdw>
                </a:effectLst>
                <a:latin typeface="Söhne"/>
              </a:rPr>
              <a:t>using a variety of payment methods</a:t>
            </a:r>
            <a:r>
              <a:rPr lang="en-US" sz="2800" b="1" i="0" dirty="0">
                <a:solidFill>
                  <a:srgbClr val="FFFF00"/>
                </a:solidFill>
                <a:effectLst/>
                <a:latin typeface="Söhne"/>
              </a:rPr>
              <a:t>. </a:t>
            </a:r>
            <a:endParaRPr lang="en-IN" sz="2800" b="1" dirty="0">
              <a:solidFill>
                <a:srgbClr val="FFFF00"/>
              </a:solidFill>
            </a:endParaRPr>
          </a:p>
        </p:txBody>
      </p:sp>
      <p:sp>
        <p:nvSpPr>
          <p:cNvPr id="33" name="TextBox 32">
            <a:extLst>
              <a:ext uri="{FF2B5EF4-FFF2-40B4-BE49-F238E27FC236}">
                <a16:creationId xmlns:a16="http://schemas.microsoft.com/office/drawing/2014/main" id="{135AC8CF-9012-0149-3071-0B78DA20C911}"/>
              </a:ext>
            </a:extLst>
          </p:cNvPr>
          <p:cNvSpPr txBox="1"/>
          <p:nvPr/>
        </p:nvSpPr>
        <p:spPr>
          <a:xfrm>
            <a:off x="388070" y="5287987"/>
            <a:ext cx="11516412" cy="954107"/>
          </a:xfrm>
          <a:prstGeom prst="rect">
            <a:avLst/>
          </a:prstGeom>
          <a:noFill/>
        </p:spPr>
        <p:txBody>
          <a:bodyPr wrap="square" rtlCol="0">
            <a:spAutoFit/>
          </a:bodyPr>
          <a:lstStyle/>
          <a:p>
            <a:r>
              <a:rPr lang="en-US" sz="2800" b="1" i="0" dirty="0">
                <a:solidFill>
                  <a:srgbClr val="FFFF00"/>
                </a:solidFill>
                <a:effectLst/>
                <a:latin typeface="Söhne"/>
              </a:rPr>
              <a:t>The website typically displays product information, such as images, descriptions, and pricing, and may also provide customer reviews, ratings.</a:t>
            </a:r>
            <a:endParaRPr lang="en-IN" sz="2800" b="1" dirty="0">
              <a:solidFill>
                <a:srgbClr val="FFFF00"/>
              </a:solidFill>
            </a:endParaRPr>
          </a:p>
        </p:txBody>
      </p:sp>
      <p:pic>
        <p:nvPicPr>
          <p:cNvPr id="35" name="Graphic 34" descr="Arrow Slight curve">
            <a:extLst>
              <a:ext uri="{FF2B5EF4-FFF2-40B4-BE49-F238E27FC236}">
                <a16:creationId xmlns:a16="http://schemas.microsoft.com/office/drawing/2014/main" id="{B71E2342-D84A-5D7E-3761-8763CEC3A7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5" y="1897908"/>
            <a:ext cx="516990" cy="516990"/>
          </a:xfrm>
          <a:prstGeom prst="rect">
            <a:avLst/>
          </a:prstGeom>
        </p:spPr>
      </p:pic>
      <p:pic>
        <p:nvPicPr>
          <p:cNvPr id="37" name="Graphic 36" descr="Arrow Slight curve">
            <a:extLst>
              <a:ext uri="{FF2B5EF4-FFF2-40B4-BE49-F238E27FC236}">
                <a16:creationId xmlns:a16="http://schemas.microsoft.com/office/drawing/2014/main" id="{92944568-646C-783A-4ADC-1190DC876E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6" y="3097172"/>
            <a:ext cx="516990" cy="516990"/>
          </a:xfrm>
          <a:prstGeom prst="rect">
            <a:avLst/>
          </a:prstGeom>
        </p:spPr>
      </p:pic>
      <p:pic>
        <p:nvPicPr>
          <p:cNvPr id="39" name="Graphic 38" descr="Arrow Slight curve">
            <a:extLst>
              <a:ext uri="{FF2B5EF4-FFF2-40B4-BE49-F238E27FC236}">
                <a16:creationId xmlns:a16="http://schemas.microsoft.com/office/drawing/2014/main" id="{B98208F9-5ACC-6F6B-DDB5-BE5E5BDD51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19" y="4452305"/>
            <a:ext cx="531503" cy="531503"/>
          </a:xfrm>
          <a:prstGeom prst="rect">
            <a:avLst/>
          </a:prstGeom>
        </p:spPr>
      </p:pic>
      <p:pic>
        <p:nvPicPr>
          <p:cNvPr id="41" name="Graphic 40" descr="Arrow Slight curve">
            <a:extLst>
              <a:ext uri="{FF2B5EF4-FFF2-40B4-BE49-F238E27FC236}">
                <a16:creationId xmlns:a16="http://schemas.microsoft.com/office/drawing/2014/main" id="{1ECB1218-5301-EF5A-6FD8-20A893821D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037" y="5321492"/>
            <a:ext cx="552138" cy="552138"/>
          </a:xfrm>
          <a:prstGeom prst="rect">
            <a:avLst/>
          </a:prstGeom>
        </p:spPr>
      </p:pic>
    </p:spTree>
    <p:extLst>
      <p:ext uri="{BB962C8B-B14F-4D97-AF65-F5344CB8AC3E}">
        <p14:creationId xmlns:p14="http://schemas.microsoft.com/office/powerpoint/2010/main" val="15467497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AF0626-5396-4F78-5301-55A246D0276D}"/>
              </a:ext>
            </a:extLst>
          </p:cNvPr>
          <p:cNvSpPr/>
          <p:nvPr/>
        </p:nvSpPr>
        <p:spPr>
          <a:xfrm>
            <a:off x="246000" y="273377"/>
            <a:ext cx="11700000" cy="13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DESIGN AND FEATURE</a:t>
            </a:r>
            <a:endParaRPr lang="en-IN"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EC2BD089-C267-FEB7-1020-BD390A681511}"/>
              </a:ext>
            </a:extLst>
          </p:cNvPr>
          <p:cNvSpPr txBox="1"/>
          <p:nvPr/>
        </p:nvSpPr>
        <p:spPr>
          <a:xfrm>
            <a:off x="923827" y="2139885"/>
            <a:ext cx="10501460" cy="800219"/>
          </a:xfrm>
          <a:prstGeom prst="rect">
            <a:avLst/>
          </a:prstGeom>
          <a:noFill/>
        </p:spPr>
        <p:txBody>
          <a:bodyPr wrap="square" rtlCol="0">
            <a:spAutoFit/>
          </a:bodyPr>
          <a:lstStyle/>
          <a:p>
            <a:r>
              <a:rPr lang="en-IN"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800" b="1"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user-friendly interface and navigation.</a:t>
            </a:r>
            <a:endParaRPr lang="en-IN" sz="2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CDF8FF1F-56A2-FA59-ACEB-D8D38048E28C}"/>
              </a:ext>
            </a:extLst>
          </p:cNvPr>
          <p:cNvSpPr txBox="1"/>
          <p:nvPr/>
        </p:nvSpPr>
        <p:spPr>
          <a:xfrm>
            <a:off x="923826" y="3028890"/>
            <a:ext cx="10284643" cy="800219"/>
          </a:xfrm>
          <a:prstGeom prst="rect">
            <a:avLst/>
          </a:prstGeom>
          <a:noFill/>
        </p:spPr>
        <p:txBody>
          <a:bodyPr wrap="square" rtlCol="0">
            <a:spAutoFit/>
          </a:bodyPr>
          <a:lstStyle/>
          <a:p>
            <a:r>
              <a:rPr lang="en-IN"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800" b="1"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product categories, search bar, and filter options.</a:t>
            </a:r>
            <a:endParaRPr lang="en-IN" sz="2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E964E9B-4D18-0390-38EE-B53B540F152C}"/>
              </a:ext>
            </a:extLst>
          </p:cNvPr>
          <p:cNvSpPr txBox="1"/>
          <p:nvPr/>
        </p:nvSpPr>
        <p:spPr>
          <a:xfrm>
            <a:off x="650450" y="4110087"/>
            <a:ext cx="10774838" cy="400110"/>
          </a:xfrm>
          <a:prstGeom prst="rect">
            <a:avLst/>
          </a:prstGeom>
          <a:noFill/>
        </p:spPr>
        <p:txBody>
          <a:bodyPr wrap="square" rtlCol="0">
            <a:spAutoFit/>
          </a:bodyPr>
          <a:lstStyle/>
          <a:p>
            <a:r>
              <a:rPr lang="en-US" sz="2000" b="1" dirty="0">
                <a:solidFill>
                  <a:schemeClr val="bg1"/>
                </a:solidFill>
              </a:rPr>
              <a:t>Home page                                 Product pages                                          shopping cart</a:t>
            </a:r>
            <a:endParaRPr lang="en-IN" sz="2000" b="1" dirty="0">
              <a:solidFill>
                <a:schemeClr val="bg1"/>
              </a:solidFill>
            </a:endParaRPr>
          </a:p>
        </p:txBody>
      </p:sp>
      <p:pic>
        <p:nvPicPr>
          <p:cNvPr id="31" name="Picture 30">
            <a:extLst>
              <a:ext uri="{FF2B5EF4-FFF2-40B4-BE49-F238E27FC236}">
                <a16:creationId xmlns:a16="http://schemas.microsoft.com/office/drawing/2014/main" id="{D48A0DBD-E729-1B5D-D947-BA97DD94D998}"/>
              </a:ext>
            </a:extLst>
          </p:cNvPr>
          <p:cNvPicPr>
            <a:picLocks noChangeAspect="1"/>
          </p:cNvPicPr>
          <p:nvPr/>
        </p:nvPicPr>
        <p:blipFill rotWithShape="1">
          <a:blip r:embed="rId2">
            <a:extLst>
              <a:ext uri="{28A0092B-C50C-407E-A947-70E740481C1C}">
                <a14:useLocalDpi xmlns:a14="http://schemas.microsoft.com/office/drawing/2010/main" val="0"/>
              </a:ext>
            </a:extLst>
          </a:blip>
          <a:srcRect l="8106" t="29145" r="29534" b="9393"/>
          <a:stretch/>
        </p:blipFill>
        <p:spPr>
          <a:xfrm>
            <a:off x="3886988" y="4510197"/>
            <a:ext cx="3569615" cy="2283707"/>
          </a:xfrm>
          <a:prstGeom prst="rect">
            <a:avLst/>
          </a:prstGeom>
        </p:spPr>
      </p:pic>
      <p:pic>
        <p:nvPicPr>
          <p:cNvPr id="43" name="Picture 42">
            <a:extLst>
              <a:ext uri="{FF2B5EF4-FFF2-40B4-BE49-F238E27FC236}">
                <a16:creationId xmlns:a16="http://schemas.microsoft.com/office/drawing/2014/main" id="{98B6905E-114D-0AD4-58F0-B35D8AD6ABFA}"/>
              </a:ext>
            </a:extLst>
          </p:cNvPr>
          <p:cNvPicPr>
            <a:picLocks noChangeAspect="1"/>
          </p:cNvPicPr>
          <p:nvPr/>
        </p:nvPicPr>
        <p:blipFill rotWithShape="1">
          <a:blip r:embed="rId3">
            <a:extLst>
              <a:ext uri="{28A0092B-C50C-407E-A947-70E740481C1C}">
                <a14:useLocalDpi xmlns:a14="http://schemas.microsoft.com/office/drawing/2010/main" val="0"/>
              </a:ext>
            </a:extLst>
          </a:blip>
          <a:srcRect t="10193" b="33442"/>
          <a:stretch/>
        </p:blipFill>
        <p:spPr>
          <a:xfrm>
            <a:off x="56561" y="4510197"/>
            <a:ext cx="3513054" cy="2300669"/>
          </a:xfrm>
          <a:prstGeom prst="rect">
            <a:avLst/>
          </a:prstGeom>
        </p:spPr>
      </p:pic>
      <p:pic>
        <p:nvPicPr>
          <p:cNvPr id="51" name="Picture 50">
            <a:extLst>
              <a:ext uri="{FF2B5EF4-FFF2-40B4-BE49-F238E27FC236}">
                <a16:creationId xmlns:a16="http://schemas.microsoft.com/office/drawing/2014/main" id="{33F3E55B-29F6-2918-79DA-7FB106D28C21}"/>
              </a:ext>
            </a:extLst>
          </p:cNvPr>
          <p:cNvPicPr>
            <a:picLocks noChangeAspect="1"/>
          </p:cNvPicPr>
          <p:nvPr/>
        </p:nvPicPr>
        <p:blipFill rotWithShape="1">
          <a:blip r:embed="rId4">
            <a:extLst>
              <a:ext uri="{28A0092B-C50C-407E-A947-70E740481C1C}">
                <a14:useLocalDpi xmlns:a14="http://schemas.microsoft.com/office/drawing/2010/main" val="0"/>
              </a:ext>
            </a:extLst>
          </a:blip>
          <a:srcRect l="76370" t="11492" r="2530" b="20081"/>
          <a:stretch/>
        </p:blipFill>
        <p:spPr>
          <a:xfrm>
            <a:off x="9200560" y="4527159"/>
            <a:ext cx="2542100" cy="2283707"/>
          </a:xfrm>
          <a:prstGeom prst="rect">
            <a:avLst/>
          </a:prstGeom>
        </p:spPr>
      </p:pic>
    </p:spTree>
    <p:extLst>
      <p:ext uri="{BB962C8B-B14F-4D97-AF65-F5344CB8AC3E}">
        <p14:creationId xmlns:p14="http://schemas.microsoft.com/office/powerpoint/2010/main" val="35281259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F75A630-7BEF-681A-DA11-56280D50034D}"/>
              </a:ext>
            </a:extLst>
          </p:cNvPr>
          <p:cNvSpPr/>
          <p:nvPr/>
        </p:nvSpPr>
        <p:spPr>
          <a:xfrm>
            <a:off x="263951" y="367645"/>
            <a:ext cx="11651529" cy="1140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22225">
                  <a:solidFill>
                    <a:schemeClr val="accent2"/>
                  </a:solidFill>
                  <a:prstDash val="solid"/>
                </a:ln>
                <a:solidFill>
                  <a:schemeClr val="accent2">
                    <a:lumMod val="40000"/>
                    <a:lumOff val="60000"/>
                  </a:schemeClr>
                </a:solidFill>
              </a:rPr>
              <a:t>Product selection and delivery</a:t>
            </a:r>
            <a:endParaRPr lang="en-IN" sz="6000"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B32C4F3C-6991-C0FB-F117-6C67DBDBDC56}"/>
              </a:ext>
            </a:extLst>
          </p:cNvPr>
          <p:cNvSpPr txBox="1"/>
          <p:nvPr/>
        </p:nvSpPr>
        <p:spPr>
          <a:xfrm>
            <a:off x="631595" y="3630189"/>
            <a:ext cx="11283885" cy="1231106"/>
          </a:xfrm>
          <a:prstGeom prst="rect">
            <a:avLst/>
          </a:prstGeom>
          <a:noFill/>
        </p:spPr>
        <p:txBody>
          <a:bodyPr wrap="square" rtlCol="0">
            <a:spAutoFit/>
          </a:bodyPr>
          <a:lstStyle/>
          <a:p>
            <a:r>
              <a:rPr lang="en-IN" sz="2800" b="1"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Information about delivery options, such as same-day or next-day delivery.</a:t>
            </a:r>
            <a:endParaRPr lang="en-IN" sz="2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BEAD96FF-D155-AAF2-43A9-E97D0FB4768A}"/>
              </a:ext>
            </a:extLst>
          </p:cNvPr>
          <p:cNvSpPr txBox="1"/>
          <p:nvPr/>
        </p:nvSpPr>
        <p:spPr>
          <a:xfrm>
            <a:off x="631595" y="5299269"/>
            <a:ext cx="9172280" cy="800219"/>
          </a:xfrm>
          <a:prstGeom prst="rect">
            <a:avLst/>
          </a:prstGeom>
          <a:noFill/>
        </p:spPr>
        <p:txBody>
          <a:bodyPr wrap="square" rtlCol="0">
            <a:spAutoFit/>
          </a:bodyPr>
          <a:lstStyle/>
          <a:p>
            <a:r>
              <a:rPr lang="en-IN" sz="2800" b="1"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Images of products and delivery trucks.</a:t>
            </a:r>
            <a:endParaRPr lang="en-IN" sz="2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D86EA65F-948B-0954-6505-CF61659F7858}"/>
              </a:ext>
            </a:extLst>
          </p:cNvPr>
          <p:cNvSpPr txBox="1"/>
          <p:nvPr/>
        </p:nvSpPr>
        <p:spPr>
          <a:xfrm>
            <a:off x="575035" y="2223262"/>
            <a:ext cx="9935852" cy="954107"/>
          </a:xfrm>
          <a:prstGeom prst="rect">
            <a:avLst/>
          </a:prstGeom>
          <a:noFill/>
        </p:spPr>
        <p:txBody>
          <a:bodyPr wrap="square" rtlCol="0">
            <a:spAutoFit/>
          </a:bodyPr>
          <a:lstStyle/>
          <a:p>
            <a:r>
              <a:rPr lang="en-US" sz="2800" b="1" i="0" dirty="0">
                <a:solidFill>
                  <a:srgbClr val="FFFF00"/>
                </a:solidFill>
                <a:effectLst/>
                <a:latin typeface="Söhne"/>
              </a:rPr>
              <a:t>An e-commerce website for grocery typically has a wide selection of products available.</a:t>
            </a:r>
            <a:endParaRPr lang="en-IN" sz="2800" b="1" dirty="0">
              <a:solidFill>
                <a:srgbClr val="FFFF00"/>
              </a:solidFill>
            </a:endParaRPr>
          </a:p>
        </p:txBody>
      </p:sp>
      <p:pic>
        <p:nvPicPr>
          <p:cNvPr id="9" name="Graphic 8" descr="Arrow Slight curve">
            <a:extLst>
              <a:ext uri="{FF2B5EF4-FFF2-40B4-BE49-F238E27FC236}">
                <a16:creationId xmlns:a16="http://schemas.microsoft.com/office/drawing/2014/main" id="{250EC97F-687A-A1E3-317D-5DFCDB583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39" y="2223262"/>
            <a:ext cx="570756" cy="570756"/>
          </a:xfrm>
          <a:prstGeom prst="rect">
            <a:avLst/>
          </a:prstGeom>
        </p:spPr>
      </p:pic>
      <p:pic>
        <p:nvPicPr>
          <p:cNvPr id="11" name="Graphic 10" descr="Arrow Slight curve">
            <a:extLst>
              <a:ext uri="{FF2B5EF4-FFF2-40B4-BE49-F238E27FC236}">
                <a16:creationId xmlns:a16="http://schemas.microsoft.com/office/drawing/2014/main" id="{51B94CD5-2584-1689-E141-7BAD9C89B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39" y="3597359"/>
            <a:ext cx="570756" cy="570756"/>
          </a:xfrm>
          <a:prstGeom prst="rect">
            <a:avLst/>
          </a:prstGeom>
        </p:spPr>
      </p:pic>
      <p:pic>
        <p:nvPicPr>
          <p:cNvPr id="13" name="Graphic 12" descr="Arrow Slight curve">
            <a:extLst>
              <a:ext uri="{FF2B5EF4-FFF2-40B4-BE49-F238E27FC236}">
                <a16:creationId xmlns:a16="http://schemas.microsoft.com/office/drawing/2014/main" id="{1B495D6C-9C74-8797-0CF8-0431FDAA04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00" y="5299269"/>
            <a:ext cx="570756" cy="570756"/>
          </a:xfrm>
          <a:prstGeom prst="rect">
            <a:avLst/>
          </a:prstGeom>
        </p:spPr>
      </p:pic>
    </p:spTree>
    <p:extLst>
      <p:ext uri="{BB962C8B-B14F-4D97-AF65-F5344CB8AC3E}">
        <p14:creationId xmlns:p14="http://schemas.microsoft.com/office/powerpoint/2010/main" val="42193667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150909B-6004-3614-956B-3FECB877F157}"/>
              </a:ext>
            </a:extLst>
          </p:cNvPr>
          <p:cNvSpPr/>
          <p:nvPr/>
        </p:nvSpPr>
        <p:spPr>
          <a:xfrm>
            <a:off x="405353" y="301658"/>
            <a:ext cx="11547835" cy="1329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w="22225">
                  <a:solidFill>
                    <a:schemeClr val="accent2"/>
                  </a:solidFill>
                  <a:prstDash val="solid"/>
                </a:ln>
                <a:solidFill>
                  <a:schemeClr val="accent2">
                    <a:lumMod val="40000"/>
                    <a:lumOff val="60000"/>
                  </a:schemeClr>
                </a:solidFill>
              </a:rPr>
              <a:t>Payment</a:t>
            </a:r>
            <a:r>
              <a:rPr lang="en-US" sz="8000" b="1" dirty="0">
                <a:solidFill>
                  <a:schemeClr val="tx2">
                    <a:lumMod val="60000"/>
                    <a:lumOff val="40000"/>
                  </a:schemeClr>
                </a:solidFill>
              </a:rPr>
              <a:t> </a:t>
            </a:r>
            <a:r>
              <a:rPr lang="en-US" sz="8000" b="1" dirty="0">
                <a:ln w="22225">
                  <a:solidFill>
                    <a:schemeClr val="accent2"/>
                  </a:solidFill>
                  <a:prstDash val="solid"/>
                </a:ln>
                <a:solidFill>
                  <a:schemeClr val="accent2">
                    <a:lumMod val="40000"/>
                    <a:lumOff val="60000"/>
                  </a:schemeClr>
                </a:solidFill>
              </a:rPr>
              <a:t>and</a:t>
            </a:r>
            <a:r>
              <a:rPr lang="en-US" sz="8000" b="1" dirty="0">
                <a:solidFill>
                  <a:schemeClr val="tx2">
                    <a:lumMod val="60000"/>
                    <a:lumOff val="40000"/>
                  </a:schemeClr>
                </a:solidFill>
              </a:rPr>
              <a:t> </a:t>
            </a:r>
            <a:r>
              <a:rPr lang="en-US" sz="8000" b="1" dirty="0">
                <a:ln w="22225">
                  <a:solidFill>
                    <a:schemeClr val="accent2"/>
                  </a:solidFill>
                  <a:prstDash val="solid"/>
                </a:ln>
                <a:solidFill>
                  <a:schemeClr val="accent2">
                    <a:lumMod val="40000"/>
                    <a:lumOff val="60000"/>
                  </a:schemeClr>
                </a:solidFill>
              </a:rPr>
              <a:t>security</a:t>
            </a:r>
            <a:endParaRPr lang="en-IN" sz="8000" b="1" dirty="0">
              <a:solidFill>
                <a:schemeClr val="tx2">
                  <a:lumMod val="60000"/>
                  <a:lumOff val="40000"/>
                </a:schemeClr>
              </a:solidFill>
            </a:endParaRPr>
          </a:p>
        </p:txBody>
      </p:sp>
      <p:sp>
        <p:nvSpPr>
          <p:cNvPr id="5" name="TextBox 4">
            <a:extLst>
              <a:ext uri="{FF2B5EF4-FFF2-40B4-BE49-F238E27FC236}">
                <a16:creationId xmlns:a16="http://schemas.microsoft.com/office/drawing/2014/main" id="{3B127C91-D5B8-758F-EE7F-A09DF70996CA}"/>
              </a:ext>
            </a:extLst>
          </p:cNvPr>
          <p:cNvSpPr txBox="1"/>
          <p:nvPr/>
        </p:nvSpPr>
        <p:spPr>
          <a:xfrm>
            <a:off x="527902" y="1709667"/>
            <a:ext cx="10972800" cy="400110"/>
          </a:xfrm>
          <a:prstGeom prst="rect">
            <a:avLst/>
          </a:prstGeom>
          <a:noFill/>
        </p:spPr>
        <p:txBody>
          <a:bodyPr wrap="square" rtlCol="0">
            <a:spAutoFit/>
          </a:bodyPr>
          <a:lstStyle/>
          <a:p>
            <a:r>
              <a:rPr lang="en-US" sz="2000" b="1" i="0" dirty="0">
                <a:solidFill>
                  <a:srgbClr val="FFFF00"/>
                </a:solidFill>
                <a:effectLst/>
                <a:latin typeface="Söhne"/>
              </a:rPr>
              <a:t>Customers need to trust that their personal and financial information will be kept secure. </a:t>
            </a:r>
            <a:endParaRPr lang="en-IN" sz="2000" b="1" dirty="0">
              <a:solidFill>
                <a:srgbClr val="FFFF00"/>
              </a:solidFill>
            </a:endParaRPr>
          </a:p>
        </p:txBody>
      </p:sp>
      <p:sp>
        <p:nvSpPr>
          <p:cNvPr id="6" name="TextBox 5">
            <a:extLst>
              <a:ext uri="{FF2B5EF4-FFF2-40B4-BE49-F238E27FC236}">
                <a16:creationId xmlns:a16="http://schemas.microsoft.com/office/drawing/2014/main" id="{41C997E4-6C2A-0147-0601-676FE7C89780}"/>
              </a:ext>
            </a:extLst>
          </p:cNvPr>
          <p:cNvSpPr txBox="1"/>
          <p:nvPr/>
        </p:nvSpPr>
        <p:spPr>
          <a:xfrm>
            <a:off x="603316" y="2370164"/>
            <a:ext cx="9766169" cy="707886"/>
          </a:xfrm>
          <a:prstGeom prst="rect">
            <a:avLst/>
          </a:prstGeom>
          <a:noFill/>
        </p:spPr>
        <p:txBody>
          <a:bodyPr wrap="square" rtlCol="0">
            <a:spAutoFit/>
          </a:bodyPr>
          <a:lstStyle/>
          <a:p>
            <a:r>
              <a:rPr lang="en-US" sz="2000" b="1" dirty="0">
                <a:solidFill>
                  <a:srgbClr val="FFFF00"/>
                </a:solidFill>
                <a:latin typeface="Söhne"/>
              </a:rPr>
              <a:t>when they make a purchase, and that their payment will be processed accurately and  efficiently.</a:t>
            </a:r>
            <a:endParaRPr lang="en-IN" sz="2000" dirty="0"/>
          </a:p>
        </p:txBody>
      </p:sp>
      <p:sp>
        <p:nvSpPr>
          <p:cNvPr id="7" name="TextBox 6">
            <a:extLst>
              <a:ext uri="{FF2B5EF4-FFF2-40B4-BE49-F238E27FC236}">
                <a16:creationId xmlns:a16="http://schemas.microsoft.com/office/drawing/2014/main" id="{23CD3EE3-758F-1704-6551-988EFD919CBA}"/>
              </a:ext>
            </a:extLst>
          </p:cNvPr>
          <p:cNvSpPr txBox="1"/>
          <p:nvPr/>
        </p:nvSpPr>
        <p:spPr>
          <a:xfrm>
            <a:off x="612742" y="3338437"/>
            <a:ext cx="9954705" cy="1200329"/>
          </a:xfrm>
          <a:prstGeom prst="rect">
            <a:avLst/>
          </a:prstGeom>
          <a:noFill/>
        </p:spPr>
        <p:txBody>
          <a:bodyPr wrap="square" rtlCol="0">
            <a:spAutoFit/>
          </a:bodyPr>
          <a:lstStyle/>
          <a:p>
            <a:r>
              <a:rPr lang="en-US" sz="2400" b="1" i="0" dirty="0">
                <a:solidFill>
                  <a:srgbClr val="FFFF00"/>
                </a:solidFill>
                <a:effectLst/>
                <a:latin typeface="Söhne"/>
              </a:rPr>
              <a:t>One of the most common payment methods used on e-commerce grocery websites is credit or debit </a:t>
            </a:r>
            <a:r>
              <a:rPr lang="en-US" sz="2400" b="1" dirty="0">
                <a:solidFill>
                  <a:srgbClr val="FFFF00"/>
                </a:solidFill>
                <a:latin typeface="Söhne"/>
              </a:rPr>
              <a:t>card payments,</a:t>
            </a:r>
            <a:r>
              <a:rPr lang="en-US" sz="2400" b="1" i="0" dirty="0">
                <a:solidFill>
                  <a:srgbClr val="FFFF00"/>
                </a:solidFill>
                <a:effectLst/>
                <a:latin typeface="Söhne"/>
              </a:rPr>
              <a:t> which encrypts the customer's sensitive information to protect it from intercepted by hackers. </a:t>
            </a:r>
            <a:endParaRPr lang="en-IN" sz="2400" b="1" dirty="0">
              <a:solidFill>
                <a:srgbClr val="FFFF00"/>
              </a:solidFill>
            </a:endParaRPr>
          </a:p>
        </p:txBody>
      </p:sp>
      <p:sp>
        <p:nvSpPr>
          <p:cNvPr id="8" name="TextBox 7">
            <a:extLst>
              <a:ext uri="{FF2B5EF4-FFF2-40B4-BE49-F238E27FC236}">
                <a16:creationId xmlns:a16="http://schemas.microsoft.com/office/drawing/2014/main" id="{2EE1CB56-679F-8A5A-4FBE-0DDC8C8B97C1}"/>
              </a:ext>
            </a:extLst>
          </p:cNvPr>
          <p:cNvSpPr txBox="1"/>
          <p:nvPr/>
        </p:nvSpPr>
        <p:spPr>
          <a:xfrm>
            <a:off x="612742" y="4925126"/>
            <a:ext cx="9313683" cy="1631216"/>
          </a:xfrm>
          <a:prstGeom prst="rect">
            <a:avLst/>
          </a:prstGeom>
          <a:noFill/>
        </p:spPr>
        <p:txBody>
          <a:bodyPr wrap="square" rtlCol="0">
            <a:spAutoFit/>
          </a:bodyPr>
          <a:lstStyle/>
          <a:p>
            <a:r>
              <a:rPr lang="en-US" sz="2000" b="1" i="0" dirty="0">
                <a:solidFill>
                  <a:srgbClr val="FFFF00"/>
                </a:solidFill>
                <a:effectLst/>
                <a:latin typeface="Söhne"/>
              </a:rPr>
              <a:t>To ensure security, e-commerce grocery websites may also implement several layers of protection, such as using Secure Socket Layer (SSL) certificates to encrypt data transmitted between the website and the customer's browser, and requiring customers to create strong passwords and use two-factor authentication to access their account.</a:t>
            </a:r>
            <a:endParaRPr lang="en-IN" sz="2000" b="1" dirty="0">
              <a:solidFill>
                <a:srgbClr val="FFFF00"/>
              </a:solidFill>
            </a:endParaRPr>
          </a:p>
        </p:txBody>
      </p:sp>
      <p:pic>
        <p:nvPicPr>
          <p:cNvPr id="10" name="Graphic 9" descr="Arrow Slight curve">
            <a:extLst>
              <a:ext uri="{FF2B5EF4-FFF2-40B4-BE49-F238E27FC236}">
                <a16:creationId xmlns:a16="http://schemas.microsoft.com/office/drawing/2014/main" id="{30E86E08-B952-3D43-A000-24BCB3187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46" y="1694229"/>
            <a:ext cx="549896" cy="549896"/>
          </a:xfrm>
          <a:prstGeom prst="rect">
            <a:avLst/>
          </a:prstGeom>
        </p:spPr>
      </p:pic>
      <p:pic>
        <p:nvPicPr>
          <p:cNvPr id="12" name="Graphic 11" descr="Arrow Slight curve">
            <a:extLst>
              <a:ext uri="{FF2B5EF4-FFF2-40B4-BE49-F238E27FC236}">
                <a16:creationId xmlns:a16="http://schemas.microsoft.com/office/drawing/2014/main" id="{2ABD7330-B613-0736-0724-CB4DAAD5F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46" y="2307517"/>
            <a:ext cx="549896" cy="549896"/>
          </a:xfrm>
          <a:prstGeom prst="rect">
            <a:avLst/>
          </a:prstGeom>
        </p:spPr>
      </p:pic>
      <p:pic>
        <p:nvPicPr>
          <p:cNvPr id="14" name="Graphic 13" descr="Arrow Slight curve">
            <a:extLst>
              <a:ext uri="{FF2B5EF4-FFF2-40B4-BE49-F238E27FC236}">
                <a16:creationId xmlns:a16="http://schemas.microsoft.com/office/drawing/2014/main" id="{413AA1C0-9139-18B3-D6D0-33E084979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405" y="3338437"/>
            <a:ext cx="549896" cy="549896"/>
          </a:xfrm>
          <a:prstGeom prst="rect">
            <a:avLst/>
          </a:prstGeom>
        </p:spPr>
      </p:pic>
      <p:pic>
        <p:nvPicPr>
          <p:cNvPr id="16" name="Graphic 15" descr="Arrow Slight curve">
            <a:extLst>
              <a:ext uri="{FF2B5EF4-FFF2-40B4-BE49-F238E27FC236}">
                <a16:creationId xmlns:a16="http://schemas.microsoft.com/office/drawing/2014/main" id="{7EB4698B-90E0-EDDF-B57A-DA21CAE3CC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685" y="4930185"/>
            <a:ext cx="467171" cy="467171"/>
          </a:xfrm>
          <a:prstGeom prst="rect">
            <a:avLst/>
          </a:prstGeom>
        </p:spPr>
      </p:pic>
    </p:spTree>
    <p:extLst>
      <p:ext uri="{BB962C8B-B14F-4D97-AF65-F5344CB8AC3E}">
        <p14:creationId xmlns:p14="http://schemas.microsoft.com/office/powerpoint/2010/main" val="698551765"/>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85152EB-A0E1-44A5-FA9D-52672004EAAF}"/>
              </a:ext>
            </a:extLst>
          </p:cNvPr>
          <p:cNvSpPr/>
          <p:nvPr/>
        </p:nvSpPr>
        <p:spPr>
          <a:xfrm>
            <a:off x="2278144" y="216817"/>
            <a:ext cx="7635711" cy="1282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ln w="22225">
                  <a:solidFill>
                    <a:schemeClr val="accent2"/>
                  </a:solidFill>
                  <a:prstDash val="solid"/>
                </a:ln>
                <a:solidFill>
                  <a:schemeClr val="accent2">
                    <a:lumMod val="40000"/>
                    <a:lumOff val="60000"/>
                  </a:schemeClr>
                </a:solidFill>
              </a:rPr>
              <a:t>conclusion</a:t>
            </a:r>
            <a:endParaRPr lang="en-IN" sz="9600" b="1" dirty="0">
              <a:solidFill>
                <a:srgbClr val="FFFF00"/>
              </a:solidFill>
            </a:endParaRPr>
          </a:p>
        </p:txBody>
      </p:sp>
      <p:sp>
        <p:nvSpPr>
          <p:cNvPr id="3" name="TextBox 2">
            <a:extLst>
              <a:ext uri="{FF2B5EF4-FFF2-40B4-BE49-F238E27FC236}">
                <a16:creationId xmlns:a16="http://schemas.microsoft.com/office/drawing/2014/main" id="{8A9EB0F4-3EA4-ECB2-809A-4F3EB56DD769}"/>
              </a:ext>
            </a:extLst>
          </p:cNvPr>
          <p:cNvSpPr txBox="1"/>
          <p:nvPr/>
        </p:nvSpPr>
        <p:spPr>
          <a:xfrm>
            <a:off x="972669" y="1398494"/>
            <a:ext cx="10246659" cy="5632311"/>
          </a:xfrm>
          <a:prstGeom prst="rect">
            <a:avLst/>
          </a:prstGeom>
          <a:noFill/>
        </p:spPr>
        <p:txBody>
          <a:bodyPr wrap="square" rtlCol="0">
            <a:spAutoFit/>
          </a:bodyPr>
          <a:lstStyle/>
          <a:p>
            <a:r>
              <a:rPr lang="en-US" sz="3600" b="1" i="0" dirty="0">
                <a:solidFill>
                  <a:srgbClr val="FFFF00"/>
                </a:solidFill>
                <a:effectLst/>
                <a:latin typeface="Söhne"/>
              </a:rPr>
              <a:t>an ecommerce website is a powerful tool for businesses to sell their products and services online.</a:t>
            </a:r>
          </a:p>
          <a:p>
            <a:endParaRPr lang="en-US" sz="3600" b="1" i="0" dirty="0">
              <a:solidFill>
                <a:srgbClr val="FFFF00"/>
              </a:solidFill>
              <a:effectLst/>
              <a:latin typeface="Söhne"/>
            </a:endParaRPr>
          </a:p>
          <a:p>
            <a:r>
              <a:rPr lang="en-US" sz="3600" b="1" i="0" dirty="0">
                <a:solidFill>
                  <a:srgbClr val="FFFF00"/>
                </a:solidFill>
                <a:effectLst/>
                <a:latin typeface="Söhne"/>
              </a:rPr>
              <a:t> It allows for 24/7 availability, global reach, and the ability to easily track and analyze customer behavior.</a:t>
            </a:r>
          </a:p>
          <a:p>
            <a:endParaRPr lang="en-US" sz="3600" b="1" dirty="0">
              <a:solidFill>
                <a:srgbClr val="FFFF00"/>
              </a:solidFill>
              <a:latin typeface="Söhne"/>
            </a:endParaRPr>
          </a:p>
          <a:p>
            <a:r>
              <a:rPr lang="en-US" sz="3600" b="1" i="0" dirty="0">
                <a:solidFill>
                  <a:srgbClr val="FFFF00"/>
                </a:solidFill>
                <a:effectLst/>
                <a:latin typeface="Söhne"/>
              </a:rPr>
              <a:t> Additionally, with the rise of mobile and social media usage, ecommerce has become even more convenient and accessible for both businesses and consumers.</a:t>
            </a:r>
            <a:endParaRPr lang="en-IN" sz="3600" b="1" dirty="0">
              <a:solidFill>
                <a:srgbClr val="FFFF00"/>
              </a:solidFill>
            </a:endParaRPr>
          </a:p>
        </p:txBody>
      </p:sp>
      <p:pic>
        <p:nvPicPr>
          <p:cNvPr id="5" name="Graphic 4" descr="Arrow Slight curve">
            <a:extLst>
              <a:ext uri="{FF2B5EF4-FFF2-40B4-BE49-F238E27FC236}">
                <a16:creationId xmlns:a16="http://schemas.microsoft.com/office/drawing/2014/main" id="{A131077D-E350-BF2C-44D5-44B455B70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269" y="1498862"/>
            <a:ext cx="533400" cy="533400"/>
          </a:xfrm>
          <a:prstGeom prst="rect">
            <a:avLst/>
          </a:prstGeom>
        </p:spPr>
      </p:pic>
      <p:pic>
        <p:nvPicPr>
          <p:cNvPr id="7" name="Graphic 6" descr="Arrow Slight curve">
            <a:extLst>
              <a:ext uri="{FF2B5EF4-FFF2-40B4-BE49-F238E27FC236}">
                <a16:creationId xmlns:a16="http://schemas.microsoft.com/office/drawing/2014/main" id="{74BF9C7E-2EBB-0E83-03BF-A556C4E5F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882" y="3097306"/>
            <a:ext cx="533400" cy="533400"/>
          </a:xfrm>
          <a:prstGeom prst="rect">
            <a:avLst/>
          </a:prstGeom>
        </p:spPr>
      </p:pic>
      <p:pic>
        <p:nvPicPr>
          <p:cNvPr id="9" name="Graphic 8" descr="Arrow Slight curve">
            <a:extLst>
              <a:ext uri="{FF2B5EF4-FFF2-40B4-BE49-F238E27FC236}">
                <a16:creationId xmlns:a16="http://schemas.microsoft.com/office/drawing/2014/main" id="{970A3253-D197-0F6E-79D4-A319B2BFA0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5284" y="4707442"/>
            <a:ext cx="533400" cy="533400"/>
          </a:xfrm>
          <a:prstGeom prst="rect">
            <a:avLst/>
          </a:prstGeom>
        </p:spPr>
      </p:pic>
    </p:spTree>
    <p:extLst>
      <p:ext uri="{BB962C8B-B14F-4D97-AF65-F5344CB8AC3E}">
        <p14:creationId xmlns:p14="http://schemas.microsoft.com/office/powerpoint/2010/main" val="373667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E1C7-A471-97AC-0E28-0CFB320E3CE0}"/>
              </a:ext>
            </a:extLst>
          </p:cNvPr>
          <p:cNvSpPr txBox="1"/>
          <p:nvPr/>
        </p:nvSpPr>
        <p:spPr>
          <a:xfrm>
            <a:off x="895546" y="1074656"/>
            <a:ext cx="10228083" cy="3135345"/>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pPr algn="ctr">
              <a:lnSpc>
                <a:spcPct val="250000"/>
              </a:lnSpc>
            </a:pPr>
            <a:r>
              <a:rPr lang="en-US" sz="9600" b="1" dirty="0">
                <a:solidFill>
                  <a:srgbClr val="FFFF00"/>
                </a:solidFill>
                <a:effectLst>
                  <a:outerShdw blurRad="38100" dist="38100" dir="2700000" algn="tl">
                    <a:srgbClr val="000000">
                      <a:alpha val="43137"/>
                    </a:srgbClr>
                  </a:outerShdw>
                </a:effectLst>
              </a:rPr>
              <a:t>Thank you</a:t>
            </a:r>
            <a:endParaRPr lang="en-IN" sz="96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158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216</TotalTime>
  <Words>358</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Segoe UI</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Amarjeet Gupta</dc:creator>
  <cp:lastModifiedBy>Amarjeet Gupta</cp:lastModifiedBy>
  <cp:revision>6</cp:revision>
  <dcterms:created xsi:type="dcterms:W3CDTF">2023-01-22T12:30:35Z</dcterms:created>
  <dcterms:modified xsi:type="dcterms:W3CDTF">2023-01-24T05:13:13Z</dcterms:modified>
</cp:coreProperties>
</file>