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45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21E94-7DF6-46B6-ADBC-8985E65A5CA5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fy/JedAIToolkit" TargetMode="External"/><Relationship Id="rId2" Type="http://schemas.openxmlformats.org/officeDocument/2006/relationships/hyperlink" Target="http://jedai.scif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ify/jedai-u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JedAI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Force behind Entity 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495" y="2895600"/>
            <a:ext cx="2181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George </a:t>
            </a:r>
            <a:r>
              <a:rPr lang="en-US" sz="2000" b="1" dirty="0" err="1" smtClean="0"/>
              <a:t>Papadakis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3253445"/>
            <a:ext cx="2181225" cy="837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2895600"/>
            <a:ext cx="24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Leonidas </a:t>
            </a:r>
            <a:r>
              <a:rPr lang="en-US" sz="2000" b="1" dirty="0" err="1" smtClean="0"/>
              <a:t>Tsekouras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8"/>
          <a:stretch/>
        </p:blipFill>
        <p:spPr>
          <a:xfrm>
            <a:off x="3250707" y="3295710"/>
            <a:ext cx="2895600" cy="6830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2200" y="2895600"/>
            <a:ext cx="24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Emmanouil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Thanos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2" y="3295710"/>
            <a:ext cx="2008479" cy="671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8641" y="4600814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George Giannakopoulos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0441" y="4600814"/>
            <a:ext cx="24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Themis </a:t>
            </a:r>
            <a:r>
              <a:rPr lang="en-US" sz="2000" b="1" dirty="0" err="1" smtClean="0"/>
              <a:t>Palpanas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r="12909"/>
          <a:stretch/>
        </p:blipFill>
        <p:spPr>
          <a:xfrm>
            <a:off x="3512972" y="5000924"/>
            <a:ext cx="2008069" cy="752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30655" y="4600814"/>
            <a:ext cx="24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Manolis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Koubarakis</a:t>
            </a:r>
            <a:endParaRPr lang="en-US" sz="2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38" y="4958659"/>
            <a:ext cx="2181225" cy="837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909663"/>
            <a:ext cx="1028699" cy="980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929005"/>
            <a:ext cx="1010951" cy="8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JedAI</a:t>
            </a:r>
            <a:r>
              <a:rPr lang="en-US" dirty="0" smtClean="0"/>
              <a:t> Toolkit?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JedAI</a:t>
            </a:r>
            <a:r>
              <a:rPr lang="en-US" dirty="0" smtClean="0"/>
              <a:t> can be used in three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an </a:t>
            </a:r>
            <a:r>
              <a:rPr lang="en-US" dirty="0">
                <a:solidFill>
                  <a:srgbClr val="C00000"/>
                </a:solidFill>
              </a:rPr>
              <a:t>open source library </a:t>
            </a:r>
            <a:r>
              <a:rPr lang="en-US" dirty="0"/>
              <a:t>that implements numerous </a:t>
            </a:r>
            <a:r>
              <a:rPr lang="en-US" dirty="0" smtClean="0"/>
              <a:t>state-of-the-art </a:t>
            </a:r>
            <a:r>
              <a:rPr lang="en-US" dirty="0"/>
              <a:t>methods for all steps of </a:t>
            </a:r>
            <a:r>
              <a:rPr lang="en-US" dirty="0" smtClean="0"/>
              <a:t>an established </a:t>
            </a:r>
            <a:r>
              <a:rPr lang="en-US" dirty="0"/>
              <a:t>end-to-end ER </a:t>
            </a:r>
            <a:r>
              <a:rPr lang="en-US" dirty="0" smtClean="0"/>
              <a:t>workflow.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rgbClr val="C00000"/>
                </a:solidFill>
              </a:rPr>
              <a:t>desktop </a:t>
            </a: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 smtClean="0"/>
              <a:t>for ER with </a:t>
            </a:r>
            <a:r>
              <a:rPr lang="en-US" dirty="0"/>
              <a:t>an intuitive Graphical </a:t>
            </a:r>
            <a:r>
              <a:rPr lang="en-US" dirty="0" smtClean="0"/>
              <a:t>User Interface </a:t>
            </a:r>
            <a:r>
              <a:rPr lang="en-US" dirty="0"/>
              <a:t>that </a:t>
            </a:r>
            <a:r>
              <a:rPr lang="en-US" dirty="0" smtClean="0"/>
              <a:t>is suitable for both expert and lay users.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rgbClr val="C00000"/>
                </a:solidFill>
              </a:rPr>
              <a:t>workbench</a:t>
            </a:r>
            <a:r>
              <a:rPr lang="en-US" dirty="0" smtClean="0"/>
              <a:t> for comparing all performance aspects of various (configurations of) end-to-end ER workflows.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</a:t>
            </a:r>
            <a:r>
              <a:rPr lang="en-US" dirty="0" err="1"/>
              <a:t>JedAI</a:t>
            </a:r>
            <a:r>
              <a:rPr lang="en-US" dirty="0"/>
              <a:t> Toolkit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JedAI</a:t>
            </a:r>
            <a:r>
              <a:rPr lang="en-US" sz="2800" dirty="0" smtClean="0"/>
              <a:t> implements the following </a:t>
            </a:r>
            <a:r>
              <a:rPr lang="en-US" sz="2800" dirty="0" smtClean="0">
                <a:solidFill>
                  <a:srgbClr val="C00000"/>
                </a:solidFill>
              </a:rPr>
              <a:t>schema-agnostic, end-to-end workflow </a:t>
            </a:r>
            <a:r>
              <a:rPr lang="en-US" sz="2800" dirty="0" smtClean="0"/>
              <a:t>for both Clean-Clean and Dirty ER: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983465"/>
            <a:ext cx="88329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Reading</a:t>
            </a:r>
            <a:endParaRPr lang="en-US" sz="16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66492" y="32758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1292" y="2983467"/>
            <a:ext cx="89164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Building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75358" y="2983466"/>
            <a:ext cx="9144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94558" y="2978963"/>
            <a:ext cx="123485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Comparison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34214" y="2983565"/>
            <a:ext cx="99895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Matching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37964" y="2983468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Clustering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09564" y="2988985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Evaluation &amp; Storing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0558" y="32713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89758" y="3275952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29414" y="3271349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33164" y="3275953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04764" y="3271348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2966" y="2684492"/>
            <a:ext cx="10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1292" y="2673291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475358" y="2684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93934" y="2673132"/>
            <a:ext cx="123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79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6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2678668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1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9095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7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-89952" y="3669267"/>
            <a:ext cx="1361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Reads files containing the entity profiles and the golden standard.</a:t>
            </a:r>
            <a:endParaRPr lang="en-US" sz="1600" b="1" dirty="0" smtClean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8892" y="3672056"/>
            <a:ext cx="120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Creates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overlapping</a:t>
            </a:r>
            <a:r>
              <a:rPr lang="en-US" sz="1600" dirty="0"/>
              <a:t> </a:t>
            </a:r>
            <a:r>
              <a:rPr lang="en-US" sz="1600" dirty="0" smtClean="0"/>
              <a:t>blocks.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70558" y="3669267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Optional</a:t>
            </a:r>
            <a:r>
              <a:rPr lang="en-US" sz="1600" dirty="0" smtClean="0"/>
              <a:t> step that cleans blocks from useless comparisons (</a:t>
            </a:r>
            <a:r>
              <a:rPr lang="en-US" sz="1600" dirty="0" smtClean="0">
                <a:solidFill>
                  <a:srgbClr val="C00000"/>
                </a:solidFill>
              </a:rPr>
              <a:t>repeated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C00000"/>
                </a:solidFill>
              </a:rPr>
              <a:t>superfluous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555475" y="3669266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Optional</a:t>
            </a:r>
            <a:r>
              <a:rPr lang="en-US" sz="1600" dirty="0" smtClean="0"/>
              <a:t> step that operates on the level of individual comparisons to remove the useless ones.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017719" y="3669266"/>
            <a:ext cx="145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Executes all retained comparisons.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377394" y="3665567"/>
            <a:ext cx="1563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Partitions the similarity graph into equivalence clusters.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848600" y="3664656"/>
            <a:ext cx="1386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Stores and presents performance results</a:t>
            </a:r>
            <a:br>
              <a:rPr lang="en-US" sz="1600" dirty="0" smtClean="0"/>
            </a:br>
            <a:r>
              <a:rPr lang="en-US" sz="1600" dirty="0" smtClean="0"/>
              <a:t>w.r.t. numerous measures.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849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JedAI</a:t>
            </a:r>
            <a:r>
              <a:rPr lang="en-US" dirty="0" smtClean="0"/>
              <a:t> Toolkit </a:t>
            </a:r>
            <a:r>
              <a:rPr lang="en-US" dirty="0" smtClean="0"/>
              <a:t>structured?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Modular</a:t>
            </a:r>
            <a:r>
              <a:rPr lang="en-US" dirty="0" smtClean="0"/>
              <a:t> architecture: one module per workflow step.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Extensible</a:t>
            </a:r>
            <a:r>
              <a:rPr lang="en-US" dirty="0" smtClean="0"/>
              <a:t> architecture (e.g</a:t>
            </a:r>
            <a:r>
              <a:rPr lang="en-US" smtClean="0"/>
              <a:t>., ontology matching)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52600"/>
            <a:ext cx="4136895" cy="434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5730" y="5181600"/>
            <a:ext cx="13716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???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</a:t>
            </a:r>
            <a:r>
              <a:rPr lang="en-US" sz="3600" dirty="0" smtClean="0"/>
              <a:t>can I build an ER workflow?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JedAI</a:t>
            </a:r>
            <a:r>
              <a:rPr lang="en-US" sz="2800" dirty="0" smtClean="0"/>
              <a:t> supports several </a:t>
            </a:r>
            <a:r>
              <a:rPr lang="en-US" sz="2800" dirty="0" smtClean="0">
                <a:solidFill>
                  <a:srgbClr val="C00000"/>
                </a:solidFill>
              </a:rPr>
              <a:t>established</a:t>
            </a:r>
            <a:r>
              <a:rPr lang="en-US" sz="2800" dirty="0" smtClean="0"/>
              <a:t> methods for each workflow step: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983465"/>
            <a:ext cx="88329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Reading</a:t>
            </a:r>
            <a:endParaRPr lang="en-US" sz="16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66492" y="32758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1292" y="2983467"/>
            <a:ext cx="89164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Building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75358" y="2983466"/>
            <a:ext cx="9144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94558" y="2978963"/>
            <a:ext cx="123485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Comparison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34214" y="2983565"/>
            <a:ext cx="99895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Matching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37964" y="2983468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Clustering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09564" y="2988985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Evaluation &amp; Storing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0558" y="32713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89758" y="3275952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29414" y="3271349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33164" y="3275953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04764" y="3271348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2966" y="2684492"/>
            <a:ext cx="10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1292" y="2673291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475358" y="2684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93934" y="2673132"/>
            <a:ext cx="123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79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6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2678668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1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9095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7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-89952" y="3669267"/>
            <a:ext cx="1361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Possible to read </a:t>
            </a:r>
            <a:r>
              <a:rPr lang="en-US" sz="1600" dirty="0" smtClean="0">
                <a:solidFill>
                  <a:srgbClr val="C00000"/>
                </a:solidFill>
              </a:rPr>
              <a:t>CSV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C00000"/>
                </a:solidFill>
              </a:rPr>
              <a:t>RDF/XML files</a:t>
            </a:r>
            <a:r>
              <a:rPr lang="en-US" sz="1600" dirty="0" smtClean="0"/>
              <a:t> &amp; </a:t>
            </a:r>
            <a:r>
              <a:rPr lang="en-US" sz="1600" dirty="0" smtClean="0">
                <a:solidFill>
                  <a:srgbClr val="C00000"/>
                </a:solidFill>
              </a:rPr>
              <a:t>relational DBs </a:t>
            </a:r>
            <a:r>
              <a:rPr lang="en-US" sz="1600" dirty="0" smtClean="0"/>
              <a:t>in any </a:t>
            </a:r>
            <a:r>
              <a:rPr lang="en-US" sz="1600" b="1" dirty="0" smtClean="0">
                <a:solidFill>
                  <a:srgbClr val="C00000"/>
                </a:solidFill>
              </a:rPr>
              <a:t>combination!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65236" y="3672056"/>
            <a:ext cx="115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Choose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8 </a:t>
            </a:r>
            <a:r>
              <a:rPr lang="en-US" sz="1600" dirty="0" smtClean="0"/>
              <a:t>methods.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70558" y="3669267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Specify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any combination of </a:t>
            </a:r>
            <a:r>
              <a:rPr lang="en-US" sz="1600" dirty="0" smtClean="0">
                <a:solidFill>
                  <a:srgbClr val="C00000"/>
                </a:solidFill>
              </a:rPr>
              <a:t>3 (4) </a:t>
            </a:r>
            <a:r>
              <a:rPr lang="en-US" sz="1600" b="1" dirty="0" smtClean="0">
                <a:solidFill>
                  <a:srgbClr val="C00000"/>
                </a:solidFill>
              </a:rPr>
              <a:t>complementary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methods for Dirty (Clean-Clean) ER.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542158" y="3669266"/>
            <a:ext cx="15765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Choose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</a:t>
            </a:r>
            <a:r>
              <a:rPr lang="en-US" sz="1600" dirty="0">
                <a:solidFill>
                  <a:srgbClr val="C00000"/>
                </a:solidFill>
              </a:rPr>
              <a:t>7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methods (including </a:t>
            </a:r>
            <a:br>
              <a:rPr lang="en-US" sz="1600" dirty="0" smtClean="0"/>
            </a:br>
            <a:r>
              <a:rPr lang="en-US" sz="1600" dirty="0" smtClean="0"/>
              <a:t>Meta-blocking).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017719" y="3669266"/>
            <a:ext cx="14592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Combine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2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smtClean="0"/>
              <a:t>methods with </a:t>
            </a:r>
            <a:r>
              <a:rPr lang="en-US" sz="1600" dirty="0" smtClean="0">
                <a:solidFill>
                  <a:srgbClr val="C00000"/>
                </a:solidFill>
              </a:rPr>
              <a:t>12</a:t>
            </a:r>
            <a:r>
              <a:rPr lang="en-US" sz="1600" dirty="0" smtClean="0"/>
              <a:t> textual representation models and </a:t>
            </a:r>
            <a:r>
              <a:rPr lang="en-US" sz="1600" dirty="0" smtClean="0">
                <a:solidFill>
                  <a:srgbClr val="C00000"/>
                </a:solidFill>
              </a:rPr>
              <a:t>10</a:t>
            </a:r>
            <a:r>
              <a:rPr lang="en-US" sz="1600" dirty="0" smtClean="0"/>
              <a:t> similarity measures.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377394" y="3665567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Choose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6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/>
              <a:t>methods for Dirty ER. For Clean-Clean ER, </a:t>
            </a:r>
            <a:r>
              <a:rPr lang="en-US" sz="1600" dirty="0" smtClean="0">
                <a:solidFill>
                  <a:srgbClr val="C00000"/>
                </a:solidFill>
              </a:rPr>
              <a:t>1</a:t>
            </a:r>
            <a:r>
              <a:rPr lang="en-US" sz="1600" dirty="0" smtClean="0"/>
              <a:t> method is available.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848600" y="3664656"/>
            <a:ext cx="1386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Store results as a </a:t>
            </a:r>
            <a:r>
              <a:rPr lang="en-US" sz="1600" dirty="0" smtClean="0">
                <a:solidFill>
                  <a:srgbClr val="C00000"/>
                </a:solidFill>
              </a:rPr>
              <a:t>CSV </a:t>
            </a:r>
            <a:r>
              <a:rPr lang="en-US" sz="1600" dirty="0" smtClean="0"/>
              <a:t>file.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146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find </a:t>
            </a:r>
            <a:r>
              <a:rPr lang="en-US" dirty="0" err="1" smtClean="0"/>
              <a:t>JedAI</a:t>
            </a:r>
            <a:r>
              <a:rPr lang="en-US" dirty="0" smtClean="0"/>
              <a:t> Toolkit?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Project website: </a:t>
            </a:r>
            <a:r>
              <a:rPr lang="en-US" sz="2800" dirty="0" smtClean="0">
                <a:hlinkClick r:id="rId2"/>
              </a:rPr>
              <a:t>http://jedai.scify.org</a:t>
            </a:r>
            <a:r>
              <a:rPr lang="en-US" sz="2800" dirty="0" smtClean="0"/>
              <a:t> .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repository of </a:t>
            </a:r>
            <a:r>
              <a:rPr lang="en-US" sz="2800" dirty="0" err="1" smtClean="0">
                <a:solidFill>
                  <a:srgbClr val="C00000"/>
                </a:solidFill>
              </a:rPr>
              <a:t>JedAI</a:t>
            </a:r>
            <a:r>
              <a:rPr lang="en-US" sz="2800" dirty="0" smtClean="0">
                <a:solidFill>
                  <a:srgbClr val="C00000"/>
                </a:solidFill>
              </a:rPr>
              <a:t> Library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https://github.com/scify/JedAIToolkit</a:t>
            </a:r>
            <a:r>
              <a:rPr lang="en-US" sz="2800" dirty="0" smtClean="0"/>
              <a:t> .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repository of </a:t>
            </a:r>
            <a:r>
              <a:rPr lang="en-US" sz="2800" dirty="0" err="1" smtClean="0">
                <a:solidFill>
                  <a:srgbClr val="C00000"/>
                </a:solidFill>
              </a:rPr>
              <a:t>JedAI</a:t>
            </a:r>
            <a:r>
              <a:rPr lang="en-US" sz="2800" dirty="0" smtClean="0">
                <a:solidFill>
                  <a:srgbClr val="C00000"/>
                </a:solidFill>
              </a:rPr>
              <a:t> Desktop Application and Workbench</a:t>
            </a:r>
            <a:r>
              <a:rPr lang="en-US" sz="2800" dirty="0" smtClean="0"/>
              <a:t>: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github.com/scify/jedai-ui</a:t>
            </a:r>
            <a:r>
              <a:rPr lang="en-US" sz="2800" dirty="0" smtClean="0"/>
              <a:t> .</a:t>
            </a:r>
          </a:p>
          <a:p>
            <a:r>
              <a:rPr lang="en-US" sz="2800" dirty="0" smtClean="0"/>
              <a:t>All code is implemented using </a:t>
            </a:r>
            <a:r>
              <a:rPr lang="en-US" sz="2800" dirty="0" smtClean="0">
                <a:solidFill>
                  <a:srgbClr val="C00000"/>
                </a:solidFill>
              </a:rPr>
              <a:t>Java 8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All code is available under </a:t>
            </a:r>
            <a:r>
              <a:rPr lang="en-US" sz="2800" dirty="0" smtClean="0">
                <a:solidFill>
                  <a:srgbClr val="C00000"/>
                </a:solidFill>
              </a:rPr>
              <a:t>Apache License V2.0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All code is well documented.</a:t>
            </a:r>
          </a:p>
          <a:p>
            <a:r>
              <a:rPr lang="en-US" sz="2800" dirty="0" smtClean="0"/>
              <a:t>Several datasets are available for testing at </a:t>
            </a:r>
            <a:r>
              <a:rPr lang="en-US" sz="2800" dirty="0">
                <a:hlinkClick r:id="rId3"/>
              </a:rPr>
              <a:t>https://github.com/scify/JedAIToolkit</a:t>
            </a:r>
            <a:r>
              <a:rPr lang="en-US" sz="2800" dirty="0"/>
              <a:t> 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99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Version </a:t>
            </a:r>
            <a:r>
              <a:rPr lang="en-US" dirty="0" smtClean="0">
                <a:solidFill>
                  <a:srgbClr val="C00000"/>
                </a:solidFill>
              </a:rPr>
              <a:t>2.0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Includes support for SPARQL endpoints, multicore functionality and configuration optimization.</a:t>
            </a:r>
          </a:p>
          <a:p>
            <a:pPr lvl="1"/>
            <a:r>
              <a:rPr lang="en-US" dirty="0" smtClean="0"/>
              <a:t>Available at the end of September, 2017.</a:t>
            </a:r>
          </a:p>
          <a:p>
            <a:r>
              <a:rPr lang="en-US" dirty="0" smtClean="0"/>
              <a:t>Version </a:t>
            </a:r>
            <a:r>
              <a:rPr lang="en-US" dirty="0" smtClean="0">
                <a:solidFill>
                  <a:srgbClr val="C00000"/>
                </a:solidFill>
              </a:rPr>
              <a:t>3.0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Includes support for ontology matching, progressive ER as well as a workflow builder.</a:t>
            </a:r>
          </a:p>
          <a:p>
            <a:pPr lvl="1"/>
            <a:r>
              <a:rPr lang="en-US" dirty="0" smtClean="0"/>
              <a:t>Available at the end of December, 2017.</a:t>
            </a:r>
          </a:p>
          <a:p>
            <a:r>
              <a:rPr lang="en-US" dirty="0" smtClean="0"/>
              <a:t>Version </a:t>
            </a:r>
            <a:r>
              <a:rPr lang="en-US" dirty="0" smtClean="0">
                <a:solidFill>
                  <a:srgbClr val="C00000"/>
                </a:solidFill>
              </a:rPr>
              <a:t>4.0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 functionality is implemented in Apache Spark.</a:t>
            </a:r>
          </a:p>
          <a:p>
            <a:pPr lvl="1"/>
            <a:r>
              <a:rPr lang="en-US" dirty="0" smtClean="0"/>
              <a:t>Available at the end of December, 2018.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460</Words>
  <Application>Microsoft Office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JedAI:  The Force behind Entity Resolution</vt:lpstr>
      <vt:lpstr>What is JedAI Toolkit?</vt:lpstr>
      <vt:lpstr>How does JedAI Toolkit work?</vt:lpstr>
      <vt:lpstr>How is JedAI Toolkit structured?</vt:lpstr>
      <vt:lpstr>How can I build an ER workflow?</vt:lpstr>
      <vt:lpstr>Where can I find JedAI Toolkit?</vt:lpstr>
      <vt:lpstr>What are the next steps?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JedAI:  The Force behind Entity Resolution</dc:title>
  <dc:creator>G.A.P. II</dc:creator>
  <cp:lastModifiedBy>G.A.P. II</cp:lastModifiedBy>
  <cp:revision>15</cp:revision>
  <dcterms:created xsi:type="dcterms:W3CDTF">2017-05-07T05:33:11Z</dcterms:created>
  <dcterms:modified xsi:type="dcterms:W3CDTF">2017-05-09T06:21:31Z</dcterms:modified>
</cp:coreProperties>
</file>