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E94-7DF6-46B6-ADBC-8985E65A5CA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fy/JedAIToolkit" TargetMode="External"/><Relationship Id="rId2" Type="http://schemas.openxmlformats.org/officeDocument/2006/relationships/hyperlink" Target="http://jedai.scif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cify/JedAIToolkit/tree/master/documentation" TargetMode="External"/><Relationship Id="rId4" Type="http://schemas.openxmlformats.org/officeDocument/2006/relationships/hyperlink" Target="https://github.com/scify/jedai-u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fy/JedAIToolk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JedAI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Force behind Entity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495" y="2895600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</a:t>
            </a:r>
            <a:r>
              <a:rPr lang="en-US" sz="2000" b="1" dirty="0" err="1" smtClean="0"/>
              <a:t>Papadakis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253445"/>
            <a:ext cx="2181225" cy="8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Leonidas </a:t>
            </a:r>
            <a:r>
              <a:rPr lang="en-US" sz="2000" b="1" dirty="0" err="1" smtClean="0"/>
              <a:t>Tsekouras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250707" y="3295710"/>
            <a:ext cx="2895600" cy="68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Emmanouil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Thanos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3295710"/>
            <a:ext cx="2008479" cy="671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641" y="460081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Giannakopoulos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0441" y="4600814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Themis </a:t>
            </a:r>
            <a:r>
              <a:rPr lang="en-US" sz="2000" b="1" dirty="0" err="1" smtClean="0"/>
              <a:t>Palpanas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3512972" y="5000924"/>
            <a:ext cx="2008069" cy="752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0655" y="4600814"/>
            <a:ext cx="24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Manolis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Koubarakis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38" y="4958659"/>
            <a:ext cx="2181225" cy="837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909663"/>
            <a:ext cx="1028699" cy="98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29005"/>
            <a:ext cx="1010951" cy="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JedAI</a:t>
            </a:r>
            <a:r>
              <a:rPr lang="en-US" dirty="0" smtClean="0"/>
              <a:t> can be used in 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an </a:t>
            </a:r>
            <a:r>
              <a:rPr lang="en-US" dirty="0">
                <a:solidFill>
                  <a:srgbClr val="C00000"/>
                </a:solidFill>
              </a:rPr>
              <a:t>open source library </a:t>
            </a:r>
            <a:r>
              <a:rPr lang="en-US" dirty="0"/>
              <a:t>that implements numerous </a:t>
            </a:r>
            <a:r>
              <a:rPr lang="en-US" dirty="0" smtClean="0"/>
              <a:t>state-of-the-art </a:t>
            </a:r>
            <a:r>
              <a:rPr lang="en-US" dirty="0"/>
              <a:t>methods for all steps of </a:t>
            </a:r>
            <a:r>
              <a:rPr lang="en-US" dirty="0" smtClean="0"/>
              <a:t>an established </a:t>
            </a:r>
            <a:r>
              <a:rPr lang="en-US" dirty="0"/>
              <a:t>end-to-end ER </a:t>
            </a:r>
            <a:r>
              <a:rPr lang="en-US" dirty="0" smtClean="0"/>
              <a:t>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desktop </a:t>
            </a: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 smtClean="0"/>
              <a:t>for ER with </a:t>
            </a:r>
            <a:r>
              <a:rPr lang="en-US" dirty="0"/>
              <a:t>an intuitive Graphical </a:t>
            </a:r>
            <a:r>
              <a:rPr lang="en-US" dirty="0" smtClean="0"/>
              <a:t>User Interface </a:t>
            </a:r>
            <a:r>
              <a:rPr lang="en-US" dirty="0"/>
              <a:t>that </a:t>
            </a:r>
            <a:r>
              <a:rPr lang="en-US" dirty="0" smtClean="0"/>
              <a:t>is suitable for both expert and lay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workbench</a:t>
            </a:r>
            <a:r>
              <a:rPr lang="en-US" dirty="0" smtClean="0"/>
              <a:t> for comparing all performance aspects of various (configurations of) end-to-end ER workflows.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smtClean="0"/>
              <a:t>the </a:t>
            </a:r>
            <a:r>
              <a:rPr lang="en-US" dirty="0" err="1" smtClean="0"/>
              <a:t>JedAI</a:t>
            </a:r>
            <a:r>
              <a:rPr lang="en-US" dirty="0" smtClean="0"/>
              <a:t> </a:t>
            </a:r>
            <a:r>
              <a:rPr lang="en-US" dirty="0"/>
              <a:t>Toolkit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implements the following </a:t>
            </a:r>
            <a:r>
              <a:rPr lang="en-US" sz="2800" dirty="0" smtClean="0">
                <a:solidFill>
                  <a:srgbClr val="C00000"/>
                </a:solidFill>
              </a:rPr>
              <a:t>schema-agnostic, end-to-end workflow </a:t>
            </a:r>
            <a:r>
              <a:rPr lang="en-US" sz="2800" dirty="0" smtClean="0"/>
              <a:t>for both Clean-Clean and Dirty ER: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Reads files containing the entity profiles and the golden standard.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92" y="3672056"/>
            <a:ext cx="120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overlapping</a:t>
            </a:r>
            <a:r>
              <a:rPr lang="en-US" sz="1600" dirty="0"/>
              <a:t> </a:t>
            </a:r>
            <a:r>
              <a:rPr lang="en-US" sz="1600" dirty="0" smtClean="0"/>
              <a:t>blocks.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cleans blocks from useless comparisons (</a:t>
            </a:r>
            <a:r>
              <a:rPr lang="en-US" sz="1600" dirty="0" smtClean="0">
                <a:solidFill>
                  <a:srgbClr val="C00000"/>
                </a:solidFill>
              </a:rPr>
              <a:t>repeated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superfluous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5" y="3669266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operates on the level of individual comparisons to remove the useless ones.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Executes all retained comparisons.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Partitions the similarity graph into equivalence clusters.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Stores and presents performance results</a:t>
            </a:r>
            <a:br>
              <a:rPr lang="en-US" sz="1600" dirty="0" smtClean="0"/>
            </a:br>
            <a:r>
              <a:rPr lang="en-US" sz="1600" dirty="0" smtClean="0"/>
              <a:t>w.r.t. numerous measures.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3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87621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is the </a:t>
            </a:r>
            <a:r>
              <a:rPr lang="en-US" dirty="0" err="1" smtClean="0"/>
              <a:t>JedAI</a:t>
            </a:r>
            <a:r>
              <a:rPr lang="en-US" dirty="0" smtClean="0"/>
              <a:t> Toolkit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Modular</a:t>
            </a:r>
            <a:r>
              <a:rPr lang="en-US" dirty="0" smtClean="0"/>
              <a:t> architecture: one module per workflow step.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Extensible</a:t>
            </a:r>
            <a:r>
              <a:rPr lang="en-US" dirty="0" smtClean="0"/>
              <a:t> architecture (e.g., ontology matching)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4136895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5730" y="5181600"/>
            <a:ext cx="13716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???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I build an ER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supports several </a:t>
            </a:r>
            <a:r>
              <a:rPr lang="en-US" sz="2800" dirty="0" smtClean="0">
                <a:solidFill>
                  <a:srgbClr val="C00000"/>
                </a:solidFill>
              </a:rPr>
              <a:t>established</a:t>
            </a:r>
            <a:r>
              <a:rPr lang="en-US" sz="2800" dirty="0" smtClean="0"/>
              <a:t> methods for each workflow step: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Possible to read </a:t>
            </a:r>
            <a:r>
              <a:rPr lang="en-US" sz="1600" dirty="0" smtClean="0">
                <a:solidFill>
                  <a:srgbClr val="C00000"/>
                </a:solidFill>
              </a:rPr>
              <a:t>CSV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RDF/XML files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C00000"/>
                </a:solidFill>
              </a:rPr>
              <a:t>relational DBs </a:t>
            </a:r>
            <a:r>
              <a:rPr lang="en-US" sz="1600" dirty="0" smtClean="0"/>
              <a:t>in any </a:t>
            </a:r>
            <a:r>
              <a:rPr lang="en-US" sz="1600" b="1" dirty="0" smtClean="0">
                <a:solidFill>
                  <a:srgbClr val="C00000"/>
                </a:solidFill>
              </a:rPr>
              <a:t>combination!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236" y="3672056"/>
            <a:ext cx="115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8 </a:t>
            </a:r>
            <a:r>
              <a:rPr lang="en-US" sz="1600" dirty="0" smtClean="0"/>
              <a:t>methods.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Specify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any combination of </a:t>
            </a:r>
            <a:r>
              <a:rPr lang="en-US" sz="1600" dirty="0" smtClean="0">
                <a:solidFill>
                  <a:srgbClr val="C00000"/>
                </a:solidFill>
              </a:rPr>
              <a:t>3 (4) </a:t>
            </a:r>
            <a:r>
              <a:rPr lang="en-US" sz="1600" b="1" dirty="0" smtClean="0">
                <a:solidFill>
                  <a:srgbClr val="C00000"/>
                </a:solidFill>
              </a:rPr>
              <a:t>complementary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for Dirty (Clean-Clean) ER.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2158" y="3669266"/>
            <a:ext cx="157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(including </a:t>
            </a:r>
            <a:br>
              <a:rPr lang="en-US" sz="1600" dirty="0" smtClean="0"/>
            </a:br>
            <a:r>
              <a:rPr lang="en-US" sz="1600" dirty="0" smtClean="0"/>
              <a:t>Meta-blocking).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Combine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2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/>
              <a:t>methods with </a:t>
            </a:r>
            <a:r>
              <a:rPr lang="en-US" sz="1600" dirty="0" smtClean="0">
                <a:solidFill>
                  <a:srgbClr val="C00000"/>
                </a:solidFill>
              </a:rPr>
              <a:t>12</a:t>
            </a:r>
            <a:r>
              <a:rPr lang="en-US" sz="1600" dirty="0" smtClean="0"/>
              <a:t> textual representation models and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dirty="0" smtClean="0"/>
              <a:t> similarity measures.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6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methods for Dirty ER. For Clean-Clean ER,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method is available.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 results as a </a:t>
            </a:r>
            <a:r>
              <a:rPr lang="en-US" sz="1600" dirty="0" smtClean="0">
                <a:solidFill>
                  <a:srgbClr val="C00000"/>
                </a:solidFill>
              </a:rPr>
              <a:t>CSV </a:t>
            </a:r>
            <a:r>
              <a:rPr lang="en-US" sz="1600" dirty="0" smtClean="0"/>
              <a:t>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83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Blocking Methods are included?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230218"/>
              </p:ext>
            </p:extLst>
          </p:nvPr>
        </p:nvGraphicFramePr>
        <p:xfrm>
          <a:off x="23912" y="1196752"/>
          <a:ext cx="9120088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169"/>
                <a:gridCol w="3023071"/>
                <a:gridCol w="3203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Block Building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Block Cleaning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Comparison Cleaning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Token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Block Filtering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Comparison Propagation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Sorted 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Size-based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Block Purging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Cardinality Edge Pruning (CEP)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Extended Sorted 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Cardinality-based</a:t>
                      </a:r>
                      <a:r>
                        <a:rPr lang="en-US" b="1" baseline="0" dirty="0" smtClean="0"/>
                        <a:t> Block Purging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Cardinality Node Pruning (CNP)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Attribute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Block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Weighted Edge Pruning (WEP)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Q-Grams</a:t>
                      </a:r>
                      <a:r>
                        <a:rPr lang="en-US" b="1" baseline="0" dirty="0" smtClean="0"/>
                        <a:t> Blocking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Weighted Node Pruning</a:t>
                      </a:r>
                      <a:r>
                        <a:rPr lang="en-US" b="1" baseline="0" dirty="0" smtClean="0"/>
                        <a:t> (WNP)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Extended Q-Grams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Reciprocal CNP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Suffix Arrays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Reciprocal WNP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Extended Suffix Arrays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Project website: </a:t>
            </a:r>
            <a:r>
              <a:rPr lang="en-US" sz="2800" dirty="0" smtClean="0">
                <a:hlinkClick r:id="rId2"/>
              </a:rPr>
              <a:t>http://jedai.scify.org</a:t>
            </a:r>
            <a:r>
              <a:rPr lang="en-US" sz="2800" dirty="0" smtClean="0"/>
              <a:t> .</a:t>
            </a:r>
          </a:p>
          <a:p>
            <a:pPr lvl="3"/>
            <a:endParaRPr lang="en-US" sz="1600" dirty="0" smtClean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smtClean="0"/>
              <a:t>repositories: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JedAI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Library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https://github.com/scify/JedAIToolkit</a:t>
            </a:r>
            <a:r>
              <a:rPr lang="en-US" sz="2400" dirty="0" smtClean="0"/>
              <a:t> .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JedAI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Desktop Application and Workbench</a:t>
            </a:r>
            <a:r>
              <a:rPr lang="en-US" sz="2400" dirty="0" smtClean="0"/>
              <a:t>: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github.com/scify/jedai-ui</a:t>
            </a:r>
            <a:r>
              <a:rPr lang="en-US" sz="2400" dirty="0" smtClean="0"/>
              <a:t> .</a:t>
            </a:r>
          </a:p>
          <a:p>
            <a:pPr lvl="1"/>
            <a:r>
              <a:rPr lang="en-US" sz="2400" dirty="0" smtClean="0"/>
              <a:t>All code is implemented using </a:t>
            </a:r>
            <a:r>
              <a:rPr lang="en-US" sz="2400" dirty="0" smtClean="0">
                <a:solidFill>
                  <a:srgbClr val="C00000"/>
                </a:solidFill>
              </a:rPr>
              <a:t>Java 8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All code is publicly available under </a:t>
            </a:r>
            <a:r>
              <a:rPr lang="en-US" sz="2400" dirty="0" smtClean="0">
                <a:solidFill>
                  <a:srgbClr val="C00000"/>
                </a:solidFill>
              </a:rPr>
              <a:t>Apache License V2.0</a:t>
            </a:r>
            <a:r>
              <a:rPr lang="en-US" sz="2400" dirty="0" smtClean="0"/>
              <a:t>.</a:t>
            </a:r>
          </a:p>
          <a:p>
            <a:pPr lvl="4"/>
            <a:endParaRPr lang="en-US" sz="1600" dirty="0" smtClean="0"/>
          </a:p>
          <a:p>
            <a:r>
              <a:rPr lang="en-US" sz="2800" dirty="0" smtClean="0"/>
              <a:t>Documentation (slides, videos, </a:t>
            </a:r>
            <a:r>
              <a:rPr lang="en-US" sz="2800" dirty="0" err="1" smtClean="0"/>
              <a:t>etc</a:t>
            </a:r>
            <a:r>
              <a:rPr lang="en-US" sz="2800" dirty="0" smtClean="0"/>
              <a:t>) available </a:t>
            </a:r>
            <a:r>
              <a:rPr lang="en-US" sz="2800" dirty="0"/>
              <a:t>at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github.com/scify/JedAIToolkit/tree/master/documentation</a:t>
            </a:r>
            <a:r>
              <a:rPr lang="en-US" sz="2400" dirty="0" smtClean="0"/>
              <a:t> </a:t>
            </a:r>
            <a:r>
              <a:rPr lang="en-US" sz="2800" dirty="0" smtClean="0"/>
              <a:t>.</a:t>
            </a:r>
          </a:p>
          <a:p>
            <a:pPr lvl="4"/>
            <a:endParaRPr lang="en-US" sz="1600" dirty="0" smtClean="0"/>
          </a:p>
          <a:p>
            <a:r>
              <a:rPr lang="en-US" sz="2800" dirty="0" smtClean="0"/>
              <a:t>When using </a:t>
            </a:r>
            <a:r>
              <a:rPr lang="en-US" sz="2800" dirty="0" err="1" smtClean="0"/>
              <a:t>JedAI</a:t>
            </a:r>
            <a:r>
              <a:rPr lang="en-US" sz="2800" dirty="0" smtClean="0"/>
              <a:t>, please cite:</a:t>
            </a:r>
            <a:br>
              <a:rPr lang="en-US" sz="28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2400" dirty="0" smtClean="0"/>
              <a:t>George </a:t>
            </a:r>
            <a:r>
              <a:rPr lang="en-US" sz="2400" dirty="0" err="1"/>
              <a:t>Papadakis</a:t>
            </a:r>
            <a:r>
              <a:rPr lang="en-US" sz="2400" dirty="0"/>
              <a:t>, Leonidas </a:t>
            </a:r>
            <a:r>
              <a:rPr lang="en-US" sz="2400" dirty="0" err="1"/>
              <a:t>Tsekouras</a:t>
            </a:r>
            <a:r>
              <a:rPr lang="en-US" sz="2400" dirty="0"/>
              <a:t>, </a:t>
            </a:r>
            <a:r>
              <a:rPr lang="en-US" sz="2400" dirty="0" err="1"/>
              <a:t>Emmanouil</a:t>
            </a:r>
            <a:r>
              <a:rPr lang="en-US" sz="2400" dirty="0"/>
              <a:t> </a:t>
            </a:r>
            <a:r>
              <a:rPr lang="en-US" sz="2400" dirty="0" err="1"/>
              <a:t>Thanos</a:t>
            </a:r>
            <a:r>
              <a:rPr lang="en-US" sz="2400" dirty="0"/>
              <a:t>, George Giannakopoulos, Themis </a:t>
            </a:r>
            <a:r>
              <a:rPr lang="en-US" sz="2400" dirty="0" err="1"/>
              <a:t>Palpanas</a:t>
            </a:r>
            <a:r>
              <a:rPr lang="en-US" sz="2400" dirty="0"/>
              <a:t> and </a:t>
            </a:r>
            <a:r>
              <a:rPr lang="en-US" sz="2400" dirty="0" err="1"/>
              <a:t>Manolis</a:t>
            </a:r>
            <a:r>
              <a:rPr lang="en-US" sz="2400" dirty="0"/>
              <a:t> </a:t>
            </a:r>
            <a:r>
              <a:rPr lang="en-US" sz="2400" dirty="0" err="1"/>
              <a:t>Koubarakis</a:t>
            </a:r>
            <a:r>
              <a:rPr lang="en-US" sz="2400" dirty="0"/>
              <a:t>: "</a:t>
            </a:r>
            <a:r>
              <a:rPr lang="en-US" sz="2400" b="1" dirty="0" err="1"/>
              <a:t>JedAI</a:t>
            </a:r>
            <a:r>
              <a:rPr lang="en-US" sz="2400" b="1" dirty="0"/>
              <a:t>: The Force behind Entity Resolution</a:t>
            </a:r>
            <a:r>
              <a:rPr lang="en-US" sz="2400" dirty="0"/>
              <a:t>", in ESWC </a:t>
            </a:r>
            <a:r>
              <a:rPr lang="en-US" sz="2400" dirty="0" smtClean="0"/>
              <a:t>2017.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Which datasets are available for testing?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71949"/>
              </p:ext>
            </p:extLst>
          </p:nvPr>
        </p:nvGraphicFramePr>
        <p:xfrm>
          <a:off x="251520" y="2386424"/>
          <a:ext cx="445579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152128"/>
                <a:gridCol w="11434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Clean-Clean ER (</a:t>
                      </a:r>
                      <a:r>
                        <a:rPr lang="en-US" sz="2400" b="1" dirty="0" smtClean="0"/>
                        <a:t>real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D1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Entities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D2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Entities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-Buy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DBLP-ACM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2,294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DBLP-Scholar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61,353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Amazon-GP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23,182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DBPedia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1,190,733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2,164,040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05659"/>
              </p:ext>
            </p:extLst>
          </p:nvPr>
        </p:nvGraphicFramePr>
        <p:xfrm>
          <a:off x="5076056" y="2386424"/>
          <a:ext cx="3672408" cy="3418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19415"/>
                <a:gridCol w="1352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Dirty ER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(</a:t>
                      </a:r>
                      <a:r>
                        <a:rPr lang="en-US" sz="2400" b="1" dirty="0" smtClean="0"/>
                        <a:t>synthetic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Entities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10K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10,000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50K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50,000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100K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100,000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200K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200,00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300K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300,00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1,000,000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2,000,000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32508" y="1438125"/>
            <a:ext cx="2376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be used for Dirty</a:t>
            </a:r>
          </a:p>
          <a:p>
            <a:r>
              <a:rPr lang="en-US" sz="2000" dirty="0" smtClean="0"/>
              <a:t>ER, as well.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5532510" y="1485744"/>
            <a:ext cx="2376997" cy="612648"/>
          </a:xfrm>
          <a:prstGeom prst="wedgeRectCallout">
            <a:avLst>
              <a:gd name="adj1" fmla="val -82030"/>
              <a:gd name="adj2" fmla="val 1086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5819" y="1412776"/>
            <a:ext cx="543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Several datasets are available for testing at </a:t>
            </a:r>
            <a:r>
              <a:rPr lang="en-US" sz="2400" dirty="0">
                <a:hlinkClick r:id="rId2"/>
              </a:rPr>
              <a:t>https://github.com/scify/JedAIToolkit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634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2.0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Includes support for SPARQL endpoints, multicore functionality and configuration optimization.</a:t>
            </a:r>
          </a:p>
          <a:p>
            <a:pPr lvl="1"/>
            <a:r>
              <a:rPr lang="en-US" dirty="0" smtClean="0"/>
              <a:t>Available at the end of September,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3.0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Includes support for ontology matching, progressive ER as well as a workflow builder.</a:t>
            </a:r>
          </a:p>
          <a:p>
            <a:pPr lvl="1"/>
            <a:r>
              <a:rPr lang="en-US" dirty="0" smtClean="0"/>
              <a:t>Available at the end of December,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4.0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functionality is implemented in Apache Spark.</a:t>
            </a:r>
          </a:p>
          <a:p>
            <a:pPr lvl="1"/>
            <a:r>
              <a:rPr lang="en-US" dirty="0" smtClean="0"/>
              <a:t>Available at the end of December,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606</Words>
  <Application>Microsoft Office PowerPoint</Application>
  <PresentationFormat>On-screen Show (4:3)</PresentationFormat>
  <Paragraphs>161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JedAI:  The Force behind Entity Resolution</vt:lpstr>
      <vt:lpstr>What is the JedAI Toolkit?</vt:lpstr>
      <vt:lpstr>How does the JedAI Toolkit work?</vt:lpstr>
      <vt:lpstr>How is the JedAI Toolkit structured?</vt:lpstr>
      <vt:lpstr>How can I build an ER workflow?</vt:lpstr>
      <vt:lpstr>Which Blocking Methods are included?</vt:lpstr>
      <vt:lpstr>Where can I find JedAI Toolkit?</vt:lpstr>
      <vt:lpstr>Which datasets are available for testing?</vt:lpstr>
      <vt:lpstr>What are the next steps?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JedAI:  The Force behind Entity Resolution</dc:title>
  <dc:creator>G.A.P. II</dc:creator>
  <cp:lastModifiedBy>G.A.P. II</cp:lastModifiedBy>
  <cp:revision>16</cp:revision>
  <dcterms:created xsi:type="dcterms:W3CDTF">2017-05-07T05:33:11Z</dcterms:created>
  <dcterms:modified xsi:type="dcterms:W3CDTF">2017-05-15T09:54:52Z</dcterms:modified>
</cp:coreProperties>
</file>