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8"/>
  </p:notesMasterIdLst>
  <p:handoutMasterIdLst>
    <p:handoutMasterId r:id="rId29"/>
  </p:handoutMasterIdLst>
  <p:sldIdLst>
    <p:sldId id="278" r:id="rId5"/>
    <p:sldId id="319" r:id="rId6"/>
    <p:sldId id="281" r:id="rId7"/>
    <p:sldId id="280" r:id="rId8"/>
    <p:sldId id="289" r:id="rId9"/>
    <p:sldId id="304" r:id="rId10"/>
    <p:sldId id="305" r:id="rId11"/>
    <p:sldId id="302" r:id="rId12"/>
    <p:sldId id="323" r:id="rId13"/>
    <p:sldId id="306" r:id="rId14"/>
    <p:sldId id="324" r:id="rId15"/>
    <p:sldId id="317" r:id="rId16"/>
    <p:sldId id="316" r:id="rId17"/>
    <p:sldId id="318" r:id="rId18"/>
    <p:sldId id="322" r:id="rId19"/>
    <p:sldId id="321" r:id="rId20"/>
    <p:sldId id="309" r:id="rId21"/>
    <p:sldId id="325" r:id="rId22"/>
    <p:sldId id="320" r:id="rId23"/>
    <p:sldId id="327" r:id="rId24"/>
    <p:sldId id="313" r:id="rId25"/>
    <p:sldId id="328" r:id="rId26"/>
    <p:sldId id="293" r:id="rId2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BFF"/>
    <a:srgbClr val="BED8EC"/>
    <a:srgbClr val="6AAED6"/>
    <a:srgbClr val="08306B"/>
    <a:srgbClr val="202C8F"/>
    <a:srgbClr val="FDFBF6"/>
    <a:srgbClr val="AAC4E9"/>
    <a:srgbClr val="F5CDCE"/>
    <a:srgbClr val="DF8C8C"/>
    <a:srgbClr val="D4D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173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eaddataanalytics.github.io/INSEADAnalytics/groupprojects/January2018FBL/IBM_Attrition_VSS.html#step_6_test_accuracy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057" y="17755"/>
            <a:ext cx="7066625" cy="2669453"/>
          </a:xfrm>
        </p:spPr>
        <p:txBody>
          <a:bodyPr/>
          <a:lstStyle/>
          <a:p>
            <a:r>
              <a:rPr lang="en-US" sz="3000" dirty="0"/>
              <a:t>Employee attrition ANALYSIS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1258" y="4443001"/>
            <a:ext cx="7989903" cy="19933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​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Amarjit                                                                   Harsh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(231140004)                                                                                   (231140011)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Divyesh Parmar                                                 Rahul Singh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(231140008)                                                                                   (231140016)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	Shivaji Jagatap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1800" dirty="0">
                <a:solidFill>
                  <a:schemeClr val="bg1"/>
                </a:solidFill>
              </a:rPr>
              <a:t>(231140023)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C065A-FAAD-2AC0-B551-F47412F1C8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01" y="2234232"/>
            <a:ext cx="2389535" cy="23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C7A6-5EB6-7087-B217-0970B829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4503F-4AF2-CE59-6C83-908953401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50" b="11244"/>
          <a:stretch/>
        </p:blipFill>
        <p:spPr>
          <a:xfrm>
            <a:off x="2149637" y="1874917"/>
            <a:ext cx="6211887" cy="18625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F4B0B7-4489-1E0C-AE06-1D792777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35" y="195176"/>
            <a:ext cx="8389864" cy="826622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F3AE12-63E1-D6B6-4465-73BB23BF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59" y="4447713"/>
            <a:ext cx="7478793" cy="223717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278E892-4ED4-8AFE-8CA0-384E2485BD5F}"/>
              </a:ext>
            </a:extLst>
          </p:cNvPr>
          <p:cNvSpPr/>
          <p:nvPr/>
        </p:nvSpPr>
        <p:spPr>
          <a:xfrm rot="5400000">
            <a:off x="4900473" y="3923930"/>
            <a:ext cx="710214" cy="3373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DE1C9-5C15-BBD3-EB8F-DE74DF17FA9F}"/>
              </a:ext>
            </a:extLst>
          </p:cNvPr>
          <p:cNvSpPr txBox="1"/>
          <p:nvPr/>
        </p:nvSpPr>
        <p:spPr>
          <a:xfrm>
            <a:off x="497148" y="1152720"/>
            <a:ext cx="550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Categorical Variables to Numerical Values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A5213-161D-19CF-1B3F-D22599491EA4}"/>
              </a:ext>
            </a:extLst>
          </p:cNvPr>
          <p:cNvSpPr txBox="1"/>
          <p:nvPr/>
        </p:nvSpPr>
        <p:spPr>
          <a:xfrm>
            <a:off x="9163652" y="2551837"/>
            <a:ext cx="2237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Dependent Variable “Attrition” is Mapped to 1 and 0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1: Employee leaves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0: Employee Stays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7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2814-6C01-1B95-2781-4A11A4F9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00" y="344380"/>
            <a:ext cx="7970065" cy="829631"/>
          </a:xfrm>
        </p:spPr>
        <p:txBody>
          <a:bodyPr/>
          <a:lstStyle/>
          <a:p>
            <a:r>
              <a:rPr lang="en-US" dirty="0"/>
              <a:t>Standardization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623B1-53DC-65E4-788D-5723322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DF8229-F812-73CC-025C-B233FCCCA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62524"/>
              </p:ext>
            </p:extLst>
          </p:nvPr>
        </p:nvGraphicFramePr>
        <p:xfrm>
          <a:off x="5335479" y="3854019"/>
          <a:ext cx="6436777" cy="249269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01600">
                  <a:extLst>
                    <a:ext uri="{9D8B030D-6E8A-4147-A177-3AD203B41FA5}">
                      <a16:colId xmlns:a16="http://schemas.microsoft.com/office/drawing/2014/main" val="206097053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968736096"/>
                    </a:ext>
                  </a:extLst>
                </a:gridCol>
                <a:gridCol w="1471823">
                  <a:extLst>
                    <a:ext uri="{9D8B030D-6E8A-4147-A177-3AD203B41FA5}">
                      <a16:colId xmlns:a16="http://schemas.microsoft.com/office/drawing/2014/main" val="4124232089"/>
                    </a:ext>
                  </a:extLst>
                </a:gridCol>
                <a:gridCol w="1609194">
                  <a:extLst>
                    <a:ext uri="{9D8B030D-6E8A-4147-A177-3AD203B41FA5}">
                      <a16:colId xmlns:a16="http://schemas.microsoft.com/office/drawing/2014/main" val="2720598436"/>
                    </a:ext>
                  </a:extLst>
                </a:gridCol>
              </a:tblGrid>
              <a:tr h="525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BusinessTravel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DistanceFromHome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OverTime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WorkLifeBalance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3490398"/>
                  </a:ext>
                </a:extLst>
              </a:tr>
              <a:tr h="39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6809080"/>
                  </a:ext>
                </a:extLst>
              </a:tr>
              <a:tr h="39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-0.6213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2451034"/>
                  </a:ext>
                </a:extLst>
              </a:tr>
              <a:tr h="39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5657301"/>
                  </a:ext>
                </a:extLst>
              </a:tr>
              <a:tr h="39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196670"/>
                  </a:ext>
                </a:extLst>
              </a:tr>
              <a:tr h="3934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4926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7DB729-8192-8044-F915-B05EA9313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54762"/>
              </p:ext>
            </p:extLst>
          </p:nvPr>
        </p:nvGraphicFramePr>
        <p:xfrm>
          <a:off x="323990" y="1441059"/>
          <a:ext cx="6512280" cy="21459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42473">
                  <a:extLst>
                    <a:ext uri="{9D8B030D-6E8A-4147-A177-3AD203B41FA5}">
                      <a16:colId xmlns:a16="http://schemas.microsoft.com/office/drawing/2014/main" val="235410381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2910583678"/>
                    </a:ext>
                  </a:extLst>
                </a:gridCol>
                <a:gridCol w="1429810">
                  <a:extLst>
                    <a:ext uri="{9D8B030D-6E8A-4147-A177-3AD203B41FA5}">
                      <a16:colId xmlns:a16="http://schemas.microsoft.com/office/drawing/2014/main" val="3434002221"/>
                    </a:ext>
                  </a:extLst>
                </a:gridCol>
                <a:gridCol w="1628070">
                  <a:extLst>
                    <a:ext uri="{9D8B030D-6E8A-4147-A177-3AD203B41FA5}">
                      <a16:colId xmlns:a16="http://schemas.microsoft.com/office/drawing/2014/main" val="739216035"/>
                    </a:ext>
                  </a:extLst>
                </a:gridCol>
              </a:tblGrid>
              <a:tr h="3576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BusinessTravel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DistanceFromHome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OverTime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WorkLifeBalance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20486361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843982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575905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7014885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6636258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20134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A4E425-418D-0E8A-B7D0-A6A40DDA6D97}"/>
              </a:ext>
            </a:extLst>
          </p:cNvPr>
          <p:cNvSpPr txBox="1"/>
          <p:nvPr/>
        </p:nvSpPr>
        <p:spPr>
          <a:xfrm>
            <a:off x="323990" y="3687109"/>
            <a:ext cx="2974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Original Data</a:t>
            </a:r>
            <a:endParaRPr lang="en-IN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F2BA2-8466-10BD-5B78-D0E451DEEB1F}"/>
              </a:ext>
            </a:extLst>
          </p:cNvPr>
          <p:cNvSpPr txBox="1"/>
          <p:nvPr/>
        </p:nvSpPr>
        <p:spPr>
          <a:xfrm>
            <a:off x="9317620" y="6400801"/>
            <a:ext cx="2575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Standardized Data</a:t>
            </a:r>
            <a:endParaRPr lang="en-IN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4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1F12-95E7-2BFC-BD41-1B28119A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B3FA4E-6CBB-F198-F666-25074AD88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48517"/>
              </p:ext>
            </p:extLst>
          </p:nvPr>
        </p:nvGraphicFramePr>
        <p:xfrm>
          <a:off x="2539015" y="129647"/>
          <a:ext cx="8087559" cy="67385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58282">
                  <a:extLst>
                    <a:ext uri="{9D8B030D-6E8A-4147-A177-3AD203B41FA5}">
                      <a16:colId xmlns:a16="http://schemas.microsoft.com/office/drawing/2014/main" val="629041592"/>
                    </a:ext>
                  </a:extLst>
                </a:gridCol>
                <a:gridCol w="993803">
                  <a:extLst>
                    <a:ext uri="{9D8B030D-6E8A-4147-A177-3AD203B41FA5}">
                      <a16:colId xmlns:a16="http://schemas.microsoft.com/office/drawing/2014/main" val="888417736"/>
                    </a:ext>
                  </a:extLst>
                </a:gridCol>
                <a:gridCol w="939663">
                  <a:extLst>
                    <a:ext uri="{9D8B030D-6E8A-4147-A177-3AD203B41FA5}">
                      <a16:colId xmlns:a16="http://schemas.microsoft.com/office/drawing/2014/main" val="3615803890"/>
                    </a:ext>
                  </a:extLst>
                </a:gridCol>
                <a:gridCol w="891223">
                  <a:extLst>
                    <a:ext uri="{9D8B030D-6E8A-4147-A177-3AD203B41FA5}">
                      <a16:colId xmlns:a16="http://schemas.microsoft.com/office/drawing/2014/main" val="2359002421"/>
                    </a:ext>
                  </a:extLst>
                </a:gridCol>
                <a:gridCol w="976147">
                  <a:extLst>
                    <a:ext uri="{9D8B030D-6E8A-4147-A177-3AD203B41FA5}">
                      <a16:colId xmlns:a16="http://schemas.microsoft.com/office/drawing/2014/main" val="2648661090"/>
                    </a:ext>
                  </a:extLst>
                </a:gridCol>
                <a:gridCol w="976147">
                  <a:extLst>
                    <a:ext uri="{9D8B030D-6E8A-4147-A177-3AD203B41FA5}">
                      <a16:colId xmlns:a16="http://schemas.microsoft.com/office/drawing/2014/main" val="1823647610"/>
                    </a:ext>
                  </a:extLst>
                </a:gridCol>
                <a:gridCol w="976147">
                  <a:extLst>
                    <a:ext uri="{9D8B030D-6E8A-4147-A177-3AD203B41FA5}">
                      <a16:colId xmlns:a16="http://schemas.microsoft.com/office/drawing/2014/main" val="1785641991"/>
                    </a:ext>
                  </a:extLst>
                </a:gridCol>
                <a:gridCol w="976147">
                  <a:extLst>
                    <a:ext uri="{9D8B030D-6E8A-4147-A177-3AD203B41FA5}">
                      <a16:colId xmlns:a16="http://schemas.microsoft.com/office/drawing/2014/main" val="3388377085"/>
                    </a:ext>
                  </a:extLst>
                </a:gridCol>
              </a:tblGrid>
              <a:tr h="321291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Logit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67679"/>
                  </a:ext>
                </a:extLst>
              </a:tr>
              <a:tr h="78862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Job hecticness</a:t>
                      </a:r>
                    </a:p>
                    <a:p>
                      <a:pPr algn="ctr"/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Bussiness</a:t>
                      </a:r>
                      <a:r>
                        <a:rPr lang="en-IN" sz="1600" dirty="0"/>
                        <a:t>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0.3364</a:t>
                      </a:r>
                    </a:p>
                    <a:p>
                      <a:pPr algn="ctr"/>
                      <a:r>
                        <a:rPr lang="en-IN" sz="1600" dirty="0"/>
                        <a:t>(0.114)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0.0756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0.0786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0.0779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0.0747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0.0761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40709"/>
                  </a:ext>
                </a:extLst>
              </a:tr>
              <a:tr h="788623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Distancefromhome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0.1364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(0.114)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0.0271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0.0293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0.0375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0.0375</a:t>
                      </a:r>
                    </a:p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00105"/>
                  </a:ext>
                </a:extLst>
              </a:tr>
              <a:tr h="788623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Overtime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0.6743</a:t>
                      </a:r>
                    </a:p>
                    <a:p>
                      <a:pPr algn="ctr"/>
                      <a:r>
                        <a:rPr lang="en-IN" sz="1600" dirty="0"/>
                        <a:t>(0.113)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0.1536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0.1630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0.1576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0.01527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0.1544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982130"/>
                  </a:ext>
                </a:extLst>
              </a:tr>
              <a:tr h="788623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Worklifebalance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-0.2794</a:t>
                      </a:r>
                    </a:p>
                    <a:p>
                      <a:pPr algn="ctr"/>
                      <a:r>
                        <a:rPr lang="en-IN" sz="1600" dirty="0"/>
                        <a:t>(0.111)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-0.0455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-0.0531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-0.0361</a:t>
                      </a:r>
                    </a:p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082781"/>
                  </a:ext>
                </a:extLst>
              </a:tr>
              <a:tr h="78862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Personal Factors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-0.0807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(0.024)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-0.0667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-0.0411</a:t>
                      </a:r>
                    </a:p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(0.031)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282920"/>
                  </a:ext>
                </a:extLst>
              </a:tr>
              <a:tr h="788623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0.0586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0.0615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0.0437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0.0465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0.0645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846080"/>
                  </a:ext>
                </a:extLst>
              </a:tr>
              <a:tr h="788623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Maritalstatus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0.0950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0.1004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0.0921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0.0942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0.0955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194"/>
                  </a:ext>
                </a:extLst>
              </a:tr>
              <a:tr h="642568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0.0115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(0.024)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57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D34705E-C42A-1B60-E871-70FD449AB766}"/>
              </a:ext>
            </a:extLst>
          </p:cNvPr>
          <p:cNvSpPr txBox="1"/>
          <p:nvPr/>
        </p:nvSpPr>
        <p:spPr>
          <a:xfrm>
            <a:off x="150920" y="2828835"/>
            <a:ext cx="2388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Regressor 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Vs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Regression Model</a:t>
            </a:r>
            <a:endParaRPr lang="en-IN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358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C7A6-5EB6-7087-B217-0970B829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D92FC5-97A7-7B53-028F-C1DA1E8FA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24750"/>
              </p:ext>
            </p:extLst>
          </p:nvPr>
        </p:nvGraphicFramePr>
        <p:xfrm>
          <a:off x="2538908" y="583503"/>
          <a:ext cx="8149806" cy="611506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98911">
                  <a:extLst>
                    <a:ext uri="{9D8B030D-6E8A-4147-A177-3AD203B41FA5}">
                      <a16:colId xmlns:a16="http://schemas.microsoft.com/office/drawing/2014/main" val="641807613"/>
                    </a:ext>
                  </a:extLst>
                </a:gridCol>
                <a:gridCol w="1198911">
                  <a:extLst>
                    <a:ext uri="{9D8B030D-6E8A-4147-A177-3AD203B41FA5}">
                      <a16:colId xmlns:a16="http://schemas.microsoft.com/office/drawing/2014/main" val="4055820042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546804726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690751644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1876387837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710668177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3072987057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3659871493"/>
                    </a:ext>
                  </a:extLst>
                </a:gridCol>
              </a:tblGrid>
              <a:tr h="8973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Overall job satisfaction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 err="1"/>
                        <a:t>Jobsatisfaction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-0.0403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/>
                        <a:t>(0.023)</a:t>
                      </a:r>
                    </a:p>
                    <a:p>
                      <a:pPr algn="ctr"/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rgbClr val="FF0000"/>
                          </a:solidFill>
                        </a:rPr>
                        <a:t>-0.0339</a:t>
                      </a:r>
                    </a:p>
                    <a:p>
                      <a:pPr algn="ctr"/>
                      <a:r>
                        <a:rPr lang="en-IN" sz="1600" b="0" dirty="0">
                          <a:solidFill>
                            <a:srgbClr val="FF0000"/>
                          </a:solidFill>
                        </a:rPr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212933"/>
                  </a:ext>
                </a:extLst>
              </a:tr>
              <a:tr h="897319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Environmentsatisfaction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-0.0485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-0.0494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-0.0540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-0.0542</a:t>
                      </a:r>
                    </a:p>
                    <a:p>
                      <a:pPr algn="ctr"/>
                      <a:r>
                        <a:rPr lang="en-IN" sz="1600" dirty="0"/>
                        <a:t>(0.022)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168944"/>
                  </a:ext>
                </a:extLst>
              </a:tr>
              <a:tr h="897319"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solidFill>
                            <a:schemeClr val="tx1"/>
                          </a:solidFill>
                        </a:rPr>
                        <a:t>Relationshipsatisfaction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-0.0524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(0.023)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508007"/>
                  </a:ext>
                </a:extLst>
              </a:tr>
              <a:tr h="63144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Overall experience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Totalworkingyears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-0.1133</a:t>
                      </a:r>
                    </a:p>
                    <a:p>
                      <a:pPr algn="ctr"/>
                      <a:r>
                        <a:rPr lang="en-IN" sz="1600" dirty="0"/>
                        <a:t>(0.039)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-0.1378</a:t>
                      </a:r>
                    </a:p>
                    <a:p>
                      <a:pPr algn="ctr"/>
                      <a:r>
                        <a:rPr lang="en-IN" sz="1600" dirty="0"/>
                        <a:t>(0.033)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-0.1358</a:t>
                      </a:r>
                    </a:p>
                    <a:p>
                      <a:pPr algn="ctr"/>
                      <a:r>
                        <a:rPr lang="en-IN" sz="1600" dirty="0"/>
                        <a:t>(0.033)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356011"/>
                  </a:ext>
                </a:extLst>
              </a:tr>
              <a:tr h="631447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Numcompanyworked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0.1037</a:t>
                      </a:r>
                    </a:p>
                    <a:p>
                      <a:pPr algn="ctr"/>
                      <a:r>
                        <a:rPr lang="en-IN" sz="1600" dirty="0"/>
                        <a:t>(0.025)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0.1015</a:t>
                      </a:r>
                    </a:p>
                    <a:p>
                      <a:pPr algn="ctr"/>
                      <a:r>
                        <a:rPr lang="en-IN" sz="1600" dirty="0"/>
                        <a:t>(0.024)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0.0968</a:t>
                      </a:r>
                    </a:p>
                    <a:p>
                      <a:pPr algn="ctr"/>
                      <a:r>
                        <a:rPr lang="en-IN" sz="1600" dirty="0"/>
                        <a:t>(0.024)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160179"/>
                  </a:ext>
                </a:extLst>
              </a:tr>
              <a:tr h="631447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Yearsatcompany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0.1329</a:t>
                      </a:r>
                    </a:p>
                    <a:p>
                      <a:pPr algn="ctr"/>
                      <a:r>
                        <a:rPr lang="en-IN" sz="1600" dirty="0"/>
                        <a:t>(0.045)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0.1153</a:t>
                      </a:r>
                    </a:p>
                    <a:p>
                      <a:pPr algn="ctr"/>
                      <a:r>
                        <a:rPr lang="en-IN" sz="1600" dirty="0"/>
                        <a:t>(0.043)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0.1162</a:t>
                      </a:r>
                    </a:p>
                    <a:p>
                      <a:pPr algn="ctr"/>
                      <a:r>
                        <a:rPr lang="en-IN" sz="1600" dirty="0"/>
                        <a:t>(0.043)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267560"/>
                  </a:ext>
                </a:extLst>
              </a:tr>
              <a:tr h="897319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Yearswithcurrentmanager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-0.0989</a:t>
                      </a:r>
                    </a:p>
                    <a:p>
                      <a:pPr algn="ctr"/>
                      <a:r>
                        <a:rPr lang="en-IN" sz="1600" dirty="0"/>
                        <a:t>(0.041)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-0.1215</a:t>
                      </a:r>
                    </a:p>
                    <a:p>
                      <a:pPr algn="ctr"/>
                      <a:r>
                        <a:rPr lang="en-IN" sz="1600" dirty="0"/>
                        <a:t>(0.036)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-0.1230</a:t>
                      </a:r>
                    </a:p>
                    <a:p>
                      <a:pPr algn="ctr"/>
                      <a:r>
                        <a:rPr lang="en-IN" sz="1600" dirty="0"/>
                        <a:t>(0.036)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089103"/>
                  </a:ext>
                </a:extLst>
              </a:tr>
              <a:tr h="631447">
                <a:tc vMerge="1"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solidFill>
                            <a:schemeClr val="tx1"/>
                          </a:solidFill>
                        </a:rPr>
                        <a:t>Yearsincurrentrole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-0.0433</a:t>
                      </a:r>
                    </a:p>
                    <a:p>
                      <a:pPr algn="ctr"/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(0.039)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5114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B32E94-489E-BA52-8252-53618689DFC2}"/>
              </a:ext>
            </a:extLst>
          </p:cNvPr>
          <p:cNvSpPr txBox="1"/>
          <p:nvPr/>
        </p:nvSpPr>
        <p:spPr>
          <a:xfrm>
            <a:off x="221942" y="2414726"/>
            <a:ext cx="2077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Model Explanation 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Continued…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0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20D1-61A0-EDCD-EA9F-2D09A98A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008BE-2A37-6D12-91B6-EA5E3476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4DD23F-14D1-B8CB-B681-549F347FD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36434"/>
              </p:ext>
            </p:extLst>
          </p:nvPr>
        </p:nvGraphicFramePr>
        <p:xfrm>
          <a:off x="1919003" y="2696095"/>
          <a:ext cx="8348957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44715">
                  <a:extLst>
                    <a:ext uri="{9D8B030D-6E8A-4147-A177-3AD203B41FA5}">
                      <a16:colId xmlns:a16="http://schemas.microsoft.com/office/drawing/2014/main" val="1574058236"/>
                    </a:ext>
                  </a:extLst>
                </a:gridCol>
                <a:gridCol w="998527">
                  <a:extLst>
                    <a:ext uri="{9D8B030D-6E8A-4147-A177-3AD203B41FA5}">
                      <a16:colId xmlns:a16="http://schemas.microsoft.com/office/drawing/2014/main" val="19656664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9856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926336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29445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67069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139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Logit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2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Pseudo 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1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7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449.36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418.105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417.39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4258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EDFC607-1EFB-CF9B-E015-148C9A346FD1}"/>
              </a:ext>
            </a:extLst>
          </p:cNvPr>
          <p:cNvSpPr txBox="1">
            <a:spLocks/>
          </p:cNvSpPr>
          <p:nvPr/>
        </p:nvSpPr>
        <p:spPr>
          <a:xfrm>
            <a:off x="591679" y="4184535"/>
            <a:ext cx="6179921" cy="11007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Accuracy : 0.6631</a:t>
            </a:r>
            <a:endParaRPr lang="en-IN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2B1A46-CE32-62DA-579B-FEF0645A9C7A}"/>
              </a:ext>
            </a:extLst>
          </p:cNvPr>
          <p:cNvSpPr txBox="1">
            <a:spLocks/>
          </p:cNvSpPr>
          <p:nvPr/>
        </p:nvSpPr>
        <p:spPr>
          <a:xfrm>
            <a:off x="5008963" y="4170680"/>
            <a:ext cx="6179921" cy="11007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/>
              <a:t>PRECISION : 0.7391</a:t>
            </a:r>
          </a:p>
        </p:txBody>
      </p:sp>
    </p:spTree>
    <p:extLst>
      <p:ext uri="{BB962C8B-B14F-4D97-AF65-F5344CB8AC3E}">
        <p14:creationId xmlns:p14="http://schemas.microsoft.com/office/powerpoint/2010/main" val="87795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0B12-CA2F-E8B5-7E8D-A71C1F4B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46" y="2840853"/>
            <a:ext cx="6908307" cy="1765857"/>
          </a:xfrm>
        </p:spPr>
        <p:txBody>
          <a:bodyPr/>
          <a:lstStyle/>
          <a:p>
            <a:r>
              <a:rPr lang="en-US" dirty="0"/>
              <a:t>Check for Multicollinearity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78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EAA5-2D80-10EF-65A5-C258BD98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30FEA1-3AD2-340C-AFB5-4A6AE2811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72216"/>
              </p:ext>
            </p:extLst>
          </p:nvPr>
        </p:nvGraphicFramePr>
        <p:xfrm>
          <a:off x="4438834" y="472108"/>
          <a:ext cx="6324848" cy="611509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62424">
                  <a:extLst>
                    <a:ext uri="{9D8B030D-6E8A-4147-A177-3AD203B41FA5}">
                      <a16:colId xmlns:a16="http://schemas.microsoft.com/office/drawing/2014/main" val="3206731225"/>
                    </a:ext>
                  </a:extLst>
                </a:gridCol>
                <a:gridCol w="3162424">
                  <a:extLst>
                    <a:ext uri="{9D8B030D-6E8A-4147-A177-3AD203B41FA5}">
                      <a16:colId xmlns:a16="http://schemas.microsoft.com/office/drawing/2014/main" val="3802025830"/>
                    </a:ext>
                  </a:extLst>
                </a:gridCol>
              </a:tblGrid>
              <a:tr h="611509">
                <a:tc>
                  <a:txBody>
                    <a:bodyPr/>
                    <a:lstStyle/>
                    <a:p>
                      <a:r>
                        <a:rPr lang="en-IN" dirty="0"/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VIF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16868"/>
                  </a:ext>
                </a:extLst>
              </a:tr>
              <a:tr h="611509">
                <a:tc>
                  <a:txBody>
                    <a:bodyPr/>
                    <a:lstStyle/>
                    <a:p>
                      <a:r>
                        <a:rPr lang="en-IN" dirty="0"/>
                        <a:t>Business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1.023510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83013"/>
                  </a:ext>
                </a:extLst>
              </a:tr>
              <a:tr h="611509">
                <a:tc>
                  <a:txBody>
                    <a:bodyPr/>
                    <a:lstStyle/>
                    <a:p>
                      <a:r>
                        <a:rPr lang="en-IN" dirty="0"/>
                        <a:t>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1.021068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41096"/>
                  </a:ext>
                </a:extLst>
              </a:tr>
              <a:tr h="611509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1.026315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75805"/>
                  </a:ext>
                </a:extLst>
              </a:tr>
              <a:tr h="611509">
                <a:tc>
                  <a:txBody>
                    <a:bodyPr/>
                    <a:lstStyle/>
                    <a:p>
                      <a:r>
                        <a:rPr lang="en-IN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1.032226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32096"/>
                  </a:ext>
                </a:extLst>
              </a:tr>
              <a:tr h="611509">
                <a:tc>
                  <a:txBody>
                    <a:bodyPr/>
                    <a:lstStyle/>
                    <a:p>
                      <a:r>
                        <a:rPr lang="en-IN" dirty="0"/>
                        <a:t>Environment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1.019870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48103"/>
                  </a:ext>
                </a:extLst>
              </a:tr>
              <a:tr h="611509">
                <a:tc>
                  <a:txBody>
                    <a:bodyPr/>
                    <a:lstStyle/>
                    <a:p>
                      <a:r>
                        <a:rPr lang="en-IN" dirty="0" err="1"/>
                        <a:t>TotalWorkingYears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2.219991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09295"/>
                  </a:ext>
                </a:extLst>
              </a:tr>
              <a:tr h="611509">
                <a:tc>
                  <a:txBody>
                    <a:bodyPr/>
                    <a:lstStyle/>
                    <a:p>
                      <a:r>
                        <a:rPr lang="en-IN" dirty="0" err="1"/>
                        <a:t>NumcompaniesWorked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1.229104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45733"/>
                  </a:ext>
                </a:extLst>
              </a:tr>
              <a:tr h="611509">
                <a:tc>
                  <a:txBody>
                    <a:bodyPr/>
                    <a:lstStyle/>
                    <a:p>
                      <a:r>
                        <a:rPr lang="en-IN" dirty="0" err="1"/>
                        <a:t>YearsAtCompany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3.783904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04152"/>
                  </a:ext>
                </a:extLst>
              </a:tr>
              <a:tr h="611509">
                <a:tc>
                  <a:txBody>
                    <a:bodyPr/>
                    <a:lstStyle/>
                    <a:p>
                      <a:r>
                        <a:rPr lang="en-IN" dirty="0" err="1"/>
                        <a:t>YearsWithCurrManager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2.710849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50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5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E24A-4CA9-C9F7-8C11-88A7B965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74" y="162730"/>
            <a:ext cx="10665089" cy="833212"/>
          </a:xfrm>
        </p:spPr>
        <p:txBody>
          <a:bodyPr/>
          <a:lstStyle/>
          <a:p>
            <a:r>
              <a:rPr lang="en-IN" dirty="0"/>
              <a:t>FINAL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C7A6-5EB6-7087-B217-0970B829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9D8D3-9D5A-FAFA-1B08-F3D03CE0D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974" y="978187"/>
            <a:ext cx="11119104" cy="38284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2346960" algn="l"/>
              </a:tabLst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final Model would be Model 6 with independent variables: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r>
              <a:rPr lang="en-IN" sz="2600" dirty="0"/>
              <a:t>Business Travel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Time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r>
              <a:rPr lang="en-IN" sz="2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r>
              <a:rPr lang="en-IN" sz="2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Satisfaction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Working Years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r>
              <a:rPr lang="en-IN" sz="2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Companies Worked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at a Company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r>
              <a:rPr lang="en-IN" sz="2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working under Current Manager</a:t>
            </a:r>
            <a:endParaRPr lang="en-IN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34696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18469-799E-3DB7-93A9-2F4302C1D018}"/>
              </a:ext>
            </a:extLst>
          </p:cNvPr>
          <p:cNvSpPr/>
          <p:nvPr/>
        </p:nvSpPr>
        <p:spPr>
          <a:xfrm>
            <a:off x="427213" y="4788924"/>
            <a:ext cx="11498625" cy="13899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A1CB85-7EBA-A25B-E4BF-3592ADD5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51" y="5037000"/>
            <a:ext cx="114448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P(Attrition=1)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= 1 / (1 + e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xp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(-(0.5119 + 0.0761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BusinessTravel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+ 0.1544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OverTime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+ (0.0645) * Gender + 0.0955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MaritalStatus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+     (-0.0542)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EnvironmentSatisfaction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+ (-0.1358)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TotalWorkYear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+ 0.0968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NumCompWork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+ 0.1162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YearsAtComp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+ (-0.123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YearsCurrManager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))) </a:t>
            </a:r>
          </a:p>
        </p:txBody>
      </p:sp>
    </p:spTree>
    <p:extLst>
      <p:ext uri="{BB962C8B-B14F-4D97-AF65-F5344CB8AC3E}">
        <p14:creationId xmlns:p14="http://schemas.microsoft.com/office/powerpoint/2010/main" val="393430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A631-6C3C-08B7-E62A-BE597C0D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13160"/>
            <a:ext cx="6766560" cy="852256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43E64-B5F1-D128-E75F-A3C6D5B3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A22B00-F220-B52C-EC0B-3F3E5CB15C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4"/>
          <a:stretch/>
        </p:blipFill>
        <p:spPr bwMode="auto">
          <a:xfrm>
            <a:off x="4823770" y="2091505"/>
            <a:ext cx="5202315" cy="39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9F808-FE9C-5A45-A7BE-98FAB4101A06}"/>
              </a:ext>
            </a:extLst>
          </p:cNvPr>
          <p:cNvSpPr txBox="1"/>
          <p:nvPr/>
        </p:nvSpPr>
        <p:spPr>
          <a:xfrm>
            <a:off x="3559687" y="42173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 Error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76A04-9476-0F13-ACC2-B0533F4A33F7}"/>
              </a:ext>
            </a:extLst>
          </p:cNvPr>
          <p:cNvSpPr txBox="1"/>
          <p:nvPr/>
        </p:nvSpPr>
        <p:spPr>
          <a:xfrm>
            <a:off x="6249679" y="2763650"/>
            <a:ext cx="710214" cy="369332"/>
          </a:xfrm>
          <a:prstGeom prst="rect">
            <a:avLst/>
          </a:prstGeom>
          <a:solidFill>
            <a:srgbClr val="08306B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A5509-6104-D80E-BF1E-9345E170873E}"/>
              </a:ext>
            </a:extLst>
          </p:cNvPr>
          <p:cNvSpPr txBox="1"/>
          <p:nvPr/>
        </p:nvSpPr>
        <p:spPr>
          <a:xfrm>
            <a:off x="6249679" y="4543791"/>
            <a:ext cx="647700" cy="369332"/>
          </a:xfrm>
          <a:prstGeom prst="rect">
            <a:avLst/>
          </a:prstGeom>
          <a:solidFill>
            <a:srgbClr val="6AAED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26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58931-A358-0EDF-04E8-2B157D99E873}"/>
              </a:ext>
            </a:extLst>
          </p:cNvPr>
          <p:cNvSpPr txBox="1"/>
          <p:nvPr/>
        </p:nvSpPr>
        <p:spPr>
          <a:xfrm>
            <a:off x="8591550" y="4503875"/>
            <a:ext cx="647700" cy="369332"/>
          </a:xfrm>
          <a:prstGeom prst="rect">
            <a:avLst/>
          </a:prstGeom>
          <a:solidFill>
            <a:srgbClr val="BED8E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3AA43-7153-32C0-CBF9-192BBF474876}"/>
              </a:ext>
            </a:extLst>
          </p:cNvPr>
          <p:cNvSpPr txBox="1"/>
          <p:nvPr/>
        </p:nvSpPr>
        <p:spPr>
          <a:xfrm>
            <a:off x="8694420" y="2763650"/>
            <a:ext cx="220980" cy="369332"/>
          </a:xfrm>
          <a:prstGeom prst="rect">
            <a:avLst/>
          </a:prstGeom>
          <a:solidFill>
            <a:srgbClr val="F7FB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CA5A645-37FA-FC23-0016-2691CE43A991}"/>
              </a:ext>
            </a:extLst>
          </p:cNvPr>
          <p:cNvCxnSpPr>
            <a:cxnSpLocks/>
          </p:cNvCxnSpPr>
          <p:nvPr/>
        </p:nvCxnSpPr>
        <p:spPr>
          <a:xfrm>
            <a:off x="4373759" y="4540537"/>
            <a:ext cx="805741" cy="51971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917493-51AB-5955-0A1C-3B511B825C4E}"/>
              </a:ext>
            </a:extLst>
          </p:cNvPr>
          <p:cNvSpPr txBox="1"/>
          <p:nvPr/>
        </p:nvSpPr>
        <p:spPr>
          <a:xfrm>
            <a:off x="10711330" y="3368040"/>
            <a:ext cx="98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II Error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EB9DC2D-BF19-6CE8-4CFF-98011D04D6A9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10026086" y="3132982"/>
            <a:ext cx="685245" cy="5582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5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E7B23-336C-3D6B-A644-C88B4D59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DAF1A-F99A-B96C-A712-A446466B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31" y="376925"/>
            <a:ext cx="6874488" cy="635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253781-B1B6-67D3-D766-442B9FF3554F}"/>
              </a:ext>
            </a:extLst>
          </p:cNvPr>
          <p:cNvSpPr txBox="1"/>
          <p:nvPr/>
        </p:nvSpPr>
        <p:spPr>
          <a:xfrm>
            <a:off x="585927" y="2228295"/>
            <a:ext cx="284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ROC Curve For Model 6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CE93A-3488-314A-553F-A88C509F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C8F7A-6F43-066F-116A-683DAC592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7295" y="4421596"/>
            <a:ext cx="7261934" cy="1490385"/>
          </a:xfrm>
        </p:spPr>
        <p:txBody>
          <a:bodyPr/>
          <a:lstStyle/>
          <a:p>
            <a:r>
              <a:rPr lang="en-IN" sz="1800" dirty="0"/>
              <a:t>Link: </a:t>
            </a:r>
            <a:r>
              <a:rPr lang="en-IN" sz="1800" dirty="0">
                <a:hlinkClick r:id="rId2"/>
              </a:rPr>
              <a:t>https://inseaddataanalytics.github.io/INSEADAnalytics/groupprojects/January2018FBL/IBM_Attrition_VSS.html#step_6_test_accuracy</a:t>
            </a: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6EF51-5873-89FF-0516-2C4A71C536DC}"/>
              </a:ext>
            </a:extLst>
          </p:cNvPr>
          <p:cNvSpPr txBox="1"/>
          <p:nvPr/>
        </p:nvSpPr>
        <p:spPr>
          <a:xfrm>
            <a:off x="3635202" y="1724109"/>
            <a:ext cx="7466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Data Source: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IBM HR Analytics Employee Attrition &amp; Performance.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2382E-FA45-F119-3484-2E25288A9BF1}"/>
              </a:ext>
            </a:extLst>
          </p:cNvPr>
          <p:cNvSpPr txBox="1"/>
          <p:nvPr/>
        </p:nvSpPr>
        <p:spPr>
          <a:xfrm>
            <a:off x="3635202" y="3344914"/>
            <a:ext cx="7195555" cy="1218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IBM has gathered information on employee satisfaction, income, seniority and some demographics. It includes the data of 1470 employees. The total number of variables is 35.</a:t>
            </a:r>
            <a:endParaRPr lang="en-IN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067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D18-6CEB-9D1B-96E5-218906DB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52" y="526695"/>
            <a:ext cx="5574555" cy="1503378"/>
          </a:xfrm>
        </p:spPr>
        <p:txBody>
          <a:bodyPr/>
          <a:lstStyle/>
          <a:p>
            <a:pPr algn="ctr"/>
            <a:r>
              <a:rPr lang="en-US" dirty="0"/>
              <a:t>Omitted </a:t>
            </a:r>
            <a:br>
              <a:rPr lang="en-US" dirty="0"/>
            </a:br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30AE-F8C4-E408-7C0F-2B901ED8E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52" y="2497688"/>
            <a:ext cx="7430609" cy="36367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Field of Work</a:t>
            </a:r>
          </a:p>
          <a:p>
            <a:pPr marL="354013" indent="-354013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   Some sectors have high attrition rate than others. </a:t>
            </a:r>
          </a:p>
          <a:p>
            <a:pPr marL="354013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eg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: IT sector has higher attrition rate compared to Manufacturing Sector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Economic Stability of Employee</a:t>
            </a:r>
          </a:p>
          <a:p>
            <a:pPr marL="354013" indent="-354013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    An employee’s financial situation would dictate his decision to switch companies 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AF4-7FB3-087D-704B-05E23171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323" y="1694671"/>
            <a:ext cx="6984906" cy="620107"/>
          </a:xfrm>
        </p:spPr>
        <p:txBody>
          <a:bodyPr/>
          <a:lstStyle/>
          <a:p>
            <a:r>
              <a:rPr lang="en-IN" sz="4400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53CAA-FA94-619C-4BF6-45FA4541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798D6-1074-FC66-4341-50ECD3D3F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1323" y="2476871"/>
            <a:ext cx="7508222" cy="4742585"/>
          </a:xfrm>
        </p:spPr>
        <p:txBody>
          <a:bodyPr/>
          <a:lstStyle/>
          <a:p>
            <a:pPr algn="l"/>
            <a:endParaRPr lang="en-US" sz="1400" b="0" i="0" dirty="0">
              <a:effectLst/>
              <a:latin typeface="Roboto" panose="020F0502020204030204" pitchFamily="2" charset="0"/>
            </a:endParaRPr>
          </a:p>
          <a:p>
            <a:pPr algn="l"/>
            <a:r>
              <a:rPr lang="en-US" sz="1700" b="0" i="0" dirty="0">
                <a:effectLst/>
                <a:latin typeface="Roboto" panose="020F0502020204030204" pitchFamily="2" charset="0"/>
              </a:rPr>
              <a:t>It has been concluded from the fina</a:t>
            </a:r>
            <a:r>
              <a:rPr lang="en-US" sz="1700" dirty="0">
                <a:latin typeface="Roboto" panose="020F0502020204030204" pitchFamily="2" charset="0"/>
              </a:rPr>
              <a:t>l Model</a:t>
            </a:r>
            <a:r>
              <a:rPr lang="en-US" sz="1700" b="0" i="0" dirty="0">
                <a:effectLst/>
                <a:latin typeface="Roboto" panose="020F0502020204030204" pitchFamily="2" charset="0"/>
              </a:rPr>
              <a:t> that:</a:t>
            </a:r>
          </a:p>
          <a:p>
            <a:pPr algn="l"/>
            <a:endParaRPr lang="en-US" sz="1700" b="0" i="0" dirty="0">
              <a:effectLst/>
              <a:latin typeface="Roboto" panose="020F0502020204030204" pitchFamily="2" charset="0"/>
            </a:endParaRPr>
          </a:p>
          <a:p>
            <a:pPr algn="l"/>
            <a:r>
              <a:rPr lang="en-US" sz="1700" b="0" i="0" dirty="0">
                <a:effectLst/>
                <a:latin typeface="Roboto" panose="020F0502020204030204" pitchFamily="2" charset="0"/>
              </a:rPr>
              <a:t> 1. Though Overall Job Satisfaction is intuitively perceived to play a bigger role in retaining employees, it is observed that odds of leaving the company is higher when the jobs demands higher overtime and higher travel time.</a:t>
            </a:r>
          </a:p>
          <a:p>
            <a:pPr algn="l"/>
            <a:endParaRPr lang="en-US" sz="1700" b="0" i="0" dirty="0">
              <a:effectLst/>
              <a:latin typeface="Roboto" panose="020F0502020204030204" pitchFamily="2" charset="0"/>
            </a:endParaRPr>
          </a:p>
          <a:p>
            <a:pPr algn="l"/>
            <a:r>
              <a:rPr lang="en-US" sz="1700" dirty="0">
                <a:latin typeface="Roboto" panose="020F0502020204030204" pitchFamily="2" charset="0"/>
              </a:rPr>
              <a:t> 2.  Higher negative values of </a:t>
            </a:r>
            <a:r>
              <a:rPr lang="en-US" sz="1700" dirty="0" err="1">
                <a:latin typeface="Roboto" panose="020F0502020204030204" pitchFamily="2" charset="0"/>
              </a:rPr>
              <a:t>totalworkingyears</a:t>
            </a:r>
            <a:r>
              <a:rPr lang="en-US" sz="1700" dirty="0">
                <a:latin typeface="Roboto" panose="020F0502020204030204" pitchFamily="2" charset="0"/>
              </a:rPr>
              <a:t> and </a:t>
            </a:r>
            <a:r>
              <a:rPr lang="en-US" sz="1700" b="0" i="0" dirty="0">
                <a:effectLst/>
                <a:latin typeface="Roboto" panose="020F0502020204030204" pitchFamily="2" charset="0"/>
              </a:rPr>
              <a:t> </a:t>
            </a:r>
            <a:r>
              <a:rPr lang="en-US" sz="1700" b="0" i="0" dirty="0" err="1">
                <a:effectLst/>
                <a:latin typeface="Roboto" panose="020F0502020204030204" pitchFamily="2" charset="0"/>
              </a:rPr>
              <a:t>yearswithcurrmanager</a:t>
            </a:r>
            <a:r>
              <a:rPr lang="en-US" sz="1700" b="0" i="0" dirty="0">
                <a:effectLst/>
                <a:latin typeface="Roboto" panose="020F0502020204030204" pitchFamily="2" charset="0"/>
              </a:rPr>
              <a:t> indicates lower chances of employees attrition as it shows more stability in the current company.</a:t>
            </a:r>
          </a:p>
          <a:p>
            <a:pPr algn="l"/>
            <a:endParaRPr lang="en-US" sz="1700" b="0" i="0" dirty="0">
              <a:effectLst/>
              <a:latin typeface="Roboto" panose="020F0502020204030204" pitchFamily="2" charset="0"/>
            </a:endParaRPr>
          </a:p>
          <a:p>
            <a:r>
              <a:rPr lang="en-US" sz="1700" dirty="0">
                <a:latin typeface="Roboto" panose="020F0502020204030204" pitchFamily="2" charset="0"/>
              </a:rPr>
              <a:t> 3.  A value of 0.68 indicates that the model is better than random chance but may have room  for improvement in terms of its discriminatory ability.</a:t>
            </a:r>
          </a:p>
          <a:p>
            <a:pPr algn="l"/>
            <a:endParaRPr lang="en-US" sz="1400" b="0" i="0" dirty="0">
              <a:effectLst/>
              <a:latin typeface="Roboto" panose="020F0502020204030204" pitchFamily="2" charset="0"/>
            </a:endParaRPr>
          </a:p>
          <a:p>
            <a:pPr algn="l"/>
            <a:endParaRPr lang="en-US" sz="1400" b="0" i="0" dirty="0">
              <a:effectLst/>
              <a:latin typeface="Roboto" panose="020F0502020204030204" pitchFamily="2" charset="0"/>
            </a:endParaRPr>
          </a:p>
          <a:p>
            <a:pPr algn="l"/>
            <a:endParaRPr lang="en-US" sz="1400" b="0" i="0" dirty="0">
              <a:effectLst/>
              <a:latin typeface="Roboto" panose="020F0502020204030204" pitchFamily="2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128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A3B3-01C0-23D2-6BDE-26DB4437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66B18-C322-8A9C-2BDD-888BDE89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4701B-D4C3-FE1B-50C9-9F2D7BD2FD27}"/>
              </a:ext>
            </a:extLst>
          </p:cNvPr>
          <p:cNvSpPr txBox="1"/>
          <p:nvPr/>
        </p:nvSpPr>
        <p:spPr>
          <a:xfrm>
            <a:off x="1926454" y="2707689"/>
            <a:ext cx="94995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Address Work-Life Balance: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Since overtime and frequent business travel are associated with higher attrition, companies should focus on promoting a healthy work-life balance. Implement policies that encourage reasonable working hours and minimize excessive travel demands.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Retention Strategies for Tenured Employees: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Implement retention strategies specifically tailored for employees with longer tenures at the current company or with the current manager.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3174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336" y="1693801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081" y="2375806"/>
            <a:ext cx="6869837" cy="1499527"/>
          </a:xfrm>
        </p:spPr>
        <p:txBody>
          <a:bodyPr/>
          <a:lstStyle/>
          <a:p>
            <a:r>
              <a:rPr lang="en-US" dirty="0"/>
              <a:t>PRIMARY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243841"/>
            <a:ext cx="6727794" cy="11626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541"/>
                </a:solidFill>
              </a:rPr>
              <a:t>Examining factors affecting employee attrition, quantifying their influence and building a model to predict the probability of employees leaving based of these factors</a:t>
            </a:r>
            <a:r>
              <a:rPr lang="en-US" sz="1800" dirty="0">
                <a:solidFill>
                  <a:srgbClr val="343541"/>
                </a:solidFill>
                <a:latin typeface="Söhne"/>
              </a:rPr>
              <a:t>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441" y="317477"/>
            <a:ext cx="7368465" cy="971427"/>
          </a:xfrm>
        </p:spPr>
        <p:txBody>
          <a:bodyPr/>
          <a:lstStyle/>
          <a:p>
            <a:r>
              <a:rPr lang="en-US" dirty="0"/>
              <a:t>EMPLOYEE </a:t>
            </a:r>
            <a:r>
              <a:rPr lang="en-US" sz="4400" dirty="0"/>
              <a:t>attrition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177" y="1550217"/>
            <a:ext cx="6766560" cy="4211389"/>
          </a:xfrm>
        </p:spPr>
        <p:txBody>
          <a:bodyPr>
            <a:norm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attrition refers to the natural reduction in the number of employees in an organization over time, mainly due to voluntary resignations.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Attrition includes various forms of employee departures, such as resignations, retirements, and deaths, but discussions often focus on voluntary resignations initiated by employees.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Gallup, the cost of replacing an individual employee can range from one-half to two times the employee's annual salary.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Attrition rate of above 20 percentage is consider high and undesirable.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79" y="1532090"/>
            <a:ext cx="10671048" cy="1046913"/>
          </a:xfrm>
        </p:spPr>
        <p:txBody>
          <a:bodyPr/>
          <a:lstStyle/>
          <a:p>
            <a:r>
              <a:rPr lang="en-US" dirty="0"/>
              <a:t>EMPLOYEE </a:t>
            </a:r>
            <a:r>
              <a:rPr lang="en-US" sz="4400" dirty="0"/>
              <a:t>attrition</a:t>
            </a:r>
            <a:endParaRPr lang="en-US" dirty="0"/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930" y="3146408"/>
            <a:ext cx="1993392" cy="557784"/>
          </a:xfrm>
        </p:spPr>
        <p:txBody>
          <a:bodyPr/>
          <a:lstStyle/>
          <a:p>
            <a:endParaRPr lang="en-US" sz="1400" b="1" dirty="0"/>
          </a:p>
          <a:p>
            <a:r>
              <a:rPr lang="en-US" sz="1400" b="1" dirty="0"/>
              <a:t>Overall job satisfaction</a:t>
            </a:r>
          </a:p>
          <a:p>
            <a:pPr lvl="0"/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4249" y="3146408"/>
            <a:ext cx="1993392" cy="557784"/>
          </a:xfrm>
        </p:spPr>
        <p:txBody>
          <a:bodyPr/>
          <a:lstStyle/>
          <a:p>
            <a:pPr lvl="0"/>
            <a:r>
              <a:rPr lang="en-US" sz="1400" dirty="0"/>
              <a:t>Overall experience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20460" y="3146408"/>
            <a:ext cx="1993392" cy="557784"/>
          </a:xfrm>
        </p:spPr>
        <p:txBody>
          <a:bodyPr/>
          <a:lstStyle/>
          <a:p>
            <a:pPr lvl="0"/>
            <a:r>
              <a:rPr lang="en-US" sz="1400" dirty="0"/>
              <a:t>Job hecticness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41779" y="3146408"/>
            <a:ext cx="1993392" cy="557784"/>
          </a:xfrm>
        </p:spPr>
        <p:txBody>
          <a:bodyPr/>
          <a:lstStyle/>
          <a:p>
            <a:pPr lvl="0"/>
            <a:r>
              <a:rPr lang="en-US" sz="1400" dirty="0"/>
              <a:t>Personal factors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2930" y="4550427"/>
            <a:ext cx="1993392" cy="1885883"/>
          </a:xfrm>
        </p:spPr>
        <p:txBody>
          <a:bodyPr>
            <a:norm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Job satisfaction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Environment Satisfaction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Relationship Satisfaction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0730" y="4550427"/>
            <a:ext cx="2533746" cy="1885882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No of company’s works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Years at current company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Years in current role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Years with current manger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99065" y="4550426"/>
            <a:ext cx="2247881" cy="1690575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Travel involved in work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Work home travel distance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Overtime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Work Life Balance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36406" y="4550427"/>
            <a:ext cx="1993392" cy="1690574"/>
          </a:xfrm>
        </p:spPr>
        <p:txBody>
          <a:bodyPr>
            <a:norm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Age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Gender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Marital status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E1B73D9-E955-15F2-28F4-2326EC34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25293"/>
              </p:ext>
            </p:extLst>
          </p:nvPr>
        </p:nvGraphicFramePr>
        <p:xfrm>
          <a:off x="790113" y="1127465"/>
          <a:ext cx="10093908" cy="5476286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660124">
                  <a:extLst>
                    <a:ext uri="{9D8B030D-6E8A-4147-A177-3AD203B41FA5}">
                      <a16:colId xmlns:a16="http://schemas.microsoft.com/office/drawing/2014/main" val="2662255210"/>
                    </a:ext>
                  </a:extLst>
                </a:gridCol>
                <a:gridCol w="558512">
                  <a:extLst>
                    <a:ext uri="{9D8B030D-6E8A-4147-A177-3AD203B41FA5}">
                      <a16:colId xmlns:a16="http://schemas.microsoft.com/office/drawing/2014/main" val="4217297054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686864796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613794409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3678808090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3230987676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1895833148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3991526876"/>
                    </a:ext>
                  </a:extLst>
                </a:gridCol>
                <a:gridCol w="1125500">
                  <a:extLst>
                    <a:ext uri="{9D8B030D-6E8A-4147-A177-3AD203B41FA5}">
                      <a16:colId xmlns:a16="http://schemas.microsoft.com/office/drawing/2014/main" val="1310510049"/>
                    </a:ext>
                  </a:extLst>
                </a:gridCol>
              </a:tblGrid>
              <a:tr h="347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162096"/>
                  </a:ext>
                </a:extLst>
              </a:tr>
              <a:tr h="44299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36.92381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9.135373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759729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802.4857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403.5091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5540366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9.192517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8.106864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7053977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2.912925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1.024165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036795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EmployeeCount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242727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EmployeeNumber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1024.865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602.0243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9859663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2.721769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1.093082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821357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HourlyRate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65.89116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20.32943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2659694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2.729932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0.711561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5307529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2.063946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1.10694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9432836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2.728571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1.102846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4946137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6502.931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4707.957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3169031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7117.786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5366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458FAF-9896-CA71-9EED-E6D962FA4E7F}"/>
              </a:ext>
            </a:extLst>
          </p:cNvPr>
          <p:cNvSpPr txBox="1"/>
          <p:nvPr/>
        </p:nvSpPr>
        <p:spPr>
          <a:xfrm>
            <a:off x="719092" y="468751"/>
            <a:ext cx="65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DESCREPTIVE STATISTICS</a:t>
            </a:r>
            <a:endParaRPr lang="en-IN" sz="24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08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C7A6-5EB6-7087-B217-0970B829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A0A0A8-CD20-F8C9-9E5E-D547A4F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67430"/>
              </p:ext>
            </p:extLst>
          </p:nvPr>
        </p:nvGraphicFramePr>
        <p:xfrm>
          <a:off x="841716" y="457199"/>
          <a:ext cx="10095572" cy="6023498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054768">
                  <a:extLst>
                    <a:ext uri="{9D8B030D-6E8A-4147-A177-3AD203B41FA5}">
                      <a16:colId xmlns:a16="http://schemas.microsoft.com/office/drawing/2014/main" val="459369980"/>
                    </a:ext>
                  </a:extLst>
                </a:gridCol>
                <a:gridCol w="626430">
                  <a:extLst>
                    <a:ext uri="{9D8B030D-6E8A-4147-A177-3AD203B41FA5}">
                      <a16:colId xmlns:a16="http://schemas.microsoft.com/office/drawing/2014/main" val="3479177558"/>
                    </a:ext>
                  </a:extLst>
                </a:gridCol>
                <a:gridCol w="1059124">
                  <a:extLst>
                    <a:ext uri="{9D8B030D-6E8A-4147-A177-3AD203B41FA5}">
                      <a16:colId xmlns:a16="http://schemas.microsoft.com/office/drawing/2014/main" val="1450099433"/>
                    </a:ext>
                  </a:extLst>
                </a:gridCol>
                <a:gridCol w="1059124">
                  <a:extLst>
                    <a:ext uri="{9D8B030D-6E8A-4147-A177-3AD203B41FA5}">
                      <a16:colId xmlns:a16="http://schemas.microsoft.com/office/drawing/2014/main" val="1346036254"/>
                    </a:ext>
                  </a:extLst>
                </a:gridCol>
                <a:gridCol w="1059124">
                  <a:extLst>
                    <a:ext uri="{9D8B030D-6E8A-4147-A177-3AD203B41FA5}">
                      <a16:colId xmlns:a16="http://schemas.microsoft.com/office/drawing/2014/main" val="2000269311"/>
                    </a:ext>
                  </a:extLst>
                </a:gridCol>
                <a:gridCol w="1059124">
                  <a:extLst>
                    <a:ext uri="{9D8B030D-6E8A-4147-A177-3AD203B41FA5}">
                      <a16:colId xmlns:a16="http://schemas.microsoft.com/office/drawing/2014/main" val="649105642"/>
                    </a:ext>
                  </a:extLst>
                </a:gridCol>
                <a:gridCol w="1059124">
                  <a:extLst>
                    <a:ext uri="{9D8B030D-6E8A-4147-A177-3AD203B41FA5}">
                      <a16:colId xmlns:a16="http://schemas.microsoft.com/office/drawing/2014/main" val="1784515123"/>
                    </a:ext>
                  </a:extLst>
                </a:gridCol>
                <a:gridCol w="1059124">
                  <a:extLst>
                    <a:ext uri="{9D8B030D-6E8A-4147-A177-3AD203B41FA5}">
                      <a16:colId xmlns:a16="http://schemas.microsoft.com/office/drawing/2014/main" val="2621807869"/>
                    </a:ext>
                  </a:extLst>
                </a:gridCol>
                <a:gridCol w="1059630">
                  <a:extLst>
                    <a:ext uri="{9D8B030D-6E8A-4147-A177-3AD203B41FA5}">
                      <a16:colId xmlns:a16="http://schemas.microsoft.com/office/drawing/2014/main" val="1260588407"/>
                    </a:ext>
                  </a:extLst>
                </a:gridCol>
              </a:tblGrid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2.693197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2.498009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7813246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PercentSalaryHike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15.20952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3.659938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6697248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3.153741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0.360824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2305376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RelationshipSatisfaction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2.712245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7669405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StandardHours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5901831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StockOptionLevel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0.793878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0.852077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9251727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11.27959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7.780782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5746522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TrainingTimesLastYear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2.79932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1.289271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4122362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2.761224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0.706476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1699687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7.008163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6.126525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0154852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YearsInCurrentRole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4.229252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3.623137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9827837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2.187755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3.22243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5340428"/>
                  </a:ext>
                </a:extLst>
              </a:tr>
              <a:tr h="4633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4.123129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3.568136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4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1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367-5786-9195-A392-782E594E6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7" y="327989"/>
            <a:ext cx="7182035" cy="3986559"/>
          </a:xfrm>
        </p:spPr>
        <p:txBody>
          <a:bodyPr/>
          <a:lstStyle/>
          <a:p>
            <a:r>
              <a:rPr lang="en-IN" sz="2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ECONOMETRIC MODELS &amp; ESTIMATION METHODS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30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1522-4D97-F76F-5EAE-B805BCA3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Modelling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AF25D-5C37-179C-2BF6-FC807175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5E08DB-6729-303B-EDEC-D42E25553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D192FF-399B-018E-F3F7-5197DB238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Mapping Categorical Variables</a:t>
            </a:r>
            <a:endParaRPr lang="en-I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C35DB96-8D83-58F0-BF0E-25654F1F349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-23" r="-709" b="-47"/>
          <a:stretch/>
        </p:blipFill>
        <p:spPr>
          <a:xfrm>
            <a:off x="3517361" y="2392619"/>
            <a:ext cx="2596896" cy="259689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46B368-499E-27E1-69BD-E0C0FD1E3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Standardization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44C518-44C9-145F-065B-AB949F2758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Scaling Data around a mean of 0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C195C5-0EF0-08A4-4C5A-783084DB16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Building model 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4E982D-FFE5-FA00-FAE6-7A11E937ED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Removing insignificant variables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AB69A53-7FB0-DC7D-B9D6-7291F59268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Model testing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164EF3E-BE4B-0F92-8D0E-9FBF788110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Pseudo R2, AIC, ROC, Accuracy, Precision</a:t>
            </a:r>
            <a:endParaRPr lang="en-IN" dirty="0"/>
          </a:p>
        </p:txBody>
      </p:sp>
      <p:pic>
        <p:nvPicPr>
          <p:cNvPr id="1026" name="Picture 2" descr="Data Preparation, cos'è e quali sono le fasi del processo">
            <a:extLst>
              <a:ext uri="{FF2B5EF4-FFF2-40B4-BE49-F238E27FC236}">
                <a16:creationId xmlns:a16="http://schemas.microsoft.com/office/drawing/2014/main" id="{3667D19C-D944-ABB6-E694-5341A938BFC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0" r="2578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9 Fun Data Sets to Analyze and Level Up Your Portfolio">
            <a:extLst>
              <a:ext uri="{FF2B5EF4-FFF2-40B4-BE49-F238E27FC236}">
                <a16:creationId xmlns:a16="http://schemas.microsoft.com/office/drawing/2014/main" id="{82ED63DD-001A-A506-E5B2-D50CAC5B147A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8" r="236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setup a Data Science function for your organisation | by Fahad Zaidi  | Towards Data Science">
            <a:extLst>
              <a:ext uri="{FF2B5EF4-FFF2-40B4-BE49-F238E27FC236}">
                <a16:creationId xmlns:a16="http://schemas.microsoft.com/office/drawing/2014/main" id="{62379712-9F0A-344A-9A89-DD42CADC3625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0" r="1739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947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{4BB4AE1C-2D9E-48D6-99F6-7F17C5A57F59}tf78438558_win32</Template>
  <TotalTime>1022</TotalTime>
  <Words>1359</Words>
  <Application>Microsoft Office PowerPoint</Application>
  <PresentationFormat>Widescreen</PresentationFormat>
  <Paragraphs>607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Roboto</vt:lpstr>
      <vt:lpstr>Sabon Next LT</vt:lpstr>
      <vt:lpstr>Söhne</vt:lpstr>
      <vt:lpstr>Custom</vt:lpstr>
      <vt:lpstr>Employee attrition ANALYSIS </vt:lpstr>
      <vt:lpstr>PowerPoint Presentation</vt:lpstr>
      <vt:lpstr>PRIMARY Objective</vt:lpstr>
      <vt:lpstr>EMPLOYEE attrition</vt:lpstr>
      <vt:lpstr>EMPLOYEE attrition</vt:lpstr>
      <vt:lpstr>PowerPoint Presentation</vt:lpstr>
      <vt:lpstr>PowerPoint Presentation</vt:lpstr>
      <vt:lpstr>ECONOMETRIC MODELS &amp; ESTIMATION METHODS </vt:lpstr>
      <vt:lpstr>Flow of Modelling</vt:lpstr>
      <vt:lpstr>Data preparation</vt:lpstr>
      <vt:lpstr>Standardization</vt:lpstr>
      <vt:lpstr>PowerPoint Presentation</vt:lpstr>
      <vt:lpstr>PowerPoint Presentation</vt:lpstr>
      <vt:lpstr>Model testing</vt:lpstr>
      <vt:lpstr>Check for Multicollinearity</vt:lpstr>
      <vt:lpstr>PowerPoint Presentation</vt:lpstr>
      <vt:lpstr>FINAL MODEL</vt:lpstr>
      <vt:lpstr>Confusion Matrix</vt:lpstr>
      <vt:lpstr>PowerPoint Presentation</vt:lpstr>
      <vt:lpstr>Omitted  variables</vt:lpstr>
      <vt:lpstr>conclusion</vt:lpstr>
      <vt:lpstr>Suggestions</vt:lpstr>
      <vt:lpstr>THANK YOU 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ECONOMIC FREEDOM PARAMETERS ON LIBERAL DEMOCRACY</dc:title>
  <dc:subject/>
  <dc:creator>Rahul Singh</dc:creator>
  <cp:lastModifiedBy>Rahul Singh</cp:lastModifiedBy>
  <cp:revision>7</cp:revision>
  <dcterms:created xsi:type="dcterms:W3CDTF">2023-09-28T05:28:04Z</dcterms:created>
  <dcterms:modified xsi:type="dcterms:W3CDTF">2023-11-13T12:59:26Z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