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1"/>
  </p:notesMasterIdLst>
  <p:handoutMasterIdLst>
    <p:handoutMasterId r:id="rId32"/>
  </p:handoutMasterIdLst>
  <p:sldIdLst>
    <p:sldId id="278" r:id="rId5"/>
    <p:sldId id="314" r:id="rId6"/>
    <p:sldId id="315" r:id="rId7"/>
    <p:sldId id="281" r:id="rId8"/>
    <p:sldId id="280" r:id="rId9"/>
    <p:sldId id="289" r:id="rId10"/>
    <p:sldId id="294" r:id="rId11"/>
    <p:sldId id="295" r:id="rId12"/>
    <p:sldId id="284" r:id="rId13"/>
    <p:sldId id="297" r:id="rId14"/>
    <p:sldId id="298" r:id="rId15"/>
    <p:sldId id="299" r:id="rId16"/>
    <p:sldId id="302" r:id="rId17"/>
    <p:sldId id="303" r:id="rId18"/>
    <p:sldId id="304" r:id="rId19"/>
    <p:sldId id="305" r:id="rId20"/>
    <p:sldId id="306" r:id="rId21"/>
    <p:sldId id="307" r:id="rId22"/>
    <p:sldId id="300" r:id="rId23"/>
    <p:sldId id="301" r:id="rId24"/>
    <p:sldId id="310" r:id="rId25"/>
    <p:sldId id="311" r:id="rId26"/>
    <p:sldId id="312" r:id="rId27"/>
    <p:sldId id="309" r:id="rId28"/>
    <p:sldId id="313" r:id="rId29"/>
    <p:sldId id="293" r:id="rId3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35" autoAdjust="0"/>
    <p:restoredTop sz="94609" autoAdjust="0"/>
  </p:normalViewPr>
  <p:slideViewPr>
    <p:cSldViewPr snapToGrid="0" snapToObjects="1">
      <p:cViewPr varScale="1">
        <p:scale>
          <a:sx n="86" d="100"/>
          <a:sy n="86" d="100"/>
        </p:scale>
        <p:origin x="91"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handoutMaster" Target="handoutMasters/handoutMaster1.xml" /><Relationship Id="rId37" Type="http://schemas.microsoft.com/office/2018/10/relationships/authors" Target="author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10/3/2023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0.xml" /><Relationship Id="rId6" Type="http://schemas.openxmlformats.org/officeDocument/2006/relationships/image" Target="../media/image14.jpeg"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3" Type="http://schemas.openxmlformats.org/officeDocument/2006/relationships/image" Target="../media/image16.jpeg" /><Relationship Id="rId7" Type="http://schemas.openxmlformats.org/officeDocument/2006/relationships/image" Target="../media/image20.jpeg" /><Relationship Id="rId2" Type="http://schemas.openxmlformats.org/officeDocument/2006/relationships/image" Target="../media/image15.jpeg" /><Relationship Id="rId1" Type="http://schemas.openxmlformats.org/officeDocument/2006/relationships/slideLayout" Target="../slideLayouts/slideLayout20.xml" /><Relationship Id="rId6" Type="http://schemas.openxmlformats.org/officeDocument/2006/relationships/image" Target="../media/image19.jpeg" /><Relationship Id="rId5" Type="http://schemas.openxmlformats.org/officeDocument/2006/relationships/image" Target="../media/image18.jpeg" /><Relationship Id="rId4" Type="http://schemas.openxmlformats.org/officeDocument/2006/relationships/image" Target="../media/image17.jpeg" /></Relationships>
</file>

<file path=ppt/slides/_rels/slide12.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681057" y="17755"/>
            <a:ext cx="7066625" cy="2669453"/>
          </a:xfrm>
        </p:spPr>
        <p:txBody>
          <a:bodyPr/>
          <a:lstStyle/>
          <a:p>
            <a:r>
              <a:rPr lang="en-US" sz="3000" b="1" dirty="0"/>
              <a:t>IMPACT OF ECONOMIC FREEDOM PARAMETERS ON LIBERAL DEMOCRACY </a:t>
            </a:r>
            <a:br>
              <a:rPr lang="en-US" sz="4400" b="1"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521258" y="4443001"/>
            <a:ext cx="7989903" cy="1993309"/>
          </a:xfrm>
        </p:spPr>
        <p:txBody>
          <a:bodyPr/>
          <a:lstStyle/>
          <a:p>
            <a:r>
              <a:rPr lang="en-US" dirty="0">
                <a:solidFill>
                  <a:schemeClr val="tx1"/>
                </a:solidFill>
              </a:rPr>
              <a:t>​</a:t>
            </a:r>
          </a:p>
          <a:p>
            <a:pPr algn="l"/>
            <a:r>
              <a:rPr lang="en-US" dirty="0">
                <a:solidFill>
                  <a:schemeClr val="bg1"/>
                </a:solidFill>
              </a:rPr>
              <a:t>Amarjit                                                                   Harsh</a:t>
            </a:r>
          </a:p>
          <a:p>
            <a:pPr algn="l"/>
            <a:r>
              <a:rPr lang="en-US" sz="1800" dirty="0">
                <a:solidFill>
                  <a:schemeClr val="bg1"/>
                </a:solidFill>
              </a:rPr>
              <a:t>(231140004)                                                                                   (231140011)</a:t>
            </a:r>
          </a:p>
          <a:p>
            <a:pPr algn="l"/>
            <a:r>
              <a:rPr lang="en-US" dirty="0">
                <a:solidFill>
                  <a:schemeClr val="bg1"/>
                </a:solidFill>
              </a:rPr>
              <a:t>Divyesh Parmar                                                 Rahul Singh</a:t>
            </a:r>
          </a:p>
          <a:p>
            <a:pPr algn="l"/>
            <a:r>
              <a:rPr lang="en-US" sz="1800" dirty="0">
                <a:solidFill>
                  <a:schemeClr val="bg1"/>
                </a:solidFill>
              </a:rPr>
              <a:t>(231140008)                                                                                   (231140016)</a:t>
            </a:r>
          </a:p>
          <a:p>
            <a:pPr algn="l"/>
            <a:r>
              <a:rPr lang="en-US" dirty="0">
                <a:solidFill>
                  <a:schemeClr val="bg1"/>
                </a:solidFill>
              </a:rPr>
              <a:t>			Shivaji Jagatap</a:t>
            </a:r>
          </a:p>
          <a:p>
            <a:pPr algn="l"/>
            <a:r>
              <a:rPr lang="en-US" dirty="0">
                <a:solidFill>
                  <a:schemeClr val="bg1"/>
                </a:solidFill>
              </a:rPr>
              <a:t>                                        </a:t>
            </a:r>
            <a:r>
              <a:rPr lang="en-US" sz="1800" dirty="0">
                <a:solidFill>
                  <a:schemeClr val="bg1"/>
                </a:solidFill>
              </a:rPr>
              <a:t>(231140023)    </a:t>
            </a:r>
          </a:p>
        </p:txBody>
      </p:sp>
      <p:pic>
        <p:nvPicPr>
          <p:cNvPr id="4" name="Picture 3">
            <a:extLst>
              <a:ext uri="{FF2B5EF4-FFF2-40B4-BE49-F238E27FC236}">
                <a16:creationId xmlns:a16="http://schemas.microsoft.com/office/drawing/2014/main" id="{516C065A-FAAD-2AC0-B551-F47412F1C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9601" y="2234232"/>
            <a:ext cx="2389535" cy="2389535"/>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F94E-D738-9FAF-414D-F9098E718238}"/>
              </a:ext>
            </a:extLst>
          </p:cNvPr>
          <p:cNvSpPr>
            <a:spLocks noGrp="1"/>
          </p:cNvSpPr>
          <p:nvPr>
            <p:ph type="title"/>
          </p:nvPr>
        </p:nvSpPr>
        <p:spPr>
          <a:xfrm>
            <a:off x="638175" y="276251"/>
            <a:ext cx="4011087" cy="817079"/>
          </a:xfrm>
        </p:spPr>
        <p:txBody>
          <a:bodyPr/>
          <a:lstStyle/>
          <a:p>
            <a:r>
              <a:rPr lang="en-IN" dirty="0"/>
              <a:t>Scatter plots</a:t>
            </a:r>
          </a:p>
        </p:txBody>
      </p:sp>
      <p:sp>
        <p:nvSpPr>
          <p:cNvPr id="4" name="Slide Number Placeholder 3">
            <a:extLst>
              <a:ext uri="{FF2B5EF4-FFF2-40B4-BE49-F238E27FC236}">
                <a16:creationId xmlns:a16="http://schemas.microsoft.com/office/drawing/2014/main" id="{0A5ADA84-9962-F7EF-5BC4-D66A6E291221}"/>
              </a:ext>
            </a:extLst>
          </p:cNvPr>
          <p:cNvSpPr>
            <a:spLocks noGrp="1"/>
          </p:cNvSpPr>
          <p:nvPr>
            <p:ph type="sldNum" sz="quarter" idx="12"/>
          </p:nvPr>
        </p:nvSpPr>
        <p:spPr>
          <a:xfrm>
            <a:off x="11221245" y="457201"/>
            <a:ext cx="332580" cy="244502"/>
          </a:xfrm>
        </p:spPr>
        <p:txBody>
          <a:bodyPr/>
          <a:lstStyle/>
          <a:p>
            <a:fld id="{48F63A3B-78C7-47BE-AE5E-E10140E04643}" type="slidenum">
              <a:rPr lang="en-US" smtClean="0"/>
              <a:pPr/>
              <a:t>10</a:t>
            </a:fld>
            <a:endParaRPr lang="en-US" dirty="0"/>
          </a:p>
        </p:txBody>
      </p:sp>
      <p:sp>
        <p:nvSpPr>
          <p:cNvPr id="5" name="Text Placeholder 4">
            <a:extLst>
              <a:ext uri="{FF2B5EF4-FFF2-40B4-BE49-F238E27FC236}">
                <a16:creationId xmlns:a16="http://schemas.microsoft.com/office/drawing/2014/main" id="{9D6C14A5-9B7D-6001-E985-6EA5CF979D99}"/>
              </a:ext>
            </a:extLst>
          </p:cNvPr>
          <p:cNvSpPr>
            <a:spLocks noGrp="1"/>
          </p:cNvSpPr>
          <p:nvPr>
            <p:ph type="body" sz="half" idx="2"/>
          </p:nvPr>
        </p:nvSpPr>
        <p:spPr>
          <a:xfrm>
            <a:off x="760938" y="1675281"/>
            <a:ext cx="4011087" cy="4422308"/>
          </a:xfrm>
        </p:spPr>
        <p:txBody>
          <a:bodyPr>
            <a:normAutofit/>
          </a:bodyPr>
          <a:lstStyle/>
          <a:p>
            <a:r>
              <a:rPr lang="en-IN" dirty="0"/>
              <a:t>Observations:</a:t>
            </a:r>
          </a:p>
          <a:p>
            <a:endParaRPr lang="en-IN" dirty="0"/>
          </a:p>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Linear relationship is obtained between Liberal Democracy Index and Legal System &amp; Property Rights</a:t>
            </a:r>
          </a:p>
          <a:p>
            <a:pPr marL="285750" indent="-285750">
              <a:buFont typeface="Arial" panose="020B0604020202020204" pitchFamily="34" charset="0"/>
              <a:buChar char="•"/>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latin typeface="Calibri" panose="020F0502020204030204" pitchFamily="34" charset="0"/>
                <a:ea typeface="Calibri" panose="020F0502020204030204" pitchFamily="34" charset="0"/>
                <a:cs typeface="Times New Roman" panose="02020603050405020304" pitchFamily="18" charset="0"/>
              </a:rPr>
              <a:t>Size of Government is fairly spread out </a:t>
            </a:r>
          </a:p>
          <a:p>
            <a:pPr marL="285750" indent="-285750">
              <a:buFont typeface="Arial" panose="020B0604020202020204" pitchFamily="34" charset="0"/>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latin typeface="Calibri" panose="020F0502020204030204" pitchFamily="34" charset="0"/>
                <a:ea typeface="Calibri" panose="020F0502020204030204" pitchFamily="34" charset="0"/>
                <a:cs typeface="Times New Roman" panose="02020603050405020304" pitchFamily="18" charset="0"/>
              </a:rPr>
              <a:t>Most of the countries score good on the Sound Money parameters.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2053" name="Picture 24">
            <a:extLst>
              <a:ext uri="{FF2B5EF4-FFF2-40B4-BE49-F238E27FC236}">
                <a16:creationId xmlns:a16="http://schemas.microsoft.com/office/drawing/2014/main" id="{4A5C0849-92B8-585C-FC0A-E9D3677BF1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940"/>
          <a:stretch/>
        </p:blipFill>
        <p:spPr bwMode="auto">
          <a:xfrm>
            <a:off x="5058170" y="33136"/>
            <a:ext cx="3044032" cy="21584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25" descr="A diagram of a number of dots&#10;&#10;Description automatically generated">
            <a:extLst>
              <a:ext uri="{FF2B5EF4-FFF2-40B4-BE49-F238E27FC236}">
                <a16:creationId xmlns:a16="http://schemas.microsoft.com/office/drawing/2014/main" id="{70E01ADD-63C0-E2EC-70EE-7543ED7D83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880"/>
          <a:stretch/>
        </p:blipFill>
        <p:spPr bwMode="auto">
          <a:xfrm>
            <a:off x="8132465" y="-2008"/>
            <a:ext cx="3119043" cy="22130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7">
            <a:extLst>
              <a:ext uri="{FF2B5EF4-FFF2-40B4-BE49-F238E27FC236}">
                <a16:creationId xmlns:a16="http://schemas.microsoft.com/office/drawing/2014/main" id="{0EA1A566-D9CE-E198-C82D-9122AE96E9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20"/>
          <a:stretch/>
        </p:blipFill>
        <p:spPr bwMode="auto">
          <a:xfrm>
            <a:off x="5058170" y="2361668"/>
            <a:ext cx="3044032" cy="22273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6" descr="A graph of blue dots&#10;&#10;Description automatically generated">
            <a:extLst>
              <a:ext uri="{FF2B5EF4-FFF2-40B4-BE49-F238E27FC236}">
                <a16:creationId xmlns:a16="http://schemas.microsoft.com/office/drawing/2014/main" id="{0A793733-0004-E1B1-0EF6-AA0A114218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7328"/>
          <a:stretch/>
        </p:blipFill>
        <p:spPr bwMode="auto">
          <a:xfrm>
            <a:off x="8140837" y="2324625"/>
            <a:ext cx="3044031" cy="226440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4">
            <a:extLst>
              <a:ext uri="{FF2B5EF4-FFF2-40B4-BE49-F238E27FC236}">
                <a16:creationId xmlns:a16="http://schemas.microsoft.com/office/drawing/2014/main" id="{C833D8B0-EAB6-45AC-9D66-AFC334C25D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161"/>
          <a:stretch/>
        </p:blipFill>
        <p:spPr bwMode="auto">
          <a:xfrm>
            <a:off x="6753621" y="4768648"/>
            <a:ext cx="2697163" cy="19100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18FAEC1-D929-0E98-6460-084653D659E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F674D613-036B-B5AC-0812-F54614D09B39}"/>
              </a:ext>
            </a:extLst>
          </p:cNvPr>
          <p:cNvSpPr>
            <a:spLocks noChangeArrowheads="1"/>
          </p:cNvSpPr>
          <p:nvPr/>
        </p:nvSpPr>
        <p:spPr bwMode="auto">
          <a:xfrm>
            <a:off x="228600" y="4451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05374249-BF8F-D2DD-C07C-893DED70DBE1}"/>
              </a:ext>
            </a:extLst>
          </p:cNvPr>
          <p:cNvSpPr>
            <a:spLocks noChangeArrowheads="1"/>
          </p:cNvSpPr>
          <p:nvPr/>
        </p:nvSpPr>
        <p:spPr bwMode="auto">
          <a:xfrm>
            <a:off x="228600" y="653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909A2A2F-DA37-9DF8-A236-7C34A226B20B}"/>
              </a:ext>
            </a:extLst>
          </p:cNvPr>
          <p:cNvSpPr>
            <a:spLocks noChangeArrowheads="1"/>
          </p:cNvSpPr>
          <p:nvPr/>
        </p:nvSpPr>
        <p:spPr bwMode="auto">
          <a:xfrm>
            <a:off x="228600" y="8604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CCF01FE2-FCA2-20C3-D262-2E7447B3EAEF}"/>
              </a:ext>
            </a:extLst>
          </p:cNvPr>
          <p:cNvSpPr txBox="1"/>
          <p:nvPr/>
        </p:nvSpPr>
        <p:spPr>
          <a:xfrm>
            <a:off x="5913120" y="2171688"/>
            <a:ext cx="1560576" cy="246221"/>
          </a:xfrm>
          <a:prstGeom prst="rect">
            <a:avLst/>
          </a:prstGeom>
          <a:noFill/>
        </p:spPr>
        <p:txBody>
          <a:bodyPr wrap="square" rtlCol="0">
            <a:spAutoFit/>
          </a:bodyPr>
          <a:lstStyle/>
          <a:p>
            <a:r>
              <a:rPr lang="en-IN" sz="1000" b="1" dirty="0"/>
              <a:t>Size of Government</a:t>
            </a:r>
          </a:p>
        </p:txBody>
      </p:sp>
      <p:sp>
        <p:nvSpPr>
          <p:cNvPr id="13" name="TextBox 12">
            <a:extLst>
              <a:ext uri="{FF2B5EF4-FFF2-40B4-BE49-F238E27FC236}">
                <a16:creationId xmlns:a16="http://schemas.microsoft.com/office/drawing/2014/main" id="{FE08C8AE-8B67-0D24-6B71-54950E9EB793}"/>
              </a:ext>
            </a:extLst>
          </p:cNvPr>
          <p:cNvSpPr txBox="1"/>
          <p:nvPr/>
        </p:nvSpPr>
        <p:spPr>
          <a:xfrm>
            <a:off x="9355685" y="2179900"/>
            <a:ext cx="1560576" cy="246221"/>
          </a:xfrm>
          <a:prstGeom prst="rect">
            <a:avLst/>
          </a:prstGeom>
          <a:noFill/>
        </p:spPr>
        <p:txBody>
          <a:bodyPr wrap="square" rtlCol="0">
            <a:spAutoFit/>
          </a:bodyPr>
          <a:lstStyle/>
          <a:p>
            <a:r>
              <a:rPr lang="en-IN" sz="1000" b="1" dirty="0"/>
              <a:t>Regulations</a:t>
            </a:r>
          </a:p>
        </p:txBody>
      </p:sp>
      <p:sp>
        <p:nvSpPr>
          <p:cNvPr id="14" name="TextBox 13">
            <a:extLst>
              <a:ext uri="{FF2B5EF4-FFF2-40B4-BE49-F238E27FC236}">
                <a16:creationId xmlns:a16="http://schemas.microsoft.com/office/drawing/2014/main" id="{F5E0BFE6-E558-DE42-CFED-9985BD73E806}"/>
              </a:ext>
            </a:extLst>
          </p:cNvPr>
          <p:cNvSpPr txBox="1"/>
          <p:nvPr/>
        </p:nvSpPr>
        <p:spPr>
          <a:xfrm>
            <a:off x="6070507" y="4543287"/>
            <a:ext cx="1438277" cy="246221"/>
          </a:xfrm>
          <a:prstGeom prst="rect">
            <a:avLst/>
          </a:prstGeom>
          <a:noFill/>
        </p:spPr>
        <p:txBody>
          <a:bodyPr wrap="square" rtlCol="0">
            <a:spAutoFit/>
          </a:bodyPr>
          <a:lstStyle/>
          <a:p>
            <a:r>
              <a:rPr lang="en-IN" sz="1000" b="1" dirty="0"/>
              <a:t>Sound Money</a:t>
            </a:r>
          </a:p>
        </p:txBody>
      </p:sp>
      <p:sp>
        <p:nvSpPr>
          <p:cNvPr id="15" name="TextBox 14">
            <a:extLst>
              <a:ext uri="{FF2B5EF4-FFF2-40B4-BE49-F238E27FC236}">
                <a16:creationId xmlns:a16="http://schemas.microsoft.com/office/drawing/2014/main" id="{1080EB1F-3691-1393-0BE6-13EA2B610816}"/>
              </a:ext>
            </a:extLst>
          </p:cNvPr>
          <p:cNvSpPr txBox="1"/>
          <p:nvPr/>
        </p:nvSpPr>
        <p:spPr>
          <a:xfrm>
            <a:off x="8749436" y="4543288"/>
            <a:ext cx="2166825" cy="246221"/>
          </a:xfrm>
          <a:prstGeom prst="rect">
            <a:avLst/>
          </a:prstGeom>
          <a:noFill/>
        </p:spPr>
        <p:txBody>
          <a:bodyPr wrap="square" rtlCol="0">
            <a:spAutoFit/>
          </a:bodyPr>
          <a:lstStyle/>
          <a:p>
            <a:r>
              <a:rPr lang="en-IN" sz="1000" b="1" dirty="0"/>
              <a:t>Freedom to Trade Internationally</a:t>
            </a:r>
          </a:p>
        </p:txBody>
      </p:sp>
      <p:sp>
        <p:nvSpPr>
          <p:cNvPr id="16" name="TextBox 15">
            <a:extLst>
              <a:ext uri="{FF2B5EF4-FFF2-40B4-BE49-F238E27FC236}">
                <a16:creationId xmlns:a16="http://schemas.microsoft.com/office/drawing/2014/main" id="{54C9E951-FC89-DFC2-90B9-3903D1FB2EE6}"/>
              </a:ext>
            </a:extLst>
          </p:cNvPr>
          <p:cNvSpPr txBox="1"/>
          <p:nvPr/>
        </p:nvSpPr>
        <p:spPr>
          <a:xfrm>
            <a:off x="7180911" y="6622474"/>
            <a:ext cx="2093751" cy="246221"/>
          </a:xfrm>
          <a:prstGeom prst="rect">
            <a:avLst/>
          </a:prstGeom>
          <a:noFill/>
        </p:spPr>
        <p:txBody>
          <a:bodyPr wrap="square" rtlCol="0">
            <a:spAutoFit/>
          </a:bodyPr>
          <a:lstStyle/>
          <a:p>
            <a:r>
              <a:rPr lang="en-IN" sz="1000" b="1" dirty="0"/>
              <a:t>Legal System &amp; Property Rights</a:t>
            </a:r>
          </a:p>
        </p:txBody>
      </p:sp>
    </p:spTree>
    <p:extLst>
      <p:ext uri="{BB962C8B-B14F-4D97-AF65-F5344CB8AC3E}">
        <p14:creationId xmlns:p14="http://schemas.microsoft.com/office/powerpoint/2010/main" val="16358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BD1A-41F5-0173-1E37-3D3DBB8389CE}"/>
              </a:ext>
            </a:extLst>
          </p:cNvPr>
          <p:cNvSpPr>
            <a:spLocks noGrp="1"/>
          </p:cNvSpPr>
          <p:nvPr>
            <p:ph type="title"/>
          </p:nvPr>
        </p:nvSpPr>
        <p:spPr>
          <a:xfrm>
            <a:off x="533008" y="253793"/>
            <a:ext cx="4011087" cy="692422"/>
          </a:xfrm>
        </p:spPr>
        <p:txBody>
          <a:bodyPr/>
          <a:lstStyle/>
          <a:p>
            <a:r>
              <a:rPr lang="en-IN" dirty="0"/>
              <a:t>Boxplots</a:t>
            </a:r>
          </a:p>
        </p:txBody>
      </p:sp>
      <p:sp>
        <p:nvSpPr>
          <p:cNvPr id="4" name="Slide Number Placeholder 3">
            <a:extLst>
              <a:ext uri="{FF2B5EF4-FFF2-40B4-BE49-F238E27FC236}">
                <a16:creationId xmlns:a16="http://schemas.microsoft.com/office/drawing/2014/main" id="{B8A64EA5-AF31-665D-45C8-88A67EC4F39D}"/>
              </a:ext>
            </a:extLst>
          </p:cNvPr>
          <p:cNvSpPr>
            <a:spLocks noGrp="1"/>
          </p:cNvSpPr>
          <p:nvPr>
            <p:ph type="sldNum" sz="quarter" idx="12"/>
          </p:nvPr>
        </p:nvSpPr>
        <p:spPr>
          <a:xfrm>
            <a:off x="10562762" y="350838"/>
            <a:ext cx="987552" cy="244503"/>
          </a:xfrm>
        </p:spPr>
        <p:txBody>
          <a:bodyPr/>
          <a:lstStyle/>
          <a:p>
            <a:fld id="{48F63A3B-78C7-47BE-AE5E-E10140E04643}" type="slidenum">
              <a:rPr lang="en-US" smtClean="0"/>
              <a:pPr/>
              <a:t>11</a:t>
            </a:fld>
            <a:endParaRPr lang="en-US" dirty="0"/>
          </a:p>
        </p:txBody>
      </p:sp>
      <p:sp>
        <p:nvSpPr>
          <p:cNvPr id="5" name="Text Placeholder 4">
            <a:extLst>
              <a:ext uri="{FF2B5EF4-FFF2-40B4-BE49-F238E27FC236}">
                <a16:creationId xmlns:a16="http://schemas.microsoft.com/office/drawing/2014/main" id="{97CE8E31-ECB2-678F-DC48-BF2CA5195EC3}"/>
              </a:ext>
            </a:extLst>
          </p:cNvPr>
          <p:cNvSpPr>
            <a:spLocks noGrp="1"/>
          </p:cNvSpPr>
          <p:nvPr>
            <p:ph type="body" sz="half" idx="2"/>
          </p:nvPr>
        </p:nvSpPr>
        <p:spPr>
          <a:xfrm>
            <a:off x="692458" y="946216"/>
            <a:ext cx="4386578" cy="5623256"/>
          </a:xfrm>
        </p:spPr>
        <p:txBody>
          <a:bodyPr>
            <a:normAutofit fontScale="47500" lnSpcReduction="20000"/>
          </a:bodyPr>
          <a:lstStyle/>
          <a:p>
            <a:r>
              <a:rPr lang="en-IN" sz="2900" dirty="0"/>
              <a:t>Outlier are detected using percentile method</a:t>
            </a:r>
          </a:p>
          <a:p>
            <a:endParaRPr lang="en-IN" sz="2500" dirty="0"/>
          </a:p>
          <a:p>
            <a:r>
              <a:rPr lang="en-IN" sz="2900" dirty="0"/>
              <a:t>Observations</a:t>
            </a:r>
            <a:r>
              <a:rPr lang="en-IN" sz="2500" dirty="0"/>
              <a:t>:</a:t>
            </a:r>
          </a:p>
          <a:p>
            <a:endParaRPr lang="en-IN" sz="2500" dirty="0"/>
          </a:p>
          <a:p>
            <a:pPr marL="342900" lvl="0" indent="-342900">
              <a:lnSpc>
                <a:spcPct val="107000"/>
              </a:lnSpc>
              <a:buFont typeface="+mj-lt"/>
              <a:buAutoNum type="arabicPeriod"/>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Sound Money</a:t>
            </a:r>
          </a:p>
          <a:p>
            <a:pPr marL="342900" lvl="0" indent="-342900">
              <a:lnSpc>
                <a:spcPct val="107000"/>
              </a:lnSpc>
              <a:buFont typeface="Wingdings" panose="05000000000000000000" pitchFamily="2" charset="2"/>
              <a:buChar char=""/>
            </a:pPr>
            <a:r>
              <a:rPr lang="en-IN" sz="2900" b="1" kern="100" dirty="0">
                <a:effectLst/>
                <a:latin typeface="Calibri" panose="020F0502020204030204" pitchFamily="34" charset="0"/>
                <a:ea typeface="Calibri" panose="020F0502020204030204" pitchFamily="34" charset="0"/>
                <a:cs typeface="Calibri" panose="020F0502020204030204" pitchFamily="34" charset="0"/>
              </a:rPr>
              <a:t>ZIMBABWE</a:t>
            </a:r>
            <a:r>
              <a:rPr lang="en-IN" sz="2900" kern="100" dirty="0">
                <a:effectLst/>
                <a:latin typeface="Calibri" panose="020F0502020204030204" pitchFamily="34" charset="0"/>
                <a:ea typeface="Calibri" panose="020F0502020204030204" pitchFamily="34" charset="0"/>
                <a:cs typeface="Calibri" panose="020F0502020204030204" pitchFamily="34" charset="0"/>
              </a:rPr>
              <a:t>: Reserve Bank of Zimbabwe abolished the multiple-currency system and replaced it with a new Zimbabwe dollar, which caused the lower sound money value.</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900" b="1" kern="100" dirty="0">
                <a:effectLst/>
                <a:latin typeface="Calibri" panose="020F0502020204030204" pitchFamily="34" charset="0"/>
                <a:ea typeface="Calibri" panose="020F0502020204030204" pitchFamily="34" charset="0"/>
                <a:cs typeface="Calibri" panose="020F0502020204030204" pitchFamily="34" charset="0"/>
              </a:rPr>
              <a:t>SUDAN</a:t>
            </a:r>
            <a:r>
              <a:rPr lang="en-IN" sz="2900" kern="100" dirty="0">
                <a:effectLst/>
                <a:latin typeface="Calibri" panose="020F0502020204030204" pitchFamily="34" charset="0"/>
                <a:ea typeface="Calibri" panose="020F0502020204030204" pitchFamily="34" charset="0"/>
                <a:cs typeface="Calibri" panose="020F0502020204030204" pitchFamily="34" charset="0"/>
              </a:rPr>
              <a:t>: Sudan was facing severe economic crisis in 2019 hence the low sound money value.</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900" b="1" kern="100" dirty="0">
                <a:effectLst/>
                <a:latin typeface="Calibri" panose="020F0502020204030204" pitchFamily="34" charset="0"/>
                <a:ea typeface="Calibri" panose="020F0502020204030204" pitchFamily="34" charset="0"/>
                <a:cs typeface="Calibri" panose="020F0502020204030204" pitchFamily="34" charset="0"/>
              </a:rPr>
              <a:t>ARGENTINA</a:t>
            </a:r>
            <a:r>
              <a:rPr lang="en-IN" sz="2900" kern="100" dirty="0">
                <a:effectLst/>
                <a:latin typeface="Calibri" panose="020F0502020204030204" pitchFamily="34" charset="0"/>
                <a:ea typeface="Calibri" panose="020F0502020204030204" pitchFamily="34" charset="0"/>
                <a:cs typeface="Calibri" panose="020F0502020204030204" pitchFamily="34" charset="0"/>
              </a:rPr>
              <a:t>: The 2019 inflation rate of 54.6% can be associated with the low currency value.</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2.       Freedom to Trade Internationally</a:t>
            </a:r>
          </a:p>
          <a:p>
            <a:pPr marL="342900" lvl="0" indent="-342900">
              <a:lnSpc>
                <a:spcPct val="107000"/>
              </a:lnSpc>
              <a:buFont typeface="Wingdings" panose="05000000000000000000" pitchFamily="2" charset="2"/>
              <a:buChar char=""/>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Out of the 5 outliers we get for freedom to trade internationally 4 come from the African continent.</a:t>
            </a:r>
          </a:p>
          <a:p>
            <a:pPr marL="342900" lvl="0" indent="-342900">
              <a:lnSpc>
                <a:spcPct val="107000"/>
              </a:lnSpc>
              <a:buFont typeface="Wingdings" panose="05000000000000000000" pitchFamily="2" charset="2"/>
              <a:buChar char=""/>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Burundi, Algeria, Sudan and Libya.</a:t>
            </a:r>
          </a:p>
          <a:p>
            <a:pPr marL="342900" lvl="0" indent="-342900">
              <a:lnSpc>
                <a:spcPct val="107000"/>
              </a:lnSpc>
              <a:spcAft>
                <a:spcPts val="800"/>
              </a:spcAft>
              <a:buFont typeface="Wingdings" panose="05000000000000000000" pitchFamily="2" charset="2"/>
              <a:buChar char=""/>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Iran has poor rating for this metric because of it being sanctioned by the US and its allies.  </a:t>
            </a:r>
          </a:p>
          <a:p>
            <a:pPr lvl="0">
              <a:lnSpc>
                <a:spcPct val="107000"/>
              </a:lnSpc>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3.       Regulation</a:t>
            </a:r>
          </a:p>
          <a:p>
            <a:pPr marL="342900" lvl="0" indent="-342900">
              <a:lnSpc>
                <a:spcPct val="107000"/>
              </a:lnSpc>
              <a:spcAft>
                <a:spcPts val="800"/>
              </a:spcAft>
              <a:buFont typeface="Wingdings" panose="05000000000000000000" pitchFamily="2" charset="2"/>
              <a:buChar char=""/>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Sudan’s democratic transition has been marred by political instability that slowed the pace of rights and rules of the law reforms.</a:t>
            </a:r>
          </a:p>
          <a:p>
            <a:endParaRPr lang="en-IN" dirty="0"/>
          </a:p>
        </p:txBody>
      </p:sp>
      <p:pic>
        <p:nvPicPr>
          <p:cNvPr id="3078" name="Picture 33" descr="A graph with a blue square&#10;&#10;Description automatically generated">
            <a:extLst>
              <a:ext uri="{FF2B5EF4-FFF2-40B4-BE49-F238E27FC236}">
                <a16:creationId xmlns:a16="http://schemas.microsoft.com/office/drawing/2014/main" id="{7D89F813-2BA3-40EC-2DA9-297571903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45" r="16441" b="9409"/>
          <a:stretch>
            <a:fillRect/>
          </a:stretch>
        </p:blipFill>
        <p:spPr bwMode="auto">
          <a:xfrm>
            <a:off x="5185781" y="639192"/>
            <a:ext cx="3081210" cy="159711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32" descr="A diagram of a property rights&#10;&#10;Description automatically generated">
            <a:extLst>
              <a:ext uri="{FF2B5EF4-FFF2-40B4-BE49-F238E27FC236}">
                <a16:creationId xmlns:a16="http://schemas.microsoft.com/office/drawing/2014/main" id="{49A708AE-7F64-A6B2-71DA-F250ABE83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35" r="27800"/>
          <a:stretch>
            <a:fillRect/>
          </a:stretch>
        </p:blipFill>
        <p:spPr bwMode="auto">
          <a:xfrm>
            <a:off x="8469789" y="642063"/>
            <a:ext cx="2956238" cy="16407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31" descr="A diagram of a sound money&#10;&#10;Description automatically generated">
            <a:extLst>
              <a:ext uri="{FF2B5EF4-FFF2-40B4-BE49-F238E27FC236}">
                <a16:creationId xmlns:a16="http://schemas.microsoft.com/office/drawing/2014/main" id="{DBC37D37-B9A3-668A-163B-F4A88609E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8847"/>
          <a:stretch>
            <a:fillRect/>
          </a:stretch>
        </p:blipFill>
        <p:spPr bwMode="auto">
          <a:xfrm>
            <a:off x="5185781" y="2328112"/>
            <a:ext cx="3081210" cy="162689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0" descr="A graph with blue rectangles and black text&#10;&#10;Description automatically generated">
            <a:extLst>
              <a:ext uri="{FF2B5EF4-FFF2-40B4-BE49-F238E27FC236}">
                <a16:creationId xmlns:a16="http://schemas.microsoft.com/office/drawing/2014/main" id="{78C40E68-128D-CCC8-EB0E-8139169FFF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863" r="24101"/>
          <a:stretch>
            <a:fillRect/>
          </a:stretch>
        </p:blipFill>
        <p:spPr bwMode="auto">
          <a:xfrm>
            <a:off x="8469789" y="2355345"/>
            <a:ext cx="2956238" cy="16707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9" descr="A diagram of a graph&#10;&#10;Description automatically generated">
            <a:extLst>
              <a:ext uri="{FF2B5EF4-FFF2-40B4-BE49-F238E27FC236}">
                <a16:creationId xmlns:a16="http://schemas.microsoft.com/office/drawing/2014/main" id="{649E793B-CAFA-7BDC-F4DC-0377E3E7B9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1493" r="20665"/>
          <a:stretch>
            <a:fillRect/>
          </a:stretch>
        </p:blipFill>
        <p:spPr bwMode="auto">
          <a:xfrm>
            <a:off x="5182114" y="4115286"/>
            <a:ext cx="3184597" cy="180460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8" descr="A blue rectangular object with black text&#10;&#10;Description automatically generated">
            <a:extLst>
              <a:ext uri="{FF2B5EF4-FFF2-40B4-BE49-F238E27FC236}">
                <a16:creationId xmlns:a16="http://schemas.microsoft.com/office/drawing/2014/main" id="{5B74AD9A-63C9-DB41-B59A-80DAACAD8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742" r="22729"/>
          <a:stretch>
            <a:fillRect/>
          </a:stretch>
        </p:blipFill>
        <p:spPr bwMode="auto">
          <a:xfrm>
            <a:off x="8469789" y="4270315"/>
            <a:ext cx="2956238" cy="15825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6473FC1C-41C0-551D-E33A-0B3B29F5427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a16="http://schemas.microsoft.com/office/drawing/2014/main" id="{85297A0C-9ED8-187F-3B35-1E3603448ED9}"/>
              </a:ext>
            </a:extLst>
          </p:cNvPr>
          <p:cNvSpPr>
            <a:spLocks noChangeArrowheads="1"/>
          </p:cNvSpPr>
          <p:nvPr/>
        </p:nvSpPr>
        <p:spPr bwMode="auto">
          <a:xfrm>
            <a:off x="228600" y="16462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2574150D-65C3-0DD3-A670-155E469903F8}"/>
              </a:ext>
            </a:extLst>
          </p:cNvPr>
          <p:cNvSpPr>
            <a:spLocks noChangeArrowheads="1"/>
          </p:cNvSpPr>
          <p:nvPr/>
        </p:nvSpPr>
        <p:spPr bwMode="auto">
          <a:xfrm>
            <a:off x="0" y="2919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0">
            <a:extLst>
              <a:ext uri="{FF2B5EF4-FFF2-40B4-BE49-F238E27FC236}">
                <a16:creationId xmlns:a16="http://schemas.microsoft.com/office/drawing/2014/main" id="{84178AF0-5A98-3937-36CA-3F3913C73994}"/>
              </a:ext>
            </a:extLst>
          </p:cNvPr>
          <p:cNvSpPr>
            <a:spLocks noChangeArrowheads="1"/>
          </p:cNvSpPr>
          <p:nvPr/>
        </p:nvSpPr>
        <p:spPr bwMode="auto">
          <a:xfrm>
            <a:off x="0" y="4603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1">
            <a:extLst>
              <a:ext uri="{FF2B5EF4-FFF2-40B4-BE49-F238E27FC236}">
                <a16:creationId xmlns:a16="http://schemas.microsoft.com/office/drawing/2014/main" id="{0F2034FE-E382-FA65-BC8F-5B19EDC583BB}"/>
              </a:ext>
            </a:extLst>
          </p:cNvPr>
          <p:cNvSpPr>
            <a:spLocks noChangeArrowheads="1"/>
          </p:cNvSpPr>
          <p:nvPr/>
        </p:nvSpPr>
        <p:spPr bwMode="auto">
          <a:xfrm>
            <a:off x="0" y="58912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2">
            <a:extLst>
              <a:ext uri="{FF2B5EF4-FFF2-40B4-BE49-F238E27FC236}">
                <a16:creationId xmlns:a16="http://schemas.microsoft.com/office/drawing/2014/main" id="{C210F24B-DD20-95E5-F5A5-41BA4FDCFBFB}"/>
              </a:ext>
            </a:extLst>
          </p:cNvPr>
          <p:cNvSpPr>
            <a:spLocks noChangeArrowheads="1"/>
          </p:cNvSpPr>
          <p:nvPr/>
        </p:nvSpPr>
        <p:spPr bwMode="auto">
          <a:xfrm>
            <a:off x="0" y="7643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58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8821-9CD0-58E0-122C-32D239C94341}"/>
              </a:ext>
            </a:extLst>
          </p:cNvPr>
          <p:cNvSpPr>
            <a:spLocks noGrp="1"/>
          </p:cNvSpPr>
          <p:nvPr>
            <p:ph type="title"/>
          </p:nvPr>
        </p:nvSpPr>
        <p:spPr>
          <a:xfrm>
            <a:off x="770215" y="102266"/>
            <a:ext cx="3932237" cy="1524662"/>
          </a:xfrm>
        </p:spPr>
        <p:txBody>
          <a:bodyPr/>
          <a:lstStyle/>
          <a:p>
            <a:r>
              <a:rPr lang="en-IN" dirty="0"/>
              <a:t>Correlation matrix</a:t>
            </a:r>
          </a:p>
        </p:txBody>
      </p:sp>
      <p:sp>
        <p:nvSpPr>
          <p:cNvPr id="4" name="Slide Number Placeholder 3">
            <a:extLst>
              <a:ext uri="{FF2B5EF4-FFF2-40B4-BE49-F238E27FC236}">
                <a16:creationId xmlns:a16="http://schemas.microsoft.com/office/drawing/2014/main" id="{3C33E78E-A177-0E1C-81F1-0B06BA1DFA8A}"/>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5" name="Text Placeholder 4">
            <a:extLst>
              <a:ext uri="{FF2B5EF4-FFF2-40B4-BE49-F238E27FC236}">
                <a16:creationId xmlns:a16="http://schemas.microsoft.com/office/drawing/2014/main" id="{0D78EE7F-7732-94FA-2535-176A63AC3DD9}"/>
              </a:ext>
            </a:extLst>
          </p:cNvPr>
          <p:cNvSpPr>
            <a:spLocks noGrp="1"/>
          </p:cNvSpPr>
          <p:nvPr>
            <p:ph type="body" sz="half" idx="2"/>
          </p:nvPr>
        </p:nvSpPr>
        <p:spPr>
          <a:xfrm>
            <a:off x="770215" y="1873188"/>
            <a:ext cx="4281179" cy="4367813"/>
          </a:xfrm>
        </p:spPr>
        <p:txBody>
          <a:bodyPr>
            <a:normAutofit fontScale="85000" lnSpcReduction="20000"/>
          </a:bodyPr>
          <a:lstStyle/>
          <a:p>
            <a:pPr marL="342900" lvl="0"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High correlation is observed between liberal democracy index and Legal System and property Rights.</a:t>
            </a:r>
          </a:p>
          <a:p>
            <a:pPr marL="342900" lvl="0"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sound money, freedom to trade internationally and regulation medium correlation of around 0.5 is observed with the liberal democracy index.</a:t>
            </a:r>
          </a:p>
          <a:p>
            <a:pPr marL="342900" lvl="0"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Size of Government has a very low and negative correlation with our dependent variable.</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However, correlation does not always mean that there is causation.</a:t>
            </a:r>
          </a:p>
          <a:p>
            <a:pPr marL="457200">
              <a:lnSpc>
                <a:spcPct val="107000"/>
              </a:lnSpc>
            </a:pPr>
            <a:r>
              <a:rPr lang="en-IN" sz="1800" kern="100" dirty="0">
                <a:latin typeface="Calibri" panose="020F0502020204030204" pitchFamily="34" charset="0"/>
                <a:ea typeface="Calibri" panose="020F0502020204030204" pitchFamily="34" charset="0"/>
                <a:cs typeface="Times New Roman" panose="02020603050405020304" pitchFamily="18" charset="0"/>
              </a:rPr>
              <a:t>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 use p-values to test the statistical significance of each parameter.</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Also, since high to medium correlation is observed between our independent variables we need to check for multicollinearity in our model as well.</a:t>
            </a:r>
          </a:p>
          <a:p>
            <a:endParaRPr lang="en-IN" dirty="0"/>
          </a:p>
        </p:txBody>
      </p:sp>
      <p:pic>
        <p:nvPicPr>
          <p:cNvPr id="7" name="Content Placeholder 6">
            <a:extLst>
              <a:ext uri="{FF2B5EF4-FFF2-40B4-BE49-F238E27FC236}">
                <a16:creationId xmlns:a16="http://schemas.microsoft.com/office/drawing/2014/main" id="{9F00CC46-94A8-DA69-99E2-EE3B467F22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5542" y="743661"/>
            <a:ext cx="6406723" cy="5659438"/>
          </a:xfrm>
          <a:prstGeom prst="rect">
            <a:avLst/>
          </a:prstGeom>
          <a:noFill/>
          <a:ln>
            <a:noFill/>
          </a:ln>
        </p:spPr>
      </p:pic>
    </p:spTree>
    <p:extLst>
      <p:ext uri="{BB962C8B-B14F-4D97-AF65-F5344CB8AC3E}">
        <p14:creationId xmlns:p14="http://schemas.microsoft.com/office/powerpoint/2010/main" val="107116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5367-5786-9195-A392-782E594E617F}"/>
              </a:ext>
            </a:extLst>
          </p:cNvPr>
          <p:cNvSpPr>
            <a:spLocks noGrp="1"/>
          </p:cNvSpPr>
          <p:nvPr>
            <p:ph type="ctrTitle"/>
          </p:nvPr>
        </p:nvSpPr>
        <p:spPr>
          <a:xfrm>
            <a:off x="310717" y="327989"/>
            <a:ext cx="7182035" cy="3986559"/>
          </a:xfrm>
        </p:spPr>
        <p:txBody>
          <a:bodyPr/>
          <a:lstStyle/>
          <a:p>
            <a:r>
              <a:rPr lang="en-IN" sz="2500" b="1" kern="100" dirty="0">
                <a:effectLst/>
                <a:latin typeface="Calibri" panose="020F0502020204030204" pitchFamily="34" charset="0"/>
                <a:ea typeface="Calibri" panose="020F0502020204030204" pitchFamily="34" charset="0"/>
                <a:cs typeface="Times New Roman" panose="02020603050405020304" pitchFamily="18" charset="0"/>
              </a:rPr>
              <a:t>ECONOMETRIC MODELS</a:t>
            </a:r>
            <a:endParaRPr lang="en-IN" dirty="0"/>
          </a:p>
        </p:txBody>
      </p:sp>
    </p:spTree>
    <p:extLst>
      <p:ext uri="{BB962C8B-B14F-4D97-AF65-F5344CB8AC3E}">
        <p14:creationId xmlns:p14="http://schemas.microsoft.com/office/powerpoint/2010/main" val="269030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24A-4CA9-C9F7-8C11-88A7B965D169}"/>
              </a:ext>
            </a:extLst>
          </p:cNvPr>
          <p:cNvSpPr>
            <a:spLocks noGrp="1"/>
          </p:cNvSpPr>
          <p:nvPr>
            <p:ph type="title"/>
          </p:nvPr>
        </p:nvSpPr>
        <p:spPr/>
        <p:txBody>
          <a:bodyPr/>
          <a:lstStyle/>
          <a:p>
            <a:r>
              <a:rPr lang="en-IN" dirty="0"/>
              <a:t>Model 1</a:t>
            </a:r>
          </a:p>
        </p:txBody>
      </p:sp>
      <p:sp>
        <p:nvSpPr>
          <p:cNvPr id="4" name="Slide Number Placeholder 3">
            <a:extLst>
              <a:ext uri="{FF2B5EF4-FFF2-40B4-BE49-F238E27FC236}">
                <a16:creationId xmlns:a16="http://schemas.microsoft.com/office/drawing/2014/main" id="{F005C7A6-5EB6-7087-B217-0970B829B2EE}"/>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 name="Content Placeholder 4">
            <a:extLst>
              <a:ext uri="{FF2B5EF4-FFF2-40B4-BE49-F238E27FC236}">
                <a16:creationId xmlns:a16="http://schemas.microsoft.com/office/drawing/2014/main" id="{4F49D8D3-9D5A-FAFA-1B08-F3D03CE0D611}"/>
              </a:ext>
            </a:extLst>
          </p:cNvPr>
          <p:cNvSpPr>
            <a:spLocks noGrp="1"/>
          </p:cNvSpPr>
          <p:nvPr>
            <p:ph sz="half" idx="1"/>
          </p:nvPr>
        </p:nvSpPr>
        <p:spPr>
          <a:xfrm>
            <a:off x="539496" y="2103120"/>
            <a:ext cx="11119104" cy="1259885"/>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Applying Linear Regression Model by considering the independent variable Legal System &amp; Property Rights (LSP) and the Liberal Democracy Index (</a:t>
            </a:r>
            <a:r>
              <a:rPr lang="en-IN" kern="100" dirty="0">
                <a:latin typeface="Calibri" panose="020F0502020204030204" pitchFamily="34" charset="0"/>
                <a:ea typeface="Calibri" panose="020F0502020204030204" pitchFamily="34" charset="0"/>
                <a:cs typeface="Times New Roman" panose="02020603050405020304" pitchFamily="18" charset="0"/>
              </a:rPr>
              <a:t>LDI)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of a country. By the following formula: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LDI ≈ β0 + β1 × LSP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CA853036-2AC8-D0B6-B2E5-9A374B1DE3F1}"/>
              </a:ext>
            </a:extLst>
          </p:cNvPr>
          <p:cNvGraphicFramePr>
            <a:graphicFrameLocks noGrp="1"/>
          </p:cNvGraphicFramePr>
          <p:nvPr>
            <p:extLst>
              <p:ext uri="{D42A27DB-BD31-4B8C-83A1-F6EECF244321}">
                <p14:modId xmlns:p14="http://schemas.microsoft.com/office/powerpoint/2010/main" val="2425931705"/>
              </p:ext>
            </p:extLst>
          </p:nvPr>
        </p:nvGraphicFramePr>
        <p:xfrm>
          <a:off x="1766656" y="3494995"/>
          <a:ext cx="8281202" cy="2048522"/>
        </p:xfrm>
        <a:graphic>
          <a:graphicData uri="http://schemas.openxmlformats.org/drawingml/2006/table">
            <a:tbl>
              <a:tblPr firstRow="1" firstCol="1" bandRow="1">
                <a:tableStyleId>{5DA37D80-6434-44D0-A028-1B22A696006F}</a:tableStyleId>
              </a:tblPr>
              <a:tblGrid>
                <a:gridCol w="1656082">
                  <a:extLst>
                    <a:ext uri="{9D8B030D-6E8A-4147-A177-3AD203B41FA5}">
                      <a16:colId xmlns:a16="http://schemas.microsoft.com/office/drawing/2014/main" val="3279192953"/>
                    </a:ext>
                  </a:extLst>
                </a:gridCol>
                <a:gridCol w="1656082">
                  <a:extLst>
                    <a:ext uri="{9D8B030D-6E8A-4147-A177-3AD203B41FA5}">
                      <a16:colId xmlns:a16="http://schemas.microsoft.com/office/drawing/2014/main" val="3947823133"/>
                    </a:ext>
                  </a:extLst>
                </a:gridCol>
                <a:gridCol w="1656082">
                  <a:extLst>
                    <a:ext uri="{9D8B030D-6E8A-4147-A177-3AD203B41FA5}">
                      <a16:colId xmlns:a16="http://schemas.microsoft.com/office/drawing/2014/main" val="3249577219"/>
                    </a:ext>
                  </a:extLst>
                </a:gridCol>
                <a:gridCol w="1656082">
                  <a:extLst>
                    <a:ext uri="{9D8B030D-6E8A-4147-A177-3AD203B41FA5}">
                      <a16:colId xmlns:a16="http://schemas.microsoft.com/office/drawing/2014/main" val="2019702796"/>
                    </a:ext>
                  </a:extLst>
                </a:gridCol>
                <a:gridCol w="1656874">
                  <a:extLst>
                    <a:ext uri="{9D8B030D-6E8A-4147-A177-3AD203B41FA5}">
                      <a16:colId xmlns:a16="http://schemas.microsoft.com/office/drawing/2014/main" val="2026239830"/>
                    </a:ext>
                  </a:extLst>
                </a:gridCol>
              </a:tblGrid>
              <a:tr h="675368">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coefficient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Std error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t-value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Pr(&gt;|t|)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51664154"/>
                  </a:ext>
                </a:extLst>
              </a:tr>
              <a:tr h="697786">
                <a:tc>
                  <a:txBody>
                    <a:bodyPr/>
                    <a:lstStyle/>
                    <a:p>
                      <a:pPr algn="ctr">
                        <a:lnSpc>
                          <a:spcPct val="107000"/>
                        </a:lnSpc>
                        <a:spcAft>
                          <a:spcPts val="800"/>
                        </a:spcAft>
                      </a:pPr>
                      <a:r>
                        <a:rPr lang="en-IN" sz="1100" kern="100">
                          <a:effectLst/>
                        </a:rPr>
                        <a:t>Intercept (β</a:t>
                      </a:r>
                      <a:r>
                        <a:rPr lang="en-IN" sz="1100" kern="100" baseline="-25000">
                          <a:effectLst/>
                        </a:rPr>
                        <a:t>0</a:t>
                      </a:r>
                      <a:r>
                        <a:rPr lang="en-IN" sz="11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-0.2366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-4.662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3831594"/>
                  </a:ext>
                </a:extLst>
              </a:tr>
              <a:tr h="675368">
                <a:tc>
                  <a:txBody>
                    <a:bodyPr/>
                    <a:lstStyle/>
                    <a:p>
                      <a:pPr algn="ctr">
                        <a:lnSpc>
                          <a:spcPct val="107000"/>
                        </a:lnSpc>
                        <a:spcAft>
                          <a:spcPts val="800"/>
                        </a:spcAft>
                      </a:pPr>
                      <a:r>
                        <a:rPr lang="en-IN" sz="1100" kern="100">
                          <a:effectLst/>
                        </a:rPr>
                        <a:t>LSPR (β</a:t>
                      </a:r>
                      <a:r>
                        <a:rPr lang="en-IN" sz="1100" kern="100" baseline="-25000">
                          <a:effectLst/>
                        </a:rPr>
                        <a:t>1</a:t>
                      </a:r>
                      <a:r>
                        <a:rPr lang="en-IN" sz="11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0.1245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0.009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13.822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rPr>
                        <a:t>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14007209"/>
                  </a:ext>
                </a:extLst>
              </a:tr>
            </a:tbl>
          </a:graphicData>
        </a:graphic>
      </p:graphicFrame>
      <p:sp>
        <p:nvSpPr>
          <p:cNvPr id="10" name="TextBox 9">
            <a:extLst>
              <a:ext uri="{FF2B5EF4-FFF2-40B4-BE49-F238E27FC236}">
                <a16:creationId xmlns:a16="http://schemas.microsoft.com/office/drawing/2014/main" id="{A25DF3B5-6B50-AA0F-44F5-F5BE87EAC1F5}"/>
              </a:ext>
            </a:extLst>
          </p:cNvPr>
          <p:cNvSpPr txBox="1"/>
          <p:nvPr/>
        </p:nvSpPr>
        <p:spPr>
          <a:xfrm>
            <a:off x="2144754" y="5750928"/>
            <a:ext cx="7525006" cy="375552"/>
          </a:xfrm>
          <a:prstGeom prst="rect">
            <a:avLst/>
          </a:prstGeom>
          <a:noFill/>
        </p:spPr>
        <p:txBody>
          <a:bodyPr wrap="square">
            <a:spAutoFit/>
          </a:bodyPr>
          <a:lstStyle/>
          <a:p>
            <a:pPr>
              <a:lnSpc>
                <a:spcPct val="107000"/>
              </a:lnSpc>
              <a:spcAft>
                <a:spcPts val="800"/>
              </a:spcAft>
            </a:pP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Multiple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0.560 </a:t>
            </a: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Adjusted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0.557 </a:t>
            </a:r>
          </a:p>
        </p:txBody>
      </p:sp>
    </p:spTree>
    <p:extLst>
      <p:ext uri="{BB962C8B-B14F-4D97-AF65-F5344CB8AC3E}">
        <p14:creationId xmlns:p14="http://schemas.microsoft.com/office/powerpoint/2010/main" val="1542474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24A-4CA9-C9F7-8C11-88A7B965D169}"/>
              </a:ext>
            </a:extLst>
          </p:cNvPr>
          <p:cNvSpPr>
            <a:spLocks noGrp="1"/>
          </p:cNvSpPr>
          <p:nvPr>
            <p:ph type="title"/>
          </p:nvPr>
        </p:nvSpPr>
        <p:spPr>
          <a:xfrm>
            <a:off x="831960" y="293854"/>
            <a:ext cx="10665089" cy="1362057"/>
          </a:xfrm>
        </p:spPr>
        <p:txBody>
          <a:bodyPr/>
          <a:lstStyle/>
          <a:p>
            <a:r>
              <a:rPr lang="en-IN" dirty="0"/>
              <a:t>Model 2</a:t>
            </a:r>
          </a:p>
        </p:txBody>
      </p:sp>
      <p:sp>
        <p:nvSpPr>
          <p:cNvPr id="4" name="Slide Number Placeholder 3">
            <a:extLst>
              <a:ext uri="{FF2B5EF4-FFF2-40B4-BE49-F238E27FC236}">
                <a16:creationId xmlns:a16="http://schemas.microsoft.com/office/drawing/2014/main" id="{F005C7A6-5EB6-7087-B217-0970B829B2EE}"/>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5" name="Content Placeholder 4">
            <a:extLst>
              <a:ext uri="{FF2B5EF4-FFF2-40B4-BE49-F238E27FC236}">
                <a16:creationId xmlns:a16="http://schemas.microsoft.com/office/drawing/2014/main" id="{4F49D8D3-9D5A-FAFA-1B08-F3D03CE0D611}"/>
              </a:ext>
            </a:extLst>
          </p:cNvPr>
          <p:cNvSpPr>
            <a:spLocks noGrp="1"/>
          </p:cNvSpPr>
          <p:nvPr>
            <p:ph sz="half" idx="1"/>
          </p:nvPr>
        </p:nvSpPr>
        <p:spPr>
          <a:xfrm>
            <a:off x="536448" y="1708289"/>
            <a:ext cx="11119104" cy="1259885"/>
          </a:xfrm>
        </p:spPr>
        <p:txBody>
          <a:bodyPr>
            <a:normAutofit fontScale="92500" lnSpcReduction="20000"/>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Applying Multiple Linear Regression Model by considering the independent variable Legal system &amp; Property Rights(LSPR), and Freedom to Trade Internationally(FTI) against the dependent variable Liberal Democracy Index (LDI). By the following formula:-</a:t>
            </a:r>
          </a:p>
          <a:p>
            <a:pPr marL="0" indent="0" algn="ct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LDI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LSPR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FTI</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7" name="Table 6">
            <a:extLst>
              <a:ext uri="{FF2B5EF4-FFF2-40B4-BE49-F238E27FC236}">
                <a16:creationId xmlns:a16="http://schemas.microsoft.com/office/drawing/2014/main" id="{285E6815-8D57-245A-FDD5-72212DF9BB74}"/>
              </a:ext>
            </a:extLst>
          </p:cNvPr>
          <p:cNvGraphicFramePr>
            <a:graphicFrameLocks noGrp="1"/>
          </p:cNvGraphicFramePr>
          <p:nvPr>
            <p:extLst>
              <p:ext uri="{D42A27DB-BD31-4B8C-83A1-F6EECF244321}">
                <p14:modId xmlns:p14="http://schemas.microsoft.com/office/powerpoint/2010/main" val="2033958948"/>
              </p:ext>
            </p:extLst>
          </p:nvPr>
        </p:nvGraphicFramePr>
        <p:xfrm>
          <a:off x="1642534" y="3095499"/>
          <a:ext cx="8602294" cy="1494256"/>
        </p:xfrm>
        <a:graphic>
          <a:graphicData uri="http://schemas.openxmlformats.org/drawingml/2006/table">
            <a:tbl>
              <a:tblPr firstRow="1" firstCol="1" bandRow="1">
                <a:tableStyleId>{5DA37D80-6434-44D0-A028-1B22A696006F}</a:tableStyleId>
              </a:tblPr>
              <a:tblGrid>
                <a:gridCol w="1720294">
                  <a:extLst>
                    <a:ext uri="{9D8B030D-6E8A-4147-A177-3AD203B41FA5}">
                      <a16:colId xmlns:a16="http://schemas.microsoft.com/office/drawing/2014/main" val="2834683142"/>
                    </a:ext>
                  </a:extLst>
                </a:gridCol>
                <a:gridCol w="1720294">
                  <a:extLst>
                    <a:ext uri="{9D8B030D-6E8A-4147-A177-3AD203B41FA5}">
                      <a16:colId xmlns:a16="http://schemas.microsoft.com/office/drawing/2014/main" val="1020361708"/>
                    </a:ext>
                  </a:extLst>
                </a:gridCol>
                <a:gridCol w="1720294">
                  <a:extLst>
                    <a:ext uri="{9D8B030D-6E8A-4147-A177-3AD203B41FA5}">
                      <a16:colId xmlns:a16="http://schemas.microsoft.com/office/drawing/2014/main" val="1957268318"/>
                    </a:ext>
                  </a:extLst>
                </a:gridCol>
                <a:gridCol w="1720294">
                  <a:extLst>
                    <a:ext uri="{9D8B030D-6E8A-4147-A177-3AD203B41FA5}">
                      <a16:colId xmlns:a16="http://schemas.microsoft.com/office/drawing/2014/main" val="1941109208"/>
                    </a:ext>
                  </a:extLst>
                </a:gridCol>
                <a:gridCol w="1721118">
                  <a:extLst>
                    <a:ext uri="{9D8B030D-6E8A-4147-A177-3AD203B41FA5}">
                      <a16:colId xmlns:a16="http://schemas.microsoft.com/office/drawing/2014/main" val="1878233604"/>
                    </a:ext>
                  </a:extLst>
                </a:gridCol>
              </a:tblGrid>
              <a:tr h="373564">
                <a:tc>
                  <a:txBody>
                    <a:bodyPr/>
                    <a:lstStyle/>
                    <a:p>
                      <a:pPr algn="ct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Coefficient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Std. Error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t-statistics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Pr(&gt;|t|)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7367457"/>
                  </a:ext>
                </a:extLst>
              </a:tr>
              <a:tr h="373564">
                <a:tc>
                  <a:txBody>
                    <a:bodyPr/>
                    <a:lstStyle/>
                    <a:p>
                      <a:pPr algn="ctr">
                        <a:lnSpc>
                          <a:spcPct val="107000"/>
                        </a:lnSpc>
                        <a:spcAft>
                          <a:spcPts val="800"/>
                        </a:spcAft>
                      </a:pPr>
                      <a:r>
                        <a:rPr lang="en-IN" sz="1100" kern="100">
                          <a:effectLst/>
                        </a:rPr>
                        <a:t>Intercept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-0.2621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-3.167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0.002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5494515"/>
                  </a:ext>
                </a:extLst>
              </a:tr>
              <a:tr h="373564">
                <a:tc>
                  <a:txBody>
                    <a:bodyPr/>
                    <a:lstStyle/>
                    <a:p>
                      <a:pPr algn="ctr">
                        <a:lnSpc>
                          <a:spcPct val="107000"/>
                        </a:lnSpc>
                        <a:spcAft>
                          <a:spcPts val="800"/>
                        </a:spcAft>
                      </a:pPr>
                      <a:r>
                        <a:rPr lang="en-IN" sz="1100" kern="100">
                          <a:effectLst/>
                        </a:rPr>
                        <a:t>LSPR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0.1213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9.942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44753352"/>
                  </a:ext>
                </a:extLst>
              </a:tr>
              <a:tr h="373564">
                <a:tc>
                  <a:txBody>
                    <a:bodyPr/>
                    <a:lstStyle/>
                    <a:p>
                      <a:pPr algn="ctr">
                        <a:lnSpc>
                          <a:spcPct val="107000"/>
                        </a:lnSpc>
                        <a:spcAft>
                          <a:spcPts val="800"/>
                        </a:spcAft>
                      </a:pPr>
                      <a:r>
                        <a:rPr lang="en-IN" sz="1100" kern="100">
                          <a:effectLst/>
                        </a:rPr>
                        <a:t>FTI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rPr>
                        <a:t>0.0059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0.390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b="1" kern="100" dirty="0">
                          <a:solidFill>
                            <a:srgbClr val="FF0000"/>
                          </a:solidFill>
                          <a:effectLst/>
                        </a:rPr>
                        <a:t>0.697</a:t>
                      </a:r>
                      <a:endParaRPr lang="en-IN" sz="11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1309764"/>
                  </a:ext>
                </a:extLst>
              </a:tr>
            </a:tbl>
          </a:graphicData>
        </a:graphic>
      </p:graphicFrame>
      <p:sp>
        <p:nvSpPr>
          <p:cNvPr id="9" name="TextBox 8">
            <a:extLst>
              <a:ext uri="{FF2B5EF4-FFF2-40B4-BE49-F238E27FC236}">
                <a16:creationId xmlns:a16="http://schemas.microsoft.com/office/drawing/2014/main" id="{8D2482BC-9252-4DB0-6B2C-30876E4A12DC}"/>
              </a:ext>
            </a:extLst>
          </p:cNvPr>
          <p:cNvSpPr txBox="1"/>
          <p:nvPr/>
        </p:nvSpPr>
        <p:spPr>
          <a:xfrm>
            <a:off x="1733364" y="4774159"/>
            <a:ext cx="7936395" cy="375552"/>
          </a:xfrm>
          <a:prstGeom prst="rect">
            <a:avLst/>
          </a:prstGeom>
          <a:noFill/>
        </p:spPr>
        <p:txBody>
          <a:bodyPr wrap="square">
            <a:spAutoFit/>
          </a:bodyPr>
          <a:lstStyle/>
          <a:p>
            <a:pPr>
              <a:lnSpc>
                <a:spcPct val="107000"/>
              </a:lnSpc>
              <a:spcAft>
                <a:spcPts val="800"/>
              </a:spcAft>
            </a:pP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Multiple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0.561</a:t>
            </a: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Adjusted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0.555 </a:t>
            </a:r>
          </a:p>
        </p:txBody>
      </p:sp>
      <p:sp>
        <p:nvSpPr>
          <p:cNvPr id="12" name="TextBox 11">
            <a:extLst>
              <a:ext uri="{FF2B5EF4-FFF2-40B4-BE49-F238E27FC236}">
                <a16:creationId xmlns:a16="http://schemas.microsoft.com/office/drawing/2014/main" id="{6750CD6B-3ED5-A9C3-BE53-739370598209}"/>
              </a:ext>
            </a:extLst>
          </p:cNvPr>
          <p:cNvSpPr txBox="1"/>
          <p:nvPr/>
        </p:nvSpPr>
        <p:spPr>
          <a:xfrm>
            <a:off x="831959" y="5268934"/>
            <a:ext cx="9412871" cy="968278"/>
          </a:xfrm>
          <a:prstGeom prst="rect">
            <a:avLst/>
          </a:prstGeom>
          <a:noFill/>
        </p:spPr>
        <p:txBody>
          <a:bodyPr wrap="square">
            <a:spAutoFit/>
          </a:bodyPr>
          <a:lstStyle/>
          <a:p>
            <a:pPr algn="just">
              <a:lnSpc>
                <a:spcPct val="107000"/>
              </a:lnSpc>
              <a:spcAft>
                <a:spcPts val="800"/>
              </a:spcAf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Since the P-value for Freedom to Trade Internationally is calculated to be more than the significance level for our model, we can say that the variable is statistically insignificant and hence we remove this variable from our further models.</a:t>
            </a:r>
          </a:p>
        </p:txBody>
      </p:sp>
    </p:spTree>
    <p:extLst>
      <p:ext uri="{BB962C8B-B14F-4D97-AF65-F5344CB8AC3E}">
        <p14:creationId xmlns:p14="http://schemas.microsoft.com/office/powerpoint/2010/main" val="418081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24A-4CA9-C9F7-8C11-88A7B965D169}"/>
              </a:ext>
            </a:extLst>
          </p:cNvPr>
          <p:cNvSpPr>
            <a:spLocks noGrp="1"/>
          </p:cNvSpPr>
          <p:nvPr>
            <p:ph type="title"/>
          </p:nvPr>
        </p:nvSpPr>
        <p:spPr>
          <a:xfrm>
            <a:off x="672161" y="296514"/>
            <a:ext cx="10665089" cy="1362057"/>
          </a:xfrm>
        </p:spPr>
        <p:txBody>
          <a:bodyPr/>
          <a:lstStyle/>
          <a:p>
            <a:r>
              <a:rPr lang="en-IN" dirty="0"/>
              <a:t>Model 3</a:t>
            </a:r>
          </a:p>
        </p:txBody>
      </p:sp>
      <p:sp>
        <p:nvSpPr>
          <p:cNvPr id="4" name="Slide Number Placeholder 3">
            <a:extLst>
              <a:ext uri="{FF2B5EF4-FFF2-40B4-BE49-F238E27FC236}">
                <a16:creationId xmlns:a16="http://schemas.microsoft.com/office/drawing/2014/main" id="{F005C7A6-5EB6-7087-B217-0970B829B2EE}"/>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5" name="Content Placeholder 4">
            <a:extLst>
              <a:ext uri="{FF2B5EF4-FFF2-40B4-BE49-F238E27FC236}">
                <a16:creationId xmlns:a16="http://schemas.microsoft.com/office/drawing/2014/main" id="{4F49D8D3-9D5A-FAFA-1B08-F3D03CE0D611}"/>
              </a:ext>
            </a:extLst>
          </p:cNvPr>
          <p:cNvSpPr>
            <a:spLocks noGrp="1"/>
          </p:cNvSpPr>
          <p:nvPr>
            <p:ph sz="half" idx="1"/>
          </p:nvPr>
        </p:nvSpPr>
        <p:spPr>
          <a:xfrm>
            <a:off x="539496" y="2103120"/>
            <a:ext cx="11119104" cy="1259885"/>
          </a:xfrm>
        </p:spPr>
        <p:txBody>
          <a:bodyPr>
            <a:normAutofit fontScale="925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Applying Multiple Linear Regression Model by considering the independent variable Legal system &amp; Property Rights(LSPR) adding new variable, Regulation (RL) and removing the Freedom to Trade Internationally(FTI) variable against the dependent variable Liberal Democracy Index (LDI). By the following formula</a:t>
            </a:r>
          </a:p>
          <a:p>
            <a:pPr marL="0" indent="0" algn="ctr">
              <a:lnSpc>
                <a:spcPct val="107000"/>
              </a:lnSpc>
              <a:spcAft>
                <a:spcPts val="800"/>
              </a:spcAft>
              <a:buNone/>
            </a:pP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LDI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LSPR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A25DF3B5-6B50-AA0F-44F5-F5BE87EAC1F5}"/>
              </a:ext>
            </a:extLst>
          </p:cNvPr>
          <p:cNvSpPr txBox="1"/>
          <p:nvPr/>
        </p:nvSpPr>
        <p:spPr>
          <a:xfrm>
            <a:off x="1771892" y="4982705"/>
            <a:ext cx="7525006" cy="375552"/>
          </a:xfrm>
          <a:prstGeom prst="rect">
            <a:avLst/>
          </a:prstGeom>
          <a:noFill/>
        </p:spPr>
        <p:txBody>
          <a:bodyPr wrap="square">
            <a:spAutoFit/>
          </a:bodyPr>
          <a:lstStyle/>
          <a:p>
            <a:pPr>
              <a:lnSpc>
                <a:spcPct val="107000"/>
              </a:lnSpc>
              <a:spcAft>
                <a:spcPts val="800"/>
              </a:spcAft>
            </a:pP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Multiple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0.574 </a:t>
            </a: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Adjusted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0.568</a:t>
            </a:r>
          </a:p>
        </p:txBody>
      </p:sp>
      <p:graphicFrame>
        <p:nvGraphicFramePr>
          <p:cNvPr id="8" name="Table 7">
            <a:extLst>
              <a:ext uri="{FF2B5EF4-FFF2-40B4-BE49-F238E27FC236}">
                <a16:creationId xmlns:a16="http://schemas.microsoft.com/office/drawing/2014/main" id="{C3A0A0A8-CD20-F8C9-9E5E-D547A4FEAE31}"/>
              </a:ext>
            </a:extLst>
          </p:cNvPr>
          <p:cNvGraphicFramePr>
            <a:graphicFrameLocks noGrp="1"/>
          </p:cNvGraphicFramePr>
          <p:nvPr>
            <p:extLst>
              <p:ext uri="{D42A27DB-BD31-4B8C-83A1-F6EECF244321}">
                <p14:modId xmlns:p14="http://schemas.microsoft.com/office/powerpoint/2010/main" val="1825202556"/>
              </p:ext>
            </p:extLst>
          </p:nvPr>
        </p:nvGraphicFramePr>
        <p:xfrm>
          <a:off x="1544715" y="3363005"/>
          <a:ext cx="8233462" cy="1374560"/>
        </p:xfrm>
        <a:graphic>
          <a:graphicData uri="http://schemas.openxmlformats.org/drawingml/2006/table">
            <a:tbl>
              <a:tblPr firstRow="1" firstCol="1" bandRow="1">
                <a:tableStyleId>{5DA37D80-6434-44D0-A028-1B22A696006F}</a:tableStyleId>
              </a:tblPr>
              <a:tblGrid>
                <a:gridCol w="1646535">
                  <a:extLst>
                    <a:ext uri="{9D8B030D-6E8A-4147-A177-3AD203B41FA5}">
                      <a16:colId xmlns:a16="http://schemas.microsoft.com/office/drawing/2014/main" val="459369980"/>
                    </a:ext>
                  </a:extLst>
                </a:gridCol>
                <a:gridCol w="1646535">
                  <a:extLst>
                    <a:ext uri="{9D8B030D-6E8A-4147-A177-3AD203B41FA5}">
                      <a16:colId xmlns:a16="http://schemas.microsoft.com/office/drawing/2014/main" val="649105642"/>
                    </a:ext>
                  </a:extLst>
                </a:gridCol>
                <a:gridCol w="1646535">
                  <a:extLst>
                    <a:ext uri="{9D8B030D-6E8A-4147-A177-3AD203B41FA5}">
                      <a16:colId xmlns:a16="http://schemas.microsoft.com/office/drawing/2014/main" val="1784515123"/>
                    </a:ext>
                  </a:extLst>
                </a:gridCol>
                <a:gridCol w="1646535">
                  <a:extLst>
                    <a:ext uri="{9D8B030D-6E8A-4147-A177-3AD203B41FA5}">
                      <a16:colId xmlns:a16="http://schemas.microsoft.com/office/drawing/2014/main" val="2621807869"/>
                    </a:ext>
                  </a:extLst>
                </a:gridCol>
                <a:gridCol w="1647322">
                  <a:extLst>
                    <a:ext uri="{9D8B030D-6E8A-4147-A177-3AD203B41FA5}">
                      <a16:colId xmlns:a16="http://schemas.microsoft.com/office/drawing/2014/main" val="1260588407"/>
                    </a:ext>
                  </a:extLst>
                </a:gridCol>
              </a:tblGrid>
              <a:tr h="343640">
                <a:tc>
                  <a:txBody>
                    <a:bodyPr/>
                    <a:lstStyle/>
                    <a:p>
                      <a:pPr algn="ct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Coefficient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Std. Error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t-statistics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Pr(&gt;|t|)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813246"/>
                  </a:ext>
                </a:extLst>
              </a:tr>
              <a:tr h="343640">
                <a:tc>
                  <a:txBody>
                    <a:bodyPr/>
                    <a:lstStyle/>
                    <a:p>
                      <a:pPr algn="ctr">
                        <a:lnSpc>
                          <a:spcPct val="107000"/>
                        </a:lnSpc>
                        <a:spcAft>
                          <a:spcPts val="800"/>
                        </a:spcAft>
                      </a:pPr>
                      <a:r>
                        <a:rPr lang="en-IN" sz="1100" kern="100">
                          <a:effectLst/>
                        </a:rPr>
                        <a:t>Intercept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-0.0131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0.909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9827837"/>
                  </a:ext>
                </a:extLst>
              </a:tr>
              <a:tr h="343640">
                <a:tc>
                  <a:txBody>
                    <a:bodyPr/>
                    <a:lstStyle/>
                    <a:p>
                      <a:pPr algn="ctr">
                        <a:lnSpc>
                          <a:spcPct val="107000"/>
                        </a:lnSpc>
                        <a:spcAft>
                          <a:spcPts val="800"/>
                        </a:spcAft>
                      </a:pPr>
                      <a:r>
                        <a:rPr lang="en-IN" sz="1100" kern="100">
                          <a:effectLst/>
                        </a:rPr>
                        <a:t>LSPR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0.1451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11.130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5340428"/>
                  </a:ext>
                </a:extLst>
              </a:tr>
              <a:tr h="343640">
                <a:tc>
                  <a:txBody>
                    <a:bodyPr/>
                    <a:lstStyle/>
                    <a:p>
                      <a:pPr algn="ctr">
                        <a:lnSpc>
                          <a:spcPct val="107000"/>
                        </a:lnSpc>
                        <a:spcAft>
                          <a:spcPts val="800"/>
                        </a:spcAft>
                      </a:pPr>
                      <a:r>
                        <a:rPr lang="en-IN" sz="1100" kern="100">
                          <a:effectLst/>
                        </a:rPr>
                        <a:t>RL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-0.0469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-2.165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rPr>
                        <a:t>0.032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43924"/>
                  </a:ext>
                </a:extLst>
              </a:tr>
            </a:tbl>
          </a:graphicData>
        </a:graphic>
      </p:graphicFrame>
    </p:spTree>
    <p:extLst>
      <p:ext uri="{BB962C8B-B14F-4D97-AF65-F5344CB8AC3E}">
        <p14:creationId xmlns:p14="http://schemas.microsoft.com/office/powerpoint/2010/main" val="2957136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24A-4CA9-C9F7-8C11-88A7B965D169}"/>
              </a:ext>
            </a:extLst>
          </p:cNvPr>
          <p:cNvSpPr>
            <a:spLocks noGrp="1"/>
          </p:cNvSpPr>
          <p:nvPr>
            <p:ph type="title"/>
          </p:nvPr>
        </p:nvSpPr>
        <p:spPr/>
        <p:txBody>
          <a:bodyPr/>
          <a:lstStyle/>
          <a:p>
            <a:r>
              <a:rPr lang="en-IN" dirty="0"/>
              <a:t>Model 4</a:t>
            </a:r>
          </a:p>
        </p:txBody>
      </p:sp>
      <p:sp>
        <p:nvSpPr>
          <p:cNvPr id="4" name="Slide Number Placeholder 3">
            <a:extLst>
              <a:ext uri="{FF2B5EF4-FFF2-40B4-BE49-F238E27FC236}">
                <a16:creationId xmlns:a16="http://schemas.microsoft.com/office/drawing/2014/main" id="{F005C7A6-5EB6-7087-B217-0970B829B2EE}"/>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5" name="Content Placeholder 4">
            <a:extLst>
              <a:ext uri="{FF2B5EF4-FFF2-40B4-BE49-F238E27FC236}">
                <a16:creationId xmlns:a16="http://schemas.microsoft.com/office/drawing/2014/main" id="{4F49D8D3-9D5A-FAFA-1B08-F3D03CE0D611}"/>
              </a:ext>
            </a:extLst>
          </p:cNvPr>
          <p:cNvSpPr>
            <a:spLocks noGrp="1"/>
          </p:cNvSpPr>
          <p:nvPr>
            <p:ph sz="half" idx="1"/>
          </p:nvPr>
        </p:nvSpPr>
        <p:spPr>
          <a:xfrm>
            <a:off x="539496" y="2103120"/>
            <a:ext cx="11119104" cy="1259885"/>
          </a:xfrm>
        </p:spPr>
        <p:txBody>
          <a:bodyPr>
            <a:normAutofit fontScale="92500" lnSpcReduction="20000"/>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Applying Multiple Linear Regression Model by considering the independent variable Legal system &amp; Property Rights(LSPR), Regulation (RL) and Size of Government (SoG)  variable against the dependent variable Liberal Democracy Index (LDI). By the following formula:-</a:t>
            </a:r>
          </a:p>
          <a:p>
            <a:pPr marL="0" indent="0"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LDI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LSPR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RL +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SoG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25DF3B5-6B50-AA0F-44F5-F5BE87EAC1F5}"/>
              </a:ext>
            </a:extLst>
          </p:cNvPr>
          <p:cNvSpPr txBox="1"/>
          <p:nvPr/>
        </p:nvSpPr>
        <p:spPr>
          <a:xfrm>
            <a:off x="1739034" y="5307045"/>
            <a:ext cx="8275966" cy="375552"/>
          </a:xfrm>
          <a:prstGeom prst="rect">
            <a:avLst/>
          </a:prstGeom>
          <a:noFill/>
        </p:spPr>
        <p:txBody>
          <a:bodyPr wrap="square">
            <a:spAutoFit/>
          </a:bodyPr>
          <a:lstStyle/>
          <a:p>
            <a:pPr>
              <a:lnSpc>
                <a:spcPct val="107000"/>
              </a:lnSpc>
              <a:spcAft>
                <a:spcPts val="800"/>
              </a:spcAft>
            </a:pP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Multiple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0.587 </a:t>
            </a: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Adjusted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0.579</a:t>
            </a:r>
          </a:p>
        </p:txBody>
      </p:sp>
      <p:graphicFrame>
        <p:nvGraphicFramePr>
          <p:cNvPr id="7" name="Table 6">
            <a:extLst>
              <a:ext uri="{FF2B5EF4-FFF2-40B4-BE49-F238E27FC236}">
                <a16:creationId xmlns:a16="http://schemas.microsoft.com/office/drawing/2014/main" id="{F9C61208-9197-D33D-CA93-C15A2CFC806E}"/>
              </a:ext>
            </a:extLst>
          </p:cNvPr>
          <p:cNvGraphicFramePr>
            <a:graphicFrameLocks noGrp="1"/>
          </p:cNvGraphicFramePr>
          <p:nvPr>
            <p:extLst>
              <p:ext uri="{D42A27DB-BD31-4B8C-83A1-F6EECF244321}">
                <p14:modId xmlns:p14="http://schemas.microsoft.com/office/powerpoint/2010/main" val="2500311922"/>
              </p:ext>
            </p:extLst>
          </p:nvPr>
        </p:nvGraphicFramePr>
        <p:xfrm>
          <a:off x="1393794" y="3429000"/>
          <a:ext cx="8966447" cy="1453720"/>
        </p:xfrm>
        <a:graphic>
          <a:graphicData uri="http://schemas.openxmlformats.org/drawingml/2006/table">
            <a:tbl>
              <a:tblPr firstRow="1" firstCol="1" bandRow="1">
                <a:tableStyleId>{5DA37D80-6434-44D0-A028-1B22A696006F}</a:tableStyleId>
              </a:tblPr>
              <a:tblGrid>
                <a:gridCol w="1793118">
                  <a:extLst>
                    <a:ext uri="{9D8B030D-6E8A-4147-A177-3AD203B41FA5}">
                      <a16:colId xmlns:a16="http://schemas.microsoft.com/office/drawing/2014/main" val="1710203278"/>
                    </a:ext>
                  </a:extLst>
                </a:gridCol>
                <a:gridCol w="1793118">
                  <a:extLst>
                    <a:ext uri="{9D8B030D-6E8A-4147-A177-3AD203B41FA5}">
                      <a16:colId xmlns:a16="http://schemas.microsoft.com/office/drawing/2014/main" val="2133188857"/>
                    </a:ext>
                  </a:extLst>
                </a:gridCol>
                <a:gridCol w="1793118">
                  <a:extLst>
                    <a:ext uri="{9D8B030D-6E8A-4147-A177-3AD203B41FA5}">
                      <a16:colId xmlns:a16="http://schemas.microsoft.com/office/drawing/2014/main" val="2158590169"/>
                    </a:ext>
                  </a:extLst>
                </a:gridCol>
                <a:gridCol w="1793118">
                  <a:extLst>
                    <a:ext uri="{9D8B030D-6E8A-4147-A177-3AD203B41FA5}">
                      <a16:colId xmlns:a16="http://schemas.microsoft.com/office/drawing/2014/main" val="3831575038"/>
                    </a:ext>
                  </a:extLst>
                </a:gridCol>
                <a:gridCol w="1793975">
                  <a:extLst>
                    <a:ext uri="{9D8B030D-6E8A-4147-A177-3AD203B41FA5}">
                      <a16:colId xmlns:a16="http://schemas.microsoft.com/office/drawing/2014/main" val="2362814948"/>
                    </a:ext>
                  </a:extLst>
                </a:gridCol>
              </a:tblGrid>
              <a:tr h="290744">
                <a:tc>
                  <a:txBody>
                    <a:bodyPr/>
                    <a:lstStyle/>
                    <a:p>
                      <a:pPr algn="ct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Coefficient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Std. Error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t-statistics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Pr(&gt;|t|)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2694571"/>
                  </a:ext>
                </a:extLst>
              </a:tr>
              <a:tr h="290744">
                <a:tc>
                  <a:txBody>
                    <a:bodyPr/>
                    <a:lstStyle/>
                    <a:p>
                      <a:pPr algn="ctr">
                        <a:lnSpc>
                          <a:spcPct val="107000"/>
                        </a:lnSpc>
                        <a:spcAft>
                          <a:spcPts val="800"/>
                        </a:spcAft>
                      </a:pPr>
                      <a:r>
                        <a:rPr lang="en-IN" sz="1100" kern="100">
                          <a:effectLst/>
                        </a:rPr>
                        <a:t>Intercept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-0.1894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-1.363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9277733"/>
                  </a:ext>
                </a:extLst>
              </a:tr>
              <a:tr h="290744">
                <a:tc>
                  <a:txBody>
                    <a:bodyPr/>
                    <a:lstStyle/>
                    <a:p>
                      <a:pPr algn="ctr">
                        <a:lnSpc>
                          <a:spcPct val="107000"/>
                        </a:lnSpc>
                        <a:spcAft>
                          <a:spcPts val="800"/>
                        </a:spcAft>
                      </a:pPr>
                      <a:r>
                        <a:rPr lang="en-IN" sz="1100" kern="100">
                          <a:effectLst/>
                        </a:rPr>
                        <a:t>LSPR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0.1565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11.272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0716047"/>
                  </a:ext>
                </a:extLst>
              </a:tr>
              <a:tr h="290744">
                <a:tc>
                  <a:txBody>
                    <a:bodyPr/>
                    <a:lstStyle/>
                    <a:p>
                      <a:pPr algn="ctr">
                        <a:lnSpc>
                          <a:spcPct val="107000"/>
                        </a:lnSpc>
                        <a:spcAft>
                          <a:spcPts val="800"/>
                        </a:spcAft>
                      </a:pPr>
                      <a:r>
                        <a:rPr lang="en-IN" sz="1100" kern="100">
                          <a:effectLst/>
                        </a:rPr>
                        <a:t>RL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-0.0586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-2.657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0.009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4506966"/>
                  </a:ext>
                </a:extLst>
              </a:tr>
              <a:tr h="290744">
                <a:tc>
                  <a:txBody>
                    <a:bodyPr/>
                    <a:lstStyle/>
                    <a:p>
                      <a:pPr algn="ctr">
                        <a:lnSpc>
                          <a:spcPct val="107000"/>
                        </a:lnSpc>
                        <a:spcAft>
                          <a:spcPts val="800"/>
                        </a:spcAft>
                      </a:pPr>
                      <a:r>
                        <a:rPr lang="en-IN" sz="1100" kern="100">
                          <a:effectLst/>
                        </a:rPr>
                        <a:t>SoG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0.0292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2.191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rPr>
                        <a:t>0.030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6734552"/>
                  </a:ext>
                </a:extLst>
              </a:tr>
            </a:tbl>
          </a:graphicData>
        </a:graphic>
      </p:graphicFrame>
    </p:spTree>
    <p:extLst>
      <p:ext uri="{BB962C8B-B14F-4D97-AF65-F5344CB8AC3E}">
        <p14:creationId xmlns:p14="http://schemas.microsoft.com/office/powerpoint/2010/main" val="2239972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24A-4CA9-C9F7-8C11-88A7B965D169}"/>
              </a:ext>
            </a:extLst>
          </p:cNvPr>
          <p:cNvSpPr>
            <a:spLocks noGrp="1"/>
          </p:cNvSpPr>
          <p:nvPr>
            <p:ph type="title"/>
          </p:nvPr>
        </p:nvSpPr>
        <p:spPr/>
        <p:txBody>
          <a:bodyPr/>
          <a:lstStyle/>
          <a:p>
            <a:r>
              <a:rPr lang="en-IN" dirty="0"/>
              <a:t>Model 5</a:t>
            </a:r>
          </a:p>
        </p:txBody>
      </p:sp>
      <p:sp>
        <p:nvSpPr>
          <p:cNvPr id="3" name="Footer Placeholder 2">
            <a:extLst>
              <a:ext uri="{FF2B5EF4-FFF2-40B4-BE49-F238E27FC236}">
                <a16:creationId xmlns:a16="http://schemas.microsoft.com/office/drawing/2014/main" id="{B42930C1-5A50-DF55-4E59-4F4C6989D37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005C7A6-5EB6-7087-B217-0970B829B2EE}"/>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5" name="Content Placeholder 4">
            <a:extLst>
              <a:ext uri="{FF2B5EF4-FFF2-40B4-BE49-F238E27FC236}">
                <a16:creationId xmlns:a16="http://schemas.microsoft.com/office/drawing/2014/main" id="{4F49D8D3-9D5A-FAFA-1B08-F3D03CE0D611}"/>
              </a:ext>
            </a:extLst>
          </p:cNvPr>
          <p:cNvSpPr>
            <a:spLocks noGrp="1"/>
          </p:cNvSpPr>
          <p:nvPr>
            <p:ph sz="half" idx="1"/>
          </p:nvPr>
        </p:nvSpPr>
        <p:spPr>
          <a:xfrm>
            <a:off x="539496" y="2103120"/>
            <a:ext cx="11119104" cy="1259885"/>
          </a:xfrm>
        </p:spPr>
        <p:txBody>
          <a:bodyPr>
            <a:normAutofit fontScale="925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Applying Multiple Linear Regression Model by considering the independent variable Legal system &amp; Property Rights(LSPR), Regulation (RL) and Size of government (SoG)  variable against the dependent variable Liberal Democracy Index (LDI). By the following formula</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LDI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LSPR + 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RL +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SoG +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β</a:t>
            </a:r>
            <a:r>
              <a:rPr lang="en-IN" sz="1800" b="1" kern="100" baseline="-25000" dirty="0">
                <a:effectLst/>
                <a:latin typeface="Calibri" panose="020F0502020204030204" pitchFamily="34" charset="0"/>
                <a:ea typeface="Calibri" panose="020F0502020204030204" pitchFamily="34" charset="0"/>
                <a:cs typeface="Times New Roman" panose="02020603050405020304" pitchFamily="18" charset="0"/>
              </a:rPr>
              <a:t>4</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10" name="TextBox 9">
            <a:extLst>
              <a:ext uri="{FF2B5EF4-FFF2-40B4-BE49-F238E27FC236}">
                <a16:creationId xmlns:a16="http://schemas.microsoft.com/office/drawing/2014/main" id="{A25DF3B5-6B50-AA0F-44F5-F5BE87EAC1F5}"/>
              </a:ext>
            </a:extLst>
          </p:cNvPr>
          <p:cNvSpPr txBox="1"/>
          <p:nvPr/>
        </p:nvSpPr>
        <p:spPr>
          <a:xfrm>
            <a:off x="762835" y="5253779"/>
            <a:ext cx="10404629" cy="671915"/>
          </a:xfrm>
          <a:prstGeom prst="rect">
            <a:avLst/>
          </a:prstGeom>
          <a:noFill/>
        </p:spPr>
        <p:txBody>
          <a:bodyPr wrap="square">
            <a:spAutoFit/>
          </a:bodyPr>
          <a:lstStyle/>
          <a:p>
            <a:pPr>
              <a:lnSpc>
                <a:spcPct val="107000"/>
              </a:lnSpc>
              <a:spcAft>
                <a:spcPts val="800"/>
              </a:spcAft>
              <a:tabLst>
                <a:tab pos="2346960" algn="l"/>
              </a:tabLs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Since the P value for Sound Money is observed to be greater than the significance level hence the variable is statistically insignificant. Therefore, we drop the Sound Money variable from our Model.</a:t>
            </a:r>
          </a:p>
        </p:txBody>
      </p:sp>
      <p:graphicFrame>
        <p:nvGraphicFramePr>
          <p:cNvPr id="7" name="Table 6">
            <a:extLst>
              <a:ext uri="{FF2B5EF4-FFF2-40B4-BE49-F238E27FC236}">
                <a16:creationId xmlns:a16="http://schemas.microsoft.com/office/drawing/2014/main" id="{3B7B37BA-8092-AF70-3BA0-C1C164D94521}"/>
              </a:ext>
            </a:extLst>
          </p:cNvPr>
          <p:cNvGraphicFramePr>
            <a:graphicFrameLocks noGrp="1"/>
          </p:cNvGraphicFramePr>
          <p:nvPr>
            <p:extLst>
              <p:ext uri="{D42A27DB-BD31-4B8C-83A1-F6EECF244321}">
                <p14:modId xmlns:p14="http://schemas.microsoft.com/office/powerpoint/2010/main" val="2187580030"/>
              </p:ext>
            </p:extLst>
          </p:nvPr>
        </p:nvGraphicFramePr>
        <p:xfrm>
          <a:off x="1491449" y="3459485"/>
          <a:ext cx="8566950" cy="1529142"/>
        </p:xfrm>
        <a:graphic>
          <a:graphicData uri="http://schemas.openxmlformats.org/drawingml/2006/table">
            <a:tbl>
              <a:tblPr firstRow="1" firstCol="1" bandRow="1">
                <a:tableStyleId>{5DA37D80-6434-44D0-A028-1B22A696006F}</a:tableStyleId>
              </a:tblPr>
              <a:tblGrid>
                <a:gridCol w="1713226">
                  <a:extLst>
                    <a:ext uri="{9D8B030D-6E8A-4147-A177-3AD203B41FA5}">
                      <a16:colId xmlns:a16="http://schemas.microsoft.com/office/drawing/2014/main" val="4137950685"/>
                    </a:ext>
                  </a:extLst>
                </a:gridCol>
                <a:gridCol w="1713226">
                  <a:extLst>
                    <a:ext uri="{9D8B030D-6E8A-4147-A177-3AD203B41FA5}">
                      <a16:colId xmlns:a16="http://schemas.microsoft.com/office/drawing/2014/main" val="3205779267"/>
                    </a:ext>
                  </a:extLst>
                </a:gridCol>
                <a:gridCol w="1713226">
                  <a:extLst>
                    <a:ext uri="{9D8B030D-6E8A-4147-A177-3AD203B41FA5}">
                      <a16:colId xmlns:a16="http://schemas.microsoft.com/office/drawing/2014/main" val="2012093638"/>
                    </a:ext>
                  </a:extLst>
                </a:gridCol>
                <a:gridCol w="1713226">
                  <a:extLst>
                    <a:ext uri="{9D8B030D-6E8A-4147-A177-3AD203B41FA5}">
                      <a16:colId xmlns:a16="http://schemas.microsoft.com/office/drawing/2014/main" val="2674906852"/>
                    </a:ext>
                  </a:extLst>
                </a:gridCol>
                <a:gridCol w="1714046">
                  <a:extLst>
                    <a:ext uri="{9D8B030D-6E8A-4147-A177-3AD203B41FA5}">
                      <a16:colId xmlns:a16="http://schemas.microsoft.com/office/drawing/2014/main" val="2582240467"/>
                    </a:ext>
                  </a:extLst>
                </a:gridCol>
              </a:tblGrid>
              <a:tr h="254857">
                <a:tc>
                  <a:txBody>
                    <a:bodyPr/>
                    <a:lstStyle/>
                    <a:p>
                      <a:pPr algn="ct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Coefficient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Std. Error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t-statistics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Pr(&gt;|t|)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1925774"/>
                  </a:ext>
                </a:extLst>
              </a:tr>
              <a:tr h="254857">
                <a:tc>
                  <a:txBody>
                    <a:bodyPr/>
                    <a:lstStyle/>
                    <a:p>
                      <a:pPr algn="ctr">
                        <a:lnSpc>
                          <a:spcPct val="107000"/>
                        </a:lnSpc>
                        <a:spcAft>
                          <a:spcPts val="800"/>
                        </a:spcAft>
                      </a:pPr>
                      <a:r>
                        <a:rPr lang="en-IN" sz="1100" kern="100">
                          <a:effectLst/>
                        </a:rPr>
                        <a:t>Intercept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-0.2910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-2.526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9771207"/>
                  </a:ext>
                </a:extLst>
              </a:tr>
              <a:tr h="254857">
                <a:tc>
                  <a:txBody>
                    <a:bodyPr/>
                    <a:lstStyle/>
                    <a:p>
                      <a:pPr algn="ctr">
                        <a:lnSpc>
                          <a:spcPct val="107000"/>
                        </a:lnSpc>
                        <a:spcAft>
                          <a:spcPts val="800"/>
                        </a:spcAft>
                      </a:pPr>
                      <a:r>
                        <a:rPr lang="en-IN" sz="1100" kern="100">
                          <a:effectLst/>
                        </a:rPr>
                        <a:t>LSPR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0.1521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11.051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6777793"/>
                  </a:ext>
                </a:extLst>
              </a:tr>
              <a:tr h="254857">
                <a:tc>
                  <a:txBody>
                    <a:bodyPr/>
                    <a:lstStyle/>
                    <a:p>
                      <a:pPr algn="ctr">
                        <a:lnSpc>
                          <a:spcPct val="107000"/>
                        </a:lnSpc>
                        <a:spcAft>
                          <a:spcPts val="800"/>
                        </a:spcAft>
                      </a:pPr>
                      <a:r>
                        <a:rPr lang="en-IN" sz="1100" kern="100">
                          <a:effectLst/>
                        </a:rPr>
                        <a:t>RL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-0.0455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-2.426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8634360"/>
                  </a:ext>
                </a:extLst>
              </a:tr>
              <a:tr h="254857">
                <a:tc>
                  <a:txBody>
                    <a:bodyPr/>
                    <a:lstStyle/>
                    <a:p>
                      <a:pPr algn="ctr">
                        <a:lnSpc>
                          <a:spcPct val="107000"/>
                        </a:lnSpc>
                        <a:spcAft>
                          <a:spcPts val="800"/>
                        </a:spcAft>
                      </a:pPr>
                      <a:r>
                        <a:rPr lang="en-IN" sz="1100" kern="100">
                          <a:effectLst/>
                        </a:rPr>
                        <a:t>SoG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0.0284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2.257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7294838"/>
                  </a:ext>
                </a:extLst>
              </a:tr>
              <a:tr h="254857">
                <a:tc>
                  <a:txBody>
                    <a:bodyPr/>
                    <a:lstStyle/>
                    <a:p>
                      <a:pPr algn="ctr">
                        <a:lnSpc>
                          <a:spcPct val="107000"/>
                        </a:lnSpc>
                        <a:spcAft>
                          <a:spcPts val="800"/>
                        </a:spcAft>
                      </a:pPr>
                      <a:r>
                        <a:rPr lang="en-IN" sz="1100" kern="100">
                          <a:effectLst/>
                        </a:rPr>
                        <a:t>SM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0.0040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0.011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a:effectLst/>
                        </a:rPr>
                        <a:t>0.364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b="1" kern="100" dirty="0">
                          <a:solidFill>
                            <a:srgbClr val="FF0000"/>
                          </a:solidFill>
                          <a:effectLst/>
                        </a:rPr>
                        <a:t>0.716</a:t>
                      </a:r>
                      <a:endParaRPr lang="en-IN" sz="11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489700"/>
                  </a:ext>
                </a:extLst>
              </a:tr>
            </a:tbl>
          </a:graphicData>
        </a:graphic>
      </p:graphicFrame>
    </p:spTree>
    <p:extLst>
      <p:ext uri="{BB962C8B-B14F-4D97-AF65-F5344CB8AC3E}">
        <p14:creationId xmlns:p14="http://schemas.microsoft.com/office/powerpoint/2010/main" val="281570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710B-9C3C-7B38-EC65-352072CF31AB}"/>
              </a:ext>
            </a:extLst>
          </p:cNvPr>
          <p:cNvSpPr>
            <a:spLocks noGrp="1"/>
          </p:cNvSpPr>
          <p:nvPr>
            <p:ph type="title"/>
          </p:nvPr>
        </p:nvSpPr>
        <p:spPr>
          <a:xfrm>
            <a:off x="2895600" y="1504283"/>
            <a:ext cx="6400800" cy="2844977"/>
          </a:xfrm>
        </p:spPr>
        <p:txBody>
          <a:bodyPr/>
          <a:lstStyle/>
          <a:p>
            <a:r>
              <a:rPr lang="en-IN" sz="4400" kern="100" dirty="0">
                <a:effectLst/>
                <a:latin typeface="Calibri" panose="020F0502020204030204" pitchFamily="34" charset="0"/>
                <a:ea typeface="Calibri" panose="020F0502020204030204" pitchFamily="34" charset="0"/>
                <a:cs typeface="Times New Roman" panose="02020603050405020304" pitchFamily="18" charset="0"/>
              </a:rPr>
              <a:t>Check for Multicollinearity</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1A6C9614-7898-D962-E988-EB8C0AAAB55C}"/>
              </a:ext>
            </a:extLst>
          </p:cNvPr>
          <p:cNvSpPr>
            <a:spLocks noGrp="1"/>
          </p:cNvSpPr>
          <p:nvPr>
            <p:ph type="body" idx="1"/>
          </p:nvPr>
        </p:nvSpPr>
        <p:spPr>
          <a:xfrm>
            <a:off x="2895600" y="3497802"/>
            <a:ext cx="6400800" cy="2681056"/>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use VIF value to check for presence of multicollinearity in our model. If VIF values are significantly below the threshold level of severe multicollinearity, then it indicates that there is little to know multicollinearity among the independent variables in our regression model.</a:t>
            </a:r>
          </a:p>
          <a:p>
            <a:endParaRPr lang="en-IN" dirty="0"/>
          </a:p>
        </p:txBody>
      </p:sp>
    </p:spTree>
    <p:extLst>
      <p:ext uri="{BB962C8B-B14F-4D97-AF65-F5344CB8AC3E}">
        <p14:creationId xmlns:p14="http://schemas.microsoft.com/office/powerpoint/2010/main" val="17253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93C9-3CCC-2F17-BF1C-CDFBC255FF47}"/>
              </a:ext>
            </a:extLst>
          </p:cNvPr>
          <p:cNvSpPr>
            <a:spLocks noGrp="1"/>
          </p:cNvSpPr>
          <p:nvPr>
            <p:ph type="title"/>
          </p:nvPr>
        </p:nvSpPr>
        <p:spPr/>
        <p:txBody>
          <a:bodyPr/>
          <a:lstStyle/>
          <a:p>
            <a:r>
              <a:rPr lang="en-IN" dirty="0"/>
              <a:t>Economic freedom leads to and maintains democracy</a:t>
            </a:r>
          </a:p>
        </p:txBody>
      </p:sp>
      <p:sp>
        <p:nvSpPr>
          <p:cNvPr id="3" name="Slide Number Placeholder 2">
            <a:extLst>
              <a:ext uri="{FF2B5EF4-FFF2-40B4-BE49-F238E27FC236}">
                <a16:creationId xmlns:a16="http://schemas.microsoft.com/office/drawing/2014/main" id="{A38DCCF3-09B8-4D42-B8C5-9EC6F771AD8A}"/>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Text Placeholder 3">
            <a:extLst>
              <a:ext uri="{FF2B5EF4-FFF2-40B4-BE49-F238E27FC236}">
                <a16:creationId xmlns:a16="http://schemas.microsoft.com/office/drawing/2014/main" id="{33582E46-3421-BA2A-5685-11AE65E3B0C7}"/>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BF6F093B-0CFD-98F1-FE9F-2E4B4538DA6F}"/>
              </a:ext>
            </a:extLst>
          </p:cNvPr>
          <p:cNvSpPr>
            <a:spLocks noGrp="1" noRot="1" noMove="1" noResize="1" noEditPoints="1" noAdjustHandles="1" noChangeArrowheads="1" noChangeShapeType="1"/>
          </p:cNvSpPr>
          <p:nvPr>
            <p:ph type="body" sz="quarter" idx="13"/>
          </p:nvPr>
        </p:nvSpPr>
        <p:spPr/>
        <p:txBody>
          <a:bodyPr/>
          <a:lstStyle/>
          <a:p>
            <a:r>
              <a:rPr lang="en-IN" dirty="0"/>
              <a:t>Hayek- Lipset -Freidman Hypothesis</a:t>
            </a:r>
          </a:p>
        </p:txBody>
      </p:sp>
      <p:sp>
        <p:nvSpPr>
          <p:cNvPr id="6" name="Text Placeholder 5">
            <a:extLst>
              <a:ext uri="{FF2B5EF4-FFF2-40B4-BE49-F238E27FC236}">
                <a16:creationId xmlns:a16="http://schemas.microsoft.com/office/drawing/2014/main" id="{56C9E4F7-5CA4-A649-A2FB-ED3165A4DF38}"/>
              </a:ext>
            </a:extLst>
          </p:cNvPr>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161664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37EAA5-2D80-10EF-65A5-C258BD98B15C}"/>
              </a:ext>
            </a:extLst>
          </p:cNvPr>
          <p:cNvSpPr>
            <a:spLocks noGrp="1"/>
          </p:cNvSpPr>
          <p:nvPr>
            <p:ph type="sldNum" sz="quarter" idx="12"/>
          </p:nvPr>
        </p:nvSpPr>
        <p:spPr/>
        <p:txBody>
          <a:bodyPr/>
          <a:lstStyle/>
          <a:p>
            <a:fld id="{48F63A3B-78C7-47BE-AE5E-E10140E04643}" type="slidenum">
              <a:rPr lang="en-US" smtClean="0"/>
              <a:pPr/>
              <a:t>20</a:t>
            </a:fld>
            <a:endParaRPr lang="en-US" dirty="0"/>
          </a:p>
        </p:txBody>
      </p:sp>
      <p:graphicFrame>
        <p:nvGraphicFramePr>
          <p:cNvPr id="8" name="Table 7">
            <a:extLst>
              <a:ext uri="{FF2B5EF4-FFF2-40B4-BE49-F238E27FC236}">
                <a16:creationId xmlns:a16="http://schemas.microsoft.com/office/drawing/2014/main" id="{3F3F143D-6034-94F2-5768-0AC7B9D4A832}"/>
              </a:ext>
            </a:extLst>
          </p:cNvPr>
          <p:cNvGraphicFramePr>
            <a:graphicFrameLocks noGrp="1"/>
          </p:cNvGraphicFramePr>
          <p:nvPr>
            <p:extLst>
              <p:ext uri="{D42A27DB-BD31-4B8C-83A1-F6EECF244321}">
                <p14:modId xmlns:p14="http://schemas.microsoft.com/office/powerpoint/2010/main" val="3902492415"/>
              </p:ext>
            </p:extLst>
          </p:nvPr>
        </p:nvGraphicFramePr>
        <p:xfrm>
          <a:off x="4643021" y="1091953"/>
          <a:ext cx="5042517" cy="4821644"/>
        </p:xfrm>
        <a:graphic>
          <a:graphicData uri="http://schemas.openxmlformats.org/drawingml/2006/table">
            <a:tbl>
              <a:tblPr firstRow="1" firstCol="1" bandRow="1">
                <a:tableStyleId>{5DA37D80-6434-44D0-A028-1B22A696006F}</a:tableStyleId>
              </a:tblPr>
              <a:tblGrid>
                <a:gridCol w="2609443">
                  <a:extLst>
                    <a:ext uri="{9D8B030D-6E8A-4147-A177-3AD203B41FA5}">
                      <a16:colId xmlns:a16="http://schemas.microsoft.com/office/drawing/2014/main" val="2917364492"/>
                    </a:ext>
                  </a:extLst>
                </a:gridCol>
                <a:gridCol w="2433074">
                  <a:extLst>
                    <a:ext uri="{9D8B030D-6E8A-4147-A177-3AD203B41FA5}">
                      <a16:colId xmlns:a16="http://schemas.microsoft.com/office/drawing/2014/main" val="3701408803"/>
                    </a:ext>
                  </a:extLst>
                </a:gridCol>
              </a:tblGrid>
              <a:tr h="617605">
                <a:tc gridSpan="2">
                  <a:txBody>
                    <a:bodyPr/>
                    <a:lstStyle/>
                    <a:p>
                      <a:pPr algn="ctr">
                        <a:lnSpc>
                          <a:spcPct val="107000"/>
                        </a:lnSpc>
                        <a:spcAft>
                          <a:spcPts val="800"/>
                        </a:spcAft>
                      </a:pPr>
                      <a:endParaRPr lang="en-IN" sz="1800" kern="100" dirty="0">
                        <a:effectLst/>
                      </a:endParaRPr>
                    </a:p>
                    <a:p>
                      <a:pPr algn="ctr">
                        <a:lnSpc>
                          <a:spcPct val="107000"/>
                        </a:lnSpc>
                        <a:spcAft>
                          <a:spcPts val="800"/>
                        </a:spcAft>
                      </a:pPr>
                      <a:r>
                        <a:rPr lang="en-IN" sz="1800" kern="100" dirty="0">
                          <a:effectLst/>
                        </a:rPr>
                        <a:t>Model 4</a:t>
                      </a:r>
                    </a:p>
                    <a:p>
                      <a:pPr algn="ctr">
                        <a:lnSpc>
                          <a:spcPct val="107000"/>
                        </a:lnSpc>
                        <a:spcAft>
                          <a:spcPts val="800"/>
                        </a:spcAft>
                      </a:pPr>
                      <a:r>
                        <a:rPr lang="en-IN" sz="1800" kern="100" dirty="0">
                          <a:effectLst/>
                        </a:rPr>
                        <a:t> </a:t>
                      </a:r>
                      <a:endParaRPr lang="en-IN" sz="1800" kern="100" dirty="0">
                        <a:effectLst/>
                        <a:latin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8098741"/>
                  </a:ext>
                </a:extLst>
              </a:tr>
              <a:tr h="617605">
                <a:tc>
                  <a:txBody>
                    <a:bodyPr/>
                    <a:lstStyle/>
                    <a:p>
                      <a:pPr algn="ctr">
                        <a:lnSpc>
                          <a:spcPct val="107000"/>
                        </a:lnSpc>
                        <a:spcAft>
                          <a:spcPts val="800"/>
                        </a:spcAft>
                      </a:pPr>
                      <a:r>
                        <a:rPr lang="en-IN" sz="1400" kern="100">
                          <a:effectLst/>
                        </a:rPr>
                        <a:t>Variables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a:effectLst/>
                        </a:rPr>
                        <a:t>VIF Value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059169"/>
                  </a:ext>
                </a:extLst>
              </a:tr>
              <a:tr h="1314157">
                <a:tc>
                  <a:txBody>
                    <a:bodyPr/>
                    <a:lstStyle/>
                    <a:p>
                      <a:pPr algn="ctr">
                        <a:lnSpc>
                          <a:spcPct val="107000"/>
                        </a:lnSpc>
                        <a:spcAft>
                          <a:spcPts val="800"/>
                        </a:spcAft>
                      </a:pPr>
                      <a:r>
                        <a:rPr lang="en-IN" sz="1400" kern="100">
                          <a:effectLst/>
                        </a:rPr>
                        <a:t>Legal_system_</a:t>
                      </a:r>
                      <a:endParaRPr lang="en-IN" sz="1100" kern="100">
                        <a:effectLst/>
                      </a:endParaRPr>
                    </a:p>
                    <a:p>
                      <a:pPr algn="ctr">
                        <a:lnSpc>
                          <a:spcPct val="107000"/>
                        </a:lnSpc>
                        <a:spcAft>
                          <a:spcPts val="800"/>
                        </a:spcAft>
                      </a:pPr>
                      <a:r>
                        <a:rPr lang="en-IN" sz="1400" kern="100">
                          <a:effectLst/>
                        </a:rPr>
                        <a:t>and_property_rights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a:effectLst/>
                        </a:rPr>
                        <a:t>2.49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6308862"/>
                  </a:ext>
                </a:extLst>
              </a:tr>
              <a:tr h="890426">
                <a:tc>
                  <a:txBody>
                    <a:bodyPr/>
                    <a:lstStyle/>
                    <a:p>
                      <a:pPr algn="ctr">
                        <a:lnSpc>
                          <a:spcPct val="107000"/>
                        </a:lnSpc>
                        <a:spcAft>
                          <a:spcPts val="800"/>
                        </a:spcAft>
                      </a:pPr>
                      <a:r>
                        <a:rPr lang="en-IN" sz="1400" kern="100">
                          <a:effectLst/>
                        </a:rPr>
                        <a:t>regulation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a:effectLst/>
                        </a:rPr>
                        <a:t>2.28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2573995"/>
                  </a:ext>
                </a:extLst>
              </a:tr>
              <a:tr h="928020">
                <a:tc>
                  <a:txBody>
                    <a:bodyPr/>
                    <a:lstStyle/>
                    <a:p>
                      <a:pPr algn="ctr">
                        <a:lnSpc>
                          <a:spcPct val="107000"/>
                        </a:lnSpc>
                        <a:spcAft>
                          <a:spcPts val="800"/>
                        </a:spcAft>
                      </a:pPr>
                      <a:r>
                        <a:rPr lang="en-IN" sz="1400" kern="100">
                          <a:effectLst/>
                        </a:rPr>
                        <a:t>Size_of_</a:t>
                      </a:r>
                      <a:endParaRPr lang="en-IN" sz="1100" kern="100">
                        <a:effectLst/>
                      </a:endParaRPr>
                    </a:p>
                    <a:p>
                      <a:pPr algn="ctr">
                        <a:lnSpc>
                          <a:spcPct val="107000"/>
                        </a:lnSpc>
                        <a:spcAft>
                          <a:spcPts val="800"/>
                        </a:spcAft>
                      </a:pPr>
                      <a:r>
                        <a:rPr lang="en-IN" sz="1400" kern="100">
                          <a:effectLst/>
                        </a:rPr>
                        <a:t>government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dirty="0">
                          <a:effectLst/>
                        </a:rPr>
                        <a:t>1.16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400870"/>
                  </a:ext>
                </a:extLst>
              </a:tr>
            </a:tbl>
          </a:graphicData>
        </a:graphic>
      </p:graphicFrame>
    </p:spTree>
    <p:extLst>
      <p:ext uri="{BB962C8B-B14F-4D97-AF65-F5344CB8AC3E}">
        <p14:creationId xmlns:p14="http://schemas.microsoft.com/office/powerpoint/2010/main" val="359928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710B-9C3C-7B38-EC65-352072CF31AB}"/>
              </a:ext>
            </a:extLst>
          </p:cNvPr>
          <p:cNvSpPr>
            <a:spLocks noGrp="1"/>
          </p:cNvSpPr>
          <p:nvPr>
            <p:ph type="title"/>
          </p:nvPr>
        </p:nvSpPr>
        <p:spPr>
          <a:xfrm>
            <a:off x="2895600" y="2618913"/>
            <a:ext cx="6400800" cy="3008731"/>
          </a:xfrm>
        </p:spPr>
        <p:txBody>
          <a:bodyPr/>
          <a:lstStyle/>
          <a:p>
            <a:r>
              <a:rPr lang="en-IN" kern="100" dirty="0">
                <a:latin typeface="Calibri" panose="020F0502020204030204" pitchFamily="34" charset="0"/>
                <a:ea typeface="Calibri" panose="020F0502020204030204" pitchFamily="34" charset="0"/>
                <a:cs typeface="Times New Roman" panose="02020603050405020304" pitchFamily="18" charset="0"/>
              </a:rPr>
              <a:t>CHECK FOR Heteroskedasticity</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44811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37EAA5-2D80-10EF-65A5-C258BD98B15C}"/>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9" name="Content Placeholder 8">
            <a:extLst>
              <a:ext uri="{FF2B5EF4-FFF2-40B4-BE49-F238E27FC236}">
                <a16:creationId xmlns:a16="http://schemas.microsoft.com/office/drawing/2014/main" id="{67119FB0-5931-2A1E-786F-6CB3AA3499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3612" y="1494921"/>
            <a:ext cx="4831657" cy="3604966"/>
          </a:xfrm>
          <a:prstGeom prst="rect">
            <a:avLst/>
          </a:prstGeom>
          <a:noFill/>
          <a:ln>
            <a:noFill/>
          </a:ln>
        </p:spPr>
      </p:pic>
      <p:sp>
        <p:nvSpPr>
          <p:cNvPr id="10" name="TextBox 9">
            <a:extLst>
              <a:ext uri="{FF2B5EF4-FFF2-40B4-BE49-F238E27FC236}">
                <a16:creationId xmlns:a16="http://schemas.microsoft.com/office/drawing/2014/main" id="{3101D3F4-C162-0516-8684-C51FA8DE15A8}"/>
              </a:ext>
            </a:extLst>
          </p:cNvPr>
          <p:cNvSpPr txBox="1"/>
          <p:nvPr/>
        </p:nvSpPr>
        <p:spPr>
          <a:xfrm>
            <a:off x="4616804" y="882388"/>
            <a:ext cx="4948767" cy="461665"/>
          </a:xfrm>
          <a:prstGeom prst="rect">
            <a:avLst/>
          </a:prstGeom>
          <a:noFill/>
        </p:spPr>
        <p:txBody>
          <a:bodyPr wrap="square" rtlCol="0">
            <a:spAutoFit/>
          </a:bodyPr>
          <a:lstStyle/>
          <a:p>
            <a:r>
              <a:rPr lang="en-IN" sz="2400" b="1" dirty="0">
                <a:solidFill>
                  <a:schemeClr val="accent6"/>
                </a:solidFill>
              </a:rPr>
              <a:t>Visual Inspection of Residuals</a:t>
            </a:r>
          </a:p>
        </p:txBody>
      </p:sp>
      <p:sp>
        <p:nvSpPr>
          <p:cNvPr id="12" name="TextBox 11">
            <a:extLst>
              <a:ext uri="{FF2B5EF4-FFF2-40B4-BE49-F238E27FC236}">
                <a16:creationId xmlns:a16="http://schemas.microsoft.com/office/drawing/2014/main" id="{1EABFE0B-5C61-69FD-82AF-84D62E78E552}"/>
              </a:ext>
            </a:extLst>
          </p:cNvPr>
          <p:cNvSpPr txBox="1"/>
          <p:nvPr/>
        </p:nvSpPr>
        <p:spPr>
          <a:xfrm>
            <a:off x="4377668" y="5098116"/>
            <a:ext cx="7562798" cy="1397947"/>
          </a:xfrm>
          <a:prstGeom prst="rect">
            <a:avLst/>
          </a:prstGeom>
          <a:noFill/>
        </p:spPr>
        <p:txBody>
          <a:bodyPr wrap="square">
            <a:spAutoFit/>
          </a:bodyPr>
          <a:lstStyle/>
          <a:p>
            <a:pPr>
              <a:lnSpc>
                <a:spcPct val="107000"/>
              </a:lnSpc>
              <a:spcAft>
                <a:spcPts val="800"/>
              </a:spcAft>
              <a:tabLst>
                <a:tab pos="234696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 above graph, we can see that the residual is randomly scattered about the line y=0, it indicates that the model is a reasonable fit </a:t>
            </a:r>
            <a:r>
              <a:rPr lang="en-IN" sz="1600" kern="100" dirty="0">
                <a:latin typeface="Calibri" panose="020F0502020204030204" pitchFamily="34" charset="0"/>
                <a:ea typeface="Calibri" panose="020F0502020204030204" pitchFamily="34" charset="0"/>
                <a:cs typeface="Times New Roman" panose="02020603050405020304" pitchFamily="18" charset="0"/>
              </a:rPr>
              <a:t>for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our data and that the assumption of linear regression are met to significant extent. Hence our model does not exhibit bias in his prediction and have roughly constant variance across the range of predicted values. So, our assumption of homoskedasticity is met.</a:t>
            </a:r>
          </a:p>
        </p:txBody>
      </p:sp>
    </p:spTree>
    <p:extLst>
      <p:ext uri="{BB962C8B-B14F-4D97-AF65-F5344CB8AC3E}">
        <p14:creationId xmlns:p14="http://schemas.microsoft.com/office/powerpoint/2010/main" val="9797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37EAA5-2D80-10EF-65A5-C258BD98B15C}"/>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
        <p:nvSpPr>
          <p:cNvPr id="10" name="TextBox 9">
            <a:extLst>
              <a:ext uri="{FF2B5EF4-FFF2-40B4-BE49-F238E27FC236}">
                <a16:creationId xmlns:a16="http://schemas.microsoft.com/office/drawing/2014/main" id="{3101D3F4-C162-0516-8684-C51FA8DE15A8}"/>
              </a:ext>
            </a:extLst>
          </p:cNvPr>
          <p:cNvSpPr txBox="1"/>
          <p:nvPr/>
        </p:nvSpPr>
        <p:spPr>
          <a:xfrm>
            <a:off x="4183957" y="956086"/>
            <a:ext cx="6481941" cy="461665"/>
          </a:xfrm>
          <a:prstGeom prst="rect">
            <a:avLst/>
          </a:prstGeom>
          <a:noFill/>
        </p:spPr>
        <p:txBody>
          <a:bodyPr wrap="square" rtlCol="0">
            <a:spAutoFit/>
          </a:bodyPr>
          <a:lstStyle/>
          <a:p>
            <a:r>
              <a:rPr lang="en-IN" sz="2400" b="1" dirty="0">
                <a:solidFill>
                  <a:schemeClr val="accent6"/>
                </a:solidFill>
              </a:rPr>
              <a:t>White’s Test for HETEROSKEDASTICITY</a:t>
            </a:r>
          </a:p>
        </p:txBody>
      </p:sp>
      <p:sp>
        <p:nvSpPr>
          <p:cNvPr id="7" name="TextBox 6">
            <a:extLst>
              <a:ext uri="{FF2B5EF4-FFF2-40B4-BE49-F238E27FC236}">
                <a16:creationId xmlns:a16="http://schemas.microsoft.com/office/drawing/2014/main" id="{E5F0626D-7461-B817-7556-305FED2498EB}"/>
              </a:ext>
            </a:extLst>
          </p:cNvPr>
          <p:cNvSpPr txBox="1"/>
          <p:nvPr/>
        </p:nvSpPr>
        <p:spPr>
          <a:xfrm>
            <a:off x="4273119" y="2095654"/>
            <a:ext cx="7918881" cy="3168240"/>
          </a:xfrm>
          <a:prstGeom prst="rect">
            <a:avLst/>
          </a:prstGeom>
          <a:noFill/>
        </p:spPr>
        <p:txBody>
          <a:bodyPr wrap="square">
            <a:spAutoFit/>
          </a:bodyPr>
          <a:lstStyle/>
          <a:p>
            <a:pPr>
              <a:lnSpc>
                <a:spcPct val="107000"/>
              </a:lnSpc>
              <a:spcAft>
                <a:spcPts val="800"/>
              </a:spcAft>
              <a:tabLst>
                <a:tab pos="2346960" algn="l"/>
              </a:tabLs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Null Hypothesis, H</a:t>
            </a:r>
            <a:r>
              <a:rPr lang="en-IN" sz="1800" kern="100" baseline="-250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Homoskedasticity </a:t>
            </a:r>
          </a:p>
          <a:p>
            <a:pPr>
              <a:lnSpc>
                <a:spcPct val="107000"/>
              </a:lnSpc>
              <a:spcAft>
                <a:spcPts val="800"/>
              </a:spcAft>
              <a:tabLst>
                <a:tab pos="2346960" algn="l"/>
              </a:tabLs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Alternate Hypothesis, H</a:t>
            </a:r>
            <a:r>
              <a:rPr lang="en-IN" sz="1800" kern="100" baseline="-250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A</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Heteroskedasticity</a:t>
            </a:r>
          </a:p>
          <a:p>
            <a:pPr>
              <a:lnSpc>
                <a:spcPct val="107000"/>
              </a:lnSpc>
              <a:spcAft>
                <a:spcPts val="800"/>
              </a:spcAft>
              <a:tabLst>
                <a:tab pos="2346960" algn="l"/>
              </a:tabLs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2346960" algn="l"/>
              </a:tabLs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Mathematically we can perform White’s test to check for heteroskedasticity.</a:t>
            </a:r>
          </a:p>
          <a:p>
            <a:pPr>
              <a:lnSpc>
                <a:spcPct val="107000"/>
              </a:lnSpc>
              <a:spcAft>
                <a:spcPts val="800"/>
              </a:spcAft>
              <a:tabLst>
                <a:tab pos="2346960" algn="l"/>
              </a:tabLs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After performing the test, we observed that,  </a:t>
            </a:r>
          </a:p>
          <a:p>
            <a:pPr>
              <a:lnSpc>
                <a:spcPct val="107000"/>
              </a:lnSpc>
              <a:spcAft>
                <a:spcPts val="800"/>
              </a:spcAft>
              <a:tabLst>
                <a:tab pos="2346960" algn="l"/>
              </a:tabLs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p-value for our  model 4 = 0.811 &gt; significance level(0.05)</a:t>
            </a:r>
          </a:p>
          <a:p>
            <a:pPr>
              <a:lnSpc>
                <a:spcPct val="107000"/>
              </a:lnSpc>
              <a:spcAft>
                <a:spcPts val="800"/>
              </a:spcAft>
              <a:tabLst>
                <a:tab pos="2346960" algn="l"/>
              </a:tabLst>
            </a:pP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2346960" algn="l"/>
              </a:tabLst>
            </a:pP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Therefore, we accept the null hypothesis.</a:t>
            </a:r>
          </a:p>
        </p:txBody>
      </p:sp>
    </p:spTree>
    <p:extLst>
      <p:ext uri="{BB962C8B-B14F-4D97-AF65-F5344CB8AC3E}">
        <p14:creationId xmlns:p14="http://schemas.microsoft.com/office/powerpoint/2010/main" val="970165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24A-4CA9-C9F7-8C11-88A7B965D169}"/>
              </a:ext>
            </a:extLst>
          </p:cNvPr>
          <p:cNvSpPr>
            <a:spLocks noGrp="1"/>
          </p:cNvSpPr>
          <p:nvPr>
            <p:ph type="title"/>
          </p:nvPr>
        </p:nvSpPr>
        <p:spPr/>
        <p:txBody>
          <a:bodyPr/>
          <a:lstStyle/>
          <a:p>
            <a:r>
              <a:rPr lang="en-IN" dirty="0"/>
              <a:t>FINAL MODEL</a:t>
            </a:r>
          </a:p>
        </p:txBody>
      </p:sp>
      <p:sp>
        <p:nvSpPr>
          <p:cNvPr id="4" name="Slide Number Placeholder 3">
            <a:extLst>
              <a:ext uri="{FF2B5EF4-FFF2-40B4-BE49-F238E27FC236}">
                <a16:creationId xmlns:a16="http://schemas.microsoft.com/office/drawing/2014/main" id="{F005C7A6-5EB6-7087-B217-0970B829B2EE}"/>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
        <p:nvSpPr>
          <p:cNvPr id="5" name="Content Placeholder 4">
            <a:extLst>
              <a:ext uri="{FF2B5EF4-FFF2-40B4-BE49-F238E27FC236}">
                <a16:creationId xmlns:a16="http://schemas.microsoft.com/office/drawing/2014/main" id="{4F49D8D3-9D5A-FAFA-1B08-F3D03CE0D611}"/>
              </a:ext>
            </a:extLst>
          </p:cNvPr>
          <p:cNvSpPr>
            <a:spLocks noGrp="1"/>
          </p:cNvSpPr>
          <p:nvPr>
            <p:ph sz="half" idx="1"/>
          </p:nvPr>
        </p:nvSpPr>
        <p:spPr>
          <a:xfrm>
            <a:off x="450719" y="2585894"/>
            <a:ext cx="11119104" cy="1259885"/>
          </a:xfrm>
        </p:spPr>
        <p:txBody>
          <a:bodyPr>
            <a:normAutofit fontScale="92500" lnSpcReduction="10000"/>
          </a:bodyPr>
          <a:lstStyle/>
          <a:p>
            <a:pPr>
              <a:lnSpc>
                <a:spcPct val="107000"/>
              </a:lnSpc>
              <a:spcAft>
                <a:spcPts val="800"/>
              </a:spcAft>
              <a:tabLst>
                <a:tab pos="23469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Our final Model would be Model 4 with independent variables: Legal System and Property Rights, Regulations and Size of government coming out be statistically significant to our dependent variable, Liberal Democracy Index. The relationship can be represented as:</a:t>
            </a:r>
          </a:p>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LDI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-0.1894)</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0.1565)</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LSPR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-0.0586)</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RL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0.0292)</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SoG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F4D9E4B-D1C4-1DFC-DC7F-430756655548}"/>
              </a:ext>
            </a:extLst>
          </p:cNvPr>
          <p:cNvSpPr txBox="1"/>
          <p:nvPr/>
        </p:nvSpPr>
        <p:spPr>
          <a:xfrm>
            <a:off x="1908699" y="3845779"/>
            <a:ext cx="7455023" cy="375552"/>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0.139)        (0.014)                 (0.022)               (0.013) </a:t>
            </a:r>
          </a:p>
        </p:txBody>
      </p:sp>
      <p:sp>
        <p:nvSpPr>
          <p:cNvPr id="11" name="TextBox 10">
            <a:extLst>
              <a:ext uri="{FF2B5EF4-FFF2-40B4-BE49-F238E27FC236}">
                <a16:creationId xmlns:a16="http://schemas.microsoft.com/office/drawing/2014/main" id="{B25ADCF6-1559-79AF-7A21-2247BF83BB0A}"/>
              </a:ext>
            </a:extLst>
          </p:cNvPr>
          <p:cNvSpPr txBox="1"/>
          <p:nvPr/>
        </p:nvSpPr>
        <p:spPr>
          <a:xfrm>
            <a:off x="1216241" y="4501983"/>
            <a:ext cx="8147481" cy="375552"/>
          </a:xfrm>
          <a:prstGeom prst="rect">
            <a:avLst/>
          </a:prstGeom>
          <a:noFill/>
        </p:spPr>
        <p:txBody>
          <a:bodyPr wrap="square">
            <a:spAutoFit/>
          </a:bodyPr>
          <a:lstStyle/>
          <a:p>
            <a:pPr marL="457200">
              <a:lnSpc>
                <a:spcPct val="107000"/>
              </a:lnSpc>
              <a:spcAft>
                <a:spcPts val="800"/>
              </a:spcAft>
            </a:pP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Multiple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0.587 </a:t>
            </a:r>
            <a:r>
              <a:rPr lang="en-IN"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Adjusted R-squared: </a:t>
            </a:r>
            <a:r>
              <a:rPr lang="en-IN"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0.579</a:t>
            </a:r>
          </a:p>
        </p:txBody>
      </p:sp>
      <p:sp>
        <p:nvSpPr>
          <p:cNvPr id="12" name="Rectangle 11">
            <a:extLst>
              <a:ext uri="{FF2B5EF4-FFF2-40B4-BE49-F238E27FC236}">
                <a16:creationId xmlns:a16="http://schemas.microsoft.com/office/drawing/2014/main" id="{0A418469-799E-3DB7-93A9-2F4302C1D018}"/>
              </a:ext>
            </a:extLst>
          </p:cNvPr>
          <p:cNvSpPr/>
          <p:nvPr/>
        </p:nvSpPr>
        <p:spPr>
          <a:xfrm>
            <a:off x="450719" y="2441359"/>
            <a:ext cx="11427603" cy="2654424"/>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4307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7AF4-7FB3-087D-704B-05E23171A18E}"/>
              </a:ext>
            </a:extLst>
          </p:cNvPr>
          <p:cNvSpPr>
            <a:spLocks noGrp="1"/>
          </p:cNvSpPr>
          <p:nvPr>
            <p:ph type="title"/>
          </p:nvPr>
        </p:nvSpPr>
        <p:spPr>
          <a:xfrm>
            <a:off x="4183669" y="1519776"/>
            <a:ext cx="6984906" cy="620107"/>
          </a:xfrm>
        </p:spPr>
        <p:txBody>
          <a:bodyPr/>
          <a:lstStyle/>
          <a:p>
            <a:r>
              <a:rPr lang="en-IN" dirty="0"/>
              <a:t>conclusion</a:t>
            </a:r>
          </a:p>
        </p:txBody>
      </p:sp>
      <p:sp>
        <p:nvSpPr>
          <p:cNvPr id="3" name="Slide Number Placeholder 2">
            <a:extLst>
              <a:ext uri="{FF2B5EF4-FFF2-40B4-BE49-F238E27FC236}">
                <a16:creationId xmlns:a16="http://schemas.microsoft.com/office/drawing/2014/main" id="{15053CAA-FA94-619C-4BF6-45FA454116B4}"/>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5" name="Text Placeholder 4">
            <a:extLst>
              <a:ext uri="{FF2B5EF4-FFF2-40B4-BE49-F238E27FC236}">
                <a16:creationId xmlns:a16="http://schemas.microsoft.com/office/drawing/2014/main" id="{909798D6-1074-FC66-4341-50ECD3D3FECF}"/>
              </a:ext>
            </a:extLst>
          </p:cNvPr>
          <p:cNvSpPr>
            <a:spLocks noGrp="1"/>
          </p:cNvSpPr>
          <p:nvPr>
            <p:ph type="body" sz="quarter" idx="13"/>
          </p:nvPr>
        </p:nvSpPr>
        <p:spPr>
          <a:xfrm>
            <a:off x="4183669" y="1686758"/>
            <a:ext cx="7508222" cy="4861296"/>
          </a:xfrm>
        </p:spPr>
        <p:txBody>
          <a:bodyPr/>
          <a:lstStyle/>
          <a:p>
            <a:pPr algn="l"/>
            <a:r>
              <a:rPr lang="en-US" sz="1400" b="0" i="0" dirty="0">
                <a:effectLst/>
                <a:latin typeface="Roboto" panose="020F0502020204030204" pitchFamily="2" charset="0"/>
              </a:rPr>
              <a:t>It has been concluded for above equation that:</a:t>
            </a:r>
          </a:p>
          <a:p>
            <a:pPr algn="l"/>
            <a:r>
              <a:rPr lang="en-US" sz="1400" b="0" i="0" dirty="0">
                <a:effectLst/>
                <a:latin typeface="Roboto" panose="020F0502020204030204" pitchFamily="2" charset="0"/>
              </a:rPr>
              <a:t> </a:t>
            </a:r>
          </a:p>
          <a:p>
            <a:pPr marL="285750" indent="-285750" algn="l">
              <a:buFont typeface="Arial" panose="020B0604020202020204" pitchFamily="34" charset="0"/>
              <a:buChar char="•"/>
            </a:pPr>
            <a:r>
              <a:rPr lang="en-US" sz="1400" b="0" i="0" dirty="0">
                <a:effectLst/>
                <a:latin typeface="Roboto" panose="020F0502020204030204" pitchFamily="2" charset="0"/>
              </a:rPr>
              <a:t>A positive coefficient for "Legal System &amp; Property Rights" suggest that when it is stronger or more protective of individual rights and property, it tends to contribute positively to a country's liberal democracy index</a:t>
            </a:r>
          </a:p>
          <a:p>
            <a:pPr algn="l"/>
            <a:endParaRPr lang="en-US" sz="1400" dirty="0">
              <a:latin typeface="Roboto" panose="020F0502020204030204" pitchFamily="2" charset="0"/>
            </a:endParaRPr>
          </a:p>
          <a:p>
            <a:pPr marL="285750" indent="-285750" algn="l">
              <a:buFont typeface="Arial" panose="020B0604020202020204" pitchFamily="34" charset="0"/>
              <a:buChar char="•"/>
            </a:pPr>
            <a:r>
              <a:rPr lang="en-US" sz="1400" dirty="0">
                <a:latin typeface="Roboto" panose="020F0502020204030204" pitchFamily="2" charset="0"/>
              </a:rPr>
              <a:t>A</a:t>
            </a:r>
            <a:r>
              <a:rPr lang="en-US" sz="1400" b="0" i="0" dirty="0">
                <a:effectLst/>
                <a:latin typeface="Roboto" panose="020F0502020204030204" pitchFamily="2" charset="0"/>
              </a:rPr>
              <a:t> higher value SoG keeping other variable constant is that the government has lesser control of enterprises owned by individual, the individual choice is not overshadowed by the government decision. Thus, improving level of liberal democracy. </a:t>
            </a:r>
          </a:p>
          <a:p>
            <a:pPr algn="l"/>
            <a:endParaRPr lang="en-US" sz="1400" dirty="0">
              <a:latin typeface="Roboto" panose="020F0502020204030204" pitchFamily="2" charset="0"/>
            </a:endParaRPr>
          </a:p>
          <a:p>
            <a:pPr marL="285750" indent="-285750" algn="l">
              <a:buFont typeface="Arial" panose="020B0604020202020204" pitchFamily="34" charset="0"/>
              <a:buChar char="•"/>
            </a:pPr>
            <a:r>
              <a:rPr lang="en-US" sz="1400" b="0" i="0" dirty="0">
                <a:effectLst/>
                <a:latin typeface="Roboto" panose="020F0502020204030204" pitchFamily="2" charset="0"/>
              </a:rPr>
              <a:t>Sound Money and Freedom to Trade Internationally is not a significant parameter for Liberal Democracy Index.</a:t>
            </a:r>
          </a:p>
          <a:p>
            <a:pPr marL="285750" indent="-285750" algn="l">
              <a:buFont typeface="Arial" panose="020B0604020202020204" pitchFamily="34" charset="0"/>
              <a:buChar char="•"/>
            </a:pPr>
            <a:endParaRPr lang="en-US" sz="1400" dirty="0">
              <a:latin typeface="Roboto" panose="020F0502020204030204" pitchFamily="2" charset="0"/>
            </a:endParaRPr>
          </a:p>
          <a:p>
            <a:pPr marL="285750" indent="-285750" algn="l">
              <a:buFont typeface="Arial" panose="020B0604020202020204" pitchFamily="34" charset="0"/>
              <a:buChar char="•"/>
            </a:pPr>
            <a:r>
              <a:rPr lang="en-US" sz="1400" b="0" i="0" dirty="0">
                <a:effectLst/>
                <a:latin typeface="Roboto" panose="020F0502020204030204" pitchFamily="2" charset="0"/>
              </a:rPr>
              <a:t>Economic parameters can determine liberal democracy index to up to 58.7%</a:t>
            </a:r>
          </a:p>
          <a:p>
            <a:br>
              <a:rPr lang="en-US" dirty="0"/>
            </a:br>
            <a:endParaRPr lang="en-IN" dirty="0"/>
          </a:p>
        </p:txBody>
      </p:sp>
    </p:spTree>
    <p:extLst>
      <p:ext uri="{BB962C8B-B14F-4D97-AF65-F5344CB8AC3E}">
        <p14:creationId xmlns:p14="http://schemas.microsoft.com/office/powerpoint/2010/main" val="2796128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45336" y="1693801"/>
            <a:ext cx="4550664" cy="2453773"/>
          </a:xfrm>
        </p:spPr>
        <p:txBody>
          <a:bodyPr/>
          <a:lstStyle/>
          <a:p>
            <a:r>
              <a:rPr lang="en-US" dirty="0"/>
              <a:t>THANK YOU </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F414-A99C-E05A-1942-7428C16223E3}"/>
              </a:ext>
            </a:extLst>
          </p:cNvPr>
          <p:cNvSpPr>
            <a:spLocks noGrp="1"/>
          </p:cNvSpPr>
          <p:nvPr>
            <p:ph type="title"/>
          </p:nvPr>
        </p:nvSpPr>
        <p:spPr/>
        <p:txBody>
          <a:bodyPr/>
          <a:lstStyle/>
          <a:p>
            <a:r>
              <a:rPr lang="en-IN" dirty="0"/>
              <a:t>Literature review</a:t>
            </a:r>
          </a:p>
        </p:txBody>
      </p:sp>
      <p:sp>
        <p:nvSpPr>
          <p:cNvPr id="3" name="Footer Placeholder 2">
            <a:extLst>
              <a:ext uri="{FF2B5EF4-FFF2-40B4-BE49-F238E27FC236}">
                <a16:creationId xmlns:a16="http://schemas.microsoft.com/office/drawing/2014/main" id="{94461FFB-480A-6C38-62B8-B54360EDF8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C8FB8FE-37C0-2CA8-3F42-849C2B67CF98}"/>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id="{F3568C26-DBB8-7891-417D-B42D56EC263D}"/>
              </a:ext>
            </a:extLst>
          </p:cNvPr>
          <p:cNvSpPr txBox="1"/>
          <p:nvPr/>
        </p:nvSpPr>
        <p:spPr>
          <a:xfrm>
            <a:off x="959484" y="2672696"/>
            <a:ext cx="10577832" cy="3416320"/>
          </a:xfrm>
          <a:prstGeom prst="rect">
            <a:avLst/>
          </a:prstGeom>
          <a:noFill/>
        </p:spPr>
        <p:txBody>
          <a:bodyPr wrap="square" rtlCol="0">
            <a:spAutoFit/>
          </a:bodyPr>
          <a:lstStyle/>
          <a:p>
            <a:pPr marL="285750" indent="-285750">
              <a:buFont typeface="Arial" panose="020B0604020202020204" pitchFamily="34" charset="0"/>
              <a:buChar char="•"/>
            </a:pPr>
            <a:endParaRPr lang="en-US" b="0" i="0" dirty="0">
              <a:solidFill>
                <a:srgbClr val="1F1F1F"/>
              </a:solidFill>
              <a:effectLst/>
              <a:latin typeface="ElsevierGulliver"/>
            </a:endParaRPr>
          </a:p>
          <a:p>
            <a:pPr marL="285750" indent="-285750">
              <a:buFont typeface="Arial" panose="020B0604020202020204" pitchFamily="34" charset="0"/>
              <a:buChar char="•"/>
            </a:pPr>
            <a:r>
              <a:rPr lang="en-US" b="0" i="0" dirty="0">
                <a:solidFill>
                  <a:srgbClr val="1F1F1F"/>
                </a:solidFill>
                <a:effectLst/>
                <a:latin typeface="ElsevierGulliver"/>
              </a:rPr>
              <a:t>Rober</a:t>
            </a:r>
            <a:r>
              <a:rPr lang="en-US" dirty="0">
                <a:solidFill>
                  <a:srgbClr val="1F1F1F"/>
                </a:solidFill>
                <a:latin typeface="ElsevierGulliver"/>
              </a:rPr>
              <a:t>t A. Lawson, J.R. Clark (2010). </a:t>
            </a:r>
            <a:r>
              <a:rPr lang="en-US" b="0" i="0" dirty="0">
                <a:solidFill>
                  <a:srgbClr val="1F1F1F"/>
                </a:solidFill>
                <a:effectLst/>
                <a:latin typeface="ElsevierGulliver"/>
              </a:rPr>
              <a:t>Examining the Hayek–Friedman hypothesis on economic and political freedom</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 Khan, Zakir S. (2012). Democracy and Economic Freedom : A Static Panel Data Analysis of South Asia.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6" name="Rectangle 1">
            <a:extLst>
              <a:ext uri="{FF2B5EF4-FFF2-40B4-BE49-F238E27FC236}">
                <a16:creationId xmlns:a16="http://schemas.microsoft.com/office/drawing/2014/main" id="{E723BCD7-A7B1-35BD-8246-8EFE76CA2C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06BB59D-7B92-A9D6-789A-8F9DFC5FF3F2}"/>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11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61081" y="2686524"/>
            <a:ext cx="6869837" cy="1499527"/>
          </a:xfrm>
        </p:spPr>
        <p:txBody>
          <a:bodyPr/>
          <a:lstStyle/>
          <a:p>
            <a:r>
              <a:rPr lang="en-US" dirty="0"/>
              <a:t>PRIMARY Objective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243841"/>
            <a:ext cx="6727794" cy="1162660"/>
          </a:xfrm>
        </p:spPr>
        <p:txBody>
          <a:bodyPr/>
          <a:lstStyle/>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To what extent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economic freedom parameters have an impact on the dependent variable “Liberal Democracy Index” of different countries.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3385" y="1178611"/>
            <a:ext cx="7104521" cy="971427"/>
          </a:xfrm>
        </p:spPr>
        <p:txBody>
          <a:bodyPr/>
          <a:lstStyle/>
          <a:p>
            <a:r>
              <a:rPr lang="en-US" dirty="0"/>
              <a:t>LIBERAL DEMOCRACY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73608" y="2500129"/>
            <a:ext cx="6766560" cy="2447238"/>
          </a:xfrm>
        </p:spPr>
        <p:txBody>
          <a:bodyPr>
            <a:normAutofit fontScale="85000" lnSpcReduction="20000"/>
          </a:bodyPr>
          <a:lstStyle/>
          <a:p>
            <a:pPr marL="285750" indent="-285750" algn="just">
              <a:buFont typeface="Arial" pitchFamily="34" charset="0"/>
              <a:buChar char="•"/>
            </a:pPr>
            <a:r>
              <a:rPr lang="en-US" sz="1600" dirty="0"/>
              <a:t>A democratic system of governance in which individual rights and freedom are officially recognized and protected.</a:t>
            </a:r>
          </a:p>
          <a:p>
            <a:pPr marL="285750" indent="-285750" algn="just">
              <a:buFont typeface="Arial" pitchFamily="34" charset="0"/>
              <a:buChar char="•"/>
            </a:pPr>
            <a:endParaRPr lang="en-US" sz="1600" dirty="0"/>
          </a:p>
          <a:p>
            <a:pPr marL="285750" indent="-285750" algn="just">
              <a:buFont typeface="Arial" pitchFamily="34" charset="0"/>
              <a:buChar char="•"/>
            </a:pPr>
            <a:r>
              <a:rPr lang="en-US" sz="1600" dirty="0"/>
              <a:t>The Liberal Democracy Index (LDI) is a composite index that measures </a:t>
            </a:r>
          </a:p>
          <a:p>
            <a:pPr algn="just"/>
            <a:r>
              <a:rPr lang="en-US" sz="1600" dirty="0"/>
              <a:t>      the extent to which a country practices liberal democracy. </a:t>
            </a:r>
          </a:p>
          <a:p>
            <a:pPr algn="just"/>
            <a:endParaRPr lang="en-US" sz="1600" dirty="0"/>
          </a:p>
          <a:p>
            <a:pPr marL="285750" indent="-285750" algn="just">
              <a:buFont typeface="Arial" pitchFamily="34" charset="0"/>
              <a:buChar char="•"/>
            </a:pPr>
            <a:r>
              <a:rPr lang="en-US" sz="1600" dirty="0"/>
              <a:t>It is used to assess the quality and level of democracy within a country,</a:t>
            </a:r>
          </a:p>
          <a:p>
            <a:pPr algn="just"/>
            <a:r>
              <a:rPr lang="en-US" sz="1600" dirty="0"/>
              <a:t>      particularly focusing on liberal democratic values and institutions.</a:t>
            </a:r>
          </a:p>
          <a:p>
            <a:pPr algn="just"/>
            <a:endParaRPr lang="en-US" sz="1600" dirty="0"/>
          </a:p>
          <a:p>
            <a:pPr marL="285750" indent="-285750" algn="just">
              <a:buFont typeface="Arial" pitchFamily="34" charset="0"/>
              <a:buChar char="•"/>
            </a:pPr>
            <a:r>
              <a:rPr lang="en-US" sz="1600" dirty="0"/>
              <a:t> The LDI combines various indicators and factors to provide a comprehensive evaluation of a nation's democratic performance.</a:t>
            </a: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731520"/>
            <a:ext cx="10671048" cy="2126438"/>
          </a:xfrm>
        </p:spPr>
        <p:txBody>
          <a:bodyPr/>
          <a:lstStyle/>
          <a:p>
            <a:r>
              <a:rPr lang="en-US" dirty="0"/>
              <a:t>Liberal Democracy Index</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85338" y="3017520"/>
            <a:ext cx="1993392" cy="557784"/>
          </a:xfrm>
        </p:spPr>
        <p:txBody>
          <a:bodyPr/>
          <a:lstStyle/>
          <a:p>
            <a:endParaRPr lang="en-US" sz="1400" b="1" dirty="0"/>
          </a:p>
          <a:p>
            <a:r>
              <a:rPr lang="en-US" sz="1400" b="1" dirty="0"/>
              <a:t>Political Rights </a:t>
            </a:r>
          </a:p>
          <a:p>
            <a:pPr lvl="0"/>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900911" y="3017520"/>
            <a:ext cx="1993392" cy="557784"/>
          </a:xfrm>
        </p:spPr>
        <p:txBody>
          <a:bodyPr/>
          <a:lstStyle/>
          <a:p>
            <a:pPr lvl="0"/>
            <a:r>
              <a:rPr lang="en-US" dirty="0"/>
              <a:t>Civil Liberties</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5116484" y="3017520"/>
            <a:ext cx="1993392" cy="557784"/>
          </a:xfrm>
        </p:spPr>
        <p:txBody>
          <a:bodyPr/>
          <a:lstStyle/>
          <a:p>
            <a:pPr lvl="0"/>
            <a:r>
              <a:rPr lang="en-US" dirty="0"/>
              <a:t>Rule of LAW</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7332057" y="3017520"/>
            <a:ext cx="1993392" cy="557784"/>
          </a:xfrm>
        </p:spPr>
        <p:txBody>
          <a:bodyPr/>
          <a:lstStyle/>
          <a:p>
            <a:pPr lvl="0"/>
            <a:r>
              <a:rPr lang="en-US" sz="1400" dirty="0"/>
              <a:t>Protection of minority rights</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a:xfrm>
            <a:off x="9547629" y="3017520"/>
            <a:ext cx="1993392" cy="557784"/>
          </a:xfrm>
        </p:spPr>
        <p:txBody>
          <a:bodyPr/>
          <a:lstStyle/>
          <a:p>
            <a:pPr lvl="0"/>
            <a:r>
              <a:rPr lang="en-US" sz="1400" dirty="0"/>
              <a:t>Election and electoral process</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745735"/>
            <a:ext cx="1993392" cy="1885883"/>
          </a:xfrm>
        </p:spPr>
        <p:txBody>
          <a:bodyPr>
            <a:normAutofit fontScale="92500" lnSpcReduction="10000"/>
          </a:bodyPr>
          <a:lstStyle/>
          <a:p>
            <a:pPr lvl="0"/>
            <a:r>
              <a:rPr lang="en-US" dirty="0"/>
              <a:t>It evaluates factors such as the presence of free and fair elections, the existence of political parties, and the ability of citizens to participate in the political process without discrimination or suppression.</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00911" y="4745736"/>
            <a:ext cx="1993392" cy="1885882"/>
          </a:xfrm>
        </p:spPr>
        <p:txBody>
          <a:bodyPr>
            <a:normAutofit lnSpcReduction="10000"/>
          </a:bodyPr>
          <a:lstStyle/>
          <a:p>
            <a:pPr lvl="0"/>
            <a:r>
              <a:rPr lang="en-US" dirty="0"/>
              <a:t>It encompass a range of rights and freedoms, including freedom of speech, freedom of the press, freedom of assembly, and protection against arbitrary arrest and detention. </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16484" y="4745736"/>
            <a:ext cx="1993392" cy="1885882"/>
          </a:xfrm>
        </p:spPr>
        <p:txBody>
          <a:bodyPr>
            <a:normAutofit fontScale="92500" lnSpcReduction="20000"/>
          </a:bodyPr>
          <a:lstStyle/>
          <a:p>
            <a:pPr lvl="0"/>
            <a:r>
              <a:rPr lang="en-US" dirty="0"/>
              <a:t>The rule of law component assesses the strength and independence of the judiciary, the effectiveness of the legal system, and the extent to which the government and citizens are subject to the same laws.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32057" y="4745735"/>
            <a:ext cx="1993392" cy="1690575"/>
          </a:xfrm>
        </p:spPr>
        <p:txBody>
          <a:bodyPr>
            <a:normAutofit lnSpcReduction="10000"/>
          </a:bodyPr>
          <a:lstStyle/>
          <a:p>
            <a:pPr lvl="0"/>
            <a:r>
              <a:rPr lang="en-US" dirty="0"/>
              <a:t>The LDI often includes an evaluation of the protection of minority rights, including the rights of ethnic, religious, and other minority groups.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47629" y="4745736"/>
            <a:ext cx="1993392" cy="1690574"/>
          </a:xfrm>
        </p:spPr>
        <p:txBody>
          <a:bodyPr>
            <a:normAutofit/>
          </a:bodyPr>
          <a:lstStyle/>
          <a:p>
            <a:pPr lvl="0"/>
            <a:r>
              <a:rPr lang="en-US" dirty="0"/>
              <a:t>The conduct of elections, including their fairness, transparency, and inclusivity, is evaluated in this component.</a:t>
            </a:r>
          </a:p>
        </p:txBody>
      </p:sp>
    </p:spTree>
    <p:extLst>
      <p:ext uri="{BB962C8B-B14F-4D97-AF65-F5344CB8AC3E}">
        <p14:creationId xmlns:p14="http://schemas.microsoft.com/office/powerpoint/2010/main" val="250288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3385" y="1178611"/>
            <a:ext cx="6838191" cy="971427"/>
          </a:xfrm>
        </p:spPr>
        <p:txBody>
          <a:bodyPr/>
          <a:lstStyle/>
          <a:p>
            <a:r>
              <a:rPr lang="en-US" dirty="0"/>
              <a:t>ECONOMIC FREEDOM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500128"/>
            <a:ext cx="6766560" cy="3412399"/>
          </a:xfrm>
        </p:spPr>
        <p:txBody>
          <a:bodyPr>
            <a:norm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Economic freedom is based on the concept of self-ownership. Because of this self-ownership, individuals have a right to choose—to decide how to use their time and talents to shape their lives. </a:t>
            </a:r>
          </a:p>
          <a:p>
            <a:pPr marL="285750" indent="-285750">
              <a:buFont typeface="Arial" panose="020B0604020202020204" pitchFamily="34" charset="0"/>
              <a:buChar char="•"/>
            </a:pPr>
            <a:endParaRPr lang="en-IN" sz="1800"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Cornerstones of economic freedom are personal choice, voluntary exchange, open markets and clearly defined and enforced property rights. </a:t>
            </a:r>
          </a:p>
          <a:p>
            <a:pPr marL="285750" indent="-285750">
              <a:buFont typeface="Arial" panose="020B0604020202020204" pitchFamily="34" charset="0"/>
              <a:buChar char="•"/>
            </a:pPr>
            <a:endParaRPr lang="en-IN" sz="1800"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economic freedom is present, the choices of individuals will decide what and how goods and services are produced. </a:t>
            </a:r>
            <a:endParaRPr lang="en-IN" sz="1800"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3848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731520"/>
            <a:ext cx="10671048" cy="2126438"/>
          </a:xfrm>
        </p:spPr>
        <p:txBody>
          <a:bodyPr/>
          <a:lstStyle/>
          <a:p>
            <a:r>
              <a:rPr lang="en-US" dirty="0"/>
              <a:t>Economic freedom index</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85338" y="3017520"/>
            <a:ext cx="1993392" cy="557784"/>
          </a:xfrm>
        </p:spPr>
        <p:txBody>
          <a:bodyPr/>
          <a:lstStyle/>
          <a:p>
            <a:endParaRPr lang="en-US" sz="1400" b="1" dirty="0"/>
          </a:p>
          <a:p>
            <a:r>
              <a:rPr lang="en-US" sz="1400" b="1" dirty="0"/>
              <a:t>Size of government</a:t>
            </a:r>
          </a:p>
          <a:p>
            <a:pPr lvl="0"/>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802119" y="3017520"/>
            <a:ext cx="2092184" cy="557784"/>
          </a:xfrm>
        </p:spPr>
        <p:txBody>
          <a:bodyPr/>
          <a:lstStyle/>
          <a:p>
            <a:pPr lvl="0"/>
            <a:r>
              <a:rPr lang="en-US" sz="1400" dirty="0"/>
              <a:t>Freedom to trade internationally</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5116484" y="3017520"/>
            <a:ext cx="2092184" cy="557784"/>
          </a:xfrm>
        </p:spPr>
        <p:txBody>
          <a:bodyPr/>
          <a:lstStyle/>
          <a:p>
            <a:pPr lvl="0"/>
            <a:r>
              <a:rPr lang="en-US" sz="1400" dirty="0"/>
              <a:t>Legal system and property rights</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7332057" y="3017520"/>
            <a:ext cx="1993392" cy="557784"/>
          </a:xfrm>
        </p:spPr>
        <p:txBody>
          <a:bodyPr/>
          <a:lstStyle/>
          <a:p>
            <a:pPr lvl="0"/>
            <a:r>
              <a:rPr lang="en-US" sz="1400" dirty="0"/>
              <a:t>Sound money</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a:xfrm>
            <a:off x="9547629" y="3017520"/>
            <a:ext cx="1993392" cy="557784"/>
          </a:xfrm>
        </p:spPr>
        <p:txBody>
          <a:bodyPr/>
          <a:lstStyle/>
          <a:p>
            <a:pPr lvl="0"/>
            <a:r>
              <a:rPr lang="en-US" sz="1400" dirty="0"/>
              <a:t>regulation</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399495" y="4643021"/>
            <a:ext cx="2279235" cy="2006353"/>
          </a:xfrm>
        </p:spPr>
        <p:txBody>
          <a:bodyPr>
            <a:normAutofit/>
          </a:bodyPr>
          <a:lstStyle/>
          <a:p>
            <a:pPr lvl="0"/>
            <a:r>
              <a:rPr lang="en-IN" sz="1400" dirty="0">
                <a:effectLst/>
                <a:latin typeface="Calibri" panose="020F0502020204030204" pitchFamily="34" charset="0"/>
                <a:ea typeface="Calibri" panose="020F0502020204030204" pitchFamily="34" charset="0"/>
                <a:cs typeface="Times New Roman" panose="02020603050405020304" pitchFamily="18" charset="0"/>
              </a:rPr>
              <a:t>Government spending, taxation, and the size of government-controlled enterprises increases, government decision making is substituted for individual choice and economic freedom is reduced. </a:t>
            </a:r>
            <a:endParaRPr lang="en-US" sz="1000"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557648" y="4724161"/>
            <a:ext cx="1993392" cy="2262565"/>
          </a:xfrm>
        </p:spPr>
        <p:txBody>
          <a:bodyPr>
            <a:normAutofit fontScale="77500" lnSpcReduction="20000"/>
          </a:bodyPr>
          <a:lstStyle/>
          <a:p>
            <a:pPr marL="914400">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 its broadest sense, buying, selling, making contracts, and so on- </a:t>
            </a:r>
            <a:r>
              <a:rPr lang="en-IN" sz="2100" kern="100" dirty="0">
                <a:effectLst/>
                <a:latin typeface="Calibri" panose="020F0502020204030204" pitchFamily="34" charset="0"/>
                <a:ea typeface="Calibri" panose="020F0502020204030204" pitchFamily="34" charset="0"/>
                <a:cs typeface="Times New Roman" panose="02020603050405020304" pitchFamily="18" charset="0"/>
              </a:rPr>
              <a:t>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essential to economic freedom</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4429957" y="4745736"/>
            <a:ext cx="2679919" cy="1903638"/>
          </a:xfrm>
        </p:spPr>
        <p:txBody>
          <a:bodyPr>
            <a:normAutofit fontScale="77500" lnSpcReduction="20000"/>
          </a:bodyPr>
          <a:lstStyle/>
          <a:p>
            <a:pPr marL="9144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Protection of person and their rightfully acquired property is a central element of both economic freedom and civil society. Indeed, it is the most important function of government.</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6595207" y="4730202"/>
            <a:ext cx="2615068" cy="1903638"/>
          </a:xfrm>
        </p:spPr>
        <p:txBody>
          <a:bodyPr>
            <a:noAutofit/>
          </a:bodyPr>
          <a:lstStyle/>
          <a:p>
            <a:pPr marL="914400">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Inflation erodes the value of rightfully earned wages and savings. Sound money is thus essential to protect property rights. </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8651084" y="4696908"/>
            <a:ext cx="2925497" cy="1572947"/>
          </a:xfrm>
        </p:spPr>
        <p:txBody>
          <a:bodyPr>
            <a:noAutofit/>
          </a:bodyPr>
          <a:lstStyle/>
          <a:p>
            <a:pPr marL="914400">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Governments also impose onerous regulations that limit the right to exchange, gain credit, higher or work for whom you wish or freely operate your business.</a:t>
            </a:r>
          </a:p>
        </p:txBody>
      </p:sp>
    </p:spTree>
    <p:extLst>
      <p:ext uri="{BB962C8B-B14F-4D97-AF65-F5344CB8AC3E}">
        <p14:creationId xmlns:p14="http://schemas.microsoft.com/office/powerpoint/2010/main" val="296670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16552"/>
            <a:ext cx="10671048" cy="1170299"/>
          </a:xfrm>
        </p:spPr>
        <p:txBody>
          <a:bodyPr/>
          <a:lstStyle/>
          <a:p>
            <a:r>
              <a:rPr lang="en-IN" altLang="zh-CN" dirty="0"/>
              <a:t>Descriptive Statistics</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9</a:t>
            </a:fld>
            <a:endParaRPr lang="en-US" dirty="0"/>
          </a:p>
        </p:txBody>
      </p:sp>
      <p:graphicFrame>
        <p:nvGraphicFramePr>
          <p:cNvPr id="5" name="Table 4">
            <a:extLst>
              <a:ext uri="{FF2B5EF4-FFF2-40B4-BE49-F238E27FC236}">
                <a16:creationId xmlns:a16="http://schemas.microsoft.com/office/drawing/2014/main" id="{FC5E671A-C84F-E92A-2246-7244D85CE0D9}"/>
              </a:ext>
            </a:extLst>
          </p:cNvPr>
          <p:cNvGraphicFramePr>
            <a:graphicFrameLocks noGrp="1"/>
          </p:cNvGraphicFramePr>
          <p:nvPr>
            <p:extLst>
              <p:ext uri="{D42A27DB-BD31-4B8C-83A1-F6EECF244321}">
                <p14:modId xmlns:p14="http://schemas.microsoft.com/office/powerpoint/2010/main" val="3343770632"/>
              </p:ext>
            </p:extLst>
          </p:nvPr>
        </p:nvGraphicFramePr>
        <p:xfrm>
          <a:off x="2166150" y="1544715"/>
          <a:ext cx="7688061" cy="5095785"/>
        </p:xfrm>
        <a:graphic>
          <a:graphicData uri="http://schemas.openxmlformats.org/drawingml/2006/table">
            <a:tbl>
              <a:tblPr firstRow="1" firstCol="1" bandRow="1">
                <a:tableStyleId>{5DA37D80-6434-44D0-A028-1B22A696006F}</a:tableStyleId>
              </a:tblPr>
              <a:tblGrid>
                <a:gridCol w="1490778">
                  <a:extLst>
                    <a:ext uri="{9D8B030D-6E8A-4147-A177-3AD203B41FA5}">
                      <a16:colId xmlns:a16="http://schemas.microsoft.com/office/drawing/2014/main" val="4240090026"/>
                    </a:ext>
                  </a:extLst>
                </a:gridCol>
                <a:gridCol w="868247">
                  <a:extLst>
                    <a:ext uri="{9D8B030D-6E8A-4147-A177-3AD203B41FA5}">
                      <a16:colId xmlns:a16="http://schemas.microsoft.com/office/drawing/2014/main" val="1397090081"/>
                    </a:ext>
                  </a:extLst>
                </a:gridCol>
                <a:gridCol w="1123031">
                  <a:extLst>
                    <a:ext uri="{9D8B030D-6E8A-4147-A177-3AD203B41FA5}">
                      <a16:colId xmlns:a16="http://schemas.microsoft.com/office/drawing/2014/main" val="371039800"/>
                    </a:ext>
                  </a:extLst>
                </a:gridCol>
                <a:gridCol w="1051295">
                  <a:extLst>
                    <a:ext uri="{9D8B030D-6E8A-4147-A177-3AD203B41FA5}">
                      <a16:colId xmlns:a16="http://schemas.microsoft.com/office/drawing/2014/main" val="10378887"/>
                    </a:ext>
                  </a:extLst>
                </a:gridCol>
                <a:gridCol w="1051295">
                  <a:extLst>
                    <a:ext uri="{9D8B030D-6E8A-4147-A177-3AD203B41FA5}">
                      <a16:colId xmlns:a16="http://schemas.microsoft.com/office/drawing/2014/main" val="3777093382"/>
                    </a:ext>
                  </a:extLst>
                </a:gridCol>
                <a:gridCol w="1051295">
                  <a:extLst>
                    <a:ext uri="{9D8B030D-6E8A-4147-A177-3AD203B41FA5}">
                      <a16:colId xmlns:a16="http://schemas.microsoft.com/office/drawing/2014/main" val="1373034416"/>
                    </a:ext>
                  </a:extLst>
                </a:gridCol>
                <a:gridCol w="1052120">
                  <a:extLst>
                    <a:ext uri="{9D8B030D-6E8A-4147-A177-3AD203B41FA5}">
                      <a16:colId xmlns:a16="http://schemas.microsoft.com/office/drawing/2014/main" val="1416823774"/>
                    </a:ext>
                  </a:extLst>
                </a:gridCol>
              </a:tblGrid>
              <a:tr h="723178">
                <a:tc>
                  <a:txBody>
                    <a:bodyPr/>
                    <a:lstStyle/>
                    <a:p>
                      <a:pPr>
                        <a:lnSpc>
                          <a:spcPct val="107000"/>
                        </a:lnSpc>
                        <a:spcAft>
                          <a:spcPts val="800"/>
                        </a:spcAft>
                      </a:pPr>
                      <a:r>
                        <a:rPr lang="en-IN" sz="1400" kern="100" dirty="0">
                          <a:effectLst/>
                        </a:rPr>
                        <a:t>Variables\range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Min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1</a:t>
                      </a:r>
                      <a:r>
                        <a:rPr lang="en-IN" sz="1400" kern="100" baseline="30000">
                          <a:effectLst/>
                        </a:rPr>
                        <a:t>st</a:t>
                      </a:r>
                      <a:r>
                        <a:rPr lang="en-IN" sz="1400" kern="100">
                          <a:effectLst/>
                        </a:rPr>
                        <a:t> Quartile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Median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Mean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3</a:t>
                      </a:r>
                      <a:r>
                        <a:rPr lang="en-IN" sz="1400" kern="100" baseline="30000">
                          <a:effectLst/>
                        </a:rPr>
                        <a:t>rd</a:t>
                      </a:r>
                      <a:r>
                        <a:rPr lang="en-IN" sz="1400" kern="100">
                          <a:effectLst/>
                        </a:rPr>
                        <a:t> Quartile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Max</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extLst>
                  <a:ext uri="{0D108BD9-81ED-4DB2-BD59-A6C34878D82A}">
                    <a16:rowId xmlns:a16="http://schemas.microsoft.com/office/drawing/2014/main" val="4103660051"/>
                  </a:ext>
                </a:extLst>
              </a:tr>
              <a:tr h="723178">
                <a:tc>
                  <a:txBody>
                    <a:bodyPr/>
                    <a:lstStyle/>
                    <a:p>
                      <a:pPr>
                        <a:lnSpc>
                          <a:spcPct val="107000"/>
                        </a:lnSpc>
                        <a:spcAft>
                          <a:spcPts val="800"/>
                        </a:spcAft>
                      </a:pPr>
                      <a:r>
                        <a:rPr lang="en-IN" sz="1400" kern="100">
                          <a:effectLst/>
                        </a:rPr>
                        <a:t>Size of Government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3.947490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6.060207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6.866689</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6.812897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7.592880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9.227860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extLst>
                  <a:ext uri="{0D108BD9-81ED-4DB2-BD59-A6C34878D82A}">
                    <a16:rowId xmlns:a16="http://schemas.microsoft.com/office/drawing/2014/main" val="1131241026"/>
                  </a:ext>
                </a:extLst>
              </a:tr>
              <a:tr h="723178">
                <a:tc>
                  <a:txBody>
                    <a:bodyPr/>
                    <a:lstStyle/>
                    <a:p>
                      <a:pPr>
                        <a:lnSpc>
                          <a:spcPct val="107000"/>
                        </a:lnSpc>
                        <a:spcAft>
                          <a:spcPts val="800"/>
                        </a:spcAft>
                      </a:pPr>
                      <a:r>
                        <a:rPr lang="en-IN" sz="1400" kern="100">
                          <a:effectLst/>
                        </a:rPr>
                        <a:t>Legal System property Rights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2.318546</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4.409099</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5.161128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5.376235</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6.277716</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8.680019</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extLst>
                  <a:ext uri="{0D108BD9-81ED-4DB2-BD59-A6C34878D82A}">
                    <a16:rowId xmlns:a16="http://schemas.microsoft.com/office/drawing/2014/main" val="3944676135"/>
                  </a:ext>
                </a:extLst>
              </a:tr>
              <a:tr h="756717">
                <a:tc>
                  <a:txBody>
                    <a:bodyPr/>
                    <a:lstStyle/>
                    <a:p>
                      <a:pPr>
                        <a:lnSpc>
                          <a:spcPct val="107000"/>
                        </a:lnSpc>
                        <a:spcAft>
                          <a:spcPts val="800"/>
                        </a:spcAft>
                      </a:pPr>
                      <a:r>
                        <a:rPr lang="en-IN" sz="1400" kern="100">
                          <a:effectLst/>
                        </a:rPr>
                        <a:t>Sound money</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4.667936</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7.531882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9.012818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8.512712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9.444010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9.904135</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extLst>
                  <a:ext uri="{0D108BD9-81ED-4DB2-BD59-A6C34878D82A}">
                    <a16:rowId xmlns:a16="http://schemas.microsoft.com/office/drawing/2014/main" val="1458972438"/>
                  </a:ext>
                </a:extLst>
              </a:tr>
              <a:tr h="723178">
                <a:tc>
                  <a:txBody>
                    <a:bodyPr/>
                    <a:lstStyle/>
                    <a:p>
                      <a:pPr>
                        <a:lnSpc>
                          <a:spcPct val="107000"/>
                        </a:lnSpc>
                        <a:spcAft>
                          <a:spcPts val="800"/>
                        </a:spcAft>
                      </a:pPr>
                      <a:r>
                        <a:rPr lang="en-IN" sz="1400" kern="100">
                          <a:effectLst/>
                        </a:rPr>
                        <a:t>Freedom to trade internationally</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3.407368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6.306658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7.236472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7.196113</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8.267513</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9.554968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extLst>
                  <a:ext uri="{0D108BD9-81ED-4DB2-BD59-A6C34878D82A}">
                    <a16:rowId xmlns:a16="http://schemas.microsoft.com/office/drawing/2014/main" val="3362709916"/>
                  </a:ext>
                </a:extLst>
              </a:tr>
              <a:tr h="723178">
                <a:tc>
                  <a:txBody>
                    <a:bodyPr/>
                    <a:lstStyle/>
                    <a:p>
                      <a:pPr>
                        <a:lnSpc>
                          <a:spcPct val="107000"/>
                        </a:lnSpc>
                        <a:spcAft>
                          <a:spcPts val="800"/>
                        </a:spcAft>
                      </a:pPr>
                      <a:r>
                        <a:rPr lang="en-IN" sz="1400" kern="100">
                          <a:effectLst/>
                        </a:rPr>
                        <a:t>Regulation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4.804698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6.631479</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7.238622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7.152064</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7.809919</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9.286701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extLst>
                  <a:ext uri="{0D108BD9-81ED-4DB2-BD59-A6C34878D82A}">
                    <a16:rowId xmlns:a16="http://schemas.microsoft.com/office/drawing/2014/main" val="2958214138"/>
                  </a:ext>
                </a:extLst>
              </a:tr>
              <a:tr h="723178">
                <a:tc>
                  <a:txBody>
                    <a:bodyPr/>
                    <a:lstStyle/>
                    <a:p>
                      <a:pPr>
                        <a:lnSpc>
                          <a:spcPct val="107000"/>
                        </a:lnSpc>
                        <a:spcAft>
                          <a:spcPts val="800"/>
                        </a:spcAft>
                      </a:pPr>
                      <a:r>
                        <a:rPr lang="en-IN" sz="1400" kern="100">
                          <a:effectLst/>
                        </a:rPr>
                        <a:t>Liberal Democracy Index</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0.027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0.2347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0.417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0.438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a:effectLst/>
                        </a:rPr>
                        <a:t>0.675</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tc>
                  <a:txBody>
                    <a:bodyPr/>
                    <a:lstStyle/>
                    <a:p>
                      <a:pPr>
                        <a:lnSpc>
                          <a:spcPct val="107000"/>
                        </a:lnSpc>
                        <a:spcAft>
                          <a:spcPts val="800"/>
                        </a:spcAft>
                      </a:pPr>
                      <a:r>
                        <a:rPr lang="en-IN" sz="1400" kern="100" dirty="0">
                          <a:effectLst/>
                        </a:rPr>
                        <a:t>0.888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438" marR="64438" marT="0" marB="0"/>
                </a:tc>
                <a:extLst>
                  <a:ext uri="{0D108BD9-81ED-4DB2-BD59-A6C34878D82A}">
                    <a16:rowId xmlns:a16="http://schemas.microsoft.com/office/drawing/2014/main" val="233237023"/>
                  </a:ext>
                </a:extLst>
              </a:tr>
            </a:tbl>
          </a:graphicData>
        </a:graphic>
      </p:graphicFrame>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{4BB4AE1C-2D9E-48D6-99F6-7F17C5A57F59}tf78438558_win32</Template>
  <TotalTime>615</TotalTime>
  <Words>2029</Words>
  <Application>Microsoft Office PowerPoint</Application>
  <PresentationFormat>Widescreen</PresentationFormat>
  <Paragraphs>357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Custom</vt:lpstr>
      <vt:lpstr>IMPACT OF ECONOMIC FREEDOM PARAMETERS ON LIBERAL DEMOCRACY  </vt:lpstr>
      <vt:lpstr>Economic freedom leads to and maintains democracy</vt:lpstr>
      <vt:lpstr>Literature review</vt:lpstr>
      <vt:lpstr>PRIMARY Objective</vt:lpstr>
      <vt:lpstr>LIBERAL DEMOCRACY</vt:lpstr>
      <vt:lpstr>Liberal Democracy Index</vt:lpstr>
      <vt:lpstr>ECONOMIC FREEDOM </vt:lpstr>
      <vt:lpstr>Economic freedom index</vt:lpstr>
      <vt:lpstr>Descriptive Statistics</vt:lpstr>
      <vt:lpstr>Scatter plots</vt:lpstr>
      <vt:lpstr>Boxplots</vt:lpstr>
      <vt:lpstr>Correlation matrix</vt:lpstr>
      <vt:lpstr>ECONOMETRIC MODELS</vt:lpstr>
      <vt:lpstr>Model 1</vt:lpstr>
      <vt:lpstr>Model 2</vt:lpstr>
      <vt:lpstr>Model 3</vt:lpstr>
      <vt:lpstr>Model 4</vt:lpstr>
      <vt:lpstr>Model 5</vt:lpstr>
      <vt:lpstr>Check for Multicollinearity </vt:lpstr>
      <vt:lpstr>PowerPoint Presentation</vt:lpstr>
      <vt:lpstr>CHECK FOR Heteroskedasticity </vt:lpstr>
      <vt:lpstr>PowerPoint Presentation</vt:lpstr>
      <vt:lpstr>PowerPoint Presentation</vt:lpstr>
      <vt:lpstr>FINAL MODEL</vt:lpstr>
      <vt:lpstr>conclusion</vt:lpstr>
      <vt:lpstr>THANK YOU </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ECONOMIC FREEDOM PARAMETERS ON LIBERAL DEMOCRACY  </dc:title>
  <dc:subject/>
  <dc:creator>Rahul Singh</dc:creator>
  <cp:lastModifiedBy>HARSH</cp:lastModifiedBy>
  <cp:revision>2</cp:revision>
  <dcterms:created xsi:type="dcterms:W3CDTF">2023-09-28T05:28:04Z</dcterms:created>
  <dcterms:modified xsi:type="dcterms:W3CDTF">2023-10-03T16:44:30Z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