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 id="265" r:id="rId11"/>
    <p:sldId id="279" r:id="rId12"/>
    <p:sldId id="280" r:id="rId13"/>
    <p:sldId id="281" r:id="rId14"/>
    <p:sldId id="282" r:id="rId15"/>
    <p:sldId id="266" r:id="rId16"/>
    <p:sldId id="267" r:id="rId17"/>
    <p:sldId id="268" r:id="rId18"/>
    <p:sldId id="269" r:id="rId19"/>
    <p:sldId id="270" r:id="rId20"/>
    <p:sldId id="271" r:id="rId21"/>
    <p:sldId id="272" r:id="rId22"/>
    <p:sldId id="274" r:id="rId23"/>
    <p:sldId id="273" r:id="rId24"/>
    <p:sldId id="275"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FAAF7C-9109-453E-A877-315DF8C03280}" type="datetimeFigureOut">
              <a:rPr lang="en-US" smtClean="0"/>
              <a:t>3/21/2018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70115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AAF7C-9109-453E-A877-315DF8C0328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7864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FAAF7C-9109-453E-A877-315DF8C03280}" type="datetimeFigureOut">
              <a:rPr lang="en-US" smtClean="0"/>
              <a:t>3/21/2018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138224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FAAF7C-9109-453E-A877-315DF8C03280}" type="datetimeFigureOut">
              <a:rPr lang="en-US" smtClean="0"/>
              <a:t>3/21/2018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B52B340-A885-440C-8479-0E798828BE2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95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4FAAF7C-9109-453E-A877-315DF8C03280}" type="datetimeFigureOut">
              <a:rPr lang="en-US" smtClean="0"/>
              <a:t>3/21/2018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23813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4FAAF7C-9109-453E-A877-315DF8C03280}"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13105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4FAAF7C-9109-453E-A877-315DF8C03280}"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85920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FAAF7C-9109-453E-A877-315DF8C0328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169013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4FAAF7C-9109-453E-A877-315DF8C03280}" type="datetimeFigureOut">
              <a:rPr lang="en-US" smtClean="0"/>
              <a:t>3/21/2018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9990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FAAF7C-9109-453E-A877-315DF8C0328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106974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4FAAF7C-9109-453E-A877-315DF8C03280}" type="datetimeFigureOut">
              <a:rPr lang="en-US" smtClean="0"/>
              <a:t>3/21/2018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36961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FAAF7C-9109-453E-A877-315DF8C0328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410860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FAAF7C-9109-453E-A877-315DF8C03280}"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62353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FAAF7C-9109-453E-A877-315DF8C03280}"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33191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AAF7C-9109-453E-A877-315DF8C03280}"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49056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AAF7C-9109-453E-A877-315DF8C0328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214966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AAF7C-9109-453E-A877-315DF8C0328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B340-A885-440C-8479-0E798828BE2E}" type="slidenum">
              <a:rPr lang="en-US" smtClean="0"/>
              <a:t>‹#›</a:t>
            </a:fld>
            <a:endParaRPr lang="en-US"/>
          </a:p>
        </p:txBody>
      </p:sp>
    </p:spTree>
    <p:extLst>
      <p:ext uri="{BB962C8B-B14F-4D97-AF65-F5344CB8AC3E}">
        <p14:creationId xmlns:p14="http://schemas.microsoft.com/office/powerpoint/2010/main" val="46594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FAAF7C-9109-453E-A877-315DF8C03280}" type="datetimeFigureOut">
              <a:rPr lang="en-US" smtClean="0"/>
              <a:t>3/21/2018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52B340-A885-440C-8479-0E798828BE2E}" type="slidenum">
              <a:rPr lang="en-US" smtClean="0"/>
              <a:t>‹#›</a:t>
            </a:fld>
            <a:endParaRPr lang="en-US"/>
          </a:p>
        </p:txBody>
      </p:sp>
    </p:spTree>
    <p:extLst>
      <p:ext uri="{BB962C8B-B14F-4D97-AF65-F5344CB8AC3E}">
        <p14:creationId xmlns:p14="http://schemas.microsoft.com/office/powerpoint/2010/main" val="34759123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329" y="219304"/>
            <a:ext cx="9448800" cy="1825096"/>
          </a:xfrm>
        </p:spPr>
        <p:txBody>
          <a:bodyPr/>
          <a:lstStyle/>
          <a:p>
            <a:r>
              <a:rPr lang="en-US" dirty="0" smtClean="0">
                <a:solidFill>
                  <a:srgbClr val="FFC000"/>
                </a:solidFill>
                <a:latin typeface="Algerian" panose="04020705040A02060702" pitchFamily="82" charset="0"/>
              </a:rPr>
              <a:t>ONLINE ELECTION VOTING</a:t>
            </a:r>
            <a:endParaRPr lang="en-US" dirty="0">
              <a:solidFill>
                <a:srgbClr val="FFC000"/>
              </a:solidFill>
              <a:latin typeface="Algerian" panose="04020705040A02060702" pitchFamily="82" charset="0"/>
            </a:endParaRPr>
          </a:p>
        </p:txBody>
      </p:sp>
      <p:sp>
        <p:nvSpPr>
          <p:cNvPr id="3" name="Subtitle 2"/>
          <p:cNvSpPr>
            <a:spLocks noGrp="1"/>
          </p:cNvSpPr>
          <p:nvPr>
            <p:ph type="subTitle" idx="1"/>
          </p:nvPr>
        </p:nvSpPr>
        <p:spPr>
          <a:xfrm>
            <a:off x="872543" y="4842212"/>
            <a:ext cx="1693571" cy="442127"/>
          </a:xfrm>
        </p:spPr>
        <p:txBody>
          <a:bodyPr/>
          <a:lstStyle/>
          <a:p>
            <a:r>
              <a:rPr lang="en-US" dirty="0" smtClean="0">
                <a:latin typeface="Algerian" panose="04020705040A02060702" pitchFamily="82" charset="0"/>
              </a:rPr>
              <a:t>Guide By :</a:t>
            </a:r>
            <a:endParaRPr lang="en-US" dirty="0">
              <a:latin typeface="Algerian" panose="04020705040A02060702" pitchFamily="82" charset="0"/>
            </a:endParaRPr>
          </a:p>
        </p:txBody>
      </p:sp>
      <p:sp>
        <p:nvSpPr>
          <p:cNvPr id="4" name="Rectangle 3"/>
          <p:cNvSpPr/>
          <p:nvPr/>
        </p:nvSpPr>
        <p:spPr>
          <a:xfrm>
            <a:off x="5844810" y="4842212"/>
            <a:ext cx="2502608" cy="523220"/>
          </a:xfrm>
          <a:prstGeom prst="rect">
            <a:avLst/>
          </a:prstGeom>
          <a:noFill/>
        </p:spPr>
        <p:txBody>
          <a:bodyPr wrap="non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latin typeface="Algerian" panose="04020705040A02060702" pitchFamily="82" charset="0"/>
              </a:rPr>
              <a:t>SUBMITED BY:</a:t>
            </a:r>
            <a:endParaRPr lang="en-US" sz="2800" b="0" u="sng"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5" name="Rectangle 4"/>
          <p:cNvSpPr/>
          <p:nvPr/>
        </p:nvSpPr>
        <p:spPr>
          <a:xfrm>
            <a:off x="6209525" y="5796037"/>
            <a:ext cx="4766916" cy="523220"/>
          </a:xfrm>
          <a:prstGeom prst="rect">
            <a:avLst/>
          </a:prstGeom>
          <a:noFill/>
        </p:spPr>
        <p:txBody>
          <a:bodyPr wrap="square" lIns="91440" tIns="45720" rIns="91440" bIns="45720">
            <a:spAutoFit/>
          </a:bodyPr>
          <a:lstStyle/>
          <a:p>
            <a:pPr algn="ctr"/>
            <a:r>
              <a:rPr lang="en-US" sz="28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Amarjyoti </a:t>
            </a:r>
            <a:r>
              <a:rPr lang="en-US" sz="2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Raj (1401299023)</a:t>
            </a:r>
            <a:endParaRPr lang="en-US"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Rectangle 5"/>
          <p:cNvSpPr/>
          <p:nvPr/>
        </p:nvSpPr>
        <p:spPr>
          <a:xfrm>
            <a:off x="6310147" y="5334372"/>
            <a:ext cx="4565673" cy="461665"/>
          </a:xfrm>
          <a:prstGeom prst="rect">
            <a:avLst/>
          </a:prstGeom>
          <a:noFill/>
        </p:spPr>
        <p:txBody>
          <a:bodyPr wrap="none" lIns="91440" tIns="45720" rIns="91440" bIns="45720">
            <a:spAutoFit/>
          </a:bodyPr>
          <a:lstStyle/>
          <a:p>
            <a:pPr algn="ctr"/>
            <a:r>
              <a:rPr 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Sunita Mahonta (1521299027)</a:t>
            </a:r>
            <a:endParaRPr 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6310147" y="6350317"/>
            <a:ext cx="5448928" cy="46166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cap="none" spc="0" dirty="0" smtClean="0">
                <a:ln/>
                <a:solidFill>
                  <a:schemeClr val="accent3"/>
                </a:solidFill>
                <a:effectLst/>
              </a:rPr>
              <a:t>Bibekananda </a:t>
            </a:r>
            <a:r>
              <a:rPr lang="en-US" sz="2400" b="1" dirty="0" smtClean="0">
                <a:ln/>
                <a:solidFill>
                  <a:schemeClr val="accent3"/>
                </a:solidFill>
              </a:rPr>
              <a:t>B</a:t>
            </a:r>
            <a:r>
              <a:rPr lang="en-US" sz="2400" b="1" cap="none" spc="0" dirty="0" smtClean="0">
                <a:ln/>
                <a:solidFill>
                  <a:schemeClr val="accent3"/>
                </a:solidFill>
                <a:effectLst/>
              </a:rPr>
              <a:t>huyan (1401299016)</a:t>
            </a:r>
            <a:endParaRPr lang="en-US" sz="2400" b="1" cap="none" spc="0" dirty="0">
              <a:ln/>
              <a:solidFill>
                <a:schemeClr val="accent3"/>
              </a:solidFill>
              <a:effectLst/>
            </a:endParaRPr>
          </a:p>
        </p:txBody>
      </p:sp>
      <p:sp>
        <p:nvSpPr>
          <p:cNvPr id="9" name="Rectangle 8"/>
          <p:cNvSpPr/>
          <p:nvPr/>
        </p:nvSpPr>
        <p:spPr>
          <a:xfrm>
            <a:off x="786620" y="5380538"/>
            <a:ext cx="3558988" cy="369332"/>
          </a:xfrm>
          <a:prstGeom prst="rect">
            <a:avLst/>
          </a:prstGeom>
        </p:spPr>
        <p:txBody>
          <a:bodyPr wrap="none">
            <a:spAutoFit/>
          </a:bodyPr>
          <a:lstStyle/>
          <a:p>
            <a:r>
              <a:rPr lang="en-US" dirty="0" err="1" smtClean="0">
                <a:solidFill>
                  <a:srgbClr val="FFC000"/>
                </a:solidFill>
                <a:latin typeface="Algerian" panose="04020705040A02060702" pitchFamily="82" charset="0"/>
              </a:rPr>
              <a:t>Er</a:t>
            </a:r>
            <a:r>
              <a:rPr lang="en-US" dirty="0" smtClean="0">
                <a:solidFill>
                  <a:srgbClr val="FFC000"/>
                </a:solidFill>
                <a:latin typeface="Algerian" panose="04020705040A02060702" pitchFamily="82" charset="0"/>
              </a:rPr>
              <a:t>. </a:t>
            </a:r>
            <a:r>
              <a:rPr lang="en-US" dirty="0" err="1" smtClean="0">
                <a:solidFill>
                  <a:srgbClr val="FFC000"/>
                </a:solidFill>
                <a:latin typeface="Algerian" panose="04020705040A02060702" pitchFamily="82" charset="0"/>
              </a:rPr>
              <a:t>Namita</a:t>
            </a:r>
            <a:r>
              <a:rPr lang="en-US" dirty="0" smtClean="0">
                <a:solidFill>
                  <a:srgbClr val="FFC000"/>
                </a:solidFill>
                <a:latin typeface="Algerian" panose="04020705040A02060702" pitchFamily="82" charset="0"/>
              </a:rPr>
              <a:t> das (</a:t>
            </a:r>
            <a:r>
              <a:rPr lang="en-US" dirty="0" err="1" smtClean="0">
                <a:solidFill>
                  <a:srgbClr val="FFC000"/>
                </a:solidFill>
                <a:latin typeface="Algerian" panose="04020705040A02060702" pitchFamily="82" charset="0"/>
              </a:rPr>
              <a:t>h.o.d</a:t>
            </a:r>
            <a:r>
              <a:rPr lang="en-US" dirty="0" smtClean="0">
                <a:solidFill>
                  <a:srgbClr val="FFC000"/>
                </a:solidFill>
                <a:latin typeface="Algerian" panose="04020705040A02060702" pitchFamily="82" charset="0"/>
              </a:rPr>
              <a:t> of </a:t>
            </a:r>
            <a:r>
              <a:rPr lang="en-US" dirty="0" err="1" smtClean="0">
                <a:solidFill>
                  <a:srgbClr val="FFC000"/>
                </a:solidFill>
                <a:latin typeface="Algerian" panose="04020705040A02060702" pitchFamily="82" charset="0"/>
              </a:rPr>
              <a:t>cse</a:t>
            </a:r>
            <a:r>
              <a:rPr lang="en-US" dirty="0" smtClean="0">
                <a:solidFill>
                  <a:srgbClr val="FFC000"/>
                </a:solidFill>
                <a:latin typeface="Algerian" panose="04020705040A02060702" pitchFamily="82" charset="0"/>
              </a:rPr>
              <a:t>)</a:t>
            </a:r>
            <a:endParaRPr lang="en-US" dirty="0">
              <a:solidFill>
                <a:srgbClr val="FFC000"/>
              </a:solidFill>
            </a:endParaRPr>
          </a:p>
        </p:txBody>
      </p:sp>
    </p:spTree>
    <p:extLst>
      <p:ext uri="{BB962C8B-B14F-4D97-AF65-F5344CB8AC3E}">
        <p14:creationId xmlns:p14="http://schemas.microsoft.com/office/powerpoint/2010/main" val="2044666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9210" y="197703"/>
            <a:ext cx="4873580" cy="1293028"/>
          </a:xfrm>
        </p:spPr>
        <p:txBody>
          <a:bodyPr/>
          <a:lstStyle/>
          <a:p>
            <a:r>
              <a:rPr lang="en-US" dirty="0" smtClean="0">
                <a:solidFill>
                  <a:srgbClr val="FFFF00"/>
                </a:solidFill>
                <a:latin typeface="Algerian" panose="04020705040A02060702" pitchFamily="82" charset="0"/>
              </a:rPr>
              <a:t>Class diagram :-</a:t>
            </a:r>
            <a:endParaRPr lang="en-US" dirty="0">
              <a:solidFill>
                <a:srgbClr val="FFFF00"/>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022" y="1613090"/>
            <a:ext cx="3877279" cy="50200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1613090"/>
            <a:ext cx="3262244" cy="50200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790" y="1613089"/>
            <a:ext cx="2762250" cy="4916500"/>
          </a:xfrm>
          <a:prstGeom prst="rect">
            <a:avLst/>
          </a:prstGeom>
        </p:spPr>
      </p:pic>
    </p:spTree>
    <p:extLst>
      <p:ext uri="{BB962C8B-B14F-4D97-AF65-F5344CB8AC3E}">
        <p14:creationId xmlns:p14="http://schemas.microsoft.com/office/powerpoint/2010/main" val="3544435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3" y="0"/>
            <a:ext cx="8610600" cy="1293028"/>
          </a:xfrm>
        </p:spPr>
        <p:txBody>
          <a:bodyPr/>
          <a:lstStyle/>
          <a:p>
            <a:r>
              <a:rPr lang="en-US" dirty="0" smtClean="0">
                <a:latin typeface="Algerian" panose="04020705040A02060702" pitchFamily="82" charset="0"/>
              </a:rPr>
              <a:t>Data flow diagram :-</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872" y="2380130"/>
            <a:ext cx="7890572" cy="3759248"/>
          </a:xfrm>
        </p:spPr>
      </p:pic>
      <p:sp>
        <p:nvSpPr>
          <p:cNvPr id="5" name="Rectangle 4"/>
          <p:cNvSpPr/>
          <p:nvPr/>
        </p:nvSpPr>
        <p:spPr>
          <a:xfrm>
            <a:off x="4502654" y="1098194"/>
            <a:ext cx="292900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0</a:t>
            </a:r>
            <a:r>
              <a:rPr lang="en-US" sz="5400" b="1" cap="none" spc="0" baseline="300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Level</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951118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423" y="0"/>
            <a:ext cx="8610600" cy="1293028"/>
          </a:xfrm>
        </p:spPr>
        <p:txBody>
          <a:bodyPr/>
          <a:lstStyle/>
          <a:p>
            <a:r>
              <a:rPr lang="en-US" dirty="0">
                <a:latin typeface="Algerian" panose="04020705040A02060702" pitchFamily="82" charset="0"/>
              </a:rPr>
              <a:t>Data flow diagram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424" y="1704948"/>
            <a:ext cx="7442135" cy="5153052"/>
          </a:xfrm>
        </p:spPr>
      </p:pic>
      <p:sp>
        <p:nvSpPr>
          <p:cNvPr id="5" name="Rectangle 4"/>
          <p:cNvSpPr/>
          <p:nvPr/>
        </p:nvSpPr>
        <p:spPr>
          <a:xfrm>
            <a:off x="5200654" y="1818946"/>
            <a:ext cx="1656224" cy="523220"/>
          </a:xfrm>
          <a:prstGeom prst="rect">
            <a:avLst/>
          </a:prstGeom>
        </p:spPr>
        <p:txBody>
          <a:bodyPr wrap="none">
            <a:spAutoFit/>
          </a:bodyPr>
          <a:lstStyle/>
          <a:p>
            <a:pPr algn="ctr"/>
            <a:r>
              <a:rPr lang="en-US"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1st </a:t>
            </a:r>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Level</a:t>
            </a:r>
            <a:endPar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640069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777" y="470651"/>
            <a:ext cx="11134164" cy="6037725"/>
          </a:xfrm>
        </p:spPr>
      </p:pic>
    </p:spTree>
    <p:extLst>
      <p:ext uri="{BB962C8B-B14F-4D97-AF65-F5344CB8AC3E}">
        <p14:creationId xmlns:p14="http://schemas.microsoft.com/office/powerpoint/2010/main" val="561542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376" y="363137"/>
            <a:ext cx="10811436" cy="267589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753" y="3346141"/>
            <a:ext cx="6003831" cy="2924175"/>
          </a:xfrm>
          <a:prstGeom prst="rect">
            <a:avLst/>
          </a:prstGeom>
        </p:spPr>
      </p:pic>
    </p:spTree>
    <p:extLst>
      <p:ext uri="{BB962C8B-B14F-4D97-AF65-F5344CB8AC3E}">
        <p14:creationId xmlns:p14="http://schemas.microsoft.com/office/powerpoint/2010/main" val="1420457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010" y="236340"/>
            <a:ext cx="5787980" cy="1293028"/>
          </a:xfrm>
        </p:spPr>
        <p:txBody>
          <a:bodyPr/>
          <a:lstStyle/>
          <a:p>
            <a:r>
              <a:rPr lang="en-US" dirty="0" smtClean="0">
                <a:solidFill>
                  <a:srgbClr val="00B050"/>
                </a:solidFill>
                <a:latin typeface="Algerian" panose="04020705040A02060702" pitchFamily="82" charset="0"/>
              </a:rPr>
              <a:t>Data base design :-</a:t>
            </a:r>
            <a:endParaRPr lang="en-US" dirty="0">
              <a:solidFill>
                <a:srgbClr val="00B050"/>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456" y="1239648"/>
            <a:ext cx="8603088" cy="5494986"/>
          </a:xfrm>
        </p:spPr>
      </p:pic>
    </p:spTree>
    <p:extLst>
      <p:ext uri="{BB962C8B-B14F-4D97-AF65-F5344CB8AC3E}">
        <p14:creationId xmlns:p14="http://schemas.microsoft.com/office/powerpoint/2010/main" val="1035086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753" y="489398"/>
            <a:ext cx="10363447" cy="6101556"/>
          </a:xfrm>
        </p:spPr>
      </p:pic>
    </p:spTree>
    <p:extLst>
      <p:ext uri="{BB962C8B-B14F-4D97-AF65-F5344CB8AC3E}">
        <p14:creationId xmlns:p14="http://schemas.microsoft.com/office/powerpoint/2010/main" val="1313227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037" y="1790163"/>
            <a:ext cx="9393187" cy="4428912"/>
          </a:xfrm>
        </p:spPr>
      </p:pic>
    </p:spTree>
    <p:extLst>
      <p:ext uri="{BB962C8B-B14F-4D97-AF65-F5344CB8AC3E}">
        <p14:creationId xmlns:p14="http://schemas.microsoft.com/office/powerpoint/2010/main" val="3344443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5330" y="94672"/>
            <a:ext cx="3959180" cy="1293028"/>
          </a:xfrm>
        </p:spPr>
        <p:txBody>
          <a:bodyPr/>
          <a:lstStyle/>
          <a:p>
            <a:r>
              <a:rPr lang="en-US" dirty="0" smtClean="0">
                <a:solidFill>
                  <a:srgbClr val="FFFF00"/>
                </a:solidFill>
                <a:latin typeface="Algerian" panose="04020705040A02060702" pitchFamily="82" charset="0"/>
              </a:rPr>
              <a:t>Screen shots</a:t>
            </a:r>
            <a:endParaRPr lang="en-US" dirty="0">
              <a:solidFill>
                <a:srgbClr val="FFFF00"/>
              </a:solidFill>
              <a:latin typeface="Algerian" panose="04020705040A02060702"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94076" y="1013187"/>
            <a:ext cx="3222508" cy="5728903"/>
          </a:xfrm>
        </p:spPr>
      </p:pic>
      <p:sp>
        <p:nvSpPr>
          <p:cNvPr id="5" name="Rectangle 4"/>
          <p:cNvSpPr/>
          <p:nvPr/>
        </p:nvSpPr>
        <p:spPr>
          <a:xfrm>
            <a:off x="6305584" y="3141565"/>
            <a:ext cx="4732386" cy="923330"/>
          </a:xfrm>
          <a:prstGeom prst="rect">
            <a:avLst/>
          </a:prstGeom>
          <a:noFill/>
        </p:spPr>
        <p:txBody>
          <a:bodyPr wrap="none" lIns="91440" tIns="45720" rIns="91440" bIns="45720">
            <a:spAutoFit/>
          </a:bodyPr>
          <a:lstStyle/>
          <a:p>
            <a:pPr algn="ctr"/>
            <a:r>
              <a:rPr lang="en-US" sz="5400" cap="none" spc="50" dirty="0" smtClean="0">
                <a:ln w="0"/>
                <a:effectLst>
                  <a:innerShdw blurRad="63500" dist="50800" dir="13500000">
                    <a:srgbClr val="000000">
                      <a:alpha val="50000"/>
                    </a:srgbClr>
                  </a:innerShdw>
                </a:effectLst>
                <a:latin typeface="+mj-lt"/>
              </a:rPr>
              <a:t>Home screen</a:t>
            </a:r>
            <a:endParaRPr lang="en-US" sz="5400" cap="none" spc="50" dirty="0">
              <a:ln w="0"/>
              <a:effectLst>
                <a:innerShdw blurRad="63500" dist="50800" dir="13500000">
                  <a:srgbClr val="000000">
                    <a:alpha val="50000"/>
                  </a:srgbClr>
                </a:innerShdw>
              </a:effectLst>
              <a:latin typeface="+mj-lt"/>
            </a:endParaRPr>
          </a:p>
        </p:txBody>
      </p:sp>
    </p:spTree>
    <p:extLst>
      <p:ext uri="{BB962C8B-B14F-4D97-AF65-F5344CB8AC3E}">
        <p14:creationId xmlns:p14="http://schemas.microsoft.com/office/powerpoint/2010/main" val="1868070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5037" y="2580294"/>
            <a:ext cx="4191000" cy="1293028"/>
          </a:xfrm>
        </p:spPr>
        <p:txBody>
          <a:bodyPr/>
          <a:lstStyle/>
          <a:p>
            <a:r>
              <a:rPr lang="en-US" dirty="0" smtClean="0"/>
              <a:t>User signup</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82921" y="940182"/>
            <a:ext cx="3299782" cy="5866279"/>
          </a:xfrm>
        </p:spPr>
      </p:pic>
    </p:spTree>
    <p:extLst>
      <p:ext uri="{BB962C8B-B14F-4D97-AF65-F5344CB8AC3E}">
        <p14:creationId xmlns:p14="http://schemas.microsoft.com/office/powerpoint/2010/main" val="3357535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lnSpcReduction="10000"/>
          </a:bodyPr>
          <a:lstStyle/>
          <a:p>
            <a:r>
              <a:rPr lang="en-US" dirty="0" smtClean="0"/>
              <a:t>Online Voting is </a:t>
            </a:r>
            <a:r>
              <a:rPr lang="en-US" dirty="0" smtClean="0"/>
              <a:t>an </a:t>
            </a:r>
            <a:r>
              <a:rPr lang="en-US" dirty="0" smtClean="0"/>
              <a:t>android based application.</a:t>
            </a:r>
          </a:p>
          <a:p>
            <a:r>
              <a:rPr lang="en-US" dirty="0" smtClean="0"/>
              <a:t>It is an online voting technique.</a:t>
            </a:r>
          </a:p>
          <a:p>
            <a:r>
              <a:rPr lang="en-US" dirty="0" smtClean="0"/>
              <a:t>In this system people who have citizenship of India and whose age is above 18 years of age and any sex can give his\her vote online without going to any physical polling station.</a:t>
            </a:r>
          </a:p>
          <a:p>
            <a:r>
              <a:rPr lang="en-US" dirty="0" smtClean="0"/>
              <a:t>He\She has to be registered first for him/her to vote.</a:t>
            </a:r>
          </a:p>
          <a:p>
            <a:r>
              <a:rPr lang="en-US" dirty="0" smtClean="0"/>
              <a:t> Registration is mainly done by the system administrator for security reasons.</a:t>
            </a:r>
          </a:p>
          <a:p>
            <a:r>
              <a:rPr lang="en-US" dirty="0" smtClean="0"/>
              <a:t>After registration, the voter is assigned a secret Voter ID with which he/she can use to log into the system.</a:t>
            </a:r>
          </a:p>
          <a:p>
            <a:r>
              <a:rPr lang="en-US" dirty="0" smtClean="0"/>
              <a:t>If invalid/wrong details are submitted, then the citizen is not registered to vote. </a:t>
            </a:r>
            <a:endParaRPr lang="en-US" dirty="0"/>
          </a:p>
        </p:txBody>
      </p:sp>
    </p:spTree>
    <p:extLst>
      <p:ext uri="{BB962C8B-B14F-4D97-AF65-F5344CB8AC3E}">
        <p14:creationId xmlns:p14="http://schemas.microsoft.com/office/powerpoint/2010/main" val="847937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1712" y="3082571"/>
            <a:ext cx="3302358" cy="1293028"/>
          </a:xfrm>
        </p:spPr>
        <p:txBody>
          <a:bodyPr/>
          <a:lstStyle/>
          <a:p>
            <a:r>
              <a:rPr lang="en-US" dirty="0"/>
              <a:t>User </a:t>
            </a:r>
            <a:r>
              <a:rPr lang="en-US" dirty="0" smtClean="0"/>
              <a:t>LOGIN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7473" y="381532"/>
            <a:ext cx="3587411" cy="6377620"/>
          </a:xfrm>
        </p:spPr>
      </p:pic>
    </p:spTree>
    <p:extLst>
      <p:ext uri="{BB962C8B-B14F-4D97-AF65-F5344CB8AC3E}">
        <p14:creationId xmlns:p14="http://schemas.microsoft.com/office/powerpoint/2010/main" val="3685131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69" y="2865158"/>
            <a:ext cx="3547056" cy="1293028"/>
          </a:xfrm>
        </p:spPr>
        <p:txBody>
          <a:bodyPr/>
          <a:lstStyle/>
          <a:p>
            <a:r>
              <a:rPr lang="en-US" dirty="0"/>
              <a:t>User </a:t>
            </a:r>
            <a:r>
              <a:rPr lang="en-US" dirty="0" smtClean="0"/>
              <a:t>profile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02021" y="380102"/>
            <a:ext cx="3523016" cy="6263140"/>
          </a:xfrm>
        </p:spPr>
      </p:pic>
    </p:spTree>
    <p:extLst>
      <p:ext uri="{BB962C8B-B14F-4D97-AF65-F5344CB8AC3E}">
        <p14:creationId xmlns:p14="http://schemas.microsoft.com/office/powerpoint/2010/main" val="3643425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23" y="2820431"/>
            <a:ext cx="2671293" cy="1293028"/>
          </a:xfrm>
        </p:spPr>
        <p:txBody>
          <a:bodyPr/>
          <a:lstStyle/>
          <a:p>
            <a:r>
              <a:rPr lang="en-US" dirty="0" smtClean="0"/>
              <a:t>Party list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1831" y="75891"/>
            <a:ext cx="3814936" cy="6782109"/>
          </a:xfrm>
        </p:spPr>
      </p:pic>
    </p:spTree>
    <p:extLst>
      <p:ext uri="{BB962C8B-B14F-4D97-AF65-F5344CB8AC3E}">
        <p14:creationId xmlns:p14="http://schemas.microsoft.com/office/powerpoint/2010/main" val="4075912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439" y="2912014"/>
            <a:ext cx="4371304" cy="1293028"/>
          </a:xfrm>
        </p:spPr>
        <p:txBody>
          <a:bodyPr/>
          <a:lstStyle/>
          <a:p>
            <a:r>
              <a:rPr lang="en-US" dirty="0" smtClean="0"/>
              <a:t>Nominator list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5921" y="259056"/>
            <a:ext cx="3711906" cy="6598944"/>
          </a:xfrm>
        </p:spPr>
      </p:pic>
    </p:spTree>
    <p:extLst>
      <p:ext uri="{BB962C8B-B14F-4D97-AF65-F5344CB8AC3E}">
        <p14:creationId xmlns:p14="http://schemas.microsoft.com/office/powerpoint/2010/main" val="2594347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4" y="3076982"/>
            <a:ext cx="3392510" cy="1293028"/>
          </a:xfrm>
        </p:spPr>
        <p:txBody>
          <a:bodyPr/>
          <a:lstStyle/>
          <a:p>
            <a:r>
              <a:rPr lang="en-US" dirty="0" smtClean="0"/>
              <a:t>Result list</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1831" y="756014"/>
            <a:ext cx="3338418" cy="5934965"/>
          </a:xfrm>
        </p:spPr>
      </p:pic>
    </p:spTree>
    <p:extLst>
      <p:ext uri="{BB962C8B-B14F-4D97-AF65-F5344CB8AC3E}">
        <p14:creationId xmlns:p14="http://schemas.microsoft.com/office/powerpoint/2010/main" val="2575582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09071"/>
            <a:ext cx="3830392" cy="1293028"/>
          </a:xfrm>
        </p:spPr>
        <p:txBody>
          <a:bodyPr/>
          <a:lstStyle/>
          <a:p>
            <a:r>
              <a:rPr lang="en-US" dirty="0" smtClean="0">
                <a:solidFill>
                  <a:srgbClr val="FFFF00"/>
                </a:solidFill>
                <a:latin typeface="Algerian" panose="04020705040A02060702" pitchFamily="82" charset="0"/>
              </a:rPr>
              <a:t>CONCLUSION :-</a:t>
            </a:r>
            <a:endParaRPr lang="en-US" dirty="0">
              <a:solidFill>
                <a:srgbClr val="FFFF00"/>
              </a:solidFill>
              <a:latin typeface="Algerian" panose="04020705040A02060702" pitchFamily="82" charset="0"/>
            </a:endParaRPr>
          </a:p>
        </p:txBody>
      </p:sp>
      <p:sp>
        <p:nvSpPr>
          <p:cNvPr id="3" name="Content Placeholder 2"/>
          <p:cNvSpPr>
            <a:spLocks noGrp="1"/>
          </p:cNvSpPr>
          <p:nvPr>
            <p:ph idx="1"/>
          </p:nvPr>
        </p:nvSpPr>
        <p:spPr>
          <a:xfrm>
            <a:off x="685800" y="2542290"/>
            <a:ext cx="10820400" cy="4024125"/>
          </a:xfrm>
        </p:spPr>
        <p:txBody>
          <a:bodyPr/>
          <a:lstStyle/>
          <a:p>
            <a:r>
              <a:rPr lang="en-US" dirty="0"/>
              <a:t>This Online Voting system will manage the Voter’s information by which voter can login and use his voting rights</a:t>
            </a:r>
            <a:r>
              <a:rPr lang="en-US" dirty="0" smtClean="0"/>
              <a:t>.</a:t>
            </a:r>
          </a:p>
          <a:p>
            <a:r>
              <a:rPr lang="en-US" dirty="0"/>
              <a:t>It provides the tools for maintaining voter’s vote to every party and it count total no. of votes of every </a:t>
            </a:r>
            <a:r>
              <a:rPr lang="en-US" dirty="0" smtClean="0"/>
              <a:t>party.</a:t>
            </a:r>
          </a:p>
          <a:p>
            <a:r>
              <a:rPr lang="en-US" dirty="0"/>
              <a:t>There is a DATABASE which is maintained by the ELECTION COMMISION OF INDIA in which all the </a:t>
            </a:r>
            <a:r>
              <a:rPr lang="en-US" dirty="0" smtClean="0"/>
              <a:t>names </a:t>
            </a:r>
            <a:r>
              <a:rPr lang="en-US" dirty="0"/>
              <a:t>of voter with complete information is </a:t>
            </a:r>
            <a:r>
              <a:rPr lang="en-US" dirty="0" smtClean="0"/>
              <a:t>stored.</a:t>
            </a:r>
          </a:p>
          <a:p>
            <a:r>
              <a:rPr lang="en-US" dirty="0"/>
              <a:t>By online voting system percentage of voting is increases.</a:t>
            </a:r>
          </a:p>
        </p:txBody>
      </p:sp>
    </p:spTree>
    <p:extLst>
      <p:ext uri="{BB962C8B-B14F-4D97-AF65-F5344CB8AC3E}">
        <p14:creationId xmlns:p14="http://schemas.microsoft.com/office/powerpoint/2010/main" val="2248988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9625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3010"/>
            <a:ext cx="5082862" cy="1293028"/>
          </a:xfrm>
        </p:spPr>
        <p:txBody>
          <a:bodyPr/>
          <a:lstStyle/>
          <a:p>
            <a:r>
              <a:rPr lang="en-US" dirty="0" smtClean="0">
                <a:solidFill>
                  <a:srgbClr val="FFFF00"/>
                </a:solidFill>
                <a:latin typeface="Algerian" panose="04020705040A02060702" pitchFamily="82" charset="0"/>
              </a:rPr>
              <a:t>SYSTEM OVERVIEW:-</a:t>
            </a:r>
            <a:endParaRPr lang="en-US" dirty="0">
              <a:solidFill>
                <a:srgbClr val="FFFF00"/>
              </a:solidFill>
              <a:latin typeface="Algerian" panose="04020705040A02060702" pitchFamily="82" charset="0"/>
            </a:endParaRPr>
          </a:p>
        </p:txBody>
      </p:sp>
      <p:sp>
        <p:nvSpPr>
          <p:cNvPr id="3" name="Content Placeholder 2"/>
          <p:cNvSpPr>
            <a:spLocks noGrp="1"/>
          </p:cNvSpPr>
          <p:nvPr>
            <p:ph idx="1"/>
          </p:nvPr>
        </p:nvSpPr>
        <p:spPr>
          <a:xfrm>
            <a:off x="685800" y="2503654"/>
            <a:ext cx="10820400" cy="3549416"/>
          </a:xfrm>
        </p:spPr>
        <p:txBody>
          <a:bodyPr/>
          <a:lstStyle/>
          <a:p>
            <a:r>
              <a:rPr lang="en-US" sz="2000" dirty="0"/>
              <a:t>The </a:t>
            </a:r>
            <a:r>
              <a:rPr lang="en-US" sz="2000" dirty="0" smtClean="0"/>
              <a:t>user data, candidates data and voting process will be manage automated </a:t>
            </a:r>
            <a:r>
              <a:rPr lang="en-US" sz="2000" dirty="0"/>
              <a:t>the traditional system</a:t>
            </a:r>
            <a:r>
              <a:rPr lang="en-US" sz="2000" dirty="0" smtClean="0"/>
              <a:t>.</a:t>
            </a:r>
          </a:p>
          <a:p>
            <a:r>
              <a:rPr lang="en-US" sz="2000" dirty="0" smtClean="0"/>
              <a:t>No need to use Electronic Voting Machine (EVM).</a:t>
            </a:r>
          </a:p>
          <a:p>
            <a:r>
              <a:rPr lang="en-US" sz="2000" dirty="0" smtClean="0"/>
              <a:t>Easy to check voting result.</a:t>
            </a:r>
          </a:p>
          <a:p>
            <a:r>
              <a:rPr lang="en-US" sz="2000" dirty="0" smtClean="0"/>
              <a:t>Result will announced automatically within 1 sec after completing voting process.</a:t>
            </a:r>
          </a:p>
          <a:p>
            <a:r>
              <a:rPr lang="en-US" sz="2000" dirty="0" smtClean="0"/>
              <a:t>User, candidates and admin will notify all the details about the voting time, date and etc.</a:t>
            </a:r>
          </a:p>
        </p:txBody>
      </p:sp>
    </p:spTree>
    <p:extLst>
      <p:ext uri="{BB962C8B-B14F-4D97-AF65-F5344CB8AC3E}">
        <p14:creationId xmlns:p14="http://schemas.microsoft.com/office/powerpoint/2010/main" val="4001897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58" y="1112102"/>
            <a:ext cx="3534177" cy="1293028"/>
          </a:xfrm>
        </p:spPr>
        <p:txBody>
          <a:bodyPr/>
          <a:lstStyle/>
          <a:p>
            <a:r>
              <a:rPr lang="en-US" dirty="0" smtClean="0">
                <a:solidFill>
                  <a:srgbClr val="00B050"/>
                </a:solidFill>
                <a:latin typeface="Algerian" panose="04020705040A02060702" pitchFamily="82" charset="0"/>
              </a:rPr>
              <a:t>Objectives:-</a:t>
            </a:r>
            <a:endParaRPr lang="en-US"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557011" y="2709716"/>
            <a:ext cx="10820400" cy="3497902"/>
          </a:xfrm>
        </p:spPr>
        <p:txBody>
          <a:bodyPr/>
          <a:lstStyle/>
          <a:p>
            <a:pPr marL="0" indent="0">
              <a:buNone/>
            </a:pPr>
            <a:r>
              <a:rPr lang="en-US" dirty="0" smtClean="0"/>
              <a:t> The </a:t>
            </a:r>
            <a:r>
              <a:rPr lang="en-US" dirty="0"/>
              <a:t>specific objectives of the project include: </a:t>
            </a:r>
            <a:endParaRPr lang="en-US" dirty="0" smtClean="0"/>
          </a:p>
          <a:p>
            <a:r>
              <a:rPr lang="en-US" dirty="0" smtClean="0"/>
              <a:t> </a:t>
            </a:r>
            <a:r>
              <a:rPr lang="en-US" dirty="0"/>
              <a:t>Reviewing the existing/current voting process or approach in India</a:t>
            </a:r>
            <a:r>
              <a:rPr lang="en-US" dirty="0" smtClean="0"/>
              <a:t>.</a:t>
            </a:r>
          </a:p>
          <a:p>
            <a:r>
              <a:rPr lang="en-US" dirty="0" smtClean="0"/>
              <a:t>  </a:t>
            </a:r>
            <a:r>
              <a:rPr lang="en-US" dirty="0"/>
              <a:t>Coming up with an automated voting system in India</a:t>
            </a:r>
            <a:r>
              <a:rPr lang="en-US" dirty="0" smtClean="0"/>
              <a:t>.</a:t>
            </a:r>
          </a:p>
          <a:p>
            <a:r>
              <a:rPr lang="en-US" dirty="0" smtClean="0"/>
              <a:t>  </a:t>
            </a:r>
            <a:r>
              <a:rPr lang="en-US" dirty="0"/>
              <a:t>Implementing an automated/online voting system. </a:t>
            </a:r>
            <a:endParaRPr lang="en-US" dirty="0" smtClean="0"/>
          </a:p>
          <a:p>
            <a:r>
              <a:rPr lang="en-US" dirty="0" smtClean="0"/>
              <a:t> </a:t>
            </a:r>
            <a:r>
              <a:rPr lang="en-US" dirty="0"/>
              <a:t>Validating the system to ensure that only legible voters are allowed to vote. </a:t>
            </a:r>
          </a:p>
        </p:txBody>
      </p:sp>
    </p:spTree>
    <p:extLst>
      <p:ext uri="{BB962C8B-B14F-4D97-AF65-F5344CB8AC3E}">
        <p14:creationId xmlns:p14="http://schemas.microsoft.com/office/powerpoint/2010/main" val="1235712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532"/>
            <a:ext cx="11506200" cy="1293028"/>
          </a:xfrm>
        </p:spPr>
        <p:txBody>
          <a:bodyPr/>
          <a:lstStyle/>
          <a:p>
            <a:r>
              <a:rPr lang="en-US" b="1" dirty="0">
                <a:solidFill>
                  <a:srgbClr val="00B050"/>
                </a:solidFill>
                <a:latin typeface="Algerian" panose="04020705040A02060702" pitchFamily="82" charset="0"/>
              </a:rPr>
              <a:t>HARDWARE AND SOFTWARE Requirement :- </a:t>
            </a:r>
            <a:endParaRPr lang="en-US" dirty="0"/>
          </a:p>
        </p:txBody>
      </p:sp>
      <p:sp>
        <p:nvSpPr>
          <p:cNvPr id="3" name="Content Placeholder 2"/>
          <p:cNvSpPr>
            <a:spLocks noGrp="1"/>
          </p:cNvSpPr>
          <p:nvPr>
            <p:ph idx="1"/>
          </p:nvPr>
        </p:nvSpPr>
        <p:spPr>
          <a:xfrm>
            <a:off x="685800" y="2413501"/>
            <a:ext cx="10820400" cy="3703964"/>
          </a:xfrm>
        </p:spPr>
        <p:txBody>
          <a:bodyPr/>
          <a:lstStyle/>
          <a:p>
            <a:r>
              <a:rPr lang="en-US" sz="2000" b="1" dirty="0"/>
              <a:t>The workstation android device should have at least following configuration :-</a:t>
            </a:r>
          </a:p>
          <a:p>
            <a:r>
              <a:rPr lang="en-US" dirty="0"/>
              <a:t>800 MHz Processor.</a:t>
            </a:r>
          </a:p>
          <a:p>
            <a:r>
              <a:rPr lang="en-US" dirty="0"/>
              <a:t>100 Mb Ram. </a:t>
            </a:r>
          </a:p>
          <a:p>
            <a:r>
              <a:rPr lang="en-US" dirty="0"/>
              <a:t>AIP level 22.</a:t>
            </a:r>
          </a:p>
          <a:p>
            <a:r>
              <a:rPr lang="en-US" dirty="0"/>
              <a:t>3 Mb Rom.</a:t>
            </a:r>
          </a:p>
          <a:p>
            <a:r>
              <a:rPr lang="en-US" dirty="0"/>
              <a:t>Operating system require Android version 4.0 or above.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363" y="2623962"/>
            <a:ext cx="3283042" cy="3283042"/>
          </a:xfrm>
          <a:prstGeom prst="rect">
            <a:avLst/>
          </a:prstGeom>
        </p:spPr>
      </p:pic>
    </p:spTree>
    <p:extLst>
      <p:ext uri="{BB962C8B-B14F-4D97-AF65-F5344CB8AC3E}">
        <p14:creationId xmlns:p14="http://schemas.microsoft.com/office/powerpoint/2010/main" val="3137618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177" y="532553"/>
            <a:ext cx="5800858" cy="1293028"/>
          </a:xfrm>
        </p:spPr>
        <p:txBody>
          <a:bodyPr/>
          <a:lstStyle/>
          <a:p>
            <a:r>
              <a:rPr lang="en-US" dirty="0" smtClean="0">
                <a:solidFill>
                  <a:srgbClr val="0070C0"/>
                </a:solidFill>
                <a:latin typeface="Algerian" panose="04020705040A02060702" pitchFamily="82" charset="0"/>
              </a:rPr>
              <a:t>Use case diagram :-</a:t>
            </a:r>
            <a:endParaRPr lang="en-US" dirty="0">
              <a:solidFill>
                <a:srgbClr val="0070C0"/>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190" y="1716088"/>
            <a:ext cx="10109914" cy="4862759"/>
          </a:xfrm>
        </p:spPr>
      </p:pic>
    </p:spTree>
    <p:extLst>
      <p:ext uri="{BB962C8B-B14F-4D97-AF65-F5344CB8AC3E}">
        <p14:creationId xmlns:p14="http://schemas.microsoft.com/office/powerpoint/2010/main" val="318486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403765"/>
            <a:ext cx="8610600" cy="1293028"/>
          </a:xfrm>
        </p:spPr>
        <p:txBody>
          <a:bodyPr/>
          <a:lstStyle/>
          <a:p>
            <a:r>
              <a:rPr lang="en-US" dirty="0" smtClean="0">
                <a:solidFill>
                  <a:srgbClr val="0070C0"/>
                </a:solidFill>
                <a:latin typeface="Algerian" panose="04020705040A02060702" pitchFamily="82" charset="0"/>
              </a:rPr>
              <a:t>Voter Use </a:t>
            </a:r>
            <a:r>
              <a:rPr lang="en-US" dirty="0">
                <a:solidFill>
                  <a:srgbClr val="0070C0"/>
                </a:solidFill>
                <a:latin typeface="Algerian" panose="04020705040A02060702" pitchFamily="82" charset="0"/>
              </a:rPr>
              <a:t>case diagram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64" y="1449630"/>
            <a:ext cx="10187189" cy="5296641"/>
          </a:xfrm>
        </p:spPr>
      </p:pic>
    </p:spTree>
    <p:extLst>
      <p:ext uri="{BB962C8B-B14F-4D97-AF65-F5344CB8AC3E}">
        <p14:creationId xmlns:p14="http://schemas.microsoft.com/office/powerpoint/2010/main" val="1714336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506795"/>
            <a:ext cx="8610600" cy="1293028"/>
          </a:xfrm>
        </p:spPr>
        <p:txBody>
          <a:bodyPr/>
          <a:lstStyle/>
          <a:p>
            <a:r>
              <a:rPr lang="en-US" dirty="0" smtClean="0">
                <a:solidFill>
                  <a:srgbClr val="0070C0"/>
                </a:solidFill>
                <a:latin typeface="Algerian" panose="04020705040A02060702" pitchFamily="82" charset="0"/>
              </a:rPr>
              <a:t>admin </a:t>
            </a:r>
            <a:r>
              <a:rPr lang="en-US" dirty="0">
                <a:solidFill>
                  <a:srgbClr val="0070C0"/>
                </a:solidFill>
                <a:latin typeface="Algerian" panose="04020705040A02060702" pitchFamily="82" charset="0"/>
              </a:rPr>
              <a:t>Use case diagram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6952" y="1493949"/>
            <a:ext cx="9878096" cy="5715962"/>
          </a:xfrm>
        </p:spPr>
      </p:pic>
    </p:spTree>
    <p:extLst>
      <p:ext uri="{BB962C8B-B14F-4D97-AF65-F5344CB8AC3E}">
        <p14:creationId xmlns:p14="http://schemas.microsoft.com/office/powerpoint/2010/main" val="156633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3457" y="107551"/>
            <a:ext cx="3225085" cy="1293028"/>
          </a:xfrm>
        </p:spPr>
        <p:txBody>
          <a:bodyPr/>
          <a:lstStyle/>
          <a:p>
            <a:r>
              <a:rPr lang="en-US" dirty="0" err="1" smtClean="0">
                <a:solidFill>
                  <a:srgbClr val="FFC000"/>
                </a:solidFill>
                <a:latin typeface="Algerian" panose="04020705040A02060702" pitchFamily="82" charset="0"/>
              </a:rPr>
              <a:t>Er</a:t>
            </a:r>
            <a:r>
              <a:rPr lang="en-US" dirty="0" smtClean="0">
                <a:solidFill>
                  <a:srgbClr val="FFC000"/>
                </a:solidFill>
                <a:latin typeface="Algerian" panose="04020705040A02060702" pitchFamily="82" charset="0"/>
              </a:rPr>
              <a:t> model :-</a:t>
            </a:r>
            <a:endParaRPr lang="en-US" dirty="0">
              <a:solidFill>
                <a:srgbClr val="FFC000"/>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258" y="1309556"/>
            <a:ext cx="11119482" cy="5398080"/>
          </a:xfrm>
        </p:spPr>
      </p:pic>
    </p:spTree>
    <p:extLst>
      <p:ext uri="{BB962C8B-B14F-4D97-AF65-F5344CB8AC3E}">
        <p14:creationId xmlns:p14="http://schemas.microsoft.com/office/powerpoint/2010/main" val="1972089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795</TotalTime>
  <Words>441</Words>
  <Application>Microsoft Office PowerPoint</Application>
  <PresentationFormat>Widescreen</PresentationFormat>
  <Paragraphs>57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Algerian</vt:lpstr>
      <vt:lpstr>Arial</vt:lpstr>
      <vt:lpstr>Century Gothic</vt:lpstr>
      <vt:lpstr>Vapor Trail</vt:lpstr>
      <vt:lpstr>ONLINE ELECTION VOTING</vt:lpstr>
      <vt:lpstr>INTRODUCTION :</vt:lpstr>
      <vt:lpstr>SYSTEM OVERVIEW:-</vt:lpstr>
      <vt:lpstr>Objectives:-</vt:lpstr>
      <vt:lpstr>HARDWARE AND SOFTWARE Requirement :- </vt:lpstr>
      <vt:lpstr>Use case diagram :-</vt:lpstr>
      <vt:lpstr>Voter Use case diagram :-</vt:lpstr>
      <vt:lpstr>admin Use case diagram :-</vt:lpstr>
      <vt:lpstr>Er model :-</vt:lpstr>
      <vt:lpstr>Class diagram :-</vt:lpstr>
      <vt:lpstr>Data flow diagram :-</vt:lpstr>
      <vt:lpstr>Data flow diagram :-</vt:lpstr>
      <vt:lpstr>PowerPoint Presentation</vt:lpstr>
      <vt:lpstr>PowerPoint Presentation</vt:lpstr>
      <vt:lpstr>Data base design :-</vt:lpstr>
      <vt:lpstr>PowerPoint Presentation</vt:lpstr>
      <vt:lpstr>PowerPoint Presentation</vt:lpstr>
      <vt:lpstr>Screen shots</vt:lpstr>
      <vt:lpstr>User signup</vt:lpstr>
      <vt:lpstr>User LOGIN</vt:lpstr>
      <vt:lpstr>User profile</vt:lpstr>
      <vt:lpstr>Party list</vt:lpstr>
      <vt:lpstr>Nominator list</vt:lpstr>
      <vt:lpstr>Result list</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VOTING</dc:title>
  <dc:creator>Bibeka</dc:creator>
  <cp:lastModifiedBy>Bibeka</cp:lastModifiedBy>
  <cp:revision>16</cp:revision>
  <dcterms:created xsi:type="dcterms:W3CDTF">2018-03-20T06:49:11Z</dcterms:created>
  <dcterms:modified xsi:type="dcterms:W3CDTF">2018-03-21T10:00:48Z</dcterms:modified>
</cp:coreProperties>
</file>