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153B18-ED7E-4E80-A034-66B3CD1406BC}">
  <a:tblStyle styleId="{8D153B18-ED7E-4E80-A034-66B3CD1406B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perfectsoftwaresolution.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nevonprojects.com/hotel-management-system/" TargetMode="External"/><Relationship Id="rId4" Type="http://schemas.openxmlformats.org/officeDocument/2006/relationships/hyperlink" Target="https://www.geeksforgeeks.org/hotel-management-system/" TargetMode="External"/><Relationship Id="rId5" Type="http://schemas.openxmlformats.org/officeDocument/2006/relationships/hyperlink" Target="https://github.com/topics/hotel-management-syste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480695" y="1910973"/>
            <a:ext cx="8308340" cy="800219"/>
          </a:xfrm>
          <a:prstGeom prst="rect">
            <a:avLst/>
          </a:prstGeom>
          <a:noFill/>
          <a:ln>
            <a:noFill/>
          </a:ln>
        </p:spPr>
        <p:txBody>
          <a:bodyPr anchorCtr="0" anchor="ctr" bIns="0" lIns="6325" spcFirstLastPara="1" rIns="4750" wrap="square" tIns="0">
            <a:noAutofit/>
          </a:bodyPr>
          <a:lstStyle/>
          <a:p>
            <a:pPr indent="0" lvl="0" marL="0" marR="0" rtl="0" algn="ctr">
              <a:lnSpc>
                <a:spcPct val="100000"/>
              </a:lnSpc>
              <a:spcBef>
                <a:spcPts val="0"/>
              </a:spcBef>
              <a:spcAft>
                <a:spcPts val="0"/>
              </a:spcAft>
              <a:buClr>
                <a:srgbClr val="632423"/>
              </a:buClr>
              <a:buSzPts val="2400"/>
              <a:buFont typeface="Times New Roman"/>
              <a:buNone/>
            </a:pPr>
            <a:r>
              <a:rPr b="1" i="0" lang="en-US" sz="2400" u="none" cap="none" strike="noStrike">
                <a:solidFill>
                  <a:srgbClr val="632423"/>
                </a:solidFill>
                <a:latin typeface="Times New Roman"/>
                <a:ea typeface="Times New Roman"/>
                <a:cs typeface="Times New Roman"/>
                <a:sym typeface="Times New Roman"/>
              </a:rPr>
              <a:t>Maharashtra Institute of Technology, Chh. Sambhajinagar</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85" name="Google Shape;85;p13"/>
          <p:cNvSpPr/>
          <p:nvPr/>
        </p:nvSpPr>
        <p:spPr>
          <a:xfrm>
            <a:off x="1905000" y="4259520"/>
            <a:ext cx="5656059" cy="52197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660033"/>
              </a:buClr>
              <a:buSzPts val="2800"/>
              <a:buFont typeface="Times New Roman"/>
              <a:buNone/>
            </a:pPr>
            <a:r>
              <a:rPr b="1" i="0" lang="en-US" sz="2800" u="none" cap="none" strike="noStrike">
                <a:solidFill>
                  <a:srgbClr val="660033"/>
                </a:solidFill>
                <a:latin typeface="Times New Roman"/>
                <a:ea typeface="Times New Roman"/>
                <a:cs typeface="Times New Roman"/>
                <a:sym typeface="Times New Roman"/>
              </a:rPr>
              <a:t>Mr. </a:t>
            </a:r>
            <a:r>
              <a:rPr b="1" lang="en-US" sz="2800">
                <a:solidFill>
                  <a:srgbClr val="660033"/>
                </a:solidFill>
                <a:latin typeface="Times New Roman"/>
                <a:ea typeface="Times New Roman"/>
                <a:cs typeface="Times New Roman"/>
                <a:sym typeface="Times New Roman"/>
              </a:rPr>
              <a:t>Amar Ganesh Pawar</a:t>
            </a:r>
            <a:endParaRPr b="1" i="0" sz="2800" u="none" cap="none" strike="noStrike">
              <a:solidFill>
                <a:srgbClr val="660033"/>
              </a:solidFill>
              <a:latin typeface="Times New Roman"/>
              <a:ea typeface="Times New Roman"/>
              <a:cs typeface="Times New Roman"/>
              <a:sym typeface="Times New Roman"/>
            </a:endParaRPr>
          </a:p>
        </p:txBody>
      </p:sp>
      <p:sp>
        <p:nvSpPr>
          <p:cNvPr id="86" name="Google Shape;86;p13"/>
          <p:cNvSpPr/>
          <p:nvPr/>
        </p:nvSpPr>
        <p:spPr>
          <a:xfrm>
            <a:off x="152400" y="5555615"/>
            <a:ext cx="8991600" cy="13017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Under the Guidance of</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6A097D"/>
              </a:buClr>
              <a:buSzPts val="2800"/>
              <a:buFont typeface="Times New Roman"/>
              <a:buNone/>
            </a:pPr>
            <a:r>
              <a:rPr b="1" i="0" lang="en-US" sz="2800" u="none" cap="none" strike="noStrike">
                <a:solidFill>
                  <a:srgbClr val="6A097D"/>
                </a:solidFill>
                <a:latin typeface="Times New Roman"/>
                <a:ea typeface="Times New Roman"/>
                <a:cs typeface="Times New Roman"/>
                <a:sym typeface="Times New Roman"/>
              </a:rPr>
              <a:t>Dr. </a:t>
            </a:r>
            <a:r>
              <a:rPr b="1" lang="en-US" sz="2800">
                <a:solidFill>
                  <a:srgbClr val="6A097D"/>
                </a:solidFill>
                <a:latin typeface="Times New Roman"/>
                <a:ea typeface="Times New Roman"/>
                <a:cs typeface="Times New Roman"/>
                <a:sym typeface="Times New Roman"/>
              </a:rPr>
              <a:t>Vaishali Bhagile</a:t>
            </a:r>
            <a:endParaRPr b="1" i="0" sz="2800" u="none" cap="none" strike="noStrike">
              <a:solidFill>
                <a:srgbClr val="6A097D"/>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 name="Google Shape;87;p13"/>
          <p:cNvSpPr/>
          <p:nvPr/>
        </p:nvSpPr>
        <p:spPr>
          <a:xfrm>
            <a:off x="-152400" y="2488049"/>
            <a:ext cx="9525000" cy="138499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IPT Project Report </a:t>
            </a:r>
            <a:endParaRPr/>
          </a:p>
          <a:p>
            <a:pPr indent="0" lvl="0" marL="0" marR="0" rtl="0" algn="ctr">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on</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5C3822"/>
              </a:buClr>
              <a:buSzPts val="2800"/>
              <a:buFont typeface="Times New Roman"/>
              <a:buNone/>
            </a:pPr>
            <a:r>
              <a:rPr b="1" i="0" lang="en-US" sz="2800" u="none" cap="none" strike="noStrike">
                <a:solidFill>
                  <a:srgbClr val="5C3822"/>
                </a:solidFill>
                <a:latin typeface="Times New Roman"/>
                <a:ea typeface="Times New Roman"/>
                <a:cs typeface="Times New Roman"/>
                <a:sym typeface="Times New Roman"/>
              </a:rPr>
              <a:t>HOTEL  MANAGEMENT SYSTEM</a:t>
            </a:r>
            <a:endParaRPr/>
          </a:p>
        </p:txBody>
      </p:sp>
      <p:sp>
        <p:nvSpPr>
          <p:cNvPr id="88" name="Google Shape;88;p13"/>
          <p:cNvSpPr/>
          <p:nvPr/>
        </p:nvSpPr>
        <p:spPr>
          <a:xfrm>
            <a:off x="3772797" y="3952693"/>
            <a:ext cx="159710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3A"/>
                </a:solidFill>
                <a:latin typeface="Times New Roman"/>
                <a:ea typeface="Times New Roman"/>
                <a:cs typeface="Times New Roman"/>
                <a:sym typeface="Times New Roman"/>
              </a:rPr>
              <a:t>Presented by</a:t>
            </a:r>
            <a:endParaRPr b="1" i="0" sz="2000" u="none" cap="none" strike="noStrike">
              <a:solidFill>
                <a:srgbClr val="00003A"/>
              </a:solidFill>
              <a:latin typeface="Times New Roman"/>
              <a:ea typeface="Times New Roman"/>
              <a:cs typeface="Times New Roman"/>
              <a:sym typeface="Times New Roman"/>
            </a:endParaRPr>
          </a:p>
        </p:txBody>
      </p:sp>
      <p:sp>
        <p:nvSpPr>
          <p:cNvPr id="89" name="Google Shape;89;p13"/>
          <p:cNvSpPr/>
          <p:nvPr/>
        </p:nvSpPr>
        <p:spPr>
          <a:xfrm>
            <a:off x="3276600" y="6248400"/>
            <a:ext cx="2514600" cy="4603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17365D"/>
                </a:solidFill>
                <a:latin typeface="Times New Roman"/>
                <a:ea typeface="Times New Roman"/>
                <a:cs typeface="Times New Roman"/>
                <a:sym typeface="Times New Roman"/>
              </a:rPr>
              <a:t>Year : 2023-24</a:t>
            </a:r>
            <a:endParaRPr/>
          </a:p>
        </p:txBody>
      </p:sp>
      <p:sp>
        <p:nvSpPr>
          <p:cNvPr id="90" name="Google Shape;90;p13"/>
          <p:cNvSpPr/>
          <p:nvPr/>
        </p:nvSpPr>
        <p:spPr>
          <a:xfrm>
            <a:off x="3328097" y="4781500"/>
            <a:ext cx="3772200" cy="46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660033"/>
                </a:solidFill>
                <a:latin typeface="Times New Roman"/>
                <a:ea typeface="Times New Roman"/>
                <a:cs typeface="Times New Roman"/>
                <a:sym typeface="Times New Roman"/>
              </a:rPr>
              <a:t>M.C.A (Second Year)</a:t>
            </a:r>
            <a:endParaRPr/>
          </a:p>
        </p:txBody>
      </p:sp>
      <p:pic>
        <p:nvPicPr>
          <p:cNvPr id="91" name="Google Shape;91;p13"/>
          <p:cNvPicPr preferRelativeResize="0"/>
          <p:nvPr/>
        </p:nvPicPr>
        <p:blipFill rotWithShape="1">
          <a:blip r:embed="rId3">
            <a:alphaModFix/>
          </a:blip>
          <a:srcRect b="0" l="0" r="0" t="0"/>
          <a:stretch/>
        </p:blipFill>
        <p:spPr>
          <a:xfrm>
            <a:off x="3048552" y="228600"/>
            <a:ext cx="3128010" cy="1600200"/>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Software and Hardware Requirements</a:t>
            </a:r>
            <a:endParaRPr/>
          </a:p>
        </p:txBody>
      </p:sp>
      <p:sp>
        <p:nvSpPr>
          <p:cNvPr id="145" name="Google Shape;145;p22"/>
          <p:cNvSpPr txBox="1"/>
          <p:nvPr>
            <p:ph idx="1" type="body"/>
          </p:nvPr>
        </p:nvSpPr>
        <p:spPr>
          <a:xfrm>
            <a:off x="457200" y="17526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sz="2700">
                <a:latin typeface="Times New Roman"/>
                <a:ea typeface="Times New Roman"/>
                <a:cs typeface="Times New Roman"/>
                <a:sym typeface="Times New Roman"/>
              </a:rPr>
              <a:t> Server Side Software Requirements: </a:t>
            </a:r>
            <a:endParaRPr sz="2700">
              <a:latin typeface="Times New Roman"/>
              <a:ea typeface="Times New Roman"/>
              <a:cs typeface="Times New Roman"/>
              <a:sym typeface="Times New Roman"/>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Operating System: Windows 10.      	</a:t>
            </a:r>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Development Environment: Visual Studio with .NET Framework or .NET Core SDK.</a:t>
            </a:r>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Database Management System: SQL Server or alternative like MySQL.</a:t>
            </a:r>
            <a:endParaRPr/>
          </a:p>
          <a:p>
            <a:pPr indent="0" lvl="0" marL="0" rtl="0" algn="just">
              <a:spcBef>
                <a:spcPts val="499"/>
              </a:spcBef>
              <a:spcAft>
                <a:spcPts val="0"/>
              </a:spcAft>
              <a:buClr>
                <a:schemeClr val="dk1"/>
              </a:buClr>
              <a:buSzPct val="100000"/>
              <a:buNone/>
            </a:pPr>
            <a:r>
              <a:rPr b="1" lang="en-US" sz="2700">
                <a:latin typeface="Times New Roman"/>
                <a:ea typeface="Times New Roman"/>
                <a:cs typeface="Times New Roman"/>
                <a:sym typeface="Times New Roman"/>
              </a:rPr>
              <a:t> Server Side Hardware Requirements:</a:t>
            </a:r>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Processor: Multi-core processor (e.g., Intel Core i5 or equivalent AMD).</a:t>
            </a:r>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Memory (RAM): Minimum 8GB RAM.</a:t>
            </a:r>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Storage: SSD Storage recommended.</a:t>
            </a:r>
            <a:endParaRPr/>
          </a:p>
          <a:p>
            <a:pPr indent="-342931" lvl="0" marL="342900" rtl="0" algn="just">
              <a:spcBef>
                <a:spcPts val="499"/>
              </a:spcBef>
              <a:spcAft>
                <a:spcPts val="0"/>
              </a:spcAft>
              <a:buClr>
                <a:schemeClr val="dk1"/>
              </a:buClr>
              <a:buSzPct val="100000"/>
              <a:buChar char="•"/>
            </a:pPr>
            <a:r>
              <a:rPr lang="en-US" sz="2700">
                <a:latin typeface="Times New Roman"/>
                <a:ea typeface="Times New Roman"/>
                <a:cs typeface="Times New Roman"/>
                <a:sym typeface="Times New Roman"/>
              </a:rPr>
              <a:t>Display: Monitor with 1920x1080 resolution or higher.</a:t>
            </a:r>
            <a:endParaRPr b="1" sz="2700">
              <a:latin typeface="Times New Roman"/>
              <a:ea typeface="Times New Roman"/>
              <a:cs typeface="Times New Roman"/>
              <a:sym typeface="Times New Roman"/>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sz="2900">
                <a:latin typeface="Times New Roman"/>
                <a:ea typeface="Times New Roman"/>
                <a:cs typeface="Times New Roman"/>
                <a:sym typeface="Times New Roman"/>
              </a:rPr>
              <a:t>     Client Side Hardware Requirements</a:t>
            </a:r>
            <a:endParaRPr sz="2900">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Processor:- Dual-Core 1.6 Ghz or higher</a:t>
            </a:r>
            <a:endParaRPr b="1" sz="2900" u="sng">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Processor speed:- 250MHz to 833 MHz</a:t>
            </a:r>
            <a:endParaRPr b="1" sz="2900" u="sng">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RAM:- 2GB</a:t>
            </a:r>
            <a:endParaRPr b="1" sz="2900" u="sng">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Hardware Disk:- 500 MB free disk space</a:t>
            </a:r>
            <a:endParaRPr b="1" sz="2900" u="sng">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Other:- Network card is required.</a:t>
            </a:r>
            <a:endParaRPr b="1" sz="2900" u="sng">
              <a:latin typeface="Times New Roman"/>
              <a:ea typeface="Times New Roman"/>
              <a:cs typeface="Times New Roman"/>
              <a:sym typeface="Times New Roman"/>
            </a:endParaRPr>
          </a:p>
          <a:p>
            <a:pPr indent="0" lvl="0" marL="0" rtl="0" algn="l">
              <a:spcBef>
                <a:spcPts val="493"/>
              </a:spcBef>
              <a:spcAft>
                <a:spcPts val="0"/>
              </a:spcAft>
              <a:buClr>
                <a:schemeClr val="dk1"/>
              </a:buClr>
              <a:buSzPct val="100000"/>
              <a:buNone/>
            </a:pPr>
            <a:r>
              <a:rPr b="1" lang="en-US" sz="2900">
                <a:latin typeface="Times New Roman"/>
                <a:ea typeface="Times New Roman"/>
                <a:cs typeface="Times New Roman"/>
                <a:sym typeface="Times New Roman"/>
              </a:rPr>
              <a:t>    Client Side Software Requirements </a:t>
            </a:r>
            <a:endParaRPr/>
          </a:p>
          <a:p>
            <a:pPr indent="-342900" lvl="1" marL="7429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 Operating System:- Windows 10 or later.</a:t>
            </a:r>
            <a:endParaRPr b="1" sz="2900" u="sng">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Development Environment:- Visual Studio with .NET             Framework or .NET Core SDK.</a:t>
            </a:r>
            <a:endParaRPr b="1" sz="2900" u="sng">
              <a:latin typeface="Times New Roman"/>
              <a:ea typeface="Times New Roman"/>
              <a:cs typeface="Times New Roman"/>
              <a:sym typeface="Times New Roman"/>
            </a:endParaRPr>
          </a:p>
          <a:p>
            <a:pPr indent="-457200" lvl="1" marL="8572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Database Management System:- SQL Server or   alternative like MySQL or Postgre SQL.</a:t>
            </a:r>
            <a:endParaRPr b="1" sz="2900" u="sng">
              <a:latin typeface="Times New Roman"/>
              <a:ea typeface="Times New Roman"/>
              <a:cs typeface="Times New Roman"/>
              <a:sym typeface="Times New Roman"/>
            </a:endParaRPr>
          </a:p>
          <a:p>
            <a:pPr indent="-342900" lvl="1" marL="742950" rtl="0" algn="l">
              <a:spcBef>
                <a:spcPts val="493"/>
              </a:spcBef>
              <a:spcAft>
                <a:spcPts val="0"/>
              </a:spcAft>
              <a:buClr>
                <a:schemeClr val="dk1"/>
              </a:buClr>
              <a:buSzPct val="100000"/>
              <a:buFont typeface="Arial"/>
              <a:buChar char="•"/>
            </a:pPr>
            <a:r>
              <a:rPr lang="en-US" sz="2900">
                <a:latin typeface="Times New Roman"/>
                <a:ea typeface="Times New Roman"/>
                <a:cs typeface="Times New Roman"/>
                <a:sym typeface="Times New Roman"/>
              </a:rPr>
              <a:t> Web Server:- Internet Information Services (IIS).</a:t>
            </a:r>
            <a:endParaRPr b="1" sz="2900" u="sng">
              <a:latin typeface="Times New Roman"/>
              <a:ea typeface="Times New Roman"/>
              <a:cs typeface="Times New Roman"/>
              <a:sym typeface="Times New Roman"/>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Technology Used</a:t>
            </a:r>
            <a:br>
              <a:rPr lang="en-US">
                <a:latin typeface="Times New Roman"/>
                <a:ea typeface="Times New Roman"/>
                <a:cs typeface="Times New Roman"/>
                <a:sym typeface="Times New Roman"/>
              </a:rPr>
            </a:br>
            <a:endParaRPr/>
          </a:p>
        </p:txBody>
      </p:sp>
      <p:sp>
        <p:nvSpPr>
          <p:cNvPr id="156" name="Google Shape;156;p24"/>
          <p:cNvSpPr txBox="1"/>
          <p:nvPr>
            <p:ph idx="1" type="body"/>
          </p:nvPr>
        </p:nvSpPr>
        <p:spPr>
          <a:xfrm>
            <a:off x="533400" y="1066800"/>
            <a:ext cx="8229600" cy="52578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b="1" lang="en-US" sz="5300">
                <a:latin typeface="Times New Roman"/>
                <a:ea typeface="Times New Roman"/>
                <a:cs typeface="Times New Roman"/>
                <a:sym typeface="Times New Roman"/>
              </a:rPr>
              <a:t>Front end:</a:t>
            </a:r>
            <a:endParaRPr/>
          </a:p>
          <a:p>
            <a:pPr indent="-457231" lvl="0" marL="457200" rtl="0" algn="just">
              <a:spcBef>
                <a:spcPts val="503"/>
              </a:spcBef>
              <a:spcAft>
                <a:spcPts val="0"/>
              </a:spcAft>
              <a:buClr>
                <a:schemeClr val="dk1"/>
              </a:buClr>
              <a:buSzPct val="100000"/>
              <a:buFont typeface="Calibri"/>
              <a:buAutoNum type="arabicPeriod"/>
            </a:pPr>
            <a:r>
              <a:rPr b="1" lang="en-US" sz="5300">
                <a:latin typeface="Times New Roman"/>
                <a:ea typeface="Times New Roman"/>
                <a:cs typeface="Times New Roman"/>
                <a:sym typeface="Times New Roman"/>
              </a:rPr>
              <a:t>C#:</a:t>
            </a:r>
            <a:r>
              <a:rPr lang="en-US" sz="5300">
                <a:latin typeface="Times New Roman"/>
                <a:ea typeface="Times New Roman"/>
                <a:cs typeface="Times New Roman"/>
                <a:sym typeface="Times New Roman"/>
              </a:rPr>
              <a:t>Microsoft introduced C# along with .NET 	Framework and Visual Studio, both of which were closed-source. </a:t>
            </a:r>
            <a:endParaRPr/>
          </a:p>
          <a:p>
            <a:pPr indent="-457231" lvl="0" marL="457200" rtl="0" algn="just">
              <a:spcBef>
                <a:spcPts val="503"/>
              </a:spcBef>
              <a:spcAft>
                <a:spcPts val="0"/>
              </a:spcAft>
              <a:buClr>
                <a:schemeClr val="dk1"/>
              </a:buClr>
              <a:buSzPct val="100000"/>
              <a:buFont typeface="Calibri"/>
              <a:buAutoNum type="arabicPeriod"/>
            </a:pPr>
            <a:r>
              <a:rPr b="1" lang="en-US" sz="5300">
                <a:latin typeface="Times New Roman"/>
                <a:ea typeface="Times New Roman"/>
                <a:cs typeface="Times New Roman"/>
                <a:sym typeface="Times New Roman"/>
              </a:rPr>
              <a:t>.NET: </a:t>
            </a:r>
            <a:r>
              <a:rPr lang="en-US" sz="5300">
                <a:latin typeface="Times New Roman"/>
                <a:ea typeface="Times New Roman"/>
                <a:cs typeface="Times New Roman"/>
                <a:sym typeface="Times New Roman"/>
              </a:rPr>
              <a:t>.NET is an open-source, server-side web-application framework designed for web development to produce dynamic web pages. </a:t>
            </a:r>
            <a:endParaRPr sz="5300">
              <a:latin typeface="Times New Roman"/>
              <a:ea typeface="Times New Roman"/>
              <a:cs typeface="Times New Roman"/>
              <a:sym typeface="Times New Roman"/>
            </a:endParaRPr>
          </a:p>
          <a:p>
            <a:pPr indent="0" lvl="0" marL="0" rtl="0" algn="just">
              <a:spcBef>
                <a:spcPts val="503"/>
              </a:spcBef>
              <a:spcAft>
                <a:spcPts val="0"/>
              </a:spcAft>
              <a:buClr>
                <a:schemeClr val="dk1"/>
              </a:buClr>
              <a:buSzPct val="100000"/>
              <a:buNone/>
            </a:pPr>
            <a:r>
              <a:rPr b="1" lang="en-US" sz="5300">
                <a:latin typeface="Times New Roman"/>
                <a:ea typeface="Times New Roman"/>
                <a:cs typeface="Times New Roman"/>
                <a:sym typeface="Times New Roman"/>
              </a:rPr>
              <a:t>Back end:</a:t>
            </a:r>
            <a:endParaRPr/>
          </a:p>
          <a:p>
            <a:pPr indent="-457231" lvl="0" marL="457200" rtl="0" algn="just">
              <a:spcBef>
                <a:spcPts val="503"/>
              </a:spcBef>
              <a:spcAft>
                <a:spcPts val="0"/>
              </a:spcAft>
              <a:buClr>
                <a:schemeClr val="dk1"/>
              </a:buClr>
              <a:buSzPct val="100000"/>
              <a:buFont typeface="Calibri"/>
              <a:buAutoNum type="arabicPeriod"/>
            </a:pPr>
            <a:r>
              <a:rPr b="1" lang="en-US" sz="5300">
                <a:latin typeface="Times New Roman"/>
                <a:ea typeface="Times New Roman"/>
                <a:cs typeface="Times New Roman"/>
                <a:sym typeface="Times New Roman"/>
              </a:rPr>
              <a:t>SQL Server: </a:t>
            </a:r>
            <a:r>
              <a:rPr lang="en-US" sz="5300">
                <a:latin typeface="Times New Roman"/>
                <a:ea typeface="Times New Roman"/>
                <a:cs typeface="Times New Roman"/>
                <a:sym typeface="Times New Roman"/>
              </a:rPr>
              <a:t>Structured Query Language (SQL)is a domain-specific language used in programming and designed for managing data held in a relational database management system (RDBMS), or for stream processing in relational data stream management system (RDSMS).</a:t>
            </a:r>
            <a:endParaRPr b="1" sz="5300">
              <a:latin typeface="Times New Roman"/>
              <a:ea typeface="Times New Roman"/>
              <a:cs typeface="Times New Roman"/>
              <a:sym typeface="Times New Roman"/>
            </a:endParaRPr>
          </a:p>
          <a:p>
            <a:pPr indent="0" lvl="0" marL="0" rtl="0" algn="l">
              <a:spcBef>
                <a:spcPts val="503"/>
              </a:spcBef>
              <a:spcAft>
                <a:spcPts val="0"/>
              </a:spcAft>
              <a:buClr>
                <a:schemeClr val="dk1"/>
              </a:buClr>
              <a:buSzPct val="100000"/>
              <a:buNone/>
            </a:pPr>
            <a:br>
              <a:rPr lang="en-US" sz="5300">
                <a:latin typeface="Times New Roman"/>
                <a:ea typeface="Times New Roman"/>
                <a:cs typeface="Times New Roman"/>
                <a:sym typeface="Times New Roman"/>
              </a:rPr>
            </a:br>
            <a:endParaRPr sz="5300">
              <a:latin typeface="Times New Roman"/>
              <a:ea typeface="Times New Roman"/>
              <a:cs typeface="Times New Roman"/>
              <a:sym typeface="Times New Roman"/>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Proposed System</a:t>
            </a:r>
            <a:br>
              <a:rPr lang="en-US">
                <a:latin typeface="Times New Roman"/>
                <a:ea typeface="Times New Roman"/>
                <a:cs typeface="Times New Roman"/>
                <a:sym typeface="Times New Roman"/>
              </a:rPr>
            </a:br>
            <a:endParaRPr/>
          </a:p>
        </p:txBody>
      </p:sp>
      <p:sp>
        <p:nvSpPr>
          <p:cNvPr id="162" name="Google Shape;16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sz="2700">
                <a:latin typeface="Times New Roman"/>
                <a:ea typeface="Times New Roman"/>
                <a:cs typeface="Times New Roman"/>
                <a:sym typeface="Times New Roman"/>
              </a:rPr>
              <a:t>Proposed System:-</a:t>
            </a:r>
            <a:endParaRPr b="1" sz="2700">
              <a:latin typeface="Times New Roman"/>
              <a:ea typeface="Times New Roman"/>
              <a:cs typeface="Times New Roman"/>
              <a:sym typeface="Times New Roman"/>
            </a:endParaRPr>
          </a:p>
          <a:p>
            <a:pPr indent="-342900" lvl="0" marL="342900" rtl="0" algn="l">
              <a:spcBef>
                <a:spcPts val="499"/>
              </a:spcBef>
              <a:spcAft>
                <a:spcPts val="0"/>
              </a:spcAft>
              <a:buClr>
                <a:schemeClr val="dk1"/>
              </a:buClr>
              <a:buSzPct val="100000"/>
              <a:buChar char="•"/>
            </a:pPr>
            <a:r>
              <a:rPr b="1" lang="en-US" sz="2600">
                <a:latin typeface="Times New Roman"/>
                <a:ea typeface="Times New Roman"/>
                <a:cs typeface="Times New Roman"/>
                <a:sym typeface="Times New Roman"/>
              </a:rPr>
              <a:t> </a:t>
            </a:r>
            <a:r>
              <a:rPr lang="en-US" sz="2700">
                <a:latin typeface="Times New Roman"/>
                <a:ea typeface="Times New Roman"/>
                <a:cs typeface="Times New Roman"/>
                <a:sym typeface="Times New Roman"/>
              </a:rPr>
              <a:t>Administrator Interface Design.</a:t>
            </a:r>
            <a:endParaRPr b="1" sz="2700">
              <a:latin typeface="Times New Roman"/>
              <a:ea typeface="Times New Roman"/>
              <a:cs typeface="Times New Roman"/>
              <a:sym typeface="Times New Roman"/>
            </a:endParaRPr>
          </a:p>
          <a:p>
            <a:pPr indent="-342931" lvl="0" marL="342900" rtl="0" algn="l">
              <a:spcBef>
                <a:spcPts val="499"/>
              </a:spcBef>
              <a:spcAft>
                <a:spcPts val="0"/>
              </a:spcAft>
              <a:buClr>
                <a:schemeClr val="dk1"/>
              </a:buClr>
              <a:buSzPct val="100000"/>
              <a:buChar char="•"/>
            </a:pPr>
            <a:r>
              <a:rPr b="1" lang="en-US" sz="2700">
                <a:latin typeface="Times New Roman"/>
                <a:ea typeface="Times New Roman"/>
                <a:cs typeface="Times New Roman"/>
                <a:sym typeface="Times New Roman"/>
              </a:rPr>
              <a:t> </a:t>
            </a:r>
            <a:r>
              <a:rPr lang="en-US" sz="2700">
                <a:latin typeface="Times New Roman"/>
                <a:ea typeface="Times New Roman"/>
                <a:cs typeface="Times New Roman"/>
                <a:sym typeface="Times New Roman"/>
              </a:rPr>
              <a:t>Security Authentication.</a:t>
            </a:r>
            <a:endParaRPr/>
          </a:p>
          <a:p>
            <a:pPr indent="-342931" lvl="0" marL="342900" rtl="0" algn="l">
              <a:spcBef>
                <a:spcPts val="499"/>
              </a:spcBef>
              <a:spcAft>
                <a:spcPts val="0"/>
              </a:spcAft>
              <a:buClr>
                <a:schemeClr val="dk1"/>
              </a:buClr>
              <a:buSzPct val="100000"/>
              <a:buChar char="•"/>
            </a:pPr>
            <a:r>
              <a:rPr lang="en-US" sz="2700">
                <a:latin typeface="Times New Roman"/>
                <a:ea typeface="Times New Roman"/>
                <a:cs typeface="Times New Roman"/>
                <a:sym typeface="Times New Roman"/>
              </a:rPr>
              <a:t> Reports.</a:t>
            </a:r>
            <a:endParaRPr/>
          </a:p>
          <a:p>
            <a:pPr indent="-342931" lvl="0" marL="342900" rtl="0" algn="l">
              <a:spcBef>
                <a:spcPts val="499"/>
              </a:spcBef>
              <a:spcAft>
                <a:spcPts val="0"/>
              </a:spcAft>
              <a:buClr>
                <a:schemeClr val="dk1"/>
              </a:buClr>
              <a:buSzPct val="100000"/>
              <a:buChar char="•"/>
            </a:pPr>
            <a:r>
              <a:rPr lang="en-US" sz="2700">
                <a:latin typeface="Times New Roman"/>
                <a:ea typeface="Times New Roman"/>
                <a:cs typeface="Times New Roman"/>
                <a:sym typeface="Times New Roman"/>
              </a:rPr>
              <a:t> General end-users.</a:t>
            </a:r>
            <a:endParaRPr/>
          </a:p>
          <a:p>
            <a:pPr indent="0" lvl="0" marL="0" rtl="0" algn="l">
              <a:spcBef>
                <a:spcPts val="573"/>
              </a:spcBef>
              <a:spcAft>
                <a:spcPts val="0"/>
              </a:spcAft>
              <a:buClr>
                <a:schemeClr val="dk1"/>
              </a:buClr>
              <a:buSzPct val="100000"/>
              <a:buNone/>
            </a:pPr>
            <a:r>
              <a:t/>
            </a:r>
            <a:endParaRPr sz="3100">
              <a:latin typeface="Times New Roman"/>
              <a:ea typeface="Times New Roman"/>
              <a:cs typeface="Times New Roman"/>
              <a:sym typeface="Times New Roman"/>
            </a:endParaRPr>
          </a:p>
          <a:p>
            <a:pPr indent="0" lvl="0" marL="0" rtl="0" algn="l">
              <a:spcBef>
                <a:spcPts val="499"/>
              </a:spcBef>
              <a:spcAft>
                <a:spcPts val="0"/>
              </a:spcAft>
              <a:buClr>
                <a:schemeClr val="dk1"/>
              </a:buClr>
              <a:buSzPct val="100000"/>
              <a:buNone/>
            </a:pPr>
            <a:r>
              <a:rPr b="1" lang="en-US" sz="2700">
                <a:latin typeface="Times New Roman"/>
                <a:ea typeface="Times New Roman"/>
                <a:cs typeface="Times New Roman"/>
                <a:sym typeface="Times New Roman"/>
              </a:rPr>
              <a:t>The following are the modules included in this system:-</a:t>
            </a:r>
            <a:endParaRPr sz="2700">
              <a:latin typeface="Times New Roman"/>
              <a:ea typeface="Times New Roman"/>
              <a:cs typeface="Times New Roman"/>
              <a:sym typeface="Times New Roman"/>
            </a:endParaRPr>
          </a:p>
          <a:p>
            <a:pPr indent="-342931" lvl="0" marL="342900" rtl="0" algn="l">
              <a:spcBef>
                <a:spcPts val="499"/>
              </a:spcBef>
              <a:spcAft>
                <a:spcPts val="0"/>
              </a:spcAft>
              <a:buClr>
                <a:schemeClr val="dk1"/>
              </a:buClr>
              <a:buSzPct val="100000"/>
              <a:buChar char="•"/>
            </a:pPr>
            <a:r>
              <a:rPr lang="en-US" sz="2700">
                <a:latin typeface="Times New Roman"/>
                <a:ea typeface="Times New Roman"/>
                <a:cs typeface="Times New Roman"/>
                <a:sym typeface="Times New Roman"/>
              </a:rPr>
              <a:t>Admin</a:t>
            </a:r>
            <a:endParaRPr sz="2700">
              <a:latin typeface="Times New Roman"/>
              <a:ea typeface="Times New Roman"/>
              <a:cs typeface="Times New Roman"/>
              <a:sym typeface="Times New Roman"/>
            </a:endParaRPr>
          </a:p>
          <a:p>
            <a:pPr indent="-342931" lvl="0" marL="342900" rtl="0" algn="l">
              <a:spcBef>
                <a:spcPts val="499"/>
              </a:spcBef>
              <a:spcAft>
                <a:spcPts val="0"/>
              </a:spcAft>
              <a:buClr>
                <a:schemeClr val="dk1"/>
              </a:buClr>
              <a:buSzPct val="100000"/>
              <a:buChar char="•"/>
            </a:pPr>
            <a:r>
              <a:rPr lang="en-US" sz="2700">
                <a:latin typeface="Times New Roman"/>
                <a:ea typeface="Times New Roman"/>
                <a:cs typeface="Times New Roman"/>
                <a:sym typeface="Times New Roman"/>
              </a:rPr>
              <a:t>Owner</a:t>
            </a:r>
            <a:endParaRPr sz="2700">
              <a:latin typeface="Times New Roman"/>
              <a:ea typeface="Times New Roman"/>
              <a:cs typeface="Times New Roman"/>
              <a:sym typeface="Times New Roman"/>
            </a:endParaRPr>
          </a:p>
          <a:p>
            <a:pPr indent="-342931" lvl="0" marL="342900" rtl="0" algn="l">
              <a:spcBef>
                <a:spcPts val="499"/>
              </a:spcBef>
              <a:spcAft>
                <a:spcPts val="0"/>
              </a:spcAft>
              <a:buClr>
                <a:schemeClr val="dk1"/>
              </a:buClr>
              <a:buSzPct val="100000"/>
              <a:buChar char="•"/>
            </a:pPr>
            <a:r>
              <a:rPr lang="en-US" sz="2700">
                <a:latin typeface="Times New Roman"/>
                <a:ea typeface="Times New Roman"/>
                <a:cs typeface="Times New Roman"/>
                <a:sym typeface="Times New Roman"/>
              </a:rPr>
              <a:t>Employee</a:t>
            </a:r>
            <a:endParaRPr sz="2700">
              <a:latin typeface="Times New Roman"/>
              <a:ea typeface="Times New Roman"/>
              <a:cs typeface="Times New Roman"/>
              <a:sym typeface="Times New Roman"/>
            </a:endParaRPr>
          </a:p>
          <a:p>
            <a:pPr indent="-342931" lvl="0" marL="342900" rtl="0" algn="l">
              <a:spcBef>
                <a:spcPts val="499"/>
              </a:spcBef>
              <a:spcAft>
                <a:spcPts val="0"/>
              </a:spcAft>
              <a:buClr>
                <a:schemeClr val="dk1"/>
              </a:buClr>
              <a:buSzPct val="100000"/>
              <a:buChar char="•"/>
            </a:pPr>
            <a:r>
              <a:rPr lang="en-US" sz="2700">
                <a:latin typeface="Times New Roman"/>
                <a:ea typeface="Times New Roman"/>
                <a:cs typeface="Times New Roman"/>
                <a:sym typeface="Times New Roman"/>
              </a:rPr>
              <a:t>Staff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533400" y="5334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Analysis &amp; Design</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sz="2800">
                <a:latin typeface="Times New Roman"/>
                <a:ea typeface="Times New Roman"/>
                <a:cs typeface="Times New Roman"/>
                <a:sym typeface="Times New Roman"/>
              </a:rPr>
              <a:t>Data Flow Diagram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68" name="Google Shape;168;p26"/>
          <p:cNvSpPr/>
          <p:nvPr/>
        </p:nvSpPr>
        <p:spPr>
          <a:xfrm>
            <a:off x="609600" y="1828800"/>
            <a:ext cx="2286000" cy="101727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        Hotel Administrator</a:t>
            </a:r>
            <a:endParaRPr sz="1800">
              <a:solidFill>
                <a:schemeClr val="lt1"/>
              </a:solidFill>
              <a:latin typeface="Calibri"/>
              <a:ea typeface="Calibri"/>
              <a:cs typeface="Calibri"/>
              <a:sym typeface="Calibri"/>
            </a:endParaRPr>
          </a:p>
        </p:txBody>
      </p:sp>
      <p:sp>
        <p:nvSpPr>
          <p:cNvPr id="169" name="Google Shape;169;p26"/>
          <p:cNvSpPr/>
          <p:nvPr>
            <p:ph idx="1" type="body"/>
          </p:nvPr>
        </p:nvSpPr>
        <p:spPr>
          <a:xfrm>
            <a:off x="6934200" y="3429000"/>
            <a:ext cx="1905000" cy="914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None/>
            </a:pPr>
            <a:r>
              <a:rPr lang="en-US">
                <a:solidFill>
                  <a:schemeClr val="lt1"/>
                </a:solidFill>
                <a:latin typeface="Calibri"/>
                <a:ea typeface="Calibri"/>
                <a:cs typeface="Calibri"/>
                <a:sym typeface="Calibri"/>
              </a:rPr>
              <a:t>   </a:t>
            </a:r>
            <a:r>
              <a:rPr lang="en-US" sz="1600">
                <a:solidFill>
                  <a:schemeClr val="lt1"/>
                </a:solidFill>
                <a:latin typeface="Times New Roman"/>
                <a:ea typeface="Times New Roman"/>
                <a:cs typeface="Times New Roman"/>
                <a:sym typeface="Times New Roman"/>
              </a:rPr>
              <a:t>Customer</a:t>
            </a:r>
            <a:endParaRPr sz="1600">
              <a:latin typeface="Times New Roman"/>
              <a:ea typeface="Times New Roman"/>
              <a:cs typeface="Times New Roman"/>
              <a:sym typeface="Times New Roman"/>
            </a:endParaRPr>
          </a:p>
        </p:txBody>
      </p:sp>
      <p:sp>
        <p:nvSpPr>
          <p:cNvPr id="170" name="Google Shape;170;p26"/>
          <p:cNvSpPr/>
          <p:nvPr/>
        </p:nvSpPr>
        <p:spPr>
          <a:xfrm>
            <a:off x="685800" y="4800600"/>
            <a:ext cx="2286000" cy="101727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Employee</a:t>
            </a:r>
            <a:endParaRPr sz="1800">
              <a:solidFill>
                <a:schemeClr val="lt1"/>
              </a:solidFill>
              <a:latin typeface="Calibri"/>
              <a:ea typeface="Calibri"/>
              <a:cs typeface="Calibri"/>
              <a:sym typeface="Calibri"/>
            </a:endParaRPr>
          </a:p>
        </p:txBody>
      </p:sp>
      <p:sp>
        <p:nvSpPr>
          <p:cNvPr id="171" name="Google Shape;171;p26"/>
          <p:cNvSpPr/>
          <p:nvPr/>
        </p:nvSpPr>
        <p:spPr>
          <a:xfrm>
            <a:off x="3048000" y="3657600"/>
            <a:ext cx="2667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Hotel Management System</a:t>
            </a:r>
            <a:endParaRPr sz="1800">
              <a:solidFill>
                <a:schemeClr val="lt1"/>
              </a:solidFill>
              <a:latin typeface="Calibri"/>
              <a:ea typeface="Calibri"/>
              <a:cs typeface="Calibri"/>
              <a:sym typeface="Calibri"/>
            </a:endParaRPr>
          </a:p>
        </p:txBody>
      </p:sp>
      <p:cxnSp>
        <p:nvCxnSpPr>
          <p:cNvPr id="172" name="Google Shape;172;p26"/>
          <p:cNvCxnSpPr/>
          <p:nvPr/>
        </p:nvCxnSpPr>
        <p:spPr>
          <a:xfrm>
            <a:off x="1905000" y="2846070"/>
            <a:ext cx="1143000" cy="811530"/>
          </a:xfrm>
          <a:prstGeom prst="straightConnector1">
            <a:avLst/>
          </a:prstGeom>
          <a:noFill/>
          <a:ln cap="flat" cmpd="sng" w="9525">
            <a:solidFill>
              <a:srgbClr val="4A7DBA"/>
            </a:solidFill>
            <a:prstDash val="solid"/>
            <a:round/>
            <a:headEnd len="sm" w="sm" type="none"/>
            <a:tailEnd len="med" w="med" type="stealth"/>
          </a:ln>
        </p:spPr>
      </p:cxnSp>
      <p:cxnSp>
        <p:nvCxnSpPr>
          <p:cNvPr id="173" name="Google Shape;173;p26"/>
          <p:cNvCxnSpPr/>
          <p:nvPr/>
        </p:nvCxnSpPr>
        <p:spPr>
          <a:xfrm rot="10800000">
            <a:off x="5715000" y="3679466"/>
            <a:ext cx="1295400" cy="0"/>
          </a:xfrm>
          <a:prstGeom prst="straightConnector1">
            <a:avLst/>
          </a:prstGeom>
          <a:noFill/>
          <a:ln cap="flat" cmpd="sng" w="9525">
            <a:solidFill>
              <a:srgbClr val="4A7DBA"/>
            </a:solidFill>
            <a:prstDash val="solid"/>
            <a:round/>
            <a:headEnd len="sm" w="sm" type="none"/>
            <a:tailEnd len="med" w="med" type="stealth"/>
          </a:ln>
        </p:spPr>
      </p:cxnSp>
      <p:cxnSp>
        <p:nvCxnSpPr>
          <p:cNvPr id="174" name="Google Shape;174;p26"/>
          <p:cNvCxnSpPr/>
          <p:nvPr/>
        </p:nvCxnSpPr>
        <p:spPr>
          <a:xfrm>
            <a:off x="5715000" y="4343400"/>
            <a:ext cx="1600200" cy="0"/>
          </a:xfrm>
          <a:prstGeom prst="straightConnector1">
            <a:avLst/>
          </a:prstGeom>
          <a:noFill/>
          <a:ln cap="flat" cmpd="sng" w="9525">
            <a:solidFill>
              <a:srgbClr val="4A7DBA"/>
            </a:solidFill>
            <a:prstDash val="solid"/>
            <a:round/>
            <a:headEnd len="sm" w="sm" type="none"/>
            <a:tailEnd len="med" w="med" type="stealth"/>
          </a:ln>
        </p:spPr>
      </p:cxnSp>
      <p:cxnSp>
        <p:nvCxnSpPr>
          <p:cNvPr id="175" name="Google Shape;175;p26"/>
          <p:cNvCxnSpPr/>
          <p:nvPr/>
        </p:nvCxnSpPr>
        <p:spPr>
          <a:xfrm flipH="1" rot="10800000">
            <a:off x="2895600" y="4343400"/>
            <a:ext cx="838200" cy="786766"/>
          </a:xfrm>
          <a:prstGeom prst="straightConnector1">
            <a:avLst/>
          </a:prstGeom>
          <a:noFill/>
          <a:ln cap="flat" cmpd="sng" w="9525">
            <a:solidFill>
              <a:srgbClr val="4A7DBA"/>
            </a:solidFill>
            <a:prstDash val="solid"/>
            <a:round/>
            <a:headEnd len="sm" w="sm" type="none"/>
            <a:tailEnd len="med" w="med" type="stealth"/>
          </a:ln>
        </p:spPr>
      </p:cxnSp>
      <p:cxnSp>
        <p:nvCxnSpPr>
          <p:cNvPr id="176" name="Google Shape;176;p26"/>
          <p:cNvCxnSpPr/>
          <p:nvPr/>
        </p:nvCxnSpPr>
        <p:spPr>
          <a:xfrm flipH="1" rot="10800000">
            <a:off x="2089205" y="4343400"/>
            <a:ext cx="958795" cy="457200"/>
          </a:xfrm>
          <a:prstGeom prst="straightConnector1">
            <a:avLst/>
          </a:prstGeom>
          <a:noFill/>
          <a:ln cap="flat" cmpd="sng" w="9525">
            <a:solidFill>
              <a:srgbClr val="4A7DBA"/>
            </a:solidFill>
            <a:prstDash val="solid"/>
            <a:round/>
            <a:headEnd len="sm" w="sm" type="none"/>
            <a:tailEnd len="med" w="med" type="stealth"/>
          </a:ln>
        </p:spPr>
      </p:cxnSp>
      <p:sp>
        <p:nvSpPr>
          <p:cNvPr id="177" name="Google Shape;177;p26"/>
          <p:cNvSpPr/>
          <p:nvPr/>
        </p:nvSpPr>
        <p:spPr>
          <a:xfrm>
            <a:off x="2568602" y="2895600"/>
            <a:ext cx="254381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Customers Information</a:t>
            </a:r>
            <a:endParaRPr/>
          </a:p>
        </p:txBody>
      </p:sp>
      <p:sp>
        <p:nvSpPr>
          <p:cNvPr id="178" name="Google Shape;178;p26"/>
          <p:cNvSpPr/>
          <p:nvPr/>
        </p:nvSpPr>
        <p:spPr>
          <a:xfrm>
            <a:off x="1055504" y="4114800"/>
            <a:ext cx="149271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Job Department</a:t>
            </a:r>
            <a:endParaRPr/>
          </a:p>
        </p:txBody>
      </p:sp>
      <p:sp>
        <p:nvSpPr>
          <p:cNvPr id="179" name="Google Shape;179;p26"/>
          <p:cNvSpPr/>
          <p:nvPr/>
        </p:nvSpPr>
        <p:spPr>
          <a:xfrm>
            <a:off x="3200400" y="4945500"/>
            <a:ext cx="165942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List of Customers</a:t>
            </a:r>
            <a:endParaRPr/>
          </a:p>
        </p:txBody>
      </p:sp>
      <p:sp>
        <p:nvSpPr>
          <p:cNvPr id="180" name="Google Shape;180;p26"/>
          <p:cNvSpPr/>
          <p:nvPr/>
        </p:nvSpPr>
        <p:spPr>
          <a:xfrm>
            <a:off x="5655130" y="3033135"/>
            <a:ext cx="1220206" cy="6155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Customer</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Information</a:t>
            </a:r>
            <a:endParaRPr/>
          </a:p>
        </p:txBody>
      </p:sp>
      <p:sp>
        <p:nvSpPr>
          <p:cNvPr id="181" name="Google Shape;181;p26"/>
          <p:cNvSpPr/>
          <p:nvPr/>
        </p:nvSpPr>
        <p:spPr>
          <a:xfrm>
            <a:off x="5655130" y="4453354"/>
            <a:ext cx="152958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Bill Information</a:t>
            </a:r>
            <a:endParaRPr sz="1600">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500"/>
              <a:buNone/>
            </a:pPr>
            <a:r>
              <a:rPr lang="en-US" sz="2500">
                <a:latin typeface="Times New Roman"/>
                <a:ea typeface="Times New Roman"/>
                <a:cs typeface="Times New Roman"/>
                <a:sym typeface="Times New Roman"/>
              </a:rPr>
              <a:t>Entity Relationship  Diagram</a:t>
            </a:r>
            <a:endParaRPr/>
          </a:p>
          <a:p>
            <a:pPr indent="0" lvl="0" marL="0" rtl="0" algn="ctr">
              <a:spcBef>
                <a:spcPts val="480"/>
              </a:spcBef>
              <a:spcAft>
                <a:spcPts val="0"/>
              </a:spcAft>
              <a:buClr>
                <a:schemeClr val="dk1"/>
              </a:buClr>
              <a:buSzPts val="2400"/>
              <a:buNone/>
            </a:pPr>
            <a:r>
              <a:t/>
            </a:r>
            <a:endParaRPr sz="2400"/>
          </a:p>
        </p:txBody>
      </p:sp>
      <p:pic>
        <p:nvPicPr>
          <p:cNvPr id="187" name="Google Shape;187;p27"/>
          <p:cNvPicPr preferRelativeResize="0"/>
          <p:nvPr/>
        </p:nvPicPr>
        <p:blipFill rotWithShape="1">
          <a:blip r:embed="rId3">
            <a:alphaModFix/>
          </a:blip>
          <a:srcRect b="0" l="0" r="0" t="0"/>
          <a:stretch/>
        </p:blipFill>
        <p:spPr>
          <a:xfrm>
            <a:off x="566178" y="1371600"/>
            <a:ext cx="8011643" cy="5353510"/>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2800">
                <a:latin typeface="Times New Roman"/>
                <a:ea typeface="Times New Roman"/>
                <a:cs typeface="Times New Roman"/>
                <a:sym typeface="Times New Roman"/>
              </a:rPr>
              <a:t>UML Diagram(Use Case Diagram)</a:t>
            </a:r>
            <a:br>
              <a:rPr lang="en-US">
                <a:latin typeface="Times New Roman"/>
                <a:ea typeface="Times New Roman"/>
                <a:cs typeface="Times New Roman"/>
                <a:sym typeface="Times New Roman"/>
              </a:rPr>
            </a:br>
            <a:endParaRPr/>
          </a:p>
        </p:txBody>
      </p:sp>
      <p:pic>
        <p:nvPicPr>
          <p:cNvPr id="193" name="Google Shape;193;p28"/>
          <p:cNvPicPr preferRelativeResize="0"/>
          <p:nvPr>
            <p:ph idx="1" type="body"/>
          </p:nvPr>
        </p:nvPicPr>
        <p:blipFill rotWithShape="1">
          <a:blip r:embed="rId3">
            <a:alphaModFix/>
          </a:blip>
          <a:srcRect b="0" l="0" r="0" t="0"/>
          <a:stretch/>
        </p:blipFill>
        <p:spPr>
          <a:xfrm>
            <a:off x="1621835" y="1066800"/>
            <a:ext cx="5900329" cy="5059363"/>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571500" lvl="0" marL="571500" rtl="0" algn="ctr">
              <a:spcBef>
                <a:spcPts val="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Table Design</a:t>
            </a:r>
            <a:endParaRPr b="1" sz="3600">
              <a:latin typeface="Times New Roman"/>
              <a:ea typeface="Times New Roman"/>
              <a:cs typeface="Times New Roman"/>
              <a:sym typeface="Times New Roman"/>
            </a:endParaRPr>
          </a:p>
        </p:txBody>
      </p:sp>
      <p:graphicFrame>
        <p:nvGraphicFramePr>
          <p:cNvPr id="199" name="Google Shape;199;p29"/>
          <p:cNvGraphicFramePr/>
          <p:nvPr/>
        </p:nvGraphicFramePr>
        <p:xfrm>
          <a:off x="914400" y="1752603"/>
          <a:ext cx="3000000" cy="3000000"/>
        </p:xfrm>
        <a:graphic>
          <a:graphicData uri="http://schemas.openxmlformats.org/drawingml/2006/table">
            <a:tbl>
              <a:tblPr bandRow="1" firstCol="1" firstRow="1">
                <a:noFill/>
                <a:tableStyleId>{8D153B18-ED7E-4E80-A034-66B3CD1406BC}</a:tableStyleId>
              </a:tblPr>
              <a:tblGrid>
                <a:gridCol w="1361450"/>
                <a:gridCol w="1857375"/>
                <a:gridCol w="1857375"/>
                <a:gridCol w="1857375"/>
              </a:tblGrid>
              <a:tr h="1981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Default</a:t>
                      </a:r>
                      <a:endParaRPr sz="2000" u="none" cap="none" strike="noStrike">
                        <a:latin typeface="Times New Roman"/>
                        <a:ea typeface="Times New Roman"/>
                        <a:cs typeface="Times New Roman"/>
                        <a:sym typeface="Times New Roman"/>
                      </a:endParaRPr>
                    </a:p>
                  </a:txBody>
                  <a:tcPr marT="0" marB="0" marR="68575" marL="68575"/>
                </a:tc>
              </a:tr>
              <a:tr h="1981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User 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True</a:t>
                      </a:r>
                      <a:endParaRPr sz="2000" u="none" cap="none" strike="noStrike">
                        <a:latin typeface="Times New Roman"/>
                        <a:ea typeface="Times New Roman"/>
                        <a:cs typeface="Times New Roman"/>
                        <a:sym typeface="Times New Roman"/>
                      </a:endParaRPr>
                    </a:p>
                  </a:txBody>
                  <a:tcPr marT="0" marB="0" marR="68575" marL="68575"/>
                </a:tc>
              </a:tr>
              <a:tr h="1981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User 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Varchar(20)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False</a:t>
                      </a:r>
                      <a:endParaRPr sz="2000" u="none" cap="none" strike="noStrike">
                        <a:latin typeface="Times New Roman"/>
                        <a:ea typeface="Times New Roman"/>
                        <a:cs typeface="Times New Roman"/>
                        <a:sym typeface="Times New Roman"/>
                      </a:endParaRPr>
                    </a:p>
                  </a:txBody>
                  <a:tcPr marT="0" marB="0" marR="68575" marL="68575"/>
                </a:tc>
              </a:tr>
              <a:tr h="1981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password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Varchar(30)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False</a:t>
                      </a:r>
                      <a:endParaRPr sz="2000" u="none" cap="none" strike="noStrike">
                        <a:latin typeface="Times New Roman"/>
                        <a:ea typeface="Times New Roman"/>
                        <a:cs typeface="Times New Roman"/>
                        <a:sym typeface="Times New Roman"/>
                      </a:endParaRPr>
                    </a:p>
                  </a:txBody>
                  <a:tcPr marT="0" marB="0" marR="68575" marL="68575"/>
                </a:tc>
              </a:tr>
              <a:tr h="1981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User role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False</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00" name="Google Shape;200;p29"/>
          <p:cNvSpPr/>
          <p:nvPr/>
        </p:nvSpPr>
        <p:spPr>
          <a:xfrm>
            <a:off x="307874" y="1271575"/>
            <a:ext cx="4264200" cy="477000"/>
          </a:xfrm>
          <a:prstGeom prst="rect">
            <a:avLst/>
          </a:prstGeom>
          <a:no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chemeClr val="dk1"/>
              </a:buClr>
              <a:buSzPts val="2500"/>
              <a:buFont typeface="Times New Roman"/>
              <a:buNone/>
            </a:pPr>
            <a:r>
              <a:rPr i="0" lang="en-US" sz="2500" u="none" cap="none" strike="noStrike">
                <a:solidFill>
                  <a:schemeClr val="dk1"/>
                </a:solidFill>
                <a:latin typeface="Times New Roman"/>
                <a:ea typeface="Times New Roman"/>
                <a:cs typeface="Times New Roman"/>
                <a:sym typeface="Times New Roman"/>
              </a:rPr>
              <a:t>Table Name : User Tab</a:t>
            </a:r>
            <a:r>
              <a:rPr lang="en-US" sz="2500">
                <a:solidFill>
                  <a:schemeClr val="dk1"/>
                </a:solidFill>
                <a:latin typeface="Times New Roman"/>
                <a:ea typeface="Times New Roman"/>
                <a:cs typeface="Times New Roman"/>
                <a:sym typeface="Times New Roman"/>
              </a:rPr>
              <a:t>le</a:t>
            </a:r>
            <a:endParaRPr i="0" sz="2500" u="none" cap="none" strike="noStrike">
              <a:solidFill>
                <a:schemeClr val="dk1"/>
              </a:solidFill>
              <a:latin typeface="Times New Roman"/>
              <a:ea typeface="Times New Roman"/>
              <a:cs typeface="Times New Roman"/>
              <a:sym typeface="Times New Roman"/>
            </a:endParaRPr>
          </a:p>
        </p:txBody>
      </p:sp>
      <p:sp>
        <p:nvSpPr>
          <p:cNvPr id="201" name="Google Shape;201;p29"/>
          <p:cNvSpPr/>
          <p:nvPr/>
        </p:nvSpPr>
        <p:spPr>
          <a:xfrm>
            <a:off x="76200" y="4114800"/>
            <a:ext cx="4095095" cy="477054"/>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    Table Name : Countries</a:t>
            </a:r>
            <a:endParaRPr sz="2500">
              <a:solidFill>
                <a:schemeClr val="dk1"/>
              </a:solidFill>
              <a:latin typeface="Times New Roman"/>
              <a:ea typeface="Times New Roman"/>
              <a:cs typeface="Times New Roman"/>
              <a:sym typeface="Times New Roman"/>
            </a:endParaRPr>
          </a:p>
        </p:txBody>
      </p:sp>
      <p:graphicFrame>
        <p:nvGraphicFramePr>
          <p:cNvPr id="202" name="Google Shape;202;p29"/>
          <p:cNvGraphicFramePr/>
          <p:nvPr/>
        </p:nvGraphicFramePr>
        <p:xfrm>
          <a:off x="914400" y="4591854"/>
          <a:ext cx="3000000" cy="3000000"/>
        </p:xfrm>
        <a:graphic>
          <a:graphicData uri="http://schemas.openxmlformats.org/drawingml/2006/table">
            <a:tbl>
              <a:tblPr bandRow="1" firstCol="1" firstRow="1">
                <a:noFill/>
                <a:tableStyleId>{8D153B18-ED7E-4E80-A034-66B3CD1406BC}</a:tableStyleId>
              </a:tblPr>
              <a:tblGrid>
                <a:gridCol w="2311200"/>
                <a:gridCol w="2311200"/>
                <a:gridCol w="2311825"/>
              </a:tblGrid>
              <a:tr h="24505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CountryID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CountryName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IsDeleted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bit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p>
          <a:p>
            <a:pPr indent="0" lvl="0" marL="0" rtl="0" algn="l">
              <a:spcBef>
                <a:spcPts val="500"/>
              </a:spcBef>
              <a:spcAft>
                <a:spcPts val="0"/>
              </a:spcAft>
              <a:buClr>
                <a:schemeClr val="dk1"/>
              </a:buClr>
              <a:buSzPts val="2500"/>
              <a:buNone/>
            </a:pPr>
            <a:r>
              <a:rPr lang="en-US" sz="2500">
                <a:latin typeface="Times New Roman"/>
                <a:ea typeface="Times New Roman"/>
                <a:cs typeface="Times New Roman"/>
                <a:sym typeface="Times New Roman"/>
              </a:rPr>
              <a:t>    Table Name : State</a:t>
            </a:r>
            <a:endParaRPr/>
          </a:p>
          <a:p>
            <a:pPr indent="0" lvl="0" marL="0" rtl="0" algn="l">
              <a:spcBef>
                <a:spcPts val="500"/>
              </a:spcBef>
              <a:spcAft>
                <a:spcPts val="0"/>
              </a:spcAft>
              <a:buClr>
                <a:schemeClr val="dk1"/>
              </a:buClr>
              <a:buSzPts val="2500"/>
              <a:buNone/>
            </a:pPr>
            <a:r>
              <a:t/>
            </a:r>
            <a:endParaRPr sz="2500">
              <a:latin typeface="Times New Roman"/>
              <a:ea typeface="Times New Roman"/>
              <a:cs typeface="Times New Roman"/>
              <a:sym typeface="Times New Roman"/>
            </a:endParaRPr>
          </a:p>
        </p:txBody>
      </p:sp>
      <p:graphicFrame>
        <p:nvGraphicFramePr>
          <p:cNvPr id="208" name="Google Shape;208;p30"/>
          <p:cNvGraphicFramePr/>
          <p:nvPr/>
        </p:nvGraphicFramePr>
        <p:xfrm>
          <a:off x="838200" y="1524000"/>
          <a:ext cx="3000000" cy="3000000"/>
        </p:xfrm>
        <a:graphic>
          <a:graphicData uri="http://schemas.openxmlformats.org/drawingml/2006/table">
            <a:tbl>
              <a:tblPr bandRow="1" firstCol="1" firstRow="1">
                <a:noFill/>
                <a:tableStyleId>{8D153B18-ED7E-4E80-A034-66B3CD1406BC}</a:tableStyleId>
              </a:tblPr>
              <a:tblGrid>
                <a:gridCol w="2339975"/>
                <a:gridCol w="2339975"/>
                <a:gridCol w="2340600"/>
              </a:tblGrid>
              <a:tr h="326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StateID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StateName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IsDeleted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bit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09" name="Google Shape;209;p30"/>
          <p:cNvSpPr/>
          <p:nvPr/>
        </p:nvSpPr>
        <p:spPr>
          <a:xfrm>
            <a:off x="326666" y="3429000"/>
            <a:ext cx="3416384" cy="477054"/>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Table Name : District</a:t>
            </a:r>
            <a:endParaRPr sz="2500">
              <a:solidFill>
                <a:schemeClr val="dk1"/>
              </a:solidFill>
              <a:latin typeface="Times New Roman"/>
              <a:ea typeface="Times New Roman"/>
              <a:cs typeface="Times New Roman"/>
              <a:sym typeface="Times New Roman"/>
            </a:endParaRPr>
          </a:p>
        </p:txBody>
      </p:sp>
      <p:graphicFrame>
        <p:nvGraphicFramePr>
          <p:cNvPr id="210" name="Google Shape;210;p30"/>
          <p:cNvGraphicFramePr/>
          <p:nvPr/>
        </p:nvGraphicFramePr>
        <p:xfrm>
          <a:off x="838200" y="3915969"/>
          <a:ext cx="3000000" cy="3000000"/>
        </p:xfrm>
        <a:graphic>
          <a:graphicData uri="http://schemas.openxmlformats.org/drawingml/2006/table">
            <a:tbl>
              <a:tblPr bandRow="1" firstCol="1" firstRow="1">
                <a:noFill/>
                <a:tableStyleId>{8D153B18-ED7E-4E80-A034-66B3CD1406BC}</a:tableStyleId>
              </a:tblPr>
              <a:tblGrid>
                <a:gridCol w="2339975"/>
                <a:gridCol w="2339975"/>
                <a:gridCol w="2340600"/>
              </a:tblGrid>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DistrictID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DistrictName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IsDeleted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bit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p:nvPr/>
        </p:nvSpPr>
        <p:spPr>
          <a:xfrm>
            <a:off x="228600" y="828273"/>
            <a:ext cx="3004412" cy="477054"/>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Table Name : City</a:t>
            </a:r>
            <a:endParaRPr sz="2500">
              <a:solidFill>
                <a:schemeClr val="dk1"/>
              </a:solidFill>
              <a:latin typeface="Times New Roman"/>
              <a:ea typeface="Times New Roman"/>
              <a:cs typeface="Times New Roman"/>
              <a:sym typeface="Times New Roman"/>
            </a:endParaRPr>
          </a:p>
        </p:txBody>
      </p:sp>
      <p:graphicFrame>
        <p:nvGraphicFramePr>
          <p:cNvPr id="216" name="Google Shape;216;p31"/>
          <p:cNvGraphicFramePr/>
          <p:nvPr/>
        </p:nvGraphicFramePr>
        <p:xfrm>
          <a:off x="802684" y="1447800"/>
          <a:ext cx="3000000" cy="3000000"/>
        </p:xfrm>
        <a:graphic>
          <a:graphicData uri="http://schemas.openxmlformats.org/drawingml/2006/table">
            <a:tbl>
              <a:tblPr bandRow="1" firstCol="1" firstRow="1">
                <a:noFill/>
                <a:tableStyleId>{8D153B18-ED7E-4E80-A034-66B3CD1406BC}</a:tableStyleId>
              </a:tblPr>
              <a:tblGrid>
                <a:gridCol w="2323675"/>
                <a:gridCol w="2384825"/>
                <a:gridCol w="2301925"/>
              </a:tblGrid>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CityID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CityName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DistrictName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StateName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CountryName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IsDeleted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bit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17" name="Google Shape;217;p31"/>
          <p:cNvSpPr/>
          <p:nvPr/>
        </p:nvSpPr>
        <p:spPr>
          <a:xfrm>
            <a:off x="304800" y="4409673"/>
            <a:ext cx="4003084" cy="477054"/>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Table Name : Designation</a:t>
            </a:r>
            <a:endParaRPr sz="2500">
              <a:solidFill>
                <a:schemeClr val="dk1"/>
              </a:solidFill>
              <a:latin typeface="Times New Roman"/>
              <a:ea typeface="Times New Roman"/>
              <a:cs typeface="Times New Roman"/>
              <a:sym typeface="Times New Roman"/>
            </a:endParaRPr>
          </a:p>
        </p:txBody>
      </p:sp>
      <p:graphicFrame>
        <p:nvGraphicFramePr>
          <p:cNvPr id="218" name="Google Shape;218;p31"/>
          <p:cNvGraphicFramePr/>
          <p:nvPr/>
        </p:nvGraphicFramePr>
        <p:xfrm>
          <a:off x="797604" y="4953000"/>
          <a:ext cx="3000000" cy="3000000"/>
        </p:xfrm>
        <a:graphic>
          <a:graphicData uri="http://schemas.openxmlformats.org/drawingml/2006/table">
            <a:tbl>
              <a:tblPr bandRow="1" firstCol="1" firstRow="1">
                <a:noFill/>
                <a:tableStyleId>{8D153B18-ED7E-4E80-A034-66B3CD1406BC}</a:tableStyleId>
              </a:tblPr>
              <a:tblGrid>
                <a:gridCol w="2339975"/>
                <a:gridCol w="2339975"/>
                <a:gridCol w="2340600"/>
              </a:tblGrid>
              <a:tr h="8862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DesignationID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DesignationName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540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IsDeleted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bit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304800"/>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97" name="Google Shape;97;p14"/>
          <p:cNvSpPr txBox="1"/>
          <p:nvPr>
            <p:ph idx="1" type="body"/>
          </p:nvPr>
        </p:nvSpPr>
        <p:spPr>
          <a:xfrm>
            <a:off x="533400" y="1107882"/>
            <a:ext cx="38862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00"/>
              <a:buChar char="•"/>
            </a:pPr>
            <a:r>
              <a:rPr lang="en-US" sz="2500">
                <a:latin typeface="Times New Roman"/>
                <a:ea typeface="Times New Roman"/>
                <a:cs typeface="Times New Roman"/>
                <a:sym typeface="Times New Roman"/>
              </a:rPr>
              <a:t>Company Profile</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Project Details</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Project Introduction</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Existing System and Need for System</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Scope of work</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Objective of Project</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Software and Hardware Requirements</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Technology Used</a:t>
            </a:r>
            <a:endParaRPr/>
          </a:p>
          <a:p>
            <a:pPr indent="0" lvl="0" marL="0" rtl="0" algn="l">
              <a:spcBef>
                <a:spcPts val="500"/>
              </a:spcBef>
              <a:spcAft>
                <a:spcPts val="0"/>
              </a:spcAft>
              <a:buClr>
                <a:schemeClr val="dk1"/>
              </a:buClr>
              <a:buSzPts val="2500"/>
              <a:buNone/>
            </a:pPr>
            <a:r>
              <a:t/>
            </a:r>
            <a:endParaRPr sz="25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98" name="Google Shape;98;p14"/>
          <p:cNvSpPr txBox="1"/>
          <p:nvPr/>
        </p:nvSpPr>
        <p:spPr>
          <a:xfrm>
            <a:off x="4876800" y="1066800"/>
            <a:ext cx="4114800" cy="5105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Proposed System</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Analysis &amp; Design</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Table Design</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Menu Tree Diagram</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Menu Screen</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Test Cases</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Proposed Enhancements</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Drawbacks and Limitations</a:t>
            </a:r>
            <a:endParaRPr b="0" i="0" sz="2500" u="none" cap="none" strike="noStrike">
              <a:solidFill>
                <a:schemeClr val="dk1"/>
              </a:solidFill>
              <a:latin typeface="Times New Roman"/>
              <a:ea typeface="Times New Roman"/>
              <a:cs typeface="Times New Roman"/>
              <a:sym typeface="Times New Roman"/>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Conclusion</a:t>
            </a:r>
            <a:endParaRPr/>
          </a:p>
          <a:p>
            <a:pPr indent="-342900" lvl="0" marL="342900" marR="0" rtl="0" algn="l">
              <a:spcBef>
                <a:spcPts val="50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References</a:t>
            </a:r>
            <a:endParaRPr b="0" i="0" sz="2500" u="none" cap="none" strike="noStrike">
              <a:solidFill>
                <a:schemeClr val="dk1"/>
              </a:solidFill>
              <a:latin typeface="Times New Roman"/>
              <a:ea typeface="Times New Roman"/>
              <a:cs typeface="Times New Roman"/>
              <a:sym typeface="Times New Roman"/>
            </a:endParaRPr>
          </a:p>
          <a:p>
            <a:pPr indent="0" lvl="0" marL="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 type="body"/>
          </p:nvPr>
        </p:nvSpPr>
        <p:spPr>
          <a:xfrm>
            <a:off x="214775" y="295475"/>
            <a:ext cx="8229600" cy="5821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b="1" lang="en-US" sz="16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Table Name : Customer</a:t>
            </a:r>
            <a:endParaRPr sz="25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         </a:t>
            </a:r>
            <a:endParaRPr/>
          </a:p>
          <a:p>
            <a:pPr indent="0" lvl="0" marL="0" rtl="0" algn="l">
              <a:spcBef>
                <a:spcPts val="500"/>
              </a:spcBef>
              <a:spcAft>
                <a:spcPts val="0"/>
              </a:spcAft>
              <a:buClr>
                <a:schemeClr val="dk1"/>
              </a:buClr>
              <a:buSzPts val="1600"/>
              <a:buNone/>
            </a:pPr>
            <a:r>
              <a:rPr lang="en-US" sz="16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Table Name : Employee</a:t>
            </a:r>
            <a:endParaRPr sz="25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p>
        </p:txBody>
      </p:sp>
      <p:graphicFrame>
        <p:nvGraphicFramePr>
          <p:cNvPr id="224" name="Google Shape;224;p32"/>
          <p:cNvGraphicFramePr/>
          <p:nvPr/>
        </p:nvGraphicFramePr>
        <p:xfrm>
          <a:off x="990600" y="914400"/>
          <a:ext cx="3000000" cy="3000000"/>
        </p:xfrm>
        <a:graphic>
          <a:graphicData uri="http://schemas.openxmlformats.org/drawingml/2006/table">
            <a:tbl>
              <a:tblPr bandRow="1" firstCol="1" firstRow="1">
                <a:noFill/>
                <a:tableStyleId>{8D153B18-ED7E-4E80-A034-66B3CD1406BC}</a:tableStyleId>
              </a:tblPr>
              <a:tblGrid>
                <a:gridCol w="2260825"/>
                <a:gridCol w="2260150"/>
                <a:gridCol w="2260825"/>
              </a:tblGrid>
              <a:tr h="228600">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Data Type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Allow Nulls</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CustomerID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int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Not Null</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CustomerName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Nvarchar(100)</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Null</a:t>
                      </a:r>
                      <a:endParaRPr sz="1800" u="none" cap="none" strike="noStrike">
                        <a:latin typeface="Times New Roman"/>
                        <a:ea typeface="Times New Roman"/>
                        <a:cs typeface="Times New Roman"/>
                        <a:sym typeface="Times New Roman"/>
                      </a:endParaRPr>
                    </a:p>
                  </a:txBody>
                  <a:tcPr marT="0" marB="0" marR="68575" marL="68575"/>
                </a:tc>
              </a:tr>
              <a:tr h="319400">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Address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Nvarchar(100)</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Null</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WhatsappNo</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bigint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Not Null</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GstNo</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bigint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Not Null</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225" name="Google Shape;225;p32"/>
          <p:cNvGraphicFramePr/>
          <p:nvPr/>
        </p:nvGraphicFramePr>
        <p:xfrm>
          <a:off x="1066800" y="3886200"/>
          <a:ext cx="3000000" cy="3000000"/>
        </p:xfrm>
        <a:graphic>
          <a:graphicData uri="http://schemas.openxmlformats.org/drawingml/2006/table">
            <a:tbl>
              <a:tblPr bandRow="1" firstCol="1" firstRow="1">
                <a:noFill/>
                <a:tableStyleId>{8D153B18-ED7E-4E80-A034-66B3CD1406BC}</a:tableStyleId>
              </a:tblPr>
              <a:tblGrid>
                <a:gridCol w="2183775"/>
                <a:gridCol w="2183125"/>
                <a:gridCol w="2338700"/>
              </a:tblGrid>
              <a:tr h="41027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Data Type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Allow Nulls</a:t>
                      </a:r>
                      <a:endParaRPr sz="2000" u="none" cap="none" strike="noStrike">
                        <a:latin typeface="Times New Roman"/>
                        <a:ea typeface="Times New Roman"/>
                        <a:cs typeface="Times New Roman"/>
                        <a:sym typeface="Times New Roman"/>
                      </a:endParaRPr>
                    </a:p>
                  </a:txBody>
                  <a:tcPr marT="0" marB="0" marR="68575" marL="68575"/>
                </a:tc>
              </a:tr>
              <a:tr h="28317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EmployeeID</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int</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Not Null</a:t>
                      </a:r>
                      <a:endParaRPr sz="2000" u="none" cap="none" strike="noStrike">
                        <a:latin typeface="Times New Roman"/>
                        <a:ea typeface="Times New Roman"/>
                        <a:cs typeface="Times New Roman"/>
                        <a:sym typeface="Times New Roman"/>
                      </a:endParaRPr>
                    </a:p>
                  </a:txBody>
                  <a:tcPr marT="0" marB="0" marR="68575" marL="68575"/>
                </a:tc>
              </a:tr>
              <a:tr h="28317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EmployeeName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329700">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Address</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8317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Education</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r h="283175">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DesignationName</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Nvarchar(100)</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Null</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Menu Tree Diagram</a:t>
            </a:r>
            <a:br>
              <a:rPr b="1" lang="en-US" sz="3600">
                <a:latin typeface="Times New Roman"/>
                <a:ea typeface="Times New Roman"/>
                <a:cs typeface="Times New Roman"/>
                <a:sym typeface="Times New Roman"/>
              </a:rPr>
            </a:br>
            <a:endParaRPr b="1" sz="3600"/>
          </a:p>
        </p:txBody>
      </p:sp>
      <p:sp>
        <p:nvSpPr>
          <p:cNvPr id="231" name="Google Shape;231;p33"/>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500"/>
              <a:buChar char="•"/>
            </a:pPr>
            <a:r>
              <a:rPr lang="en-US" sz="2500">
                <a:latin typeface="Times New Roman"/>
                <a:ea typeface="Times New Roman"/>
                <a:cs typeface="Times New Roman"/>
                <a:sym typeface="Times New Roman"/>
              </a:rPr>
              <a:t>Admin</a:t>
            </a:r>
            <a:endParaRPr/>
          </a:p>
          <a:p>
            <a:pPr indent="-184150" lvl="0" marL="342900" rtl="0" algn="l">
              <a:spcBef>
                <a:spcPts val="500"/>
              </a:spcBef>
              <a:spcAft>
                <a:spcPts val="0"/>
              </a:spcAft>
              <a:buClr>
                <a:schemeClr val="dk1"/>
              </a:buClr>
              <a:buSzPts val="2500"/>
              <a:buNone/>
            </a:pPr>
            <a:r>
              <a:t/>
            </a:r>
            <a:endParaRPr sz="2500">
              <a:latin typeface="Times New Roman"/>
              <a:ea typeface="Times New Roman"/>
              <a:cs typeface="Times New Roman"/>
              <a:sym typeface="Times New Roman"/>
            </a:endParaRPr>
          </a:p>
        </p:txBody>
      </p:sp>
      <p:pic>
        <p:nvPicPr>
          <p:cNvPr id="232" name="Google Shape;232;p33"/>
          <p:cNvPicPr preferRelativeResize="0"/>
          <p:nvPr/>
        </p:nvPicPr>
        <p:blipFill rotWithShape="1">
          <a:blip r:embed="rId3">
            <a:alphaModFix/>
          </a:blip>
          <a:srcRect b="0" l="0" r="0" t="0"/>
          <a:stretch/>
        </p:blipFill>
        <p:spPr>
          <a:xfrm>
            <a:off x="599520" y="914400"/>
            <a:ext cx="7944959" cy="5686867"/>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4"/>
          <p:cNvPicPr preferRelativeResize="0"/>
          <p:nvPr>
            <p:ph idx="1" type="body"/>
          </p:nvPr>
        </p:nvPicPr>
        <p:blipFill rotWithShape="1">
          <a:blip r:embed="rId3">
            <a:alphaModFix/>
          </a:blip>
          <a:srcRect b="0" l="0" r="0" t="0"/>
          <a:stretch/>
        </p:blipFill>
        <p:spPr>
          <a:xfrm>
            <a:off x="1179354" y="609600"/>
            <a:ext cx="6785292" cy="5516563"/>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143000" y="304800"/>
            <a:ext cx="7059295" cy="808990"/>
          </a:xfrm>
          <a:prstGeom prst="rect">
            <a:avLst/>
          </a:prstGeom>
          <a:noFill/>
          <a:ln>
            <a:noFill/>
          </a:ln>
        </p:spPr>
        <p:txBody>
          <a:bodyPr anchorCtr="0" anchor="ctr" bIns="45700" lIns="91425" spcFirstLastPara="1" rIns="91425" wrap="square" tIns="45700">
            <a:normAutofit/>
          </a:bodyPr>
          <a:lstStyle/>
          <a:p>
            <a:pPr indent="-571500" lvl="0" marL="571500" rtl="0" algn="ctr">
              <a:spcBef>
                <a:spcPts val="0"/>
              </a:spcBef>
              <a:spcAft>
                <a:spcPts val="0"/>
              </a:spcAft>
              <a:buClr>
                <a:schemeClr val="dk1"/>
              </a:buClr>
              <a:buSzPts val="3600"/>
              <a:buFont typeface="Noto Sans Symbols"/>
              <a:buChar char="⮚"/>
            </a:pPr>
            <a:r>
              <a:rPr b="1" lang="en-US" sz="3600" u="sng">
                <a:latin typeface="Times New Roman"/>
                <a:ea typeface="Times New Roman"/>
                <a:cs typeface="Times New Roman"/>
                <a:sym typeface="Times New Roman"/>
              </a:rPr>
              <a:t>Menu Screen</a:t>
            </a:r>
            <a:endParaRPr b="1" sz="3600" u="sng">
              <a:latin typeface="Times New Roman"/>
              <a:ea typeface="Times New Roman"/>
              <a:cs typeface="Times New Roman"/>
              <a:sym typeface="Times New Roman"/>
            </a:endParaRPr>
          </a:p>
        </p:txBody>
      </p:sp>
      <p:sp>
        <p:nvSpPr>
          <p:cNvPr id="243" name="Google Shape;243;p35"/>
          <p:cNvSpPr/>
          <p:nvPr/>
        </p:nvSpPr>
        <p:spPr>
          <a:xfrm>
            <a:off x="3862070" y="2667000"/>
            <a:ext cx="1807210" cy="36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pic>
        <p:nvPicPr>
          <p:cNvPr id="244" name="Google Shape;244;p35"/>
          <p:cNvPicPr preferRelativeResize="0"/>
          <p:nvPr>
            <p:ph idx="1" type="body"/>
          </p:nvPr>
        </p:nvPicPr>
        <p:blipFill rotWithShape="1">
          <a:blip r:embed="rId3">
            <a:alphaModFix/>
          </a:blip>
          <a:srcRect b="0" l="0" r="0" t="0"/>
          <a:stretch/>
        </p:blipFill>
        <p:spPr>
          <a:xfrm>
            <a:off x="587797" y="1295400"/>
            <a:ext cx="7968405" cy="4830762"/>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p:nvPr/>
        </p:nvSpPr>
        <p:spPr>
          <a:xfrm>
            <a:off x="739775" y="1754505"/>
            <a:ext cx="1095375" cy="33972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50" name="Google Shape;250;p36"/>
          <p:cNvPicPr preferRelativeResize="0"/>
          <p:nvPr>
            <p:ph idx="1" type="body"/>
          </p:nvPr>
        </p:nvPicPr>
        <p:blipFill rotWithShape="1">
          <a:blip r:embed="rId3">
            <a:alphaModFix/>
          </a:blip>
          <a:srcRect b="0" l="0" r="0" t="0"/>
          <a:stretch/>
        </p:blipFill>
        <p:spPr>
          <a:xfrm>
            <a:off x="609600" y="1219200"/>
            <a:ext cx="8046156" cy="4525962"/>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7"/>
          <p:cNvPicPr preferRelativeResize="0"/>
          <p:nvPr>
            <p:ph idx="1" type="body"/>
          </p:nvPr>
        </p:nvPicPr>
        <p:blipFill rotWithShape="1">
          <a:blip r:embed="rId3">
            <a:alphaModFix/>
          </a:blip>
          <a:srcRect b="0" l="0" r="0" t="0"/>
          <a:stretch/>
        </p:blipFill>
        <p:spPr>
          <a:xfrm>
            <a:off x="533400" y="1143000"/>
            <a:ext cx="8046156" cy="4525962"/>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ph idx="1" type="body"/>
          </p:nvPr>
        </p:nvPicPr>
        <p:blipFill rotWithShape="1">
          <a:blip r:embed="rId3">
            <a:alphaModFix/>
          </a:blip>
          <a:srcRect b="0" l="0" r="0" t="0"/>
          <a:stretch/>
        </p:blipFill>
        <p:spPr>
          <a:xfrm>
            <a:off x="533400" y="1143000"/>
            <a:ext cx="8046156" cy="4525962"/>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9"/>
          <p:cNvPicPr preferRelativeResize="0"/>
          <p:nvPr>
            <p:ph idx="1" type="body"/>
          </p:nvPr>
        </p:nvPicPr>
        <p:blipFill rotWithShape="1">
          <a:blip r:embed="rId3">
            <a:alphaModFix/>
          </a:blip>
          <a:srcRect b="0" l="0" r="0" t="0"/>
          <a:stretch/>
        </p:blipFill>
        <p:spPr>
          <a:xfrm>
            <a:off x="533400" y="1295400"/>
            <a:ext cx="8046156" cy="4525963"/>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0"/>
          <p:cNvPicPr preferRelativeResize="0"/>
          <p:nvPr>
            <p:ph idx="1" type="body"/>
          </p:nvPr>
        </p:nvPicPr>
        <p:blipFill rotWithShape="1">
          <a:blip r:embed="rId3">
            <a:alphaModFix/>
          </a:blip>
          <a:srcRect b="0" l="0" r="0" t="0"/>
          <a:stretch/>
        </p:blipFill>
        <p:spPr>
          <a:xfrm>
            <a:off x="548922" y="1600200"/>
            <a:ext cx="8046156" cy="4525963"/>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1"/>
          <p:cNvPicPr preferRelativeResize="0"/>
          <p:nvPr>
            <p:ph idx="1" type="body"/>
          </p:nvPr>
        </p:nvPicPr>
        <p:blipFill rotWithShape="1">
          <a:blip r:embed="rId3">
            <a:alphaModFix/>
          </a:blip>
          <a:srcRect b="0" l="0" r="0" t="0"/>
          <a:stretch/>
        </p:blipFill>
        <p:spPr>
          <a:xfrm>
            <a:off x="533400" y="1371600"/>
            <a:ext cx="8046156" cy="4525962"/>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457200" lvl="0" marL="1828800" rtl="0" algn="l">
              <a:spcBef>
                <a:spcPts val="0"/>
              </a:spcBef>
              <a:spcAft>
                <a:spcPts val="0"/>
              </a:spcAft>
              <a:buNone/>
            </a:pPr>
            <a:r>
              <a:rPr b="1" lang="en-US" sz="3600">
                <a:latin typeface="Times New Roman"/>
                <a:ea typeface="Times New Roman"/>
                <a:cs typeface="Times New Roman"/>
                <a:sym typeface="Times New Roman"/>
              </a:rPr>
              <a:t>Company Profile</a:t>
            </a:r>
            <a:endParaRPr b="1" sz="3600"/>
          </a:p>
        </p:txBody>
      </p:sp>
      <p:sp>
        <p:nvSpPr>
          <p:cNvPr id="104" name="Google Shape;10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500"/>
              <a:buChar char="•"/>
            </a:pPr>
            <a:r>
              <a:rPr lang="en-US" sz="2500">
                <a:latin typeface="Times New Roman"/>
                <a:ea typeface="Times New Roman"/>
                <a:cs typeface="Times New Roman"/>
                <a:sym typeface="Times New Roman"/>
              </a:rPr>
              <a:t>Company Name : Perfect Software Solution</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Address : Shreya Nagar, Usmanpura, Chh.Sambhainagar</a:t>
            </a:r>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Website : </a:t>
            </a:r>
            <a:r>
              <a:rPr lang="en-US" sz="2500" u="sng">
                <a:solidFill>
                  <a:schemeClr val="hlink"/>
                </a:solidFill>
                <a:latin typeface="Times New Roman"/>
                <a:ea typeface="Times New Roman"/>
                <a:cs typeface="Times New Roman"/>
                <a:sym typeface="Times New Roman"/>
                <a:hlinkClick r:id="rId3"/>
              </a:rPr>
              <a:t>www.perfectsoftwaresolution.com</a:t>
            </a:r>
            <a:endParaRPr sz="2500">
              <a:latin typeface="Times New Roman"/>
              <a:ea typeface="Times New Roman"/>
              <a:cs typeface="Times New Roman"/>
              <a:sym typeface="Times New Roman"/>
            </a:endParaRPr>
          </a:p>
          <a:p>
            <a:pPr indent="-342900" lvl="0" marL="342900" rtl="0" algn="l">
              <a:spcBef>
                <a:spcPts val="500"/>
              </a:spcBef>
              <a:spcAft>
                <a:spcPts val="0"/>
              </a:spcAft>
              <a:buClr>
                <a:schemeClr val="dk1"/>
              </a:buClr>
              <a:buSzPts val="2500"/>
              <a:buChar char="•"/>
            </a:pPr>
            <a:r>
              <a:rPr lang="en-US" sz="2500">
                <a:latin typeface="Times New Roman"/>
                <a:ea typeface="Times New Roman"/>
                <a:cs typeface="Times New Roman"/>
                <a:sym typeface="Times New Roman"/>
              </a:rPr>
              <a:t>Company Guide Details :</a:t>
            </a:r>
            <a:endParaRPr sz="2500">
              <a:latin typeface="Times New Roman"/>
              <a:ea typeface="Times New Roman"/>
              <a:cs typeface="Times New Roman"/>
              <a:sym typeface="Times New Roman"/>
            </a:endParaRPr>
          </a:p>
          <a:p>
            <a:pPr indent="0" lvl="0" marL="0" rtl="0" algn="l">
              <a:spcBef>
                <a:spcPts val="500"/>
              </a:spcBef>
              <a:spcAft>
                <a:spcPts val="0"/>
              </a:spcAft>
              <a:buClr>
                <a:schemeClr val="dk1"/>
              </a:buClr>
              <a:buSzPts val="2500"/>
              <a:buNone/>
            </a:pPr>
            <a:r>
              <a:rPr lang="en-US" sz="2500">
                <a:latin typeface="Times New Roman"/>
                <a:ea typeface="Times New Roman"/>
                <a:cs typeface="Times New Roman"/>
                <a:sym typeface="Times New Roman"/>
              </a:rPr>
              <a:t>      Name : Uday.C.Chaatupale</a:t>
            </a:r>
            <a:endParaRPr/>
          </a:p>
          <a:p>
            <a:pPr indent="0" lvl="0" marL="0" rtl="0" algn="l">
              <a:spcBef>
                <a:spcPts val="500"/>
              </a:spcBef>
              <a:spcAft>
                <a:spcPts val="0"/>
              </a:spcAft>
              <a:buClr>
                <a:schemeClr val="dk1"/>
              </a:buClr>
              <a:buSzPts val="2500"/>
              <a:buNone/>
            </a:pPr>
            <a:r>
              <a:rPr lang="en-US" sz="2500">
                <a:latin typeface="Times New Roman"/>
                <a:ea typeface="Times New Roman"/>
                <a:cs typeface="Times New Roman"/>
                <a:sym typeface="Times New Roman"/>
              </a:rPr>
              <a:t>      Email : uday_chaatupale@PerfectSoftwareSolution</a:t>
            </a:r>
            <a:endParaRPr/>
          </a:p>
          <a:p>
            <a:pPr indent="0" lvl="0" marL="0" rtl="0" algn="l">
              <a:spcBef>
                <a:spcPts val="500"/>
              </a:spcBef>
              <a:spcAft>
                <a:spcPts val="0"/>
              </a:spcAft>
              <a:buClr>
                <a:schemeClr val="dk1"/>
              </a:buClr>
              <a:buSzPts val="2500"/>
              <a:buNone/>
            </a:pPr>
            <a:r>
              <a:rPr lang="en-US" sz="2500">
                <a:latin typeface="Times New Roman"/>
                <a:ea typeface="Times New Roman"/>
                <a:cs typeface="Times New Roman"/>
                <a:sym typeface="Times New Roman"/>
              </a:rPr>
              <a:t>      Mobile No : 9422291397</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2"/>
          <p:cNvPicPr preferRelativeResize="0"/>
          <p:nvPr>
            <p:ph idx="1" type="body"/>
          </p:nvPr>
        </p:nvPicPr>
        <p:blipFill rotWithShape="1">
          <a:blip r:embed="rId3">
            <a:alphaModFix/>
          </a:blip>
          <a:srcRect b="0" l="0" r="0" t="0"/>
          <a:stretch/>
        </p:blipFill>
        <p:spPr>
          <a:xfrm>
            <a:off x="548922" y="1600200"/>
            <a:ext cx="8046156" cy="4525963"/>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Test Cases</a:t>
            </a:r>
            <a:br>
              <a:rPr lang="en-US">
                <a:latin typeface="Times New Roman"/>
                <a:ea typeface="Times New Roman"/>
                <a:cs typeface="Times New Roman"/>
                <a:sym typeface="Times New Roman"/>
              </a:rPr>
            </a:br>
            <a:endParaRPr/>
          </a:p>
        </p:txBody>
      </p:sp>
      <p:graphicFrame>
        <p:nvGraphicFramePr>
          <p:cNvPr id="286" name="Google Shape;286;p43"/>
          <p:cNvGraphicFramePr/>
          <p:nvPr/>
        </p:nvGraphicFramePr>
        <p:xfrm>
          <a:off x="863600" y="1752600"/>
          <a:ext cx="3000000" cy="3000000"/>
        </p:xfrm>
        <a:graphic>
          <a:graphicData uri="http://schemas.openxmlformats.org/drawingml/2006/table">
            <a:tbl>
              <a:tblPr bandRow="1" firstCol="1" firstRow="1">
                <a:noFill/>
                <a:tableStyleId>{8D153B18-ED7E-4E80-A034-66B3CD1406BC}</a:tableStyleId>
              </a:tblPr>
              <a:tblGrid>
                <a:gridCol w="1347150"/>
                <a:gridCol w="6071025"/>
              </a:tblGrid>
              <a:tr h="266850">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Test Engineer:</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Group members</a:t>
                      </a:r>
                      <a:endParaRPr sz="1400" u="none" cap="none" strike="noStrike">
                        <a:latin typeface="Times New Roman"/>
                        <a:ea typeface="Times New Roman"/>
                        <a:cs typeface="Times New Roman"/>
                        <a:sym typeface="Times New Roman"/>
                      </a:endParaRPr>
                    </a:p>
                  </a:txBody>
                  <a:tcPr marT="0" marB="0" marR="95250" marL="95250" anchor="ctr"/>
                </a:tc>
              </a:tr>
              <a:tr h="218450">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Test Case ID:</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TC1</a:t>
                      </a:r>
                      <a:endParaRPr sz="1400" u="none" cap="none" strike="noStrike">
                        <a:latin typeface="Times New Roman"/>
                        <a:ea typeface="Times New Roman"/>
                        <a:cs typeface="Times New Roman"/>
                        <a:sym typeface="Times New Roman"/>
                      </a:endParaRPr>
                    </a:p>
                  </a:txBody>
                  <a:tcPr marT="0" marB="0" marR="95250" marL="95250" anchor="ctr"/>
                </a:tc>
              </a:tr>
              <a:tr h="138425">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Date:</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13-4-2024</a:t>
                      </a:r>
                      <a:endParaRPr sz="1400" u="none" cap="none" strike="noStrike">
                        <a:latin typeface="Times New Roman"/>
                        <a:ea typeface="Times New Roman"/>
                        <a:cs typeface="Times New Roman"/>
                        <a:sym typeface="Times New Roman"/>
                      </a:endParaRPr>
                    </a:p>
                  </a:txBody>
                  <a:tcPr marT="0" marB="0" marR="95250" marL="95250" anchor="ctr"/>
                </a:tc>
              </a:tr>
              <a:tr h="135250">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Purpose:</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For valid outcome, and restriction to fill every form (Login, Signup,)</a:t>
                      </a:r>
                      <a:endParaRPr sz="1400" u="none" cap="none" strike="noStrike">
                        <a:latin typeface="Times New Roman"/>
                        <a:ea typeface="Times New Roman"/>
                        <a:cs typeface="Times New Roman"/>
                        <a:sym typeface="Times New Roman"/>
                      </a:endParaRPr>
                    </a:p>
                  </a:txBody>
                  <a:tcPr marT="0" marB="0" marR="95250" marL="95250" anchor="ctr"/>
                </a:tc>
              </a:tr>
              <a:tr h="218450">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Pre-Req:</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The customer will first of all enter his credentials in order to get himself registered with the system.</a:t>
                      </a:r>
                      <a:endParaRPr sz="1400" u="none" cap="none" strike="noStrike">
                        <a:latin typeface="Times New Roman"/>
                        <a:ea typeface="Times New Roman"/>
                        <a:cs typeface="Times New Roman"/>
                        <a:sym typeface="Times New Roman"/>
                      </a:endParaRPr>
                    </a:p>
                  </a:txBody>
                  <a:tcPr marT="0" marB="0" marR="95250" marL="95250" anchor="ctr"/>
                </a:tc>
              </a:tr>
              <a:tr h="349250">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Test Data:</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Foam consisting of different variables and data are tested in this test case.</a:t>
                      </a:r>
                      <a:endParaRPr sz="1400" u="none" cap="none" strike="noStrike">
                        <a:latin typeface="Times New Roman"/>
                        <a:ea typeface="Times New Roman"/>
                        <a:cs typeface="Times New Roman"/>
                        <a:sym typeface="Times New Roman"/>
                      </a:endParaRPr>
                    </a:p>
                    <a:p>
                      <a:pPr indent="0" lvl="0" marL="66040" marR="0" rtl="0" algn="just">
                        <a:spcBef>
                          <a:spcPts val="1135"/>
                        </a:spcBef>
                        <a:spcAft>
                          <a:spcPts val="0"/>
                        </a:spcAft>
                        <a:buNone/>
                      </a:pPr>
                      <a:r>
                        <a:rPr lang="en-US" sz="1400" u="none" cap="none" strike="noStrike">
                          <a:latin typeface="Times New Roman"/>
                          <a:ea typeface="Times New Roman"/>
                          <a:cs typeface="Times New Roman"/>
                          <a:sym typeface="Times New Roman"/>
                        </a:rPr>
                        <a:t>A member cannot leave a field empty.</a:t>
                      </a:r>
                      <a:endParaRPr sz="1400" u="none" cap="none" strike="noStrike">
                        <a:latin typeface="Times New Roman"/>
                        <a:ea typeface="Times New Roman"/>
                        <a:cs typeface="Times New Roman"/>
                        <a:sym typeface="Times New Roman"/>
                      </a:endParaRPr>
                    </a:p>
                  </a:txBody>
                  <a:tcPr marT="0" marB="0" marR="95250" marL="95250" anchor="ctr"/>
                </a:tc>
              </a:tr>
              <a:tr h="1127125">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Steps:</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Steps to carry out the test. See step formatting rules below.</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Visit the Hotel Management System official website.</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Enter Username ( Required )</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Enter Password ( Required )</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Submit</a:t>
                      </a:r>
                      <a:endParaRPr sz="1400" u="none" cap="none" strike="noStrike">
                        <a:latin typeface="Times New Roman"/>
                        <a:ea typeface="Times New Roman"/>
                        <a:cs typeface="Times New Roman"/>
                        <a:sym typeface="Times New Roman"/>
                      </a:endParaRPr>
                    </a:p>
                  </a:txBody>
                  <a:tcPr marT="0" marB="0" marR="95250" marL="95250" anchor="ctr"/>
                </a:tc>
              </a:tr>
              <a:tr h="177800">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Status:</a:t>
                      </a:r>
                      <a:endParaRPr sz="1400" u="none" cap="none" strike="noStrike">
                        <a:latin typeface="Times New Roman"/>
                        <a:ea typeface="Times New Roman"/>
                        <a:cs typeface="Times New Roman"/>
                        <a:sym typeface="Times New Roman"/>
                      </a:endParaRPr>
                    </a:p>
                  </a:txBody>
                  <a:tcPr marT="0" marB="0" marR="95250" marL="95250" anchor="ctr"/>
                </a:tc>
                <a:tc>
                  <a:txBody>
                    <a:bodyPr/>
                    <a:lstStyle/>
                    <a:p>
                      <a:pPr indent="0" lvl="0" marL="66040" marR="0" rtl="0" algn="just">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Pass</a:t>
                      </a:r>
                      <a:endParaRPr sz="1400" u="none" cap="none" strike="noStrike">
                        <a:latin typeface="Times New Roman"/>
                        <a:ea typeface="Times New Roman"/>
                        <a:cs typeface="Times New Roman"/>
                        <a:sym typeface="Times New Roman"/>
                      </a:endParaRPr>
                    </a:p>
                  </a:txBody>
                  <a:tcPr marT="0" marB="0" marR="95250" marL="95250" anchor="ctr"/>
                </a:tc>
              </a:tr>
            </a:tbl>
          </a:graphicData>
        </a:graphic>
      </p:graphicFrame>
      <p:sp>
        <p:nvSpPr>
          <p:cNvPr id="287" name="Google Shape;287;p43"/>
          <p:cNvSpPr/>
          <p:nvPr/>
        </p:nvSpPr>
        <p:spPr>
          <a:xfrm>
            <a:off x="863600" y="1141140"/>
            <a:ext cx="3201582" cy="384721"/>
          </a:xfrm>
          <a:prstGeom prst="rect">
            <a:avLst/>
          </a:prstGeom>
          <a:no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2500"/>
              <a:buFont typeface="Times New Roman"/>
              <a:buNone/>
            </a:pPr>
            <a:r>
              <a:rPr b="0" i="0" lang="en-US" sz="2500" u="none" cap="none" strike="noStrike">
                <a:solidFill>
                  <a:schemeClr val="dk1"/>
                </a:solidFill>
                <a:latin typeface="Times New Roman"/>
                <a:ea typeface="Times New Roman"/>
                <a:cs typeface="Times New Roman"/>
                <a:sym typeface="Times New Roman"/>
              </a:rPr>
              <a:t>Testing For Login Page</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1752600" y="533400"/>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500"/>
              <a:buFont typeface="Times New Roman"/>
              <a:buNone/>
            </a:pPr>
            <a:r>
              <a:rPr lang="en-US" sz="2500">
                <a:latin typeface="Times New Roman"/>
                <a:ea typeface="Times New Roman"/>
                <a:cs typeface="Times New Roman"/>
                <a:sym typeface="Times New Roman"/>
              </a:rPr>
              <a:t>Testing for Menu Page</a:t>
            </a:r>
            <a:endParaRPr sz="2500">
              <a:latin typeface="Times New Roman"/>
              <a:ea typeface="Times New Roman"/>
              <a:cs typeface="Times New Roman"/>
              <a:sym typeface="Times New Roman"/>
            </a:endParaRPr>
          </a:p>
        </p:txBody>
      </p:sp>
      <p:graphicFrame>
        <p:nvGraphicFramePr>
          <p:cNvPr id="293" name="Google Shape;293;p44"/>
          <p:cNvGraphicFramePr/>
          <p:nvPr/>
        </p:nvGraphicFramePr>
        <p:xfrm>
          <a:off x="990600" y="990600"/>
          <a:ext cx="3000000" cy="3000000"/>
        </p:xfrm>
        <a:graphic>
          <a:graphicData uri="http://schemas.openxmlformats.org/drawingml/2006/table">
            <a:tbl>
              <a:tblPr bandRow="1" firstCol="1" firstRow="1">
                <a:noFill/>
                <a:tableStyleId>{8D153B18-ED7E-4E80-A034-66B3CD1406BC}</a:tableStyleId>
              </a:tblPr>
              <a:tblGrid>
                <a:gridCol w="1247725"/>
                <a:gridCol w="5534075"/>
              </a:tblGrid>
              <a:tr h="423550">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Test Engineer:</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Group members</a:t>
                      </a:r>
                      <a:endParaRPr sz="1400" u="none" cap="none" strike="noStrike">
                        <a:latin typeface="Times New Roman"/>
                        <a:ea typeface="Times New Roman"/>
                        <a:cs typeface="Times New Roman"/>
                        <a:sym typeface="Times New Roman"/>
                      </a:endParaRPr>
                    </a:p>
                  </a:txBody>
                  <a:tcPr marT="0" marB="0" marR="82825" marL="82825" anchor="ctr"/>
                </a:tc>
              </a:tr>
              <a:tr h="423550">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Test Case ID:</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TC1</a:t>
                      </a:r>
                      <a:endParaRPr sz="1400" u="none" cap="none" strike="noStrike">
                        <a:latin typeface="Times New Roman"/>
                        <a:ea typeface="Times New Roman"/>
                        <a:cs typeface="Times New Roman"/>
                        <a:sym typeface="Times New Roman"/>
                      </a:endParaRPr>
                    </a:p>
                  </a:txBody>
                  <a:tcPr marT="0" marB="0" marR="82825" marL="82825" anchor="ctr"/>
                </a:tc>
              </a:tr>
              <a:tr h="252125">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Date:</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10-5-2024</a:t>
                      </a:r>
                      <a:endParaRPr sz="1400" u="none" cap="none" strike="noStrike">
                        <a:latin typeface="Times New Roman"/>
                        <a:ea typeface="Times New Roman"/>
                        <a:cs typeface="Times New Roman"/>
                        <a:sym typeface="Times New Roman"/>
                      </a:endParaRPr>
                    </a:p>
                  </a:txBody>
                  <a:tcPr marT="0" marB="0" marR="82825" marL="82825" anchor="ctr"/>
                </a:tc>
              </a:tr>
              <a:tr h="252125">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Purpose:</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To check everything is in order because Admin has all authority.</a:t>
                      </a:r>
                      <a:endParaRPr sz="1400" u="none" cap="none" strike="noStrike">
                        <a:latin typeface="Times New Roman"/>
                        <a:ea typeface="Times New Roman"/>
                        <a:cs typeface="Times New Roman"/>
                        <a:sym typeface="Times New Roman"/>
                      </a:endParaRPr>
                    </a:p>
                  </a:txBody>
                  <a:tcPr marT="0" marB="0" marR="82825" marL="82825" anchor="ctr"/>
                </a:tc>
              </a:tr>
              <a:tr h="252125">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Pre-Req:</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First, an Admin must be logged in to the system. (Required)</a:t>
                      </a:r>
                      <a:endParaRPr sz="1400" u="none" cap="none" strike="noStrike">
                        <a:latin typeface="Times New Roman"/>
                        <a:ea typeface="Times New Roman"/>
                        <a:cs typeface="Times New Roman"/>
                        <a:sym typeface="Times New Roman"/>
                      </a:endParaRPr>
                    </a:p>
                  </a:txBody>
                  <a:tcPr marT="0" marB="0" marR="82825" marL="82825" anchor="ctr"/>
                </a:tc>
              </a:tr>
              <a:tr h="1825350">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Test Data:</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All data and variables related to the admin panel are used in this testing. The Following major components</a:t>
                      </a:r>
                      <a:endParaRPr sz="1400" u="none" cap="none" strike="noStrike">
                        <a:latin typeface="Times New Roman"/>
                        <a:ea typeface="Times New Roman"/>
                        <a:cs typeface="Times New Roman"/>
                        <a:sym typeface="Times New Roman"/>
                      </a:endParaRPr>
                    </a:p>
                    <a:p>
                      <a:pPr indent="0" lvl="0" marL="66040" marR="0" rtl="0" algn="just">
                        <a:spcBef>
                          <a:spcPts val="1135"/>
                        </a:spcBef>
                        <a:spcAft>
                          <a:spcPts val="0"/>
                        </a:spcAft>
                        <a:buNone/>
                      </a:pPr>
                      <a:r>
                        <a:rPr lang="en-US" sz="1400" u="none" cap="none" strike="noStrike">
                          <a:latin typeface="Times New Roman"/>
                          <a:ea typeface="Times New Roman"/>
                          <a:cs typeface="Times New Roman"/>
                          <a:sym typeface="Times New Roman"/>
                        </a:rPr>
                        <a:t>·    Add Items</a:t>
                      </a:r>
                      <a:endParaRPr sz="1400" u="none" cap="none" strike="noStrike">
                        <a:latin typeface="Times New Roman"/>
                        <a:ea typeface="Times New Roman"/>
                        <a:cs typeface="Times New Roman"/>
                        <a:sym typeface="Times New Roman"/>
                      </a:endParaRPr>
                    </a:p>
                    <a:p>
                      <a:pPr indent="0" lvl="0" marL="66040" marR="0" rtl="0" algn="just">
                        <a:spcBef>
                          <a:spcPts val="1135"/>
                        </a:spcBef>
                        <a:spcAft>
                          <a:spcPts val="0"/>
                        </a:spcAft>
                        <a:buNone/>
                      </a:pPr>
                      <a:r>
                        <a:rPr lang="en-US" sz="1400" u="none" cap="none" strike="noStrike">
                          <a:latin typeface="Times New Roman"/>
                          <a:ea typeface="Times New Roman"/>
                          <a:cs typeface="Times New Roman"/>
                          <a:sym typeface="Times New Roman"/>
                        </a:rPr>
                        <a:t>·   Check Rooms</a:t>
                      </a:r>
                      <a:endParaRPr sz="1400" u="none" cap="none" strike="noStrike">
                        <a:latin typeface="Times New Roman"/>
                        <a:ea typeface="Times New Roman"/>
                        <a:cs typeface="Times New Roman"/>
                        <a:sym typeface="Times New Roman"/>
                      </a:endParaRPr>
                    </a:p>
                    <a:p>
                      <a:pPr indent="0" lvl="0" marL="66040" marR="0" rtl="0" algn="just">
                        <a:spcBef>
                          <a:spcPts val="1135"/>
                        </a:spcBef>
                        <a:spcAft>
                          <a:spcPts val="0"/>
                        </a:spcAft>
                        <a:buNone/>
                      </a:pPr>
                      <a:r>
                        <a:rPr lang="en-US" sz="1400" u="none" cap="none" strike="noStrike">
                          <a:latin typeface="Times New Roman"/>
                          <a:ea typeface="Times New Roman"/>
                          <a:cs typeface="Times New Roman"/>
                          <a:sym typeface="Times New Roman"/>
                        </a:rPr>
                        <a:t>·   Customer Information</a:t>
                      </a:r>
                      <a:endParaRPr sz="1400" u="none" cap="none" strike="noStrike">
                        <a:latin typeface="Times New Roman"/>
                        <a:ea typeface="Times New Roman"/>
                        <a:cs typeface="Times New Roman"/>
                        <a:sym typeface="Times New Roman"/>
                      </a:endParaRPr>
                    </a:p>
                    <a:p>
                      <a:pPr indent="0" lvl="0" marL="66040" marR="0" rtl="0" algn="just">
                        <a:spcBef>
                          <a:spcPts val="1135"/>
                        </a:spcBef>
                        <a:spcAft>
                          <a:spcPts val="0"/>
                        </a:spcAft>
                        <a:buNone/>
                      </a:pPr>
                      <a:r>
                        <a:rPr lang="en-US" sz="1400" u="none" cap="none" strike="noStrike">
                          <a:latin typeface="Times New Roman"/>
                          <a:ea typeface="Times New Roman"/>
                          <a:cs typeface="Times New Roman"/>
                          <a:sym typeface="Times New Roman"/>
                        </a:rPr>
                        <a:t>·   Employee Information</a:t>
                      </a:r>
                      <a:endParaRPr sz="1400" u="none" cap="none" strike="noStrike">
                        <a:latin typeface="Times New Roman"/>
                        <a:ea typeface="Times New Roman"/>
                        <a:cs typeface="Times New Roman"/>
                        <a:sym typeface="Times New Roman"/>
                      </a:endParaRPr>
                    </a:p>
                  </a:txBody>
                  <a:tcPr marT="0" marB="0" marR="82825" marL="82825" anchor="ctr"/>
                </a:tc>
              </a:tr>
              <a:tr h="1964000">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Steps:</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342900" lvl="0" marL="342900" marR="0" rtl="0" algn="just">
                        <a:spcBef>
                          <a:spcPts val="0"/>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Login, (required).</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Admin will add Items</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Admin will check All Customer Information</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Admin will check all available Rooms</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Admin will maintain Software</a:t>
                      </a:r>
                      <a:endParaRPr sz="1400" u="none" cap="none" strike="noStrike">
                        <a:latin typeface="Times New Roman"/>
                        <a:ea typeface="Times New Roman"/>
                        <a:cs typeface="Times New Roman"/>
                        <a:sym typeface="Times New Roman"/>
                      </a:endParaRPr>
                    </a:p>
                    <a:p>
                      <a:pPr indent="-342900" lvl="0" marL="342900" marR="0" rtl="0" algn="just">
                        <a:spcBef>
                          <a:spcPts val="1135"/>
                        </a:spcBef>
                        <a:spcAft>
                          <a:spcPts val="0"/>
                        </a:spcAft>
                        <a:buClr>
                          <a:schemeClr val="dk1"/>
                        </a:buClr>
                        <a:buSzPts val="1400"/>
                        <a:buFont typeface="Calibri"/>
                        <a:buAutoNum type="arabicPeriod"/>
                      </a:pPr>
                      <a:r>
                        <a:rPr lang="en-US" sz="1400" u="none" cap="none" strike="noStrike">
                          <a:latin typeface="Times New Roman"/>
                          <a:ea typeface="Times New Roman"/>
                          <a:cs typeface="Times New Roman"/>
                          <a:sym typeface="Times New Roman"/>
                        </a:rPr>
                        <a:t>Submit</a:t>
                      </a:r>
                      <a:endParaRPr sz="1400" u="none" cap="none" strike="noStrike">
                        <a:latin typeface="Times New Roman"/>
                        <a:ea typeface="Times New Roman"/>
                        <a:cs typeface="Times New Roman"/>
                        <a:sym typeface="Times New Roman"/>
                      </a:endParaRPr>
                    </a:p>
                  </a:txBody>
                  <a:tcPr marT="0" marB="0" marR="82825" marL="82825" anchor="ctr"/>
                </a:tc>
              </a:tr>
              <a:tr h="252125">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Status:</a:t>
                      </a:r>
                      <a:endParaRPr sz="1400" u="none" cap="none" strike="noStrike">
                        <a:latin typeface="Times New Roman"/>
                        <a:ea typeface="Times New Roman"/>
                        <a:cs typeface="Times New Roman"/>
                        <a:sym typeface="Times New Roman"/>
                      </a:endParaRPr>
                    </a:p>
                  </a:txBody>
                  <a:tcPr marT="0" marB="0" marR="82825" marL="82825" anchor="ctr"/>
                </a:tc>
                <a:tc>
                  <a:txBody>
                    <a:bodyPr/>
                    <a:lstStyle/>
                    <a:p>
                      <a:pPr indent="0" lvl="0" marL="66040" marR="0" rtl="0" algn="just">
                        <a:spcBef>
                          <a:spcPts val="0"/>
                        </a:spcBef>
                        <a:spcAft>
                          <a:spcPts val="0"/>
                        </a:spcAft>
                        <a:buNone/>
                      </a:pPr>
                      <a:r>
                        <a:rPr lang="en-US" sz="1400" u="none" cap="none" strike="noStrike">
                          <a:latin typeface="Times New Roman"/>
                          <a:ea typeface="Times New Roman"/>
                          <a:cs typeface="Times New Roman"/>
                          <a:sym typeface="Times New Roman"/>
                        </a:rPr>
                        <a:t>Pass</a:t>
                      </a:r>
                      <a:endParaRPr sz="1400" u="none" cap="none" strike="noStrike">
                        <a:latin typeface="Times New Roman"/>
                        <a:ea typeface="Times New Roman"/>
                        <a:cs typeface="Times New Roman"/>
                        <a:sym typeface="Times New Roman"/>
                      </a:endParaRPr>
                    </a:p>
                  </a:txBody>
                  <a:tcPr marT="0" marB="0" marR="82825" marL="82825" anchor="ctr"/>
                </a:tc>
              </a:tr>
            </a:tbl>
          </a:graphicData>
        </a:graphic>
      </p:graphicFrame>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Proposed Enhancements</a:t>
            </a:r>
            <a:br>
              <a:rPr lang="en-US">
                <a:latin typeface="Times New Roman"/>
                <a:ea typeface="Times New Roman"/>
                <a:cs typeface="Times New Roman"/>
                <a:sym typeface="Times New Roman"/>
              </a:rPr>
            </a:br>
            <a:endParaRPr/>
          </a:p>
        </p:txBody>
      </p:sp>
      <p:sp>
        <p:nvSpPr>
          <p:cNvPr id="299" name="Google Shape;299;p45"/>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Here are some proposed enhancements for Hotel  Management Systems (HMS) to address current drawbacks and limitations:</a:t>
            </a:r>
            <a:endParaRPr/>
          </a:p>
          <a:p>
            <a:pPr indent="-342900" lvl="0" marL="342900" rtl="0" algn="just">
              <a:spcBef>
                <a:spcPts val="500"/>
              </a:spcBef>
              <a:spcAft>
                <a:spcPts val="0"/>
              </a:spcAft>
              <a:buClr>
                <a:schemeClr val="dk1"/>
              </a:buClr>
              <a:buSzPts val="2500"/>
              <a:buChar char="•"/>
            </a:pPr>
            <a:r>
              <a:rPr b="1" lang="en-US" sz="2500">
                <a:latin typeface="Times New Roman"/>
                <a:ea typeface="Times New Roman"/>
                <a:cs typeface="Times New Roman"/>
                <a:sym typeface="Times New Roman"/>
              </a:rPr>
              <a:t>Scalable Solutions:</a:t>
            </a:r>
            <a:r>
              <a:rPr lang="en-US" sz="2500">
                <a:latin typeface="Times New Roman"/>
                <a:ea typeface="Times New Roman"/>
                <a:cs typeface="Times New Roman"/>
                <a:sym typeface="Times New Roman"/>
              </a:rPr>
              <a:t> Develop tiered pricing structures and cloud-based options to make HMS more affordable for smaller hotels.</a:t>
            </a:r>
            <a:endParaRPr/>
          </a:p>
          <a:p>
            <a:pPr indent="-342900" lvl="0" marL="342900" rtl="0" algn="just">
              <a:spcBef>
                <a:spcPts val="500"/>
              </a:spcBef>
              <a:spcAft>
                <a:spcPts val="0"/>
              </a:spcAft>
              <a:buClr>
                <a:schemeClr val="dk1"/>
              </a:buClr>
              <a:buSzPts val="2500"/>
              <a:buChar char="•"/>
            </a:pPr>
            <a:r>
              <a:rPr b="1" lang="en-US" sz="2500">
                <a:latin typeface="Times New Roman"/>
                <a:ea typeface="Times New Roman"/>
                <a:cs typeface="Times New Roman"/>
                <a:sym typeface="Times New Roman"/>
              </a:rPr>
              <a:t>Offline Functionality:</a:t>
            </a:r>
            <a:r>
              <a:rPr lang="en-US" sz="2500">
                <a:latin typeface="Times New Roman"/>
                <a:ea typeface="Times New Roman"/>
                <a:cs typeface="Times New Roman"/>
                <a:sym typeface="Times New Roman"/>
              </a:rPr>
              <a:t> Implement features that allow basic operations to continue during internet outages, minimizing disruptions.</a:t>
            </a:r>
            <a:endParaRPr/>
          </a:p>
          <a:p>
            <a:pPr indent="-342900" lvl="0" marL="342900" rtl="0" algn="just">
              <a:spcBef>
                <a:spcPts val="500"/>
              </a:spcBef>
              <a:spcAft>
                <a:spcPts val="0"/>
              </a:spcAft>
              <a:buClr>
                <a:schemeClr val="dk1"/>
              </a:buClr>
              <a:buSzPts val="2500"/>
              <a:buChar char="•"/>
            </a:pPr>
            <a:r>
              <a:rPr b="1" lang="en-US" sz="2500">
                <a:latin typeface="Times New Roman"/>
                <a:ea typeface="Times New Roman"/>
                <a:cs typeface="Times New Roman"/>
                <a:sym typeface="Times New Roman"/>
              </a:rPr>
              <a:t>Enhanced Security:</a:t>
            </a:r>
            <a:r>
              <a:rPr lang="en-US" sz="2500">
                <a:latin typeface="Times New Roman"/>
                <a:ea typeface="Times New Roman"/>
                <a:cs typeface="Times New Roman"/>
                <a:sym typeface="Times New Roman"/>
              </a:rPr>
              <a:t> Integrate advanced cyber security measures including encryption, multi-factor authentication, and regular security audits.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Drawbacks and Limitations</a:t>
            </a:r>
            <a:br>
              <a:rPr lang="en-US">
                <a:latin typeface="Times New Roman"/>
                <a:ea typeface="Times New Roman"/>
                <a:cs typeface="Times New Roman"/>
                <a:sym typeface="Times New Roman"/>
              </a:rPr>
            </a:br>
            <a:endParaRPr/>
          </a:p>
        </p:txBody>
      </p:sp>
      <p:sp>
        <p:nvSpPr>
          <p:cNvPr id="305" name="Google Shape;305;p4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100000"/>
              <a:buNone/>
            </a:pPr>
            <a:r>
              <a:rPr lang="en-US"/>
              <a:t>  </a:t>
            </a:r>
            <a:r>
              <a:rPr lang="en-US" sz="2600">
                <a:latin typeface="Times New Roman"/>
                <a:ea typeface="Times New Roman"/>
                <a:cs typeface="Times New Roman"/>
                <a:sym typeface="Times New Roman"/>
              </a:rPr>
              <a:t>   </a:t>
            </a:r>
            <a:r>
              <a:rPr lang="en-US" sz="2700">
                <a:latin typeface="Times New Roman"/>
                <a:ea typeface="Times New Roman"/>
                <a:cs typeface="Times New Roman"/>
                <a:sym typeface="Times New Roman"/>
              </a:rPr>
              <a:t>Hotel management systems (HMS), while powerful tools, do come with some drawbacks and limitations. </a:t>
            </a:r>
            <a:endParaRPr/>
          </a:p>
          <a:p>
            <a:pPr indent="-342931" lvl="0" marL="342900" rtl="0" algn="just">
              <a:spcBef>
                <a:spcPts val="499"/>
              </a:spcBef>
              <a:spcAft>
                <a:spcPts val="0"/>
              </a:spcAft>
              <a:buClr>
                <a:schemeClr val="dk1"/>
              </a:buClr>
              <a:buSzPct val="100000"/>
              <a:buChar char="•"/>
            </a:pPr>
            <a:r>
              <a:rPr b="1" lang="en-US" sz="2700">
                <a:latin typeface="Times New Roman"/>
                <a:ea typeface="Times New Roman"/>
                <a:cs typeface="Times New Roman"/>
                <a:sym typeface="Times New Roman"/>
              </a:rPr>
              <a:t>Cost:</a:t>
            </a:r>
            <a:r>
              <a:rPr lang="en-US" sz="2700">
                <a:latin typeface="Times New Roman"/>
                <a:ea typeface="Times New Roman"/>
                <a:cs typeface="Times New Roman"/>
                <a:sym typeface="Times New Roman"/>
              </a:rPr>
              <a:t> Implementing and maintaining an HMS can be expensive, especially for smaller hotels. Subscription fees, training costs, and potential hardware upgrades can add up.</a:t>
            </a:r>
            <a:endParaRPr/>
          </a:p>
          <a:p>
            <a:pPr indent="-342931" lvl="0" marL="342900" rtl="0" algn="just">
              <a:spcBef>
                <a:spcPts val="499"/>
              </a:spcBef>
              <a:spcAft>
                <a:spcPts val="0"/>
              </a:spcAft>
              <a:buClr>
                <a:schemeClr val="dk1"/>
              </a:buClr>
              <a:buSzPct val="100000"/>
              <a:buChar char="•"/>
            </a:pPr>
            <a:r>
              <a:rPr b="1" lang="en-US" sz="2700">
                <a:latin typeface="Times New Roman"/>
                <a:ea typeface="Times New Roman"/>
                <a:cs typeface="Times New Roman"/>
                <a:sym typeface="Times New Roman"/>
              </a:rPr>
              <a:t>Dependence on Technology:</a:t>
            </a:r>
            <a:r>
              <a:rPr lang="en-US" sz="2700">
                <a:latin typeface="Times New Roman"/>
                <a:ea typeface="Times New Roman"/>
                <a:cs typeface="Times New Roman"/>
                <a:sym typeface="Times New Roman"/>
              </a:rPr>
              <a:t> HMS relies heavily on a stable internet connection. Any outages can disrupt operations, leading to frustrated guests and potential revenue loss.</a:t>
            </a:r>
            <a:endParaRPr/>
          </a:p>
          <a:p>
            <a:pPr indent="-342931" lvl="0" marL="342900" rtl="0" algn="just">
              <a:spcBef>
                <a:spcPts val="499"/>
              </a:spcBef>
              <a:spcAft>
                <a:spcPts val="0"/>
              </a:spcAft>
              <a:buClr>
                <a:schemeClr val="dk1"/>
              </a:buClr>
              <a:buSzPct val="100000"/>
              <a:buChar char="•"/>
            </a:pPr>
            <a:r>
              <a:rPr b="1" lang="en-US" sz="2700">
                <a:latin typeface="Times New Roman"/>
                <a:ea typeface="Times New Roman"/>
                <a:cs typeface="Times New Roman"/>
                <a:sym typeface="Times New Roman"/>
              </a:rPr>
              <a:t>Security Risks:</a:t>
            </a:r>
            <a:r>
              <a:rPr lang="en-US" sz="2700">
                <a:latin typeface="Times New Roman"/>
                <a:ea typeface="Times New Roman"/>
                <a:cs typeface="Times New Roman"/>
                <a:sym typeface="Times New Roman"/>
              </a:rPr>
              <a:t> Storing guest data in a digital system makes it a target for cyberattacks. Robust security measures are essential to protect sensitive information.</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Conclusion</a:t>
            </a:r>
            <a:endParaRPr b="1" sz="3600">
              <a:latin typeface="Times New Roman"/>
              <a:ea typeface="Times New Roman"/>
              <a:cs typeface="Times New Roman"/>
              <a:sym typeface="Times New Roman"/>
            </a:endParaRPr>
          </a:p>
        </p:txBody>
      </p:sp>
      <p:sp>
        <p:nvSpPr>
          <p:cNvPr id="311" name="Google Shape;311;p47"/>
          <p:cNvSpPr txBox="1"/>
          <p:nvPr>
            <p:ph idx="1" type="body"/>
          </p:nvPr>
        </p:nvSpPr>
        <p:spPr>
          <a:xfrm>
            <a:off x="457200" y="1524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500"/>
              <a:buChar char="•"/>
            </a:pPr>
            <a:r>
              <a:rPr lang="en-US" sz="2500">
                <a:latin typeface="Times New Roman"/>
                <a:ea typeface="Times New Roman"/>
                <a:cs typeface="Times New Roman"/>
                <a:sym typeface="Times New Roman"/>
              </a:rPr>
              <a:t>Hotel management system now-a-day have the advantage of modernization. Computer have done the work more easy. Computer is playing a important role in management. </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Reports are made on daily basis for every customer check in or check out which can easily be seen by the management.Hotel management system has also primary purpose is to provide facilities to customers. </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A software for computers makes the things many times easy, these are made as user friendly and to keep an check and balance in hotel management and accounts as well.</a:t>
            </a:r>
            <a:endParaRPr sz="2500">
              <a:latin typeface="Times New Roman"/>
              <a:ea typeface="Times New Roman"/>
              <a:cs typeface="Times New Roman"/>
              <a:sym typeface="Times New Roman"/>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References</a:t>
            </a:r>
            <a:endParaRPr b="1" sz="3600">
              <a:latin typeface="Times New Roman"/>
              <a:ea typeface="Times New Roman"/>
              <a:cs typeface="Times New Roman"/>
              <a:sym typeface="Times New Roman"/>
            </a:endParaRPr>
          </a:p>
        </p:txBody>
      </p:sp>
      <p:sp>
        <p:nvSpPr>
          <p:cNvPr id="317" name="Google Shape;317;p4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500"/>
              <a:buChar char="•"/>
            </a:pPr>
            <a:r>
              <a:rPr lang="en-US" sz="2500" u="sng">
                <a:solidFill>
                  <a:schemeClr val="hlink"/>
                </a:solidFill>
                <a:latin typeface="Times New Roman"/>
                <a:ea typeface="Times New Roman"/>
                <a:cs typeface="Times New Roman"/>
                <a:sym typeface="Times New Roman"/>
                <a:hlinkClick r:id="rId3"/>
              </a:rPr>
              <a:t>https://nevonprojects.com/hotel-management-system/</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u="sng">
                <a:solidFill>
                  <a:schemeClr val="hlink"/>
                </a:solidFill>
                <a:latin typeface="Times New Roman"/>
                <a:ea typeface="Times New Roman"/>
                <a:cs typeface="Times New Roman"/>
                <a:sym typeface="Times New Roman"/>
                <a:hlinkClick r:id="rId4"/>
              </a:rPr>
              <a:t>https://www.geeksforgeeks.org/hotel-management-system/</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u="sng">
                <a:solidFill>
                  <a:schemeClr val="hlink"/>
                </a:solidFill>
                <a:latin typeface="Times New Roman"/>
                <a:ea typeface="Times New Roman"/>
                <a:cs typeface="Times New Roman"/>
                <a:sym typeface="Times New Roman"/>
                <a:hlinkClick r:id="rId5"/>
              </a:rPr>
              <a:t>https://github.com/topics/hotel-management-system</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Steven Feuerstein,Bill Pribyl, PL/SQL Programming, O’Reilly Media, 2014 </a:t>
            </a:r>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Jon Duckett, Java Script Programming, Wiley, 2014 </a:t>
            </a:r>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Rene Enriquez , JAVA Security, Packt Publishing, 2014 </a:t>
            </a:r>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Bryan Basham, Kathy Sierra , Head First EJB ,O'Reilly Media; Second edition, 2008 </a:t>
            </a:r>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Shadab siddiqui, J2EE Professional, Premier Press; 1 edition, 2002 </a:t>
            </a:r>
            <a:endParaRPr sz="2500">
              <a:latin typeface="Times New Roman"/>
              <a:ea typeface="Times New Roman"/>
              <a:cs typeface="Times New Roman"/>
              <a:sym typeface="Times New Roman"/>
            </a:endParaRPr>
          </a:p>
          <a:p>
            <a:pPr indent="-184150" lvl="0" marL="342900" rtl="0" algn="just">
              <a:spcBef>
                <a:spcPts val="500"/>
              </a:spcBef>
              <a:spcAft>
                <a:spcPts val="0"/>
              </a:spcAft>
              <a:buClr>
                <a:schemeClr val="dk1"/>
              </a:buClr>
              <a:buSzPts val="2500"/>
              <a:buNone/>
            </a:pPr>
            <a:r>
              <a:t/>
            </a:r>
            <a:endParaRPr sz="25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66"/>
              </a:buClr>
              <a:buSzPts val="4000"/>
              <a:buFont typeface="Calibri"/>
              <a:buNone/>
            </a:pPr>
            <a:r>
              <a:rPr b="1" lang="en-US" sz="4000">
                <a:solidFill>
                  <a:srgbClr val="000066"/>
                </a:solidFill>
              </a:rPr>
              <a:t> </a:t>
            </a:r>
            <a:endParaRPr/>
          </a:p>
        </p:txBody>
      </p:sp>
      <p:sp>
        <p:nvSpPr>
          <p:cNvPr id="323" name="Google Shape;323;p4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t/>
            </a:r>
            <a:endParaRPr sz="1800">
              <a:solidFill>
                <a:srgbClr val="00003A"/>
              </a:solidFill>
              <a:latin typeface="Arial"/>
              <a:ea typeface="Arial"/>
              <a:cs typeface="Arial"/>
              <a:sym typeface="Arial"/>
            </a:endParaRPr>
          </a:p>
          <a:p>
            <a:pPr indent="-228600" lvl="0" marL="342900" rtl="0" algn="l">
              <a:spcBef>
                <a:spcPts val="360"/>
              </a:spcBef>
              <a:spcAft>
                <a:spcPts val="0"/>
              </a:spcAft>
              <a:buClr>
                <a:schemeClr val="dk1"/>
              </a:buClr>
              <a:buSzPts val="1800"/>
              <a:buFont typeface="Noto Sans Symbols"/>
              <a:buNone/>
            </a:pPr>
            <a:r>
              <a:t/>
            </a:r>
            <a:endParaRPr b="1" sz="1800">
              <a:solidFill>
                <a:srgbClr val="00003A"/>
              </a:solidFill>
              <a:latin typeface="Arial"/>
              <a:ea typeface="Arial"/>
              <a:cs typeface="Arial"/>
              <a:sym typeface="Arial"/>
            </a:endParaRPr>
          </a:p>
        </p:txBody>
      </p:sp>
      <p:sp>
        <p:nvSpPr>
          <p:cNvPr id="324" name="Google Shape;324;p49"/>
          <p:cNvSpPr txBox="1"/>
          <p:nvPr>
            <p:ph idx="2" type="body"/>
          </p:nvPr>
        </p:nvSpPr>
        <p:spPr>
          <a:xfrm>
            <a:off x="838200" y="1600200"/>
            <a:ext cx="7848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7200"/>
              <a:buNone/>
            </a:pPr>
            <a:r>
              <a:rPr lang="en-US" sz="7200">
                <a:latin typeface="Times New Roman"/>
                <a:ea typeface="Times New Roman"/>
                <a:cs typeface="Times New Roman"/>
                <a:sym typeface="Times New Roman"/>
              </a:rPr>
              <a:t>Thank You</a:t>
            </a:r>
            <a:endParaRPr sz="7200">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914400" y="609600"/>
            <a:ext cx="7419975" cy="9163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Project Details </a:t>
            </a:r>
            <a:endParaRPr/>
          </a:p>
        </p:txBody>
      </p:sp>
      <p:sp>
        <p:nvSpPr>
          <p:cNvPr id="110" name="Google Shape;110;p16"/>
          <p:cNvSpPr txBox="1"/>
          <p:nvPr>
            <p:ph idx="1" type="body"/>
          </p:nvPr>
        </p:nvSpPr>
        <p:spPr>
          <a:xfrm>
            <a:off x="745490" y="1905000"/>
            <a:ext cx="8188325" cy="442087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500"/>
              <a:buFont typeface="Arial"/>
              <a:buChar char="•"/>
            </a:pPr>
            <a:r>
              <a:rPr lang="en-US" sz="2500">
                <a:latin typeface="Times New Roman"/>
                <a:ea typeface="Times New Roman"/>
                <a:cs typeface="Times New Roman"/>
                <a:sym typeface="Times New Roman"/>
              </a:rPr>
              <a:t>Project Title :  Hotel Management System</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Technology :  .Net ,C#</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Database :  SQL Server Management</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Software :  Visual Studio 2022</a:t>
            </a:r>
            <a:endParaRPr sz="2500">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09600" y="609600"/>
            <a:ext cx="7848600" cy="7556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Project Introduction </a:t>
            </a:r>
            <a:endParaRPr b="1" sz="3600">
              <a:latin typeface="Times New Roman"/>
              <a:ea typeface="Times New Roman"/>
              <a:cs typeface="Times New Roman"/>
              <a:sym typeface="Times New Roman"/>
            </a:endParaRPr>
          </a:p>
        </p:txBody>
      </p:sp>
      <p:sp>
        <p:nvSpPr>
          <p:cNvPr id="116" name="Google Shape;116;p17"/>
          <p:cNvSpPr txBox="1"/>
          <p:nvPr>
            <p:ph idx="1" type="body"/>
          </p:nvPr>
        </p:nvSpPr>
        <p:spPr>
          <a:xfrm>
            <a:off x="475615" y="1351915"/>
            <a:ext cx="8515985" cy="514413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500"/>
              <a:buChar char="•"/>
            </a:pPr>
            <a:r>
              <a:rPr lang="en-US" sz="2500">
                <a:latin typeface="Times New Roman"/>
                <a:ea typeface="Times New Roman"/>
                <a:cs typeface="Times New Roman"/>
                <a:sym typeface="Times New Roman"/>
              </a:rPr>
              <a:t>Hotel management project provides room booking, staff management and other necessary hotel management features. </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The system allows the manager to post available rooms in the system. Customers can view and book room online.</a:t>
            </a:r>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Who can use the system :</a:t>
            </a:r>
            <a:endParaRPr sz="2500">
              <a:latin typeface="Times New Roman"/>
              <a:ea typeface="Times New Roman"/>
              <a:cs typeface="Times New Roman"/>
              <a:sym typeface="Times New Roman"/>
            </a:endParaRPr>
          </a:p>
          <a:p>
            <a:pPr indent="-285750" lvl="1" marL="74295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In this Hotel Management System there are three types of user </a:t>
            </a:r>
            <a:endParaRPr sz="2500">
              <a:latin typeface="Times New Roman"/>
              <a:ea typeface="Times New Roman"/>
              <a:cs typeface="Times New Roman"/>
              <a:sym typeface="Times New Roman"/>
            </a:endParaRPr>
          </a:p>
          <a:p>
            <a:pPr indent="0" lvl="2" marL="91440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1) Admin</a:t>
            </a:r>
            <a:endParaRPr/>
          </a:p>
          <a:p>
            <a:pPr indent="0" lvl="2" marL="91440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2) Owner of hotel</a:t>
            </a:r>
            <a:endParaRPr/>
          </a:p>
          <a:p>
            <a:pPr indent="0" lvl="2" marL="91440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3) Staff</a:t>
            </a:r>
            <a:endParaRPr sz="2500">
              <a:latin typeface="Times New Roman"/>
              <a:ea typeface="Times New Roman"/>
              <a:cs typeface="Times New Roman"/>
              <a:sym typeface="Times New Roman"/>
            </a:endParaRPr>
          </a:p>
          <a:p>
            <a:pPr indent="0" lvl="0" marL="0" rtl="0" algn="just">
              <a:spcBef>
                <a:spcPts val="560"/>
              </a:spcBef>
              <a:spcAft>
                <a:spcPts val="0"/>
              </a:spcAft>
              <a:buClr>
                <a:schemeClr val="dk1"/>
              </a:buClr>
              <a:buSzPts val="2800"/>
              <a:buNone/>
            </a:pPr>
            <a:br>
              <a:rPr lang="en-US" sz="2800"/>
            </a:br>
            <a:endParaRPr sz="2800">
              <a:solidFill>
                <a:schemeClr val="dk1"/>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None/>
            </a:pPr>
            <a:r>
              <a:rPr lang="en-US" sz="2800">
                <a:solidFill>
                  <a:schemeClr val="dk1"/>
                </a:solidFill>
                <a:latin typeface="Times New Roman"/>
                <a:ea typeface="Times New Roman"/>
                <a:cs typeface="Times New Roman"/>
                <a:sym typeface="Times New Roman"/>
              </a:rPr>
              <a:t> </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533400" y="3048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b="1" sz="4000">
              <a:latin typeface="Times New Roman"/>
              <a:ea typeface="Times New Roman"/>
              <a:cs typeface="Times New Roman"/>
              <a:sym typeface="Times New Roman"/>
            </a:endParaRPr>
          </a:p>
          <a:p>
            <a:pPr indent="0" lvl="0" marL="0" rtl="0" algn="ctr">
              <a:spcBef>
                <a:spcPts val="0"/>
              </a:spcBef>
              <a:spcAft>
                <a:spcPts val="0"/>
              </a:spcAft>
              <a:buNone/>
            </a:pPr>
            <a:r>
              <a:rPr b="1" lang="en-US" sz="4000">
                <a:latin typeface="Times New Roman"/>
                <a:ea typeface="Times New Roman"/>
                <a:cs typeface="Times New Roman"/>
                <a:sym typeface="Times New Roman"/>
              </a:rPr>
              <a:t>Existing System and Need for System</a:t>
            </a:r>
            <a:br>
              <a:rPr lang="en-US">
                <a:latin typeface="Times New Roman"/>
                <a:ea typeface="Times New Roman"/>
                <a:cs typeface="Times New Roman"/>
                <a:sym typeface="Times New Roman"/>
              </a:rPr>
            </a:br>
            <a:endParaRPr/>
          </a:p>
        </p:txBody>
      </p:sp>
      <p:sp>
        <p:nvSpPr>
          <p:cNvPr id="122" name="Google Shape;122;p18"/>
          <p:cNvSpPr txBox="1"/>
          <p:nvPr>
            <p:ph idx="1" type="body"/>
          </p:nvPr>
        </p:nvSpPr>
        <p:spPr>
          <a:xfrm>
            <a:off x="457200" y="1295400"/>
            <a:ext cx="8229600" cy="5135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500"/>
              <a:buChar char="•"/>
            </a:pPr>
            <a:r>
              <a:rPr b="1" lang="en-US" sz="2500">
                <a:latin typeface="Times New Roman"/>
                <a:ea typeface="Times New Roman"/>
                <a:cs typeface="Times New Roman"/>
                <a:sym typeface="Times New Roman"/>
              </a:rPr>
              <a:t>Existing System:</a:t>
            </a:r>
            <a:endParaRPr/>
          </a:p>
          <a:p>
            <a:pPr indent="-285750" lvl="1" marL="74295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To overcome the drawbacks of existing system, this project is proposing a smarter way of communication.</a:t>
            </a:r>
            <a:endParaRPr/>
          </a:p>
          <a:p>
            <a:pPr indent="-285750" lvl="1" marL="74295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As discussed earlier an automated notification system can be developed using a very popular web based platform which will provide a  Desktop based application.</a:t>
            </a:r>
            <a:endParaRPr sz="2500">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500"/>
              <a:buChar char="•"/>
            </a:pPr>
            <a:r>
              <a:rPr b="1" lang="en-US" sz="2500">
                <a:latin typeface="Times New Roman"/>
                <a:ea typeface="Times New Roman"/>
                <a:cs typeface="Times New Roman"/>
                <a:sym typeface="Times New Roman"/>
              </a:rPr>
              <a:t>Need of System:-</a:t>
            </a:r>
            <a:endParaRPr b="1" sz="2500">
              <a:latin typeface="Times New Roman"/>
              <a:ea typeface="Times New Roman"/>
              <a:cs typeface="Times New Roman"/>
              <a:sym typeface="Times New Roman"/>
            </a:endParaRPr>
          </a:p>
          <a:p>
            <a:pPr indent="0" lvl="0" marL="0" rtl="0" algn="just">
              <a:spcBef>
                <a:spcPts val="500"/>
              </a:spcBef>
              <a:spcAft>
                <a:spcPts val="0"/>
              </a:spcAft>
              <a:buClr>
                <a:schemeClr val="dk1"/>
              </a:buClr>
              <a:buSzPts val="2500"/>
              <a:buNone/>
            </a:pPr>
            <a:r>
              <a:rPr b="1" lang="en-US" sz="2500">
                <a:latin typeface="Times New Roman"/>
                <a:ea typeface="Times New Roman"/>
                <a:cs typeface="Times New Roman"/>
                <a:sym typeface="Times New Roman"/>
              </a:rPr>
              <a:t>     Streamlined Operations:-</a:t>
            </a:r>
            <a:endParaRPr/>
          </a:p>
          <a:p>
            <a:pPr indent="0" lvl="1" marL="40005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A hotel management system automates and integrates various operational tasks such as reservations, check-ins and check-outs, room assignments, housekeeping schedules, inventory management, billing, and reporting.</a:t>
            </a:r>
            <a:endParaRPr/>
          </a:p>
          <a:p>
            <a:pPr indent="0" lvl="0" marL="0" rtl="0" algn="just">
              <a:spcBef>
                <a:spcPts val="500"/>
              </a:spcBef>
              <a:spcAft>
                <a:spcPts val="0"/>
              </a:spcAft>
              <a:buClr>
                <a:schemeClr val="dk1"/>
              </a:buClr>
              <a:buSzPts val="2500"/>
              <a:buNone/>
            </a:pPr>
            <a:r>
              <a:rPr b="1" lang="en-US" sz="2500">
                <a:latin typeface="Times New Roman"/>
                <a:ea typeface="Times New Roman"/>
                <a:cs typeface="Times New Roman"/>
                <a:sym typeface="Times New Roman"/>
              </a:rPr>
              <a:t>     Resource Management:-</a:t>
            </a:r>
            <a:endParaRPr/>
          </a:p>
          <a:p>
            <a:pPr indent="0" lvl="1" marL="40005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Efficient allocation of resources such as rooms, staff, and amenities is critical for maximizing profitability.  </a:t>
            </a:r>
            <a:endParaRPr b="1" sz="2500">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Scope of work</a:t>
            </a:r>
            <a:br>
              <a:rPr lang="en-US">
                <a:latin typeface="Times New Roman"/>
                <a:ea typeface="Times New Roman"/>
                <a:cs typeface="Times New Roman"/>
                <a:sym typeface="Times New Roman"/>
              </a:rPr>
            </a:br>
            <a:endParaRPr/>
          </a:p>
        </p:txBody>
      </p:sp>
      <p:sp>
        <p:nvSpPr>
          <p:cNvPr id="133" name="Google Shape;133;p20"/>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500"/>
              <a:buChar char="•"/>
            </a:pPr>
            <a:r>
              <a:rPr lang="en-US" sz="2500">
                <a:latin typeface="Times New Roman"/>
                <a:ea typeface="Times New Roman"/>
                <a:cs typeface="Times New Roman"/>
                <a:sym typeface="Times New Roman"/>
              </a:rPr>
              <a:t>A hotel management system helps in enhancing the guest experience by providing them with  hasle-free check-in and check- out process. </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It allows guests to easily book  rooms  online and access real-time information about room availability, pricing, and services offered.</a:t>
            </a:r>
            <a:endParaRPr sz="2500">
              <a:latin typeface="Times New Roman"/>
              <a:ea typeface="Times New Roman"/>
              <a:cs typeface="Times New Roman"/>
              <a:sym typeface="Times New Roman"/>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Objective of Project</a:t>
            </a:r>
            <a:endParaRPr b="1" sz="3600">
              <a:latin typeface="Times New Roman"/>
              <a:ea typeface="Times New Roman"/>
              <a:cs typeface="Times New Roman"/>
              <a:sym typeface="Times New Roman"/>
            </a:endParaRPr>
          </a:p>
        </p:txBody>
      </p:sp>
      <p:sp>
        <p:nvSpPr>
          <p:cNvPr id="139" name="Google Shape;13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500"/>
              <a:buChar char="•"/>
            </a:pPr>
            <a:r>
              <a:rPr lang="en-US" sz="2500">
                <a:latin typeface="Times New Roman"/>
                <a:ea typeface="Times New Roman"/>
                <a:cs typeface="Times New Roman"/>
                <a:sym typeface="Times New Roman"/>
              </a:rPr>
              <a:t>A hotel management system helps in enhancing the guest experience by providing them with a hassle-free check-in and check-out process. </a:t>
            </a:r>
            <a:endParaRPr sz="2500">
              <a:latin typeface="Times New Roman"/>
              <a:ea typeface="Times New Roman"/>
              <a:cs typeface="Times New Roman"/>
              <a:sym typeface="Times New Roman"/>
            </a:endParaRPr>
          </a:p>
          <a:p>
            <a:pPr indent="-342900" lvl="0" marL="342900" rtl="0" algn="just">
              <a:spcBef>
                <a:spcPts val="500"/>
              </a:spcBef>
              <a:spcAft>
                <a:spcPts val="0"/>
              </a:spcAft>
              <a:buClr>
                <a:schemeClr val="dk1"/>
              </a:buClr>
              <a:buSzPts val="2500"/>
              <a:buChar char="•"/>
            </a:pPr>
            <a:r>
              <a:rPr lang="en-US" sz="2500">
                <a:latin typeface="Times New Roman"/>
                <a:ea typeface="Times New Roman"/>
                <a:cs typeface="Times New Roman"/>
                <a:sym typeface="Times New Roman"/>
              </a:rPr>
              <a:t>It allows guests to easily book rooms online and access real-time information about room availability, pricing, and services offered.</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