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350075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368828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413601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AE2925-C30D-4BD6-9BB2-8447A76ACC1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89435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AE2925-C30D-4BD6-9BB2-8447A76ACC17}" type="datetimeFigureOut">
              <a:rPr lang="en-IN" smtClean="0"/>
              <a:t>04-09-2021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53646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AE2925-C30D-4BD6-9BB2-8447A76ACC17}" type="datetimeFigureOut">
              <a:rPr lang="en-IN" smtClean="0"/>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11459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AE2925-C30D-4BD6-9BB2-8447A76ACC17}" type="datetimeFigureOut">
              <a:rPr lang="en-IN" smtClean="0"/>
              <a:t>04-09-2021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25952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AE2925-C30D-4BD6-9BB2-8447A76ACC17}" type="datetimeFigureOut">
              <a:rPr lang="en-IN" smtClean="0"/>
              <a:t>04-09-2021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549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E2925-C30D-4BD6-9BB2-8447A76ACC17}" type="datetimeFigureOut">
              <a:rPr lang="en-IN" smtClean="0"/>
              <a:t>04-09-2021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02800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E2925-C30D-4BD6-9BB2-8447A76ACC17}" type="datetimeFigureOut">
              <a:rPr lang="en-IN" smtClean="0"/>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403804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E2925-C30D-4BD6-9BB2-8447A76ACC17}" type="datetimeFigureOut">
              <a:rPr lang="en-IN" smtClean="0"/>
              <a:t>04-09-2021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6AF57-F031-4B77-8F19-7472424E0DA6}" type="slidenum">
              <a:rPr lang="en-IN" smtClean="0"/>
              <a:t>‹#›</a:t>
            </a:fld>
            <a:endParaRPr lang="en-IN"/>
          </a:p>
        </p:txBody>
      </p:sp>
    </p:spTree>
    <p:extLst>
      <p:ext uri="{BB962C8B-B14F-4D97-AF65-F5344CB8AC3E}">
        <p14:creationId xmlns:p14="http://schemas.microsoft.com/office/powerpoint/2010/main" val="227839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E2925-C30D-4BD6-9BB2-8447A76ACC17}" type="datetimeFigureOut">
              <a:rPr lang="en-IN" smtClean="0"/>
              <a:t>04-09-2021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6AF57-F031-4B77-8F19-7472424E0DA6}" type="slidenum">
              <a:rPr lang="en-IN" smtClean="0"/>
              <a:t>‹#›</a:t>
            </a:fld>
            <a:endParaRPr lang="en-IN"/>
          </a:p>
        </p:txBody>
      </p:sp>
    </p:spTree>
    <p:extLst>
      <p:ext uri="{BB962C8B-B14F-4D97-AF65-F5344CB8AC3E}">
        <p14:creationId xmlns:p14="http://schemas.microsoft.com/office/powerpoint/2010/main" val="599963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1470025"/>
          </a:xfrm>
        </p:spPr>
        <p:txBody>
          <a:bodyPr/>
          <a:lstStyle/>
          <a:p>
            <a:r>
              <a:rPr lang="en-IN" b="1" dirty="0" smtClean="0"/>
              <a:t>Customer Retention Project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420888"/>
            <a:ext cx="2226390" cy="2226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538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406672" cy="5909310"/>
          </a:xfrm>
          <a:prstGeom prst="rect">
            <a:avLst/>
          </a:prstGeom>
        </p:spPr>
        <p:txBody>
          <a:bodyPr wrap="square">
            <a:spAutoFit/>
          </a:bodyPr>
          <a:lstStyle/>
          <a:p>
            <a:r>
              <a:rPr lang="en-IN" dirty="0" smtClean="0"/>
              <a:t>Most of the buyers believe that the content on a e-commerce website must be easy to read and understand.</a:t>
            </a:r>
          </a:p>
          <a:p>
            <a:endParaRPr lang="en-IN" dirty="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a:p>
            <a:endParaRPr lang="en-IN" dirty="0" smtClean="0"/>
          </a:p>
          <a:p>
            <a:r>
              <a:rPr lang="en-IN" dirty="0" smtClean="0"/>
              <a:t>Here the expectations of the buyer is met by almost all the company, however the majority population mentioned </a:t>
            </a:r>
            <a:r>
              <a:rPr lang="en-IN" dirty="0" err="1" smtClean="0"/>
              <a:t>Flipkart</a:t>
            </a:r>
            <a:r>
              <a:rPr lang="en-IN" dirty="0" smtClean="0"/>
              <a:t> and Amazon.</a:t>
            </a: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22" y="1412776"/>
            <a:ext cx="4404394" cy="364846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1023511"/>
            <a:ext cx="2717743" cy="4243814"/>
          </a:xfrm>
          <a:prstGeom prst="rect">
            <a:avLst/>
          </a:prstGeom>
        </p:spPr>
      </p:pic>
    </p:spTree>
    <p:extLst>
      <p:ext uri="{BB962C8B-B14F-4D97-AF65-F5344CB8AC3E}">
        <p14:creationId xmlns:p14="http://schemas.microsoft.com/office/powerpoint/2010/main" val="142457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406672" cy="6463308"/>
          </a:xfrm>
          <a:prstGeom prst="rect">
            <a:avLst/>
          </a:prstGeom>
        </p:spPr>
        <p:txBody>
          <a:bodyPr wrap="square">
            <a:spAutoFit/>
          </a:bodyPr>
          <a:lstStyle/>
          <a:p>
            <a:r>
              <a:rPr lang="en-IN" dirty="0" smtClean="0"/>
              <a:t>Buyers believe that the user satisfaction cannot exist without trust in an e-commerce website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Here we can clearly see from the above graphs, Amazon tops the list for the trust they have gained among the buyers.</a:t>
            </a:r>
          </a:p>
          <a:p>
            <a:endParaRPr lang="en-IN" dirty="0" smtClean="0"/>
          </a:p>
          <a:p>
            <a:endParaRPr lang="en-IN" dirty="0" smtClean="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90239"/>
            <a:ext cx="3882894" cy="366276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178" y="980728"/>
            <a:ext cx="2928530" cy="4629612"/>
          </a:xfrm>
          <a:prstGeom prst="rect">
            <a:avLst/>
          </a:prstGeom>
        </p:spPr>
      </p:pic>
    </p:spTree>
    <p:extLst>
      <p:ext uri="{BB962C8B-B14F-4D97-AF65-F5344CB8AC3E}">
        <p14:creationId xmlns:p14="http://schemas.microsoft.com/office/powerpoint/2010/main" val="339037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406672" cy="6463308"/>
          </a:xfrm>
          <a:prstGeom prst="rect">
            <a:avLst/>
          </a:prstGeom>
        </p:spPr>
        <p:txBody>
          <a:bodyPr wrap="square">
            <a:spAutoFit/>
          </a:bodyPr>
          <a:lstStyle/>
          <a:p>
            <a:r>
              <a:rPr lang="en-IN" dirty="0" smtClean="0"/>
              <a:t>Buyers trust that online retail store </a:t>
            </a:r>
            <a:r>
              <a:rPr lang="en-US" dirty="0" smtClean="0"/>
              <a:t>will fulfill its part of the transaction at the stipulated time, which is delivering products on time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Buyers believe that Amazon and </a:t>
            </a:r>
            <a:r>
              <a:rPr lang="en-US" dirty="0" err="1" smtClean="0"/>
              <a:t>Flipkart</a:t>
            </a:r>
            <a:r>
              <a:rPr lang="en-US" dirty="0" smtClean="0"/>
              <a:t> deliver the order faster than other e-commerce website</a:t>
            </a:r>
          </a:p>
          <a:p>
            <a:endParaRPr lang="en-IN" dirty="0" smtClean="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700808"/>
            <a:ext cx="3934615" cy="331306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124744"/>
            <a:ext cx="3359432" cy="4223498"/>
          </a:xfrm>
          <a:prstGeom prst="rect">
            <a:avLst/>
          </a:prstGeom>
        </p:spPr>
      </p:pic>
    </p:spTree>
    <p:extLst>
      <p:ext uri="{BB962C8B-B14F-4D97-AF65-F5344CB8AC3E}">
        <p14:creationId xmlns:p14="http://schemas.microsoft.com/office/powerpoint/2010/main" val="139554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406672" cy="5909310"/>
          </a:xfrm>
          <a:prstGeom prst="rect">
            <a:avLst/>
          </a:prstGeom>
        </p:spPr>
        <p:txBody>
          <a:bodyPr wrap="square">
            <a:spAutoFit/>
          </a:bodyPr>
          <a:lstStyle/>
          <a:p>
            <a:r>
              <a:rPr lang="en-IN" dirty="0" smtClean="0"/>
              <a:t>Buyer’s prefer to have availability of online assistance through multiple channels in order to buy with confidence</a:t>
            </a:r>
          </a:p>
          <a:p>
            <a:endParaRPr lang="en-IN" dirty="0" smtClean="0"/>
          </a:p>
          <a:p>
            <a:endParaRPr lang="en-IN" dirty="0" smtClean="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When it comes to availability of online assistance to multiple channels, </a:t>
            </a:r>
            <a:r>
              <a:rPr lang="en-IN" dirty="0" err="1" smtClean="0"/>
              <a:t>Flipkart</a:t>
            </a:r>
            <a:r>
              <a:rPr lang="en-IN" dirty="0" smtClean="0"/>
              <a:t> and Amazon tops the list</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061591"/>
            <a:ext cx="3534209" cy="305179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266438"/>
            <a:ext cx="3193554" cy="4286637"/>
          </a:xfrm>
          <a:prstGeom prst="rect">
            <a:avLst/>
          </a:prstGeom>
        </p:spPr>
      </p:pic>
    </p:spTree>
    <p:extLst>
      <p:ext uri="{BB962C8B-B14F-4D97-AF65-F5344CB8AC3E}">
        <p14:creationId xmlns:p14="http://schemas.microsoft.com/office/powerpoint/2010/main" val="1198965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406672" cy="6186309"/>
          </a:xfrm>
          <a:prstGeom prst="rect">
            <a:avLst/>
          </a:prstGeom>
        </p:spPr>
        <p:txBody>
          <a:bodyPr wrap="square">
            <a:spAutoFit/>
          </a:bodyPr>
          <a:lstStyle/>
          <a:p>
            <a:r>
              <a:rPr lang="en-IN" dirty="0" smtClean="0"/>
              <a:t>Buyers prefer to have convenient payment methods, when making a online purchase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r>
              <a:rPr lang="en-IN" dirty="0" smtClean="0"/>
              <a:t>Again, </a:t>
            </a:r>
            <a:r>
              <a:rPr lang="en-IN" dirty="0" err="1" smtClean="0"/>
              <a:t>Flipkart</a:t>
            </a:r>
            <a:r>
              <a:rPr lang="en-IN" dirty="0" smtClean="0"/>
              <a:t> and Amazon provides the convenience of multiple payment options.</a:t>
            </a:r>
          </a:p>
          <a:p>
            <a:endParaRPr lang="en-IN" dirty="0" smtClean="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12776"/>
            <a:ext cx="4265453" cy="373893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093" y="917445"/>
            <a:ext cx="2685291" cy="4234267"/>
          </a:xfrm>
          <a:prstGeom prst="rect">
            <a:avLst/>
          </a:prstGeom>
        </p:spPr>
      </p:pic>
    </p:spTree>
    <p:extLst>
      <p:ext uri="{BB962C8B-B14F-4D97-AF65-F5344CB8AC3E}">
        <p14:creationId xmlns:p14="http://schemas.microsoft.com/office/powerpoint/2010/main" val="255454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568952" cy="6463308"/>
          </a:xfrm>
          <a:prstGeom prst="rect">
            <a:avLst/>
          </a:prstGeom>
        </p:spPr>
        <p:txBody>
          <a:bodyPr wrap="square">
            <a:spAutoFit/>
          </a:bodyPr>
          <a:lstStyle/>
          <a:p>
            <a:r>
              <a:rPr lang="en-IN" dirty="0" smtClean="0"/>
              <a:t>Most important part according to the buyer is that a e-commerce website should be able to provide complete privacy to its buyers in-order to shop with confidence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r>
              <a:rPr lang="en-IN" dirty="0" smtClean="0"/>
              <a:t>We can clearly see that most of the buyers agree that Amazon and </a:t>
            </a:r>
            <a:r>
              <a:rPr lang="en-IN" dirty="0" err="1" smtClean="0"/>
              <a:t>Flipkart</a:t>
            </a:r>
            <a:r>
              <a:rPr lang="en-IN" dirty="0" smtClean="0"/>
              <a:t> are able to provide complete privacy to its buyers.</a:t>
            </a:r>
          </a:p>
          <a:p>
            <a:endParaRPr lang="en-IN" dirty="0" smtClean="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03" y="1412776"/>
            <a:ext cx="4309397" cy="38126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1268069"/>
            <a:ext cx="2579602" cy="4158950"/>
          </a:xfrm>
          <a:prstGeom prst="rect">
            <a:avLst/>
          </a:prstGeom>
        </p:spPr>
      </p:pic>
    </p:spTree>
    <p:extLst>
      <p:ext uri="{BB962C8B-B14F-4D97-AF65-F5344CB8AC3E}">
        <p14:creationId xmlns:p14="http://schemas.microsoft.com/office/powerpoint/2010/main" val="379995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568952" cy="6463308"/>
          </a:xfrm>
          <a:prstGeom prst="rect">
            <a:avLst/>
          </a:prstGeom>
        </p:spPr>
        <p:txBody>
          <a:bodyPr wrap="square">
            <a:spAutoFit/>
          </a:bodyPr>
          <a:lstStyle/>
          <a:p>
            <a:r>
              <a:rPr lang="en-IN" dirty="0" smtClean="0"/>
              <a:t>Buyers believe that a visually appealing website is necessary and it gives a sense of satisfaction when the quality of website is good</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smtClean="0"/>
          </a:p>
          <a:p>
            <a:r>
              <a:rPr lang="en-IN" dirty="0" smtClean="0"/>
              <a:t>Even when it comes to visually appealing and good quality website, most of the buyers voted for Amazon and </a:t>
            </a:r>
            <a:r>
              <a:rPr lang="en-IN" dirty="0" err="1" smtClean="0"/>
              <a:t>Flipkart</a:t>
            </a:r>
            <a:r>
              <a:rPr lang="en-IN" dirty="0" smtClean="0"/>
              <a:t>.</a:t>
            </a:r>
          </a:p>
          <a:p>
            <a:endParaRPr lang="en-IN" dirty="0" smtClean="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95" y="1885473"/>
            <a:ext cx="3976476" cy="333148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858" y="1267590"/>
            <a:ext cx="2568949" cy="4105626"/>
          </a:xfrm>
          <a:prstGeom prst="rect">
            <a:avLst/>
          </a:prstGeom>
        </p:spPr>
      </p:pic>
    </p:spTree>
    <p:extLst>
      <p:ext uri="{BB962C8B-B14F-4D97-AF65-F5344CB8AC3E}">
        <p14:creationId xmlns:p14="http://schemas.microsoft.com/office/powerpoint/2010/main" val="1585541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568952" cy="6463308"/>
          </a:xfrm>
          <a:prstGeom prst="rect">
            <a:avLst/>
          </a:prstGeom>
        </p:spPr>
        <p:txBody>
          <a:bodyPr wrap="square">
            <a:spAutoFit/>
          </a:bodyPr>
          <a:lstStyle/>
          <a:p>
            <a:r>
              <a:rPr lang="en-IN" dirty="0" smtClean="0"/>
              <a:t>Buyers believe that ease of navigation is important in a e-commerce website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 </a:t>
            </a:r>
          </a:p>
          <a:p>
            <a:r>
              <a:rPr lang="en-IN" dirty="0" smtClean="0"/>
              <a:t>Most of the people voted for Amazon.in, Flipkart.com, Paytm.com, Myntra.com and Snapdeal.com that their websites are easy to use.</a:t>
            </a:r>
          </a:p>
          <a:p>
            <a:endParaRPr lang="en-IN" dirty="0" smtClean="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91" y="1556792"/>
            <a:ext cx="4334480" cy="389626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235362"/>
            <a:ext cx="2980628" cy="4539127"/>
          </a:xfrm>
          <a:prstGeom prst="rect">
            <a:avLst/>
          </a:prstGeom>
        </p:spPr>
      </p:pic>
    </p:spTree>
    <p:extLst>
      <p:ext uri="{BB962C8B-B14F-4D97-AF65-F5344CB8AC3E}">
        <p14:creationId xmlns:p14="http://schemas.microsoft.com/office/powerpoint/2010/main" val="3476040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568952" cy="6463308"/>
          </a:xfrm>
          <a:prstGeom prst="rect">
            <a:avLst/>
          </a:prstGeom>
        </p:spPr>
        <p:txBody>
          <a:bodyPr wrap="square">
            <a:spAutoFit/>
          </a:bodyPr>
          <a:lstStyle/>
          <a:p>
            <a:r>
              <a:rPr lang="en-IN" dirty="0" smtClean="0"/>
              <a:t>Buyers agree that a good e-commerce website should offer a </a:t>
            </a:r>
            <a:r>
              <a:rPr lang="en-US" dirty="0" smtClean="0"/>
              <a:t>wide variety of products over the categories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As per the answers from the buyers, Amazon and </a:t>
            </a:r>
            <a:r>
              <a:rPr lang="en-US" dirty="0" err="1" smtClean="0"/>
              <a:t>Flipkart</a:t>
            </a:r>
            <a:r>
              <a:rPr lang="en-US" dirty="0" smtClean="0"/>
              <a:t> are topping the list for offering wide variety of products</a:t>
            </a:r>
          </a:p>
          <a:p>
            <a:endParaRPr lang="en-IN" dirty="0" smtClean="0"/>
          </a:p>
          <a:p>
            <a:endParaRPr lang="en-IN" dirty="0" smtClean="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314662"/>
            <a:ext cx="4705443" cy="403422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487" y="1181484"/>
            <a:ext cx="3156522" cy="4329328"/>
          </a:xfrm>
          <a:prstGeom prst="rect">
            <a:avLst/>
          </a:prstGeom>
        </p:spPr>
      </p:pic>
    </p:spTree>
    <p:extLst>
      <p:ext uri="{BB962C8B-B14F-4D97-AF65-F5344CB8AC3E}">
        <p14:creationId xmlns:p14="http://schemas.microsoft.com/office/powerpoint/2010/main" val="184937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21184" y="1772816"/>
            <a:ext cx="8568952" cy="2862322"/>
          </a:xfrm>
          <a:prstGeom prst="rect">
            <a:avLst/>
          </a:prstGeom>
        </p:spPr>
        <p:txBody>
          <a:bodyPr wrap="square">
            <a:spAutoFit/>
          </a:bodyPr>
          <a:lstStyle/>
          <a:p>
            <a:pPr marL="285750" indent="-285750">
              <a:buFont typeface="Arial" pitchFamily="34" charset="0"/>
              <a:buChar char="•"/>
            </a:pPr>
            <a:r>
              <a:rPr lang="en-IN" dirty="0" smtClean="0"/>
              <a:t>So far we have seen the supporting factors that Amazon and </a:t>
            </a:r>
            <a:r>
              <a:rPr lang="en-IN" dirty="0" err="1" smtClean="0"/>
              <a:t>Flipkart</a:t>
            </a:r>
            <a:r>
              <a:rPr lang="en-IN" dirty="0" smtClean="0"/>
              <a:t> have higher retention rate because they offer higher satisfaction through what they have to offer to the customers in their e-commerce sites.</a:t>
            </a:r>
          </a:p>
          <a:p>
            <a:pPr marL="285750" indent="-285750">
              <a:buFont typeface="Arial" pitchFamily="34" charset="0"/>
              <a:buChar char="•"/>
            </a:pPr>
            <a:endParaRPr lang="en-IN" dirty="0" smtClean="0"/>
          </a:p>
          <a:p>
            <a:pPr marL="285750" indent="-285750">
              <a:buFont typeface="Arial" pitchFamily="34" charset="0"/>
              <a:buChar char="•"/>
            </a:pPr>
            <a:r>
              <a:rPr lang="en-IN" dirty="0" smtClean="0"/>
              <a:t>This doesn’t imply that the other e-commerce sites have lower retention rate and we would need a proof for the same. </a:t>
            </a:r>
          </a:p>
          <a:p>
            <a:pPr marL="285750" indent="-285750">
              <a:buFont typeface="Arial" pitchFamily="34" charset="0"/>
              <a:buChar char="•"/>
            </a:pPr>
            <a:endParaRPr lang="en-IN" dirty="0" smtClean="0"/>
          </a:p>
          <a:p>
            <a:pPr marL="285750" indent="-285750">
              <a:buFont typeface="Arial" pitchFamily="34" charset="0"/>
              <a:buChar char="•"/>
            </a:pPr>
            <a:r>
              <a:rPr lang="en-IN" dirty="0" smtClean="0"/>
              <a:t>Therefore, we would need to analyse the data more to look at few factors that contribute to the lower retention rate for other e-commerce sites.</a:t>
            </a:r>
          </a:p>
          <a:p>
            <a:pPr marL="285750" indent="-285750">
              <a:buFont typeface="Arial" pitchFamily="34" charset="0"/>
              <a:buChar char="•"/>
            </a:pPr>
            <a:endParaRPr lang="en-IN" dirty="0"/>
          </a:p>
        </p:txBody>
      </p:sp>
    </p:spTree>
    <p:extLst>
      <p:ext uri="{BB962C8B-B14F-4D97-AF65-F5344CB8AC3E}">
        <p14:creationId xmlns:p14="http://schemas.microsoft.com/office/powerpoint/2010/main" val="28619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lstStyle/>
          <a:p>
            <a:r>
              <a:rPr lang="en-IN" dirty="0" smtClean="0"/>
              <a:t>Contents</a:t>
            </a:r>
            <a:endParaRPr lang="en-IN" dirty="0"/>
          </a:p>
        </p:txBody>
      </p:sp>
      <p:sp>
        <p:nvSpPr>
          <p:cNvPr id="3" name="Rectangle 2"/>
          <p:cNvSpPr/>
          <p:nvPr/>
        </p:nvSpPr>
        <p:spPr>
          <a:xfrm>
            <a:off x="1043608" y="1700808"/>
            <a:ext cx="7344816" cy="2585323"/>
          </a:xfrm>
          <a:prstGeom prst="rect">
            <a:avLst/>
          </a:prstGeom>
        </p:spPr>
        <p:txBody>
          <a:bodyPr wrap="square">
            <a:spAutoFit/>
          </a:bodyPr>
          <a:lstStyle/>
          <a:p>
            <a:pPr marL="285750" indent="-285750">
              <a:buFont typeface="Arial" pitchFamily="34" charset="0"/>
              <a:buChar char="•"/>
            </a:pPr>
            <a:r>
              <a:rPr lang="en-IN" dirty="0" smtClean="0"/>
              <a:t>Introduction</a:t>
            </a:r>
          </a:p>
          <a:p>
            <a:pPr marL="285750" indent="-285750">
              <a:buFont typeface="Arial" pitchFamily="34" charset="0"/>
              <a:buChar char="•"/>
            </a:pPr>
            <a:r>
              <a:rPr lang="en-IN" dirty="0" smtClean="0"/>
              <a:t>What is Customer Retention and its benefits</a:t>
            </a:r>
          </a:p>
          <a:p>
            <a:pPr marL="285750" indent="-285750">
              <a:buFont typeface="Arial" pitchFamily="34" charset="0"/>
              <a:buChar char="•"/>
            </a:pPr>
            <a:r>
              <a:rPr lang="en-IN" dirty="0" smtClean="0"/>
              <a:t>Tools, Dataset and Assumption</a:t>
            </a:r>
          </a:p>
          <a:p>
            <a:pPr marL="285750" indent="-285750">
              <a:buFont typeface="Arial" pitchFamily="34" charset="0"/>
              <a:buChar char="•"/>
            </a:pPr>
            <a:r>
              <a:rPr lang="en-IN" dirty="0" smtClean="0"/>
              <a:t>Analysis</a:t>
            </a:r>
          </a:p>
          <a:p>
            <a:pPr marL="285750" indent="-285750">
              <a:buFont typeface="Arial" pitchFamily="34" charset="0"/>
              <a:buChar char="•"/>
            </a:pPr>
            <a:r>
              <a:rPr lang="en-IN" dirty="0" smtClean="0"/>
              <a:t>Conclusion</a:t>
            </a:r>
          </a:p>
          <a:p>
            <a:pPr marL="285750" indent="-285750">
              <a:buFont typeface="Arial" pitchFamily="34" charset="0"/>
              <a:buChar char="•"/>
            </a:pPr>
            <a:r>
              <a:rPr lang="en-IN" dirty="0" smtClean="0"/>
              <a:t>Limitations and Scope for future work</a:t>
            </a:r>
          </a:p>
          <a:p>
            <a:endParaRPr lang="en-IN" dirty="0" smtClean="0"/>
          </a:p>
          <a:p>
            <a:endParaRPr lang="en-IN" dirty="0" smtClean="0"/>
          </a:p>
          <a:p>
            <a:endParaRPr lang="en-IN" dirty="0"/>
          </a:p>
        </p:txBody>
      </p:sp>
    </p:spTree>
    <p:extLst>
      <p:ext uri="{BB962C8B-B14F-4D97-AF65-F5344CB8AC3E}">
        <p14:creationId xmlns:p14="http://schemas.microsoft.com/office/powerpoint/2010/main" val="2180601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431540" y="692696"/>
            <a:ext cx="8568952" cy="1477328"/>
          </a:xfrm>
          <a:prstGeom prst="rect">
            <a:avLst/>
          </a:prstGeom>
        </p:spPr>
        <p:txBody>
          <a:bodyPr wrap="square">
            <a:spAutoFit/>
          </a:bodyPr>
          <a:lstStyle/>
          <a:p>
            <a:r>
              <a:rPr lang="en-IN" dirty="0" smtClean="0"/>
              <a:t>Buyers agree that the e-commerce sites should offer good processing speed for a better buyer experience, which makes customers to buy from them again. However, the highest number of buyers voted that the sites like </a:t>
            </a:r>
            <a:r>
              <a:rPr lang="en-IN" dirty="0" err="1" smtClean="0"/>
              <a:t>Myntra</a:t>
            </a:r>
            <a:r>
              <a:rPr lang="en-IN" dirty="0" smtClean="0"/>
              <a:t> and </a:t>
            </a:r>
            <a:r>
              <a:rPr lang="en-IN" dirty="0" err="1" smtClean="0"/>
              <a:t>Paytm</a:t>
            </a:r>
            <a:r>
              <a:rPr lang="en-IN" dirty="0" smtClean="0"/>
              <a:t> fail to offer the same.</a:t>
            </a:r>
          </a:p>
          <a:p>
            <a:endParaRPr lang="en-IN" dirty="0" smtClean="0"/>
          </a:p>
          <a:p>
            <a:pPr marL="285750" indent="-285750">
              <a:buFont typeface="Arial" pitchFamily="34" charset="0"/>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95" y="2092009"/>
            <a:ext cx="4217221" cy="38859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988840"/>
            <a:ext cx="3448996" cy="4629614"/>
          </a:xfrm>
          <a:prstGeom prst="rect">
            <a:avLst/>
          </a:prstGeom>
        </p:spPr>
      </p:pic>
    </p:spTree>
    <p:extLst>
      <p:ext uri="{BB962C8B-B14F-4D97-AF65-F5344CB8AC3E}">
        <p14:creationId xmlns:p14="http://schemas.microsoft.com/office/powerpoint/2010/main" val="1353010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431540" y="692696"/>
            <a:ext cx="8568952" cy="1477328"/>
          </a:xfrm>
          <a:prstGeom prst="rect">
            <a:avLst/>
          </a:prstGeom>
        </p:spPr>
        <p:txBody>
          <a:bodyPr wrap="square">
            <a:spAutoFit/>
          </a:bodyPr>
          <a:lstStyle/>
          <a:p>
            <a:r>
              <a:rPr lang="en-IN" dirty="0" smtClean="0"/>
              <a:t>Buyers believed that having convenient payment methods are necessary in a e-commerce website. As we can see most of the buyers voted that </a:t>
            </a:r>
            <a:r>
              <a:rPr lang="en-IN" dirty="0" err="1" smtClean="0"/>
              <a:t>Snapdeal</a:t>
            </a:r>
            <a:r>
              <a:rPr lang="en-IN" dirty="0" smtClean="0"/>
              <a:t> and Amazon provided limited payment modes</a:t>
            </a:r>
          </a:p>
          <a:p>
            <a:endParaRPr lang="en-IN" dirty="0" smtClean="0"/>
          </a:p>
          <a:p>
            <a:pPr marL="285750" indent="-285750">
              <a:buFont typeface="Arial" pitchFamily="34" charset="0"/>
              <a:buChar char="•"/>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75" y="1972377"/>
            <a:ext cx="4247999" cy="363885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588" y="1705413"/>
            <a:ext cx="3838924" cy="4571543"/>
          </a:xfrm>
          <a:prstGeom prst="rect">
            <a:avLst/>
          </a:prstGeom>
        </p:spPr>
      </p:pic>
    </p:spTree>
    <p:extLst>
      <p:ext uri="{BB962C8B-B14F-4D97-AF65-F5344CB8AC3E}">
        <p14:creationId xmlns:p14="http://schemas.microsoft.com/office/powerpoint/2010/main" val="119693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431540" y="692696"/>
            <a:ext cx="8568952" cy="2585323"/>
          </a:xfrm>
          <a:prstGeom prst="rect">
            <a:avLst/>
          </a:prstGeom>
        </p:spPr>
        <p:txBody>
          <a:bodyPr wrap="square">
            <a:spAutoFit/>
          </a:bodyPr>
          <a:lstStyle/>
          <a:p>
            <a:r>
              <a:rPr lang="en-IN" dirty="0" smtClean="0"/>
              <a:t>From the below analysis, we can say that the comparisons between companies that offered quicker delivery of the products and the companies that had longer delivery periods according to the buyers, who believed that receiving the products on time/faster was required to make a purchase decision. Here </a:t>
            </a:r>
            <a:r>
              <a:rPr lang="en-IN" dirty="0" err="1" smtClean="0"/>
              <a:t>Paytm</a:t>
            </a:r>
            <a:r>
              <a:rPr lang="en-IN" dirty="0" smtClean="0"/>
              <a:t> and </a:t>
            </a:r>
            <a:r>
              <a:rPr lang="en-IN" dirty="0" err="1" smtClean="0"/>
              <a:t>Snapdeal</a:t>
            </a:r>
            <a:r>
              <a:rPr lang="en-IN" dirty="0" smtClean="0"/>
              <a:t> has longer delivery periods.</a:t>
            </a:r>
          </a:p>
          <a:p>
            <a:endParaRPr lang="en-IN" dirty="0" smtClean="0"/>
          </a:p>
          <a:p>
            <a:endParaRPr lang="en-IN" dirty="0" smtClean="0"/>
          </a:p>
          <a:p>
            <a:pPr marL="285750" indent="-285750">
              <a:buFont typeface="Arial" pitchFamily="34" charset="0"/>
              <a:buChar char="•"/>
            </a:pPr>
            <a:endParaRPr lang="en-IN" dirty="0" smtClean="0"/>
          </a:p>
          <a:p>
            <a:pPr marL="285750" indent="-285750">
              <a:buFont typeface="Arial" pitchFamily="34" charset="0"/>
              <a:buChar char="•"/>
            </a:pPr>
            <a:endParaRPr lang="en-IN" dirty="0"/>
          </a:p>
        </p:txBody>
      </p:sp>
      <p:pic>
        <p:nvPicPr>
          <p:cNvPr id="9" name="Picture 8"/>
          <p:cNvPicPr>
            <a:picLocks noChangeAspect="1"/>
          </p:cNvPicPr>
          <p:nvPr/>
        </p:nvPicPr>
        <p:blipFill>
          <a:blip r:embed="rId2"/>
          <a:stretch>
            <a:fillRect/>
          </a:stretch>
        </p:blipFill>
        <p:spPr>
          <a:xfrm>
            <a:off x="251520" y="2228442"/>
            <a:ext cx="3359187" cy="422489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38" y="2636912"/>
            <a:ext cx="3500905" cy="3977082"/>
          </a:xfrm>
          <a:prstGeom prst="rect">
            <a:avLst/>
          </a:prstGeom>
        </p:spPr>
      </p:pic>
    </p:spTree>
    <p:extLst>
      <p:ext uri="{BB962C8B-B14F-4D97-AF65-F5344CB8AC3E}">
        <p14:creationId xmlns:p14="http://schemas.microsoft.com/office/powerpoint/2010/main" val="202233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431540" y="692696"/>
            <a:ext cx="8568952" cy="1200329"/>
          </a:xfrm>
          <a:prstGeom prst="rect">
            <a:avLst/>
          </a:prstGeom>
        </p:spPr>
        <p:txBody>
          <a:bodyPr wrap="square">
            <a:spAutoFit/>
          </a:bodyPr>
          <a:lstStyle/>
          <a:p>
            <a:pPr marL="285750" indent="-285750">
              <a:buFont typeface="Arial" pitchFamily="34" charset="0"/>
              <a:buChar char="•"/>
            </a:pPr>
            <a:r>
              <a:rPr lang="en-IN" dirty="0" smtClean="0"/>
              <a:t>Having frequent disruptions when moving from one page to another doesn’t promote a better buyer experience. And we can see that the highest votes were for Amazon, </a:t>
            </a:r>
            <a:r>
              <a:rPr lang="en-IN" dirty="0" err="1" smtClean="0"/>
              <a:t>Myntra</a:t>
            </a:r>
            <a:r>
              <a:rPr lang="en-IN" dirty="0" smtClean="0"/>
              <a:t> and </a:t>
            </a:r>
            <a:r>
              <a:rPr lang="en-IN" dirty="0" err="1" smtClean="0"/>
              <a:t>Snapdeal</a:t>
            </a:r>
            <a:r>
              <a:rPr lang="en-IN" dirty="0" smtClean="0"/>
              <a:t>.</a:t>
            </a:r>
          </a:p>
          <a:p>
            <a:pPr marL="285750" indent="-285750">
              <a:buFont typeface="Arial" pitchFamily="34" charset="0"/>
              <a:buChar char="•"/>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54" y="1985357"/>
            <a:ext cx="3777023" cy="4347402"/>
          </a:xfrm>
          <a:prstGeom prst="rect">
            <a:avLst/>
          </a:prstGeom>
        </p:spPr>
      </p:pic>
    </p:spTree>
    <p:extLst>
      <p:ext uri="{BB962C8B-B14F-4D97-AF65-F5344CB8AC3E}">
        <p14:creationId xmlns:p14="http://schemas.microsoft.com/office/powerpoint/2010/main" val="4099736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431540" y="692696"/>
            <a:ext cx="8568952" cy="1477328"/>
          </a:xfrm>
          <a:prstGeom prst="rect">
            <a:avLst/>
          </a:prstGeom>
        </p:spPr>
        <p:txBody>
          <a:bodyPr wrap="square">
            <a:spAutoFit/>
          </a:bodyPr>
          <a:lstStyle/>
          <a:p>
            <a:r>
              <a:rPr lang="en-IN" dirty="0" smtClean="0"/>
              <a:t>Although Amazon was the highest voted website for having frequent disruption. They have fixed it and most of the buyers believe they are as efficient as before when compared to other sites</a:t>
            </a:r>
          </a:p>
          <a:p>
            <a:endParaRPr lang="en-IN" dirty="0" smtClean="0"/>
          </a:p>
          <a:p>
            <a:pPr marL="285750" indent="-285750">
              <a:buFont typeface="Arial" pitchFamily="34" charset="0"/>
              <a:buChar char="•"/>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772816"/>
            <a:ext cx="3691289" cy="4612368"/>
          </a:xfrm>
          <a:prstGeom prst="rect">
            <a:avLst/>
          </a:prstGeom>
        </p:spPr>
      </p:pic>
    </p:spTree>
    <p:extLst>
      <p:ext uri="{BB962C8B-B14F-4D97-AF65-F5344CB8AC3E}">
        <p14:creationId xmlns:p14="http://schemas.microsoft.com/office/powerpoint/2010/main" val="42918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395536" y="692696"/>
            <a:ext cx="8568952" cy="707886"/>
          </a:xfrm>
          <a:prstGeom prst="rect">
            <a:avLst/>
          </a:prstGeom>
        </p:spPr>
        <p:txBody>
          <a:bodyPr wrap="square">
            <a:spAutoFit/>
          </a:bodyPr>
          <a:lstStyle/>
          <a:p>
            <a:pPr algn="ctr"/>
            <a:r>
              <a:rPr lang="en-IN" sz="4000" b="1" dirty="0" smtClean="0"/>
              <a:t>Assumption</a:t>
            </a:r>
            <a:endParaRPr lang="en-IN" b="1" dirty="0"/>
          </a:p>
        </p:txBody>
      </p:sp>
      <p:sp>
        <p:nvSpPr>
          <p:cNvPr id="2" name="Rectangle 1"/>
          <p:cNvSpPr/>
          <p:nvPr/>
        </p:nvSpPr>
        <p:spPr>
          <a:xfrm>
            <a:off x="395536" y="1400582"/>
            <a:ext cx="8568952" cy="3693319"/>
          </a:xfrm>
          <a:prstGeom prst="rect">
            <a:avLst/>
          </a:prstGeom>
        </p:spPr>
        <p:txBody>
          <a:bodyPr wrap="square">
            <a:spAutoFit/>
          </a:bodyPr>
          <a:lstStyle/>
          <a:p>
            <a:pPr marL="285750" indent="-285750">
              <a:buFont typeface="Arial" pitchFamily="34" charset="0"/>
              <a:buChar char="•"/>
            </a:pPr>
            <a:r>
              <a:rPr lang="en-IN" dirty="0" smtClean="0"/>
              <a:t>Initially we assumed that customers recommend e-commerce websites to their friends, if they are satisfied with the service and they are frequently using the websites for online shopping.</a:t>
            </a:r>
          </a:p>
          <a:p>
            <a:pPr marL="285750" indent="-285750">
              <a:buFont typeface="Arial" pitchFamily="34" charset="0"/>
              <a:buChar char="•"/>
            </a:pPr>
            <a:endParaRPr lang="en-IN" dirty="0" smtClean="0"/>
          </a:p>
          <a:p>
            <a:pPr marL="285750" indent="-285750">
              <a:buFont typeface="Arial" pitchFamily="34" charset="0"/>
              <a:buChar char="•"/>
            </a:pPr>
            <a:r>
              <a:rPr lang="en-IN" dirty="0" smtClean="0"/>
              <a:t>In order to prove that the customer expectations on a e-commerce website should  influence the websites they recommend to their friends.</a:t>
            </a:r>
          </a:p>
          <a:p>
            <a:pPr marL="285750" indent="-285750">
              <a:buFont typeface="Arial" pitchFamily="34" charset="0"/>
              <a:buChar char="•"/>
            </a:pPr>
            <a:endParaRPr lang="en-IN" dirty="0" smtClean="0"/>
          </a:p>
          <a:p>
            <a:pPr marL="285750" indent="-285750">
              <a:buFont typeface="Arial" pitchFamily="34" charset="0"/>
              <a:buChar char="•"/>
            </a:pPr>
            <a:r>
              <a:rPr lang="en-IN" dirty="0" smtClean="0"/>
              <a:t>This implies that the websites recommended to their friends should meet the customer expectation and it is highly likely to be re-visited by the buyers for future purchases.</a:t>
            </a:r>
          </a:p>
          <a:p>
            <a:pPr marL="285750" indent="-285750">
              <a:buFont typeface="Arial" pitchFamily="34" charset="0"/>
              <a:buChar char="•"/>
            </a:pPr>
            <a:endParaRPr lang="en-IN" dirty="0" smtClean="0"/>
          </a:p>
          <a:p>
            <a:pPr marL="285750" indent="-285750">
              <a:buFont typeface="Arial" pitchFamily="34" charset="0"/>
              <a:buChar char="•"/>
            </a:pPr>
            <a:r>
              <a:rPr lang="en-IN" dirty="0" smtClean="0"/>
              <a:t>This hypothesis proves that the buyer who recommends a e-commerce site to a friend is the retained buyer of the respective e-commerce companies.</a:t>
            </a:r>
            <a:endParaRPr lang="en-IN" dirty="0"/>
          </a:p>
        </p:txBody>
      </p:sp>
    </p:spTree>
    <p:extLst>
      <p:ext uri="{BB962C8B-B14F-4D97-AF65-F5344CB8AC3E}">
        <p14:creationId xmlns:p14="http://schemas.microsoft.com/office/powerpoint/2010/main" val="2501172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2" name="Rectangle 1"/>
          <p:cNvSpPr/>
          <p:nvPr/>
        </p:nvSpPr>
        <p:spPr>
          <a:xfrm>
            <a:off x="395536" y="620688"/>
            <a:ext cx="8568952" cy="3970318"/>
          </a:xfrm>
          <a:prstGeom prst="rect">
            <a:avLst/>
          </a:prstGeom>
        </p:spPr>
        <p:txBody>
          <a:bodyPr wrap="square">
            <a:spAutoFit/>
          </a:bodyPr>
          <a:lstStyle/>
          <a:p>
            <a:pPr marL="285750" indent="-285750">
              <a:buFont typeface="Arial" pitchFamily="34" charset="0"/>
              <a:buChar char="•"/>
            </a:pPr>
            <a:r>
              <a:rPr lang="en-IN" dirty="0" smtClean="0"/>
              <a:t>Here in order to prove the correlation between the customer expectation and the website recommendation to a friend, we have used chi-squared test.</a:t>
            </a:r>
          </a:p>
          <a:p>
            <a:pPr marL="285750" indent="-285750">
              <a:buFont typeface="Arial" pitchFamily="34" charset="0"/>
              <a:buChar char="•"/>
            </a:pPr>
            <a:endParaRPr lang="en-IN" dirty="0" smtClean="0"/>
          </a:p>
          <a:p>
            <a:pPr marL="285750" indent="-285750">
              <a:buFont typeface="Arial" pitchFamily="34" charset="0"/>
              <a:buChar char="•"/>
            </a:pPr>
            <a:r>
              <a:rPr lang="en-IN" dirty="0" smtClean="0"/>
              <a:t>The alpha value assumed was 0.05 (5%) and we have to find the p-value for each customer expectation variables.</a:t>
            </a:r>
          </a:p>
          <a:p>
            <a:pPr marL="285750" indent="-285750">
              <a:buFont typeface="Arial" pitchFamily="34" charset="0"/>
              <a:buChar char="•"/>
            </a:pPr>
            <a:endParaRPr lang="en-IN" dirty="0" smtClean="0"/>
          </a:p>
          <a:p>
            <a:pPr marL="285750" indent="-285750">
              <a:buFont typeface="Arial" pitchFamily="34" charset="0"/>
              <a:buChar char="•"/>
            </a:pPr>
            <a:r>
              <a:rPr lang="en-IN" dirty="0" smtClean="0"/>
              <a:t>Null Hypothesis (</a:t>
            </a:r>
            <a:r>
              <a:rPr lang="en-IN" dirty="0" err="1" smtClean="0"/>
              <a:t>Ho</a:t>
            </a:r>
            <a:r>
              <a:rPr lang="en-IN" dirty="0" smtClean="0"/>
              <a:t>) was that the customer expectation variable has no relation with the </a:t>
            </a:r>
            <a:r>
              <a:rPr lang="en-US" dirty="0" smtClean="0"/>
              <a:t>website recommendation to a friend (p &gt; alpha)</a:t>
            </a:r>
          </a:p>
          <a:p>
            <a:pPr marL="285750" indent="-285750">
              <a:buFont typeface="Arial" pitchFamily="34" charset="0"/>
              <a:buChar char="•"/>
            </a:pPr>
            <a:endParaRPr lang="en-US" dirty="0" smtClean="0"/>
          </a:p>
          <a:p>
            <a:pPr marL="285750" indent="-285750">
              <a:buFont typeface="Arial" pitchFamily="34" charset="0"/>
              <a:buChar char="•"/>
            </a:pPr>
            <a:r>
              <a:rPr lang="en-US" dirty="0" smtClean="0"/>
              <a:t>Alternate Hypothesis (Ha) was that the customer expectation variable influences the website recommendation to a friend (p &lt; alpha)</a:t>
            </a:r>
          </a:p>
          <a:p>
            <a:endParaRPr lang="en-IN" dirty="0" smtClean="0"/>
          </a:p>
          <a:p>
            <a:endParaRPr lang="en-IN" dirty="0" smtClean="0"/>
          </a:p>
          <a:p>
            <a:pPr marL="285750" indent="-285750">
              <a:buFont typeface="Arial" pitchFamily="34" charset="0"/>
              <a:buChar char="•"/>
            </a:pPr>
            <a:endParaRPr lang="en-IN" dirty="0"/>
          </a:p>
        </p:txBody>
      </p:sp>
      <p:pic>
        <p:nvPicPr>
          <p:cNvPr id="5" name="Picture 4"/>
          <p:cNvPicPr>
            <a:picLocks noChangeAspect="1"/>
          </p:cNvPicPr>
          <p:nvPr/>
        </p:nvPicPr>
        <p:blipFill>
          <a:blip r:embed="rId2"/>
          <a:stretch>
            <a:fillRect/>
          </a:stretch>
        </p:blipFill>
        <p:spPr>
          <a:xfrm>
            <a:off x="539552" y="4081462"/>
            <a:ext cx="3171825" cy="2114550"/>
          </a:xfrm>
          <a:prstGeom prst="rect">
            <a:avLst/>
          </a:prstGeom>
        </p:spPr>
      </p:pic>
      <p:pic>
        <p:nvPicPr>
          <p:cNvPr id="7" name="Picture 6"/>
          <p:cNvPicPr>
            <a:picLocks noChangeAspect="1"/>
          </p:cNvPicPr>
          <p:nvPr/>
        </p:nvPicPr>
        <p:blipFill>
          <a:blip r:embed="rId3"/>
          <a:stretch>
            <a:fillRect/>
          </a:stretch>
        </p:blipFill>
        <p:spPr>
          <a:xfrm>
            <a:off x="3923929" y="4295775"/>
            <a:ext cx="5040560" cy="1685925"/>
          </a:xfrm>
          <a:prstGeom prst="rect">
            <a:avLst/>
          </a:prstGeom>
        </p:spPr>
      </p:pic>
    </p:spTree>
    <p:extLst>
      <p:ext uri="{BB962C8B-B14F-4D97-AF65-F5344CB8AC3E}">
        <p14:creationId xmlns:p14="http://schemas.microsoft.com/office/powerpoint/2010/main" val="3211509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2" name="Rectangle 1"/>
          <p:cNvSpPr/>
          <p:nvPr/>
        </p:nvSpPr>
        <p:spPr>
          <a:xfrm>
            <a:off x="395536" y="332656"/>
            <a:ext cx="8568952" cy="2031325"/>
          </a:xfrm>
          <a:prstGeom prst="rect">
            <a:avLst/>
          </a:prstGeom>
        </p:spPr>
        <p:txBody>
          <a:bodyPr wrap="square">
            <a:spAutoFit/>
          </a:bodyPr>
          <a:lstStyle/>
          <a:p>
            <a:pPr marL="285750" indent="-285750">
              <a:buFont typeface="Arial" pitchFamily="34" charset="0"/>
              <a:buChar char="•"/>
            </a:pPr>
            <a:r>
              <a:rPr lang="en-IN" dirty="0" smtClean="0"/>
              <a:t>Using the chi-squared test (between two categorical variable) we found that all the major customer expectation on a e-commerce companies were influencing the “buyer recommending a e-commerce website to a friend” (p value was less than ‘alpha’ for all the major customer expectation variables with </a:t>
            </a:r>
            <a:r>
              <a:rPr lang="en-US" dirty="0" smtClean="0"/>
              <a:t>“buyer recommending a e-commerce website to a friend” )</a:t>
            </a:r>
            <a:endParaRPr lang="en-IN" dirty="0" smtClean="0"/>
          </a:p>
          <a:p>
            <a:pPr marL="285750" indent="-285750">
              <a:buFont typeface="Arial" pitchFamily="34" charset="0"/>
              <a:buChar char="•"/>
            </a:pPr>
            <a:endParaRPr lang="en-IN" dirty="0" smtClean="0"/>
          </a:p>
          <a:p>
            <a:pPr marL="285750" indent="-285750">
              <a:buFont typeface="Arial" pitchFamily="34" charset="0"/>
              <a:buChar char="•"/>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958" y="2001468"/>
            <a:ext cx="3305175" cy="445186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01" y="1916832"/>
            <a:ext cx="4287991" cy="4376251"/>
          </a:xfrm>
          <a:prstGeom prst="rect">
            <a:avLst/>
          </a:prstGeom>
        </p:spPr>
      </p:pic>
    </p:spTree>
    <p:extLst>
      <p:ext uri="{BB962C8B-B14F-4D97-AF65-F5344CB8AC3E}">
        <p14:creationId xmlns:p14="http://schemas.microsoft.com/office/powerpoint/2010/main" val="373065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2" name="Rectangle 1"/>
          <p:cNvSpPr/>
          <p:nvPr/>
        </p:nvSpPr>
        <p:spPr>
          <a:xfrm>
            <a:off x="395536" y="332656"/>
            <a:ext cx="8568952" cy="5786199"/>
          </a:xfrm>
          <a:prstGeom prst="rect">
            <a:avLst/>
          </a:prstGeom>
        </p:spPr>
        <p:txBody>
          <a:bodyPr wrap="square">
            <a:spAutoFit/>
          </a:bodyPr>
          <a:lstStyle/>
          <a:p>
            <a:r>
              <a:rPr lang="en-US" sz="2800" b="1" dirty="0" smtClean="0"/>
              <a:t>                                          Conclusion</a:t>
            </a:r>
          </a:p>
          <a:p>
            <a:endParaRPr lang="en-US" dirty="0" smtClean="0"/>
          </a:p>
          <a:p>
            <a:pPr marL="285750" indent="-285750">
              <a:buFont typeface="Arial" pitchFamily="34" charset="0"/>
              <a:buChar char="•"/>
            </a:pPr>
            <a:r>
              <a:rPr lang="en-US" dirty="0" smtClean="0"/>
              <a:t>As per our analysis, I can say that the companies with highest retention and customer satisfaction rates are Amazon.in and Flipkart.com because their positives are line with the buyer preferences and they are most likely to use these websites for purchases in future.</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company with moderate retention rate is Myntra.com</a:t>
            </a:r>
          </a:p>
          <a:p>
            <a:pPr marL="285750" indent="-285750">
              <a:buFont typeface="Arial" pitchFamily="34" charset="0"/>
              <a:buChar char="•"/>
            </a:pPr>
            <a:endParaRPr lang="en-US" dirty="0" smtClean="0"/>
          </a:p>
          <a:p>
            <a:pPr marL="285750" indent="-285750">
              <a:buFont typeface="Arial" pitchFamily="34" charset="0"/>
              <a:buChar char="•"/>
            </a:pPr>
            <a:r>
              <a:rPr lang="en-US" dirty="0" smtClean="0"/>
              <a:t>Further, the company with very low retention rate and customer satisfaction is with </a:t>
            </a:r>
            <a:r>
              <a:rPr lang="en-US" dirty="0" err="1" smtClean="0"/>
              <a:t>Paytm</a:t>
            </a:r>
            <a:r>
              <a:rPr lang="en-US" dirty="0" smtClean="0"/>
              <a:t> and </a:t>
            </a:r>
            <a:r>
              <a:rPr lang="en-US" dirty="0" err="1" smtClean="0"/>
              <a:t>Snapdeal</a:t>
            </a:r>
            <a:r>
              <a:rPr lang="en-US" dirty="0" smtClean="0"/>
              <a:t> because most of the factors are not in line with the customer preferences and they are less likely to use this website again for online purchases.</a:t>
            </a:r>
          </a:p>
          <a:p>
            <a:pPr marL="285750" indent="-285750">
              <a:buFont typeface="Arial" pitchFamily="34" charset="0"/>
              <a:buChar char="•"/>
            </a:pPr>
            <a:endParaRPr lang="en-US" dirty="0" smtClean="0"/>
          </a:p>
          <a:p>
            <a:pPr marL="285750" indent="-285750">
              <a:buFont typeface="Arial" pitchFamily="34" charset="0"/>
              <a:buChar char="•"/>
            </a:pPr>
            <a:r>
              <a:rPr lang="en-US" dirty="0" smtClean="0"/>
              <a:t>Customer satisfaction plays a major role in retention, A company should first understand what customers expects while purchasing online (e-commerce) and build a better buying experience which will in turn retain the customer. An unforgettable experience is what drivers customers to buy again and again.</a:t>
            </a:r>
          </a:p>
          <a:p>
            <a:pPr marL="285750" indent="-285750">
              <a:buFont typeface="Arial" pitchFamily="34" charset="0"/>
              <a:buChar char="•"/>
            </a:pPr>
            <a:endParaRPr lang="en-US" dirty="0" smtClean="0"/>
          </a:p>
          <a:p>
            <a:pPr marL="285750" indent="-285750">
              <a:buFont typeface="Arial" pitchFamily="34" charset="0"/>
              <a:buChar char="•"/>
            </a:pPr>
            <a:endParaRPr lang="en-IN" dirty="0" smtClean="0"/>
          </a:p>
          <a:p>
            <a:pPr marL="285750" indent="-285750">
              <a:buFont typeface="Arial" pitchFamily="34" charset="0"/>
              <a:buChar char="•"/>
            </a:pPr>
            <a:endParaRPr lang="en-IN" dirty="0"/>
          </a:p>
        </p:txBody>
      </p:sp>
    </p:spTree>
    <p:extLst>
      <p:ext uri="{BB962C8B-B14F-4D97-AF65-F5344CB8AC3E}">
        <p14:creationId xmlns:p14="http://schemas.microsoft.com/office/powerpoint/2010/main" val="3317467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2" name="Rectangle 1"/>
          <p:cNvSpPr/>
          <p:nvPr/>
        </p:nvSpPr>
        <p:spPr>
          <a:xfrm>
            <a:off x="431540" y="908720"/>
            <a:ext cx="8568952" cy="3416320"/>
          </a:xfrm>
          <a:prstGeom prst="rect">
            <a:avLst/>
          </a:prstGeom>
        </p:spPr>
        <p:txBody>
          <a:bodyPr wrap="square">
            <a:spAutoFit/>
          </a:bodyPr>
          <a:lstStyle/>
          <a:p>
            <a:r>
              <a:rPr lang="en-US" dirty="0" smtClean="0"/>
              <a:t>The main factors that drives customer satisfaction are.</a:t>
            </a:r>
          </a:p>
          <a:p>
            <a:endParaRPr lang="en-US" dirty="0" smtClean="0"/>
          </a:p>
          <a:p>
            <a:pPr marL="285750" indent="-285750">
              <a:buFont typeface="Arial" pitchFamily="34" charset="0"/>
              <a:buChar char="•"/>
            </a:pPr>
            <a:r>
              <a:rPr lang="en-US" dirty="0" smtClean="0"/>
              <a:t>    Easy to read and understandable content</a:t>
            </a:r>
          </a:p>
          <a:p>
            <a:pPr marL="285750" indent="-285750">
              <a:buFont typeface="Arial" pitchFamily="34" charset="0"/>
              <a:buChar char="•"/>
            </a:pPr>
            <a:r>
              <a:rPr lang="en-US" dirty="0" smtClean="0"/>
              <a:t>    Relevant information on all the products</a:t>
            </a:r>
          </a:p>
          <a:p>
            <a:pPr marL="285750" indent="-285750">
              <a:buFont typeface="Arial" pitchFamily="34" charset="0"/>
              <a:buChar char="•"/>
            </a:pPr>
            <a:r>
              <a:rPr lang="en-US" dirty="0" smtClean="0"/>
              <a:t>    Easier website design and navigation</a:t>
            </a:r>
          </a:p>
          <a:p>
            <a:pPr marL="285750" indent="-285750">
              <a:buFont typeface="Arial" pitchFamily="34" charset="0"/>
              <a:buChar char="•"/>
            </a:pPr>
            <a:r>
              <a:rPr lang="en-US" dirty="0" smtClean="0"/>
              <a:t>    User friendly Interface</a:t>
            </a:r>
          </a:p>
          <a:p>
            <a:pPr marL="285750" indent="-285750">
              <a:buFont typeface="Arial" pitchFamily="34" charset="0"/>
              <a:buChar char="•"/>
            </a:pPr>
            <a:r>
              <a:rPr lang="en-US" dirty="0" smtClean="0"/>
              <a:t>    Convenience in payment methods</a:t>
            </a:r>
          </a:p>
          <a:p>
            <a:pPr marL="285750" indent="-285750">
              <a:buFont typeface="Arial" pitchFamily="34" charset="0"/>
              <a:buChar char="•"/>
            </a:pPr>
            <a:r>
              <a:rPr lang="en-US" dirty="0" smtClean="0"/>
              <a:t>    Trust and On time delivery.</a:t>
            </a:r>
          </a:p>
          <a:p>
            <a:pPr marL="285750" indent="-285750">
              <a:buFont typeface="Arial" pitchFamily="34" charset="0"/>
              <a:buChar char="•"/>
            </a:pPr>
            <a:r>
              <a:rPr lang="en-US" dirty="0" smtClean="0"/>
              <a:t>    Better Customer Service</a:t>
            </a:r>
          </a:p>
          <a:p>
            <a:pPr marL="285750" indent="-285750">
              <a:buFont typeface="Arial" pitchFamily="34" charset="0"/>
              <a:buChar char="•"/>
            </a:pPr>
            <a:r>
              <a:rPr lang="en-US" dirty="0" smtClean="0"/>
              <a:t>    Secure and offers complete privacy to their customers</a:t>
            </a:r>
          </a:p>
          <a:p>
            <a:pPr marL="285750" indent="-285750">
              <a:buFont typeface="Arial" pitchFamily="34" charset="0"/>
              <a:buChar char="•"/>
            </a:pPr>
            <a:r>
              <a:rPr lang="en-US" dirty="0" smtClean="0"/>
              <a:t>    Discounts and Monetary Benefits</a:t>
            </a:r>
          </a:p>
          <a:p>
            <a:pPr marL="285750" indent="-285750">
              <a:buFont typeface="Arial" pitchFamily="34" charset="0"/>
              <a:buChar char="•"/>
            </a:pPr>
            <a:endParaRPr lang="en-IN" dirty="0"/>
          </a:p>
        </p:txBody>
      </p:sp>
    </p:spTree>
    <p:extLst>
      <p:ext uri="{BB962C8B-B14F-4D97-AF65-F5344CB8AC3E}">
        <p14:creationId xmlns:p14="http://schemas.microsoft.com/office/powerpoint/2010/main" val="411458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lstStyle/>
          <a:p>
            <a:r>
              <a:rPr lang="en-IN" dirty="0" smtClean="0"/>
              <a:t>Introduction</a:t>
            </a:r>
            <a:endParaRPr lang="en-IN" dirty="0"/>
          </a:p>
        </p:txBody>
      </p:sp>
      <p:sp>
        <p:nvSpPr>
          <p:cNvPr id="3" name="Rectangle 2"/>
          <p:cNvSpPr/>
          <p:nvPr/>
        </p:nvSpPr>
        <p:spPr>
          <a:xfrm>
            <a:off x="1043608" y="1700808"/>
            <a:ext cx="7344816" cy="2862322"/>
          </a:xfrm>
          <a:prstGeom prst="rect">
            <a:avLst/>
          </a:prstGeom>
        </p:spPr>
        <p:txBody>
          <a:bodyPr wrap="square">
            <a:spAutoFit/>
          </a:bodyPr>
          <a:lstStyle/>
          <a:p>
            <a:pPr marL="285750" indent="-285750" algn="just">
              <a:buFont typeface="Arial" pitchFamily="34" charset="0"/>
              <a:buChar char="•"/>
            </a:pPr>
            <a:r>
              <a:rPr lang="en-IN" dirty="0" smtClean="0"/>
              <a:t>Through this slides we will be looking at the analysis made on the customer retention rate for Indian e-commerce companies</a:t>
            </a:r>
          </a:p>
          <a:p>
            <a:pPr marL="285750" indent="-285750" algn="just">
              <a:buFont typeface="Arial" pitchFamily="34" charset="0"/>
              <a:buChar char="•"/>
            </a:pPr>
            <a:endParaRPr lang="en-IN" dirty="0" smtClean="0"/>
          </a:p>
          <a:p>
            <a:pPr marL="285750" indent="-285750" algn="just">
              <a:buFont typeface="Arial" pitchFamily="34" charset="0"/>
              <a:buChar char="•"/>
            </a:pPr>
            <a:r>
              <a:rPr lang="en-IN" dirty="0" smtClean="0"/>
              <a:t>We will be analysing the retention rate with the help of a survey answered by e-commerce customers on online retail companies and the factors that influence their purchase decision</a:t>
            </a:r>
          </a:p>
          <a:p>
            <a:pPr marL="285750" indent="-285750" algn="just">
              <a:buFont typeface="Arial" pitchFamily="34" charset="0"/>
              <a:buChar char="•"/>
            </a:pPr>
            <a:endParaRPr lang="en-IN" dirty="0" smtClean="0"/>
          </a:p>
          <a:p>
            <a:pPr marL="285750" indent="-285750" algn="just">
              <a:buFont typeface="Arial" pitchFamily="34" charset="0"/>
              <a:buChar char="•"/>
            </a:pPr>
            <a:r>
              <a:rPr lang="en-IN" dirty="0" smtClean="0"/>
              <a:t>We will also be looking at the expectations of the customer on a good e-commerce website</a:t>
            </a:r>
          </a:p>
          <a:p>
            <a:endParaRPr lang="en-IN" dirty="0"/>
          </a:p>
        </p:txBody>
      </p:sp>
    </p:spTree>
    <p:extLst>
      <p:ext uri="{BB962C8B-B14F-4D97-AF65-F5344CB8AC3E}">
        <p14:creationId xmlns:p14="http://schemas.microsoft.com/office/powerpoint/2010/main" val="1257135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2" name="Rectangle 1"/>
          <p:cNvSpPr/>
          <p:nvPr/>
        </p:nvSpPr>
        <p:spPr>
          <a:xfrm>
            <a:off x="431540" y="1340768"/>
            <a:ext cx="8568952" cy="2862322"/>
          </a:xfrm>
          <a:prstGeom prst="rect">
            <a:avLst/>
          </a:prstGeom>
        </p:spPr>
        <p:txBody>
          <a:bodyPr wrap="square">
            <a:spAutoFit/>
          </a:bodyPr>
          <a:lstStyle/>
          <a:p>
            <a:pPr marL="285750" indent="-285750">
              <a:buFont typeface="Arial" pitchFamily="34" charset="0"/>
              <a:buChar char="•"/>
            </a:pPr>
            <a:endParaRPr lang="en-IN" dirty="0" smtClean="0"/>
          </a:p>
          <a:p>
            <a:pPr marL="285750" indent="-285750">
              <a:buFont typeface="Arial" pitchFamily="34" charset="0"/>
              <a:buChar char="•"/>
            </a:pPr>
            <a:r>
              <a:rPr lang="en-IN" dirty="0" smtClean="0"/>
              <a:t>The data used to analyse the customer retention was very less</a:t>
            </a:r>
          </a:p>
          <a:p>
            <a:pPr marL="285750" indent="-285750">
              <a:buFont typeface="Arial" pitchFamily="34" charset="0"/>
              <a:buChar char="•"/>
            </a:pPr>
            <a:endParaRPr lang="en-IN" dirty="0" smtClean="0"/>
          </a:p>
          <a:p>
            <a:pPr marL="285750" indent="-285750">
              <a:buFont typeface="Arial" pitchFamily="34" charset="0"/>
              <a:buChar char="•"/>
            </a:pPr>
            <a:r>
              <a:rPr lang="en-IN" dirty="0" smtClean="0"/>
              <a:t>The answers towards the e-commerce sites were combination of two or more e-commerce sites, the survey answers should have been limited to maximum 2 websites in order to understand the retention rates better.</a:t>
            </a:r>
          </a:p>
          <a:p>
            <a:pPr marL="285750" indent="-285750">
              <a:buFont typeface="Arial" pitchFamily="34" charset="0"/>
              <a:buChar char="•"/>
            </a:pPr>
            <a:endParaRPr lang="en-IN" dirty="0" smtClean="0"/>
          </a:p>
          <a:p>
            <a:pPr marL="285750" indent="-285750">
              <a:buFont typeface="Arial" pitchFamily="34" charset="0"/>
              <a:buChar char="•"/>
            </a:pPr>
            <a:r>
              <a:rPr lang="en-IN" dirty="0" smtClean="0"/>
              <a:t>It would have been beneficial to include a question asking that “ Which website would you purchase from again?”</a:t>
            </a:r>
          </a:p>
          <a:p>
            <a:pPr marL="285750" indent="-285750">
              <a:buFont typeface="Arial" pitchFamily="34" charset="0"/>
              <a:buChar char="•"/>
            </a:pPr>
            <a:endParaRPr lang="en-IN" dirty="0"/>
          </a:p>
        </p:txBody>
      </p:sp>
      <p:sp>
        <p:nvSpPr>
          <p:cNvPr id="4" name="Rectangle 3"/>
          <p:cNvSpPr/>
          <p:nvPr/>
        </p:nvSpPr>
        <p:spPr>
          <a:xfrm>
            <a:off x="1043608" y="620688"/>
            <a:ext cx="6612708" cy="584775"/>
          </a:xfrm>
          <a:prstGeom prst="rect">
            <a:avLst/>
          </a:prstGeom>
        </p:spPr>
        <p:txBody>
          <a:bodyPr wrap="none">
            <a:spAutoFit/>
          </a:bodyPr>
          <a:lstStyle/>
          <a:p>
            <a:r>
              <a:rPr lang="en-US" sz="3200" b="1" dirty="0" smtClean="0"/>
              <a:t>Limitations and Scope for future work</a:t>
            </a:r>
            <a:endParaRPr lang="en-IN" sz="3200" b="1" dirty="0"/>
          </a:p>
        </p:txBody>
      </p:sp>
    </p:spTree>
    <p:extLst>
      <p:ext uri="{BB962C8B-B14F-4D97-AF65-F5344CB8AC3E}">
        <p14:creationId xmlns:p14="http://schemas.microsoft.com/office/powerpoint/2010/main" val="2809151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836712"/>
            <a:ext cx="6282288" cy="4445772"/>
          </a:xfrm>
          <a:prstGeom prst="rect">
            <a:avLst/>
          </a:prstGeom>
        </p:spPr>
      </p:pic>
    </p:spTree>
    <p:extLst>
      <p:ext uri="{BB962C8B-B14F-4D97-AF65-F5344CB8AC3E}">
        <p14:creationId xmlns:p14="http://schemas.microsoft.com/office/powerpoint/2010/main" val="55777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IN" dirty="0" smtClean="0"/>
              <a:t>What is Customer Retention ?</a:t>
            </a:r>
            <a:endParaRPr lang="en-IN" dirty="0"/>
          </a:p>
        </p:txBody>
      </p:sp>
      <p:sp>
        <p:nvSpPr>
          <p:cNvPr id="3" name="Rectangle 2"/>
          <p:cNvSpPr/>
          <p:nvPr/>
        </p:nvSpPr>
        <p:spPr>
          <a:xfrm>
            <a:off x="1043608" y="1700808"/>
            <a:ext cx="7344816" cy="3416320"/>
          </a:xfrm>
          <a:prstGeom prst="rect">
            <a:avLst/>
          </a:prstGeom>
        </p:spPr>
        <p:txBody>
          <a:bodyPr wrap="square">
            <a:spAutoFit/>
          </a:bodyPr>
          <a:lstStyle/>
          <a:p>
            <a:pPr marL="285750" indent="-285750">
              <a:buFont typeface="Arial" pitchFamily="34" charset="0"/>
              <a:buChar char="•"/>
            </a:pPr>
            <a:r>
              <a:rPr lang="en-US" dirty="0" smtClean="0"/>
              <a:t>Customer retention refers to the activities and actions companies and organizations take to reduce the number of customer defections. </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goal of customer retention programs is to help companies retain as many customers as possible, often through customer loyalty and brand loyalty initiatives. </a:t>
            </a:r>
          </a:p>
          <a:p>
            <a:pPr marL="285750" indent="-285750">
              <a:buFont typeface="Arial" pitchFamily="34" charset="0"/>
              <a:buChar char="•"/>
            </a:pPr>
            <a:endParaRPr lang="en-US" dirty="0" smtClean="0"/>
          </a:p>
          <a:p>
            <a:pPr marL="285750" indent="-285750">
              <a:buFont typeface="Arial" pitchFamily="34" charset="0"/>
              <a:buChar char="•"/>
            </a:pPr>
            <a:r>
              <a:rPr lang="en-US" dirty="0" smtClean="0"/>
              <a:t>It is important to remember that customer retention begins with the first contact a customer has with a company and continues throughout the entire lifetime of the relationship.</a:t>
            </a:r>
          </a:p>
          <a:p>
            <a:endParaRPr lang="en-IN" dirty="0" smtClean="0"/>
          </a:p>
          <a:p>
            <a:endParaRPr lang="en-IN" dirty="0"/>
          </a:p>
        </p:txBody>
      </p:sp>
    </p:spTree>
    <p:extLst>
      <p:ext uri="{BB962C8B-B14F-4D97-AF65-F5344CB8AC3E}">
        <p14:creationId xmlns:p14="http://schemas.microsoft.com/office/powerpoint/2010/main" val="405270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IN" dirty="0" smtClean="0"/>
              <a:t>Benefits of Customer Retention ?</a:t>
            </a:r>
            <a:endParaRPr lang="en-IN" dirty="0"/>
          </a:p>
        </p:txBody>
      </p:sp>
      <p:sp>
        <p:nvSpPr>
          <p:cNvPr id="3" name="Rectangle 2"/>
          <p:cNvSpPr/>
          <p:nvPr/>
        </p:nvSpPr>
        <p:spPr>
          <a:xfrm>
            <a:off x="1043608" y="1700808"/>
            <a:ext cx="7344816" cy="2308324"/>
          </a:xfrm>
          <a:prstGeom prst="rect">
            <a:avLst/>
          </a:prstGeom>
        </p:spPr>
        <p:txBody>
          <a:bodyPr wrap="square">
            <a:spAutoFit/>
          </a:bodyPr>
          <a:lstStyle/>
          <a:p>
            <a:pPr marL="285750" indent="-285750">
              <a:buFont typeface="Arial" pitchFamily="34" charset="0"/>
              <a:buChar char="•"/>
            </a:pPr>
            <a:r>
              <a:rPr lang="en-US" dirty="0" smtClean="0"/>
              <a:t>Retention is Cheaper than Acquisition</a:t>
            </a:r>
          </a:p>
          <a:p>
            <a:pPr marL="285750" indent="-285750">
              <a:buFont typeface="Arial" pitchFamily="34" charset="0"/>
              <a:buChar char="•"/>
            </a:pPr>
            <a:r>
              <a:rPr lang="en-US" dirty="0" smtClean="0"/>
              <a:t>Loyal Customers are More Profitable</a:t>
            </a:r>
          </a:p>
          <a:p>
            <a:pPr marL="285750" indent="-285750">
              <a:buFont typeface="Arial" pitchFamily="34" charset="0"/>
              <a:buChar char="•"/>
            </a:pPr>
            <a:r>
              <a:rPr lang="en-US" dirty="0" smtClean="0"/>
              <a:t>You’ll Earn More Word of Mouth Referrals</a:t>
            </a:r>
          </a:p>
          <a:p>
            <a:pPr marL="285750" indent="-285750">
              <a:buFont typeface="Arial" pitchFamily="34" charset="0"/>
              <a:buChar char="•"/>
            </a:pPr>
            <a:r>
              <a:rPr lang="en-US" dirty="0" smtClean="0"/>
              <a:t>Customers Will Explore Your Brand</a:t>
            </a:r>
          </a:p>
          <a:p>
            <a:pPr marL="285750" indent="-285750">
              <a:buFont typeface="Arial" pitchFamily="34" charset="0"/>
              <a:buChar char="•"/>
            </a:pPr>
            <a:r>
              <a:rPr lang="en-US" dirty="0" smtClean="0"/>
              <a:t>Loyal Customers are More Forgiving</a:t>
            </a:r>
          </a:p>
          <a:p>
            <a:pPr marL="285750" indent="-285750">
              <a:buFont typeface="Arial" pitchFamily="34" charset="0"/>
              <a:buChar char="•"/>
            </a:pPr>
            <a:r>
              <a:rPr lang="en-US" dirty="0" smtClean="0"/>
              <a:t>Customers Will Welcome Your Marketing</a:t>
            </a:r>
          </a:p>
          <a:p>
            <a:pPr marL="285750" indent="-285750">
              <a:buFont typeface="Arial" pitchFamily="34" charset="0"/>
              <a:buChar char="•"/>
            </a:pPr>
            <a:r>
              <a:rPr lang="en-US" dirty="0" smtClean="0"/>
              <a:t>You Earn Wiggle Room to Try New Things</a:t>
            </a:r>
            <a:endParaRPr lang="en-IN" dirty="0" smtClean="0"/>
          </a:p>
          <a:p>
            <a:pPr marL="285750" indent="-285750">
              <a:buFont typeface="Arial" pitchFamily="34" charset="0"/>
              <a:buChar char="•"/>
            </a:pPr>
            <a:endParaRPr lang="en-IN" dirty="0"/>
          </a:p>
        </p:txBody>
      </p:sp>
    </p:spTree>
    <p:extLst>
      <p:ext uri="{BB962C8B-B14F-4D97-AF65-F5344CB8AC3E}">
        <p14:creationId xmlns:p14="http://schemas.microsoft.com/office/powerpoint/2010/main" val="48637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IN" dirty="0" smtClean="0"/>
              <a:t>Data And Assumptions</a:t>
            </a:r>
            <a:endParaRPr lang="en-IN" dirty="0"/>
          </a:p>
        </p:txBody>
      </p:sp>
      <p:sp>
        <p:nvSpPr>
          <p:cNvPr id="3" name="Rectangle 2"/>
          <p:cNvSpPr/>
          <p:nvPr/>
        </p:nvSpPr>
        <p:spPr>
          <a:xfrm>
            <a:off x="1043608" y="1700808"/>
            <a:ext cx="7344816" cy="5078313"/>
          </a:xfrm>
          <a:prstGeom prst="rect">
            <a:avLst/>
          </a:prstGeom>
        </p:spPr>
        <p:txBody>
          <a:bodyPr wrap="square">
            <a:spAutoFit/>
          </a:bodyPr>
          <a:lstStyle/>
          <a:p>
            <a:pPr marL="285750" indent="-285750">
              <a:buFont typeface="Arial" pitchFamily="34" charset="0"/>
              <a:buChar char="•"/>
            </a:pPr>
            <a:r>
              <a:rPr lang="en-IN" dirty="0" smtClean="0"/>
              <a:t>The gathered data contains 269 surveyors and 47 answers from each one of them</a:t>
            </a:r>
          </a:p>
          <a:p>
            <a:pPr marL="285750" indent="-285750">
              <a:buFont typeface="Arial" pitchFamily="34" charset="0"/>
              <a:buChar char="•"/>
            </a:pPr>
            <a:endParaRPr lang="en-IN" dirty="0" smtClean="0"/>
          </a:p>
          <a:p>
            <a:pPr marL="285750" indent="-285750">
              <a:buFont typeface="Arial" pitchFamily="34" charset="0"/>
              <a:buChar char="•"/>
            </a:pPr>
            <a:r>
              <a:rPr lang="en-IN" dirty="0" smtClean="0"/>
              <a:t>We have asked questions and recorded answers on 4 major categories.</a:t>
            </a:r>
          </a:p>
          <a:p>
            <a:pPr marL="285750" indent="-285750">
              <a:buFont typeface="Arial" pitchFamily="34" charset="0"/>
              <a:buChar char="•"/>
            </a:pPr>
            <a:endParaRPr lang="en-IN" dirty="0" smtClean="0"/>
          </a:p>
          <a:p>
            <a:pPr marL="742950" lvl="1" indent="-285750">
              <a:buFont typeface="Arial" pitchFamily="34" charset="0"/>
              <a:buChar char="•"/>
            </a:pPr>
            <a:r>
              <a:rPr lang="en-IN" dirty="0" smtClean="0"/>
              <a:t>The basic information of the population.</a:t>
            </a:r>
          </a:p>
          <a:p>
            <a:pPr marL="742950" lvl="1" indent="-285750">
              <a:buFont typeface="Arial" pitchFamily="34" charset="0"/>
              <a:buChar char="•"/>
            </a:pPr>
            <a:r>
              <a:rPr lang="en-IN" dirty="0" smtClean="0"/>
              <a:t>How was the online purchase made</a:t>
            </a:r>
          </a:p>
          <a:p>
            <a:pPr marL="742950" lvl="1" indent="-285750">
              <a:buFont typeface="Arial" pitchFamily="34" charset="0"/>
              <a:buChar char="•"/>
            </a:pPr>
            <a:r>
              <a:rPr lang="en-IN" dirty="0" smtClean="0"/>
              <a:t>Important factors for making purchase decision and drives satisfaction</a:t>
            </a:r>
          </a:p>
          <a:p>
            <a:pPr marL="742950" lvl="1" indent="-285750">
              <a:buFont typeface="Arial" pitchFamily="34" charset="0"/>
              <a:buChar char="•"/>
            </a:pPr>
            <a:r>
              <a:rPr lang="en-IN" dirty="0" smtClean="0"/>
              <a:t>Which e-commerce sites satisfies the above factors to make purchase decision and drives satisfaction</a:t>
            </a:r>
          </a:p>
          <a:p>
            <a:pPr marL="742950" lvl="1" indent="-285750">
              <a:buFont typeface="Arial" pitchFamily="34" charset="0"/>
              <a:buChar char="•"/>
            </a:pPr>
            <a:endParaRPr lang="en-IN" dirty="0" smtClean="0"/>
          </a:p>
          <a:p>
            <a:pPr marL="285750" indent="-285750">
              <a:buFont typeface="Arial" pitchFamily="34" charset="0"/>
              <a:buChar char="•"/>
            </a:pPr>
            <a:r>
              <a:rPr lang="en-US" dirty="0" smtClean="0"/>
              <a:t>The Assumption for this analysis is that, when we recommend something to a friend, it is most likely that we are using it, we will be using it in future and we are satisfied with the service/experience we’ve received.</a:t>
            </a:r>
          </a:p>
          <a:p>
            <a:pPr lvl="1"/>
            <a:endParaRPr lang="en-IN" dirty="0" smtClean="0"/>
          </a:p>
          <a:p>
            <a:pPr marL="274320" lvl="1" indent="0">
              <a:buNone/>
            </a:pPr>
            <a:r>
              <a:rPr lang="en-IN" dirty="0" smtClean="0"/>
              <a:t>	</a:t>
            </a:r>
          </a:p>
          <a:p>
            <a:pPr marL="285750" indent="-285750">
              <a:buFont typeface="Arial" pitchFamily="34" charset="0"/>
              <a:buChar char="•"/>
            </a:pPr>
            <a:endParaRPr lang="en-IN" dirty="0"/>
          </a:p>
        </p:txBody>
      </p:sp>
    </p:spTree>
    <p:extLst>
      <p:ext uri="{BB962C8B-B14F-4D97-AF65-F5344CB8AC3E}">
        <p14:creationId xmlns:p14="http://schemas.microsoft.com/office/powerpoint/2010/main" val="185680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864096"/>
          </a:xfrm>
        </p:spPr>
        <p:txBody>
          <a:bodyPr>
            <a:normAutofit/>
          </a:bodyPr>
          <a:lstStyle/>
          <a:p>
            <a:r>
              <a:rPr lang="en-IN" dirty="0" smtClean="0"/>
              <a:t>Analysis (Stats and Python)</a:t>
            </a:r>
            <a:endParaRPr lang="en-IN" dirty="0"/>
          </a:p>
        </p:txBody>
      </p:sp>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1187624" y="1423808"/>
            <a:ext cx="7632848" cy="1200329"/>
          </a:xfrm>
          <a:prstGeom prst="rect">
            <a:avLst/>
          </a:prstGeom>
        </p:spPr>
        <p:txBody>
          <a:bodyPr wrap="square">
            <a:spAutoFit/>
          </a:bodyPr>
          <a:lstStyle/>
          <a:p>
            <a:r>
              <a:rPr lang="en-US" dirty="0" smtClean="0"/>
              <a:t>The Analysis is for the Indian e-commerce websites and the survey was randomly made from the buyers of different cities of India.</a:t>
            </a:r>
          </a:p>
          <a:p>
            <a:endParaRPr lang="en-US" dirty="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510" y="2073966"/>
            <a:ext cx="6076751" cy="4091338"/>
          </a:xfrm>
          <a:prstGeom prst="rect">
            <a:avLst/>
          </a:prstGeom>
        </p:spPr>
      </p:pic>
    </p:spTree>
    <p:extLst>
      <p:ext uri="{BB962C8B-B14F-4D97-AF65-F5344CB8AC3E}">
        <p14:creationId xmlns:p14="http://schemas.microsoft.com/office/powerpoint/2010/main" val="363571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899592" y="962144"/>
            <a:ext cx="7632848" cy="1477328"/>
          </a:xfrm>
          <a:prstGeom prst="rect">
            <a:avLst/>
          </a:prstGeom>
        </p:spPr>
        <p:txBody>
          <a:bodyPr wrap="square">
            <a:spAutoFit/>
          </a:bodyPr>
          <a:lstStyle/>
          <a:p>
            <a:r>
              <a:rPr lang="en-US" dirty="0" smtClean="0"/>
              <a:t>The population data consists of surveys from both male and female buyers from all age ranges, which is used to determine the factors that influence the customer retention rate.</a:t>
            </a:r>
          </a:p>
          <a:p>
            <a:endParaRPr lang="en-IN" dirty="0" smtClean="0"/>
          </a:p>
          <a:p>
            <a:endParaRPr lang="en-US"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360413"/>
            <a:ext cx="5861746" cy="4236939"/>
          </a:xfrm>
          <a:prstGeom prst="rect">
            <a:avLst/>
          </a:prstGeom>
        </p:spPr>
      </p:pic>
    </p:spTree>
    <p:extLst>
      <p:ext uri="{BB962C8B-B14F-4D97-AF65-F5344CB8AC3E}">
        <p14:creationId xmlns:p14="http://schemas.microsoft.com/office/powerpoint/2010/main" val="256084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700808"/>
            <a:ext cx="7344816" cy="369332"/>
          </a:xfrm>
          <a:prstGeom prst="rect">
            <a:avLst/>
          </a:prstGeom>
        </p:spPr>
        <p:txBody>
          <a:bodyPr wrap="square">
            <a:spAutoFit/>
          </a:bodyPr>
          <a:lstStyle/>
          <a:p>
            <a:pPr marL="285750" indent="-285750">
              <a:buFont typeface="Arial" pitchFamily="34" charset="0"/>
              <a:buChar char="•"/>
            </a:pPr>
            <a:endParaRPr lang="en-IN" dirty="0"/>
          </a:p>
        </p:txBody>
      </p:sp>
      <p:sp>
        <p:nvSpPr>
          <p:cNvPr id="6" name="Rectangle 5"/>
          <p:cNvSpPr/>
          <p:nvPr/>
        </p:nvSpPr>
        <p:spPr>
          <a:xfrm>
            <a:off x="251520" y="476672"/>
            <a:ext cx="8406672" cy="6186309"/>
          </a:xfrm>
          <a:prstGeom prst="rect">
            <a:avLst/>
          </a:prstGeom>
        </p:spPr>
        <p:txBody>
          <a:bodyPr wrap="square">
            <a:spAutoFit/>
          </a:bodyPr>
          <a:lstStyle/>
          <a:p>
            <a:r>
              <a:rPr lang="en-IN" dirty="0" smtClean="0"/>
              <a:t>Here, we are comparing the buyer’s expectation in any e-commerce website (Online Shopping Platform) with the actual companies which meet their expectations.</a:t>
            </a:r>
          </a:p>
          <a:p>
            <a:endParaRPr lang="en-IN" dirty="0" smtClean="0"/>
          </a:p>
          <a:p>
            <a:r>
              <a:rPr lang="en-IN" dirty="0" smtClean="0"/>
              <a:t>It is important for the companies to display all relevant information on listed products.</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a:p>
            <a:endParaRPr lang="en-IN" dirty="0" smtClean="0"/>
          </a:p>
          <a:p>
            <a:endParaRPr lang="en-IN" dirty="0" smtClean="0"/>
          </a:p>
          <a:p>
            <a:endParaRPr lang="en-IN" dirty="0" smtClean="0"/>
          </a:p>
          <a:p>
            <a:endParaRPr lang="en-IN" dirty="0"/>
          </a:p>
          <a:p>
            <a:endParaRPr lang="en-IN" dirty="0" smtClean="0"/>
          </a:p>
          <a:p>
            <a:r>
              <a:rPr lang="en-IN" dirty="0" smtClean="0"/>
              <a:t>Most of the buyers believe Amazon and </a:t>
            </a:r>
            <a:r>
              <a:rPr lang="en-IN" dirty="0" err="1" smtClean="0"/>
              <a:t>Flipkart</a:t>
            </a:r>
            <a:r>
              <a:rPr lang="en-IN" dirty="0" smtClean="0"/>
              <a:t> provides this experience</a:t>
            </a:r>
          </a:p>
          <a:p>
            <a:endParaRPr lang="en-US"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978744"/>
            <a:ext cx="3888704" cy="361049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8804" y="1751419"/>
            <a:ext cx="2681599" cy="4053845"/>
          </a:xfrm>
          <a:prstGeom prst="rect">
            <a:avLst/>
          </a:prstGeom>
        </p:spPr>
      </p:pic>
    </p:spTree>
    <p:extLst>
      <p:ext uri="{BB962C8B-B14F-4D97-AF65-F5344CB8AC3E}">
        <p14:creationId xmlns:p14="http://schemas.microsoft.com/office/powerpoint/2010/main" val="2901532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2932</TotalTime>
  <Words>1621</Words>
  <Application>Microsoft Office PowerPoint</Application>
  <PresentationFormat>On-screen Show (4:3)</PresentationFormat>
  <Paragraphs>293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Customer Retention Project</vt:lpstr>
      <vt:lpstr>Contents</vt:lpstr>
      <vt:lpstr>Introduction</vt:lpstr>
      <vt:lpstr>What is Customer Retention ?</vt:lpstr>
      <vt:lpstr>Benefits of Customer Retention ?</vt:lpstr>
      <vt:lpstr>Data And Assumptions</vt:lpstr>
      <vt:lpstr>Analysis (Stats and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Amar</dc:creator>
  <cp:lastModifiedBy>Amar</cp:lastModifiedBy>
  <cp:revision>8</cp:revision>
  <dcterms:created xsi:type="dcterms:W3CDTF">2021-09-04T08:59:07Z</dcterms:created>
  <dcterms:modified xsi:type="dcterms:W3CDTF">2021-09-06T09:51:25Z</dcterms:modified>
</cp:coreProperties>
</file>